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tr-TR" sz="4400" spc="-1" strike="noStrike">
                <a:solidFill>
                  <a:srgbClr val="000000"/>
                </a:solidFill>
                <a:latin typeface="Calibri"/>
              </a:rPr>
              <a:t>Asıl başlık stili için tıklatın</a:t>
            </a:r>
            <a:endParaRPr b="0" lang="tr-T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154DFB71-333C-4CFB-A2A0-70D69F952C97}" type="datetime">
              <a:rPr b="0" lang="tr-TR" sz="1200" spc="-1" strike="noStrike">
                <a:solidFill>
                  <a:srgbClr val="8b8b8b"/>
                </a:solidFill>
                <a:latin typeface="Calibri"/>
              </a:rPr>
              <a:t>22.01.22</a:t>
            </a:fld>
            <a:endParaRPr b="0" lang="tr-T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tr-T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DD44370C-527F-4AFB-B218-D6DFEFDB9381}" type="slidenum">
              <a:rPr b="0" lang="tr-TR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tr-T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4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tr-T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tr-TR" sz="4400" spc="-1" strike="noStrike">
                <a:solidFill>
                  <a:srgbClr val="000000"/>
                </a:solidFill>
                <a:latin typeface="Calibri"/>
              </a:rPr>
              <a:t>Asıl başlık stili için tıklatın</a:t>
            </a:r>
            <a:endParaRPr b="0" lang="tr-T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Asıl metin stillerini düzenlemek için tıklatın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800" spc="-1" strike="noStrike">
                <a:solidFill>
                  <a:srgbClr val="000000"/>
                </a:solidFill>
                <a:latin typeface="Calibri"/>
              </a:rPr>
              <a:t>İkinci düzey</a:t>
            </a:r>
            <a:endParaRPr b="0" lang="tr-T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400" spc="-1" strike="noStrike">
                <a:solidFill>
                  <a:srgbClr val="000000"/>
                </a:solidFill>
                <a:latin typeface="Calibri"/>
              </a:rPr>
              <a:t>Üçüncü düzey</a:t>
            </a:r>
            <a:endParaRPr b="0" lang="tr-T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Dördüncü düzey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Beşinci düzey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A6E50FFA-5E1D-4715-A8E4-01F3E0108A90}" type="datetime">
              <a:rPr b="0" lang="tr-TR" sz="1200" spc="-1" strike="noStrike">
                <a:solidFill>
                  <a:srgbClr val="8b8b8b"/>
                </a:solidFill>
                <a:latin typeface="Calibri"/>
              </a:rPr>
              <a:t>22.01.22</a:t>
            </a:fld>
            <a:endParaRPr b="0" lang="tr-T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tr-T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868A2986-5F6D-4C74-9638-281D0DB611FA}" type="slidenum">
              <a:rPr b="0" lang="tr-TR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tr-T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http://www.eegitimim.com/" TargetMode="External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3 Resim" descr="facegfx-vector-set-of-cartoon-animal-paradise-vector-03.jpg"/>
          <p:cNvPicPr/>
          <p:nvPr/>
        </p:nvPicPr>
        <p:blipFill>
          <a:blip r:embed="rId1"/>
          <a:stretch/>
        </p:blipFill>
        <p:spPr>
          <a:xfrm>
            <a:off x="-21420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83" name="4 Metin kutusu"/>
          <p:cNvSpPr/>
          <p:nvPr/>
        </p:nvSpPr>
        <p:spPr>
          <a:xfrm>
            <a:off x="3500280" y="2143080"/>
            <a:ext cx="31428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7 Metin kutusu"/>
          <p:cNvSpPr/>
          <p:nvPr/>
        </p:nvSpPr>
        <p:spPr>
          <a:xfrm>
            <a:off x="1928880" y="1357200"/>
            <a:ext cx="6286320" cy="264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perspectiveContrastingRightFacing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>
              <a:lnSpc>
                <a:spcPct val="100000"/>
              </a:lnSpc>
              <a:buNone/>
            </a:pPr>
            <a:r>
              <a:rPr b="1" lang="tr-TR" sz="12000" spc="49" strike="noStrike">
                <a:solidFill>
                  <a:srgbClr val="e0322d"/>
                </a:solidFill>
                <a:latin typeface="Calibri"/>
              </a:rPr>
              <a:t>Die Tiere</a:t>
            </a:r>
            <a:endParaRPr b="0" lang="tr-TR" sz="1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tr-TR" sz="2400" spc="49" strike="noStrike">
                <a:solidFill>
                  <a:srgbClr val="e0322d"/>
                </a:solidFill>
                <a:latin typeface="Calibri"/>
                <a:hlinkClick r:id="rId2"/>
              </a:rPr>
              <a:t>www.eegitimim.com</a:t>
            </a:r>
            <a:r>
              <a:rPr b="1" lang="tr-TR" sz="2400" spc="49" strike="noStrike">
                <a:solidFill>
                  <a:srgbClr val="e0322d"/>
                </a:solidFill>
                <a:latin typeface="Calibri"/>
              </a:rPr>
              <a:t> </a:t>
            </a:r>
            <a:endParaRPr b="0" lang="tr-T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tr-TR" sz="24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3780000" y="3960000"/>
            <a:ext cx="952200" cy="96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3 Resim" descr="Kc2F4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1" name="4 Metin kutusu"/>
          <p:cNvSpPr/>
          <p:nvPr/>
        </p:nvSpPr>
        <p:spPr>
          <a:xfrm>
            <a:off x="0" y="0"/>
            <a:ext cx="914364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6000" spc="-1" strike="noStrike">
                <a:solidFill>
                  <a:srgbClr val="ffff00"/>
                </a:solidFill>
                <a:latin typeface="Calibri"/>
              </a:rPr>
              <a:t>Es ist sehr gefährlich und </a:t>
            </a:r>
            <a:endParaRPr b="0" lang="tr-TR" sz="6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tr-TR" sz="6000" spc="-1" strike="noStrike">
                <a:solidFill>
                  <a:srgbClr val="ffff00"/>
                </a:solidFill>
                <a:latin typeface="Calibri"/>
              </a:rPr>
              <a:t>lebt im Wasser.</a:t>
            </a:r>
            <a:endParaRPr b="0" lang="tr-TR" sz="6000" spc="-1" strike="noStrike">
              <a:latin typeface="Arial"/>
            </a:endParaRPr>
          </a:p>
        </p:txBody>
      </p:sp>
      <p:sp>
        <p:nvSpPr>
          <p:cNvPr id="112" name="5 Metin kutusu"/>
          <p:cNvSpPr/>
          <p:nvPr/>
        </p:nvSpPr>
        <p:spPr>
          <a:xfrm>
            <a:off x="5286240" y="5786280"/>
            <a:ext cx="385740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5400" spc="-1" strike="noStrike">
                <a:solidFill>
                  <a:srgbClr val="ff0000"/>
                </a:solidFill>
                <a:latin typeface="Calibri"/>
              </a:rPr>
              <a:t>das Krokodil</a:t>
            </a:r>
            <a:endParaRPr b="0" lang="tr-T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3 Resim" descr="fil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4" name="4 Metin kutusu"/>
          <p:cNvSpPr/>
          <p:nvPr/>
        </p:nvSpPr>
        <p:spPr>
          <a:xfrm>
            <a:off x="0" y="214200"/>
            <a:ext cx="9143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5400" spc="-1" strike="noStrike">
                <a:solidFill>
                  <a:srgbClr val="000000"/>
                </a:solidFill>
                <a:latin typeface="Calibri"/>
              </a:rPr>
              <a:t>Er hat einen langen Rüssel.</a:t>
            </a:r>
            <a:endParaRPr b="0" lang="tr-TR" sz="5400" spc="-1" strike="noStrike">
              <a:latin typeface="Arial"/>
            </a:endParaRPr>
          </a:p>
        </p:txBody>
      </p:sp>
      <p:sp>
        <p:nvSpPr>
          <p:cNvPr id="115" name="5 Metin kutusu"/>
          <p:cNvSpPr/>
          <p:nvPr/>
        </p:nvSpPr>
        <p:spPr>
          <a:xfrm>
            <a:off x="0" y="785880"/>
            <a:ext cx="457164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6600" spc="-1" strike="noStrike">
                <a:solidFill>
                  <a:srgbClr val="ff0000"/>
                </a:solidFill>
                <a:latin typeface="Calibri"/>
              </a:rPr>
              <a:t>der Elefant</a:t>
            </a:r>
            <a:endParaRPr b="0" lang="tr-TR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3 Resim" descr="zebra-animal-template-backgrounds-wallpapers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7" name="4 Metin kutusu"/>
          <p:cNvSpPr/>
          <p:nvPr/>
        </p:nvSpPr>
        <p:spPr>
          <a:xfrm>
            <a:off x="642960" y="428760"/>
            <a:ext cx="478584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6600" spc="-1" strike="noStrike">
                <a:solidFill>
                  <a:srgbClr val="000000"/>
                </a:solidFill>
                <a:latin typeface="Calibri"/>
              </a:rPr>
              <a:t>Das Zebra hat schwarze und wei</a:t>
            </a:r>
            <a:r>
              <a:rPr b="1" lang="el-GR" sz="6600" spc="-1" strike="noStrike">
                <a:solidFill>
                  <a:srgbClr val="000000"/>
                </a:solidFill>
                <a:latin typeface="Calibri"/>
              </a:rPr>
              <a:t>β</a:t>
            </a:r>
            <a:r>
              <a:rPr b="1" lang="tr-TR" sz="6600" spc="-1" strike="noStrike">
                <a:solidFill>
                  <a:srgbClr val="000000"/>
                </a:solidFill>
                <a:latin typeface="Calibri"/>
              </a:rPr>
              <a:t>e Streifen.</a:t>
            </a:r>
            <a:endParaRPr b="0" lang="tr-TR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3 Resim" descr="yilan-ilaclama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9" name="4 Metin kutusu"/>
          <p:cNvSpPr/>
          <p:nvPr/>
        </p:nvSpPr>
        <p:spPr>
          <a:xfrm>
            <a:off x="2643120" y="857160"/>
            <a:ext cx="3857400" cy="420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5400" spc="-1" strike="noStrike">
                <a:solidFill>
                  <a:srgbClr val="c00000"/>
                </a:solidFill>
                <a:latin typeface="Calibri"/>
              </a:rPr>
              <a:t>Die Schlange hat </a:t>
            </a:r>
            <a:endParaRPr b="0" lang="tr-TR" sz="5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tr-TR" sz="5400" spc="-1" strike="noStrike">
                <a:solidFill>
                  <a:srgbClr val="c00000"/>
                </a:solidFill>
                <a:latin typeface="Calibri"/>
              </a:rPr>
              <a:t>keine Arme und Beine.</a:t>
            </a:r>
            <a:endParaRPr b="0" lang="tr-TR" sz="5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tr-TR" sz="5400" spc="-1" strike="noStrike">
                <a:solidFill>
                  <a:srgbClr val="c00000"/>
                </a:solidFill>
                <a:latin typeface="Calibri"/>
              </a:rPr>
              <a:t> </a:t>
            </a:r>
            <a:r>
              <a:rPr b="1" lang="tr-TR" sz="5400" spc="-1" strike="noStrike">
                <a:solidFill>
                  <a:srgbClr val="c00000"/>
                </a:solidFill>
                <a:latin typeface="Calibri"/>
              </a:rPr>
              <a:t>Sie kriecht.</a:t>
            </a:r>
            <a:endParaRPr b="0" lang="tr-T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3 Resim" descr="68406-yakisikli_esek_d580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1" name="4 Metin kutusu"/>
          <p:cNvSpPr/>
          <p:nvPr/>
        </p:nvSpPr>
        <p:spPr>
          <a:xfrm>
            <a:off x="0" y="1643040"/>
            <a:ext cx="4713120" cy="21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6600" spc="-1" strike="noStrike">
                <a:solidFill>
                  <a:srgbClr val="00ff00"/>
                </a:solidFill>
                <a:latin typeface="Calibri"/>
              </a:rPr>
              <a:t>Der Esel schreit.</a:t>
            </a:r>
            <a:endParaRPr b="0" lang="tr-TR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3 Resim" descr="kis-uykusundaki-ayilar-tip-alaninda-yeni-kesiflere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3" name="4 Metin kutusu"/>
          <p:cNvSpPr/>
          <p:nvPr/>
        </p:nvSpPr>
        <p:spPr>
          <a:xfrm>
            <a:off x="642960" y="428760"/>
            <a:ext cx="578628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6000" spc="-1" strike="noStrike">
                <a:solidFill>
                  <a:srgbClr val="ff0000"/>
                </a:solidFill>
                <a:latin typeface="Calibri"/>
              </a:rPr>
              <a:t>Der Bär schläft im Winter.</a:t>
            </a:r>
            <a:endParaRPr b="0" lang="tr-TR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3 Resim" descr="zurafa-resimleri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5" name="4 Metin kutusu"/>
          <p:cNvSpPr/>
          <p:nvPr/>
        </p:nvSpPr>
        <p:spPr>
          <a:xfrm>
            <a:off x="0" y="714240"/>
            <a:ext cx="562788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4000" spc="-1" strike="noStrike">
                <a:solidFill>
                  <a:srgbClr val="000000"/>
                </a:solidFill>
                <a:latin typeface="Calibri"/>
              </a:rPr>
              <a:t>Die Giraffe hat einen </a:t>
            </a:r>
            <a:endParaRPr b="0" lang="tr-TR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tr-TR" sz="4000" spc="-1" strike="noStrike">
                <a:solidFill>
                  <a:srgbClr val="000000"/>
                </a:solidFill>
                <a:latin typeface="Calibri"/>
              </a:rPr>
              <a:t>sehr langen Hals.</a:t>
            </a:r>
            <a:endParaRPr b="0" lang="tr-T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3 Resim" descr="tavsan_markette-e1394390038476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7" name="4 Metin kutusu"/>
          <p:cNvSpPr/>
          <p:nvPr/>
        </p:nvSpPr>
        <p:spPr>
          <a:xfrm>
            <a:off x="285840" y="0"/>
            <a:ext cx="4500360" cy="52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4800" spc="-1" strike="noStrike">
                <a:solidFill>
                  <a:srgbClr val="ffff00"/>
                </a:solidFill>
                <a:latin typeface="Calibri"/>
              </a:rPr>
              <a:t>Es ist klein aber lieb.</a:t>
            </a:r>
            <a:endParaRPr b="0" lang="tr-TR" sz="4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tr-TR" sz="4800" spc="-1" strike="noStrike">
                <a:solidFill>
                  <a:srgbClr val="ffff00"/>
                </a:solidFill>
                <a:latin typeface="Calibri"/>
              </a:rPr>
              <a:t>Es hat lange Ohren.</a:t>
            </a:r>
            <a:endParaRPr b="0" lang="tr-TR" sz="4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tr-TR" sz="4800" spc="-1" strike="noStrike">
                <a:solidFill>
                  <a:srgbClr val="ffff00"/>
                </a:solidFill>
                <a:latin typeface="Calibri"/>
              </a:rPr>
              <a:t>Es läuft schnell und isst gern Karotten.</a:t>
            </a:r>
            <a:endParaRPr b="0" lang="tr-TR" sz="4800" spc="-1" strike="noStrike">
              <a:latin typeface="Arial"/>
            </a:endParaRPr>
          </a:p>
        </p:txBody>
      </p:sp>
      <p:sp>
        <p:nvSpPr>
          <p:cNvPr id="128" name="5 Metin kutusu"/>
          <p:cNvSpPr/>
          <p:nvPr/>
        </p:nvSpPr>
        <p:spPr>
          <a:xfrm>
            <a:off x="5857920" y="4857840"/>
            <a:ext cx="328572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4000" spc="-1" strike="noStrike">
                <a:solidFill>
                  <a:srgbClr val="002060"/>
                </a:solidFill>
                <a:latin typeface="Calibri"/>
              </a:rPr>
              <a:t>Das Kaninchen</a:t>
            </a:r>
            <a:endParaRPr b="0" lang="tr-T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3399"/>
            </a:gs>
            <a:gs pos="100000">
              <a:srgbClr val="ff663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"/>
          <p:cNvSpPr/>
          <p:nvPr/>
        </p:nvSpPr>
        <p:spPr>
          <a:xfrm>
            <a:off x="285840" y="33480"/>
            <a:ext cx="8857800" cy="667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marL="514440" indent="-51444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82872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omic Sans MS"/>
              </a:rPr>
              <a:t>Welches Tier magst du ?           </a:t>
            </a:r>
            <a:endParaRPr b="0" lang="tr-TR" sz="3200" spc="-1" strike="noStrike">
              <a:latin typeface="Arial"/>
            </a:endParaRPr>
          </a:p>
          <a:p>
            <a:pPr marL="514440" indent="-51444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82872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omic Sans MS"/>
              </a:rPr>
              <a:t>Hast du Haustiere ?.</a:t>
            </a:r>
            <a:endParaRPr b="0" lang="tr-TR" sz="3200" spc="-1" strike="noStrike">
              <a:latin typeface="Arial"/>
            </a:endParaRPr>
          </a:p>
          <a:p>
            <a:pPr marL="514440" indent="-51444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82872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omic Sans MS"/>
              </a:rPr>
              <a:t>Welches ist dein Lieblingstier ?  </a:t>
            </a:r>
            <a:endParaRPr b="0" lang="tr-TR" sz="3200" spc="-1" strike="noStrike">
              <a:latin typeface="Arial"/>
            </a:endParaRPr>
          </a:p>
          <a:p>
            <a:pPr marL="514440" indent="-51444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82872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omic Sans MS"/>
              </a:rPr>
              <a:t>Wo lebt das Krokodil ?                  </a:t>
            </a:r>
            <a:endParaRPr b="0" lang="tr-TR" sz="3200" spc="-1" strike="noStrike">
              <a:latin typeface="Arial"/>
            </a:endParaRPr>
          </a:p>
          <a:p>
            <a:pPr marL="514440" indent="-51444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82872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omic Sans MS"/>
              </a:rPr>
              <a:t>Welches ist der beste Freund ?      </a:t>
            </a:r>
            <a:endParaRPr b="0" lang="tr-TR" sz="3200" spc="-1" strike="noStrike">
              <a:latin typeface="Arial"/>
            </a:endParaRPr>
          </a:p>
          <a:p>
            <a:pPr marL="514440" indent="-51444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82872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omic Sans MS"/>
              </a:rPr>
              <a:t>Welches ist der König der Tiere ?.</a:t>
            </a:r>
            <a:endParaRPr b="0" lang="tr-TR" sz="3200" spc="-1" strike="noStrike">
              <a:latin typeface="Arial"/>
            </a:endParaRPr>
          </a:p>
          <a:p>
            <a:pPr marL="514440" indent="-51444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82872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omic Sans MS"/>
              </a:rPr>
              <a:t>Welche Farbe ist ein Pinguin ?       </a:t>
            </a:r>
            <a:endParaRPr b="0" lang="tr-TR" sz="3200" spc="-1" strike="noStrike">
              <a:latin typeface="Arial"/>
            </a:endParaRPr>
          </a:p>
          <a:p>
            <a:pPr marL="514440" indent="-51444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82872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omic Sans MS"/>
              </a:rPr>
              <a:t>Wann schläft ein Bär ?.</a:t>
            </a:r>
            <a:endParaRPr b="0" lang="tr-TR" sz="3200" spc="-1" strike="noStrike">
              <a:latin typeface="Arial"/>
            </a:endParaRPr>
          </a:p>
          <a:p>
            <a:pPr marL="514440" indent="-51444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828720"/>
              </a:tabLst>
            </a:pPr>
            <a:r>
              <a:rPr b="0" lang="tr-TR" sz="3200" spc="-1" strike="noStrike">
                <a:solidFill>
                  <a:srgbClr val="000000"/>
                </a:solidFill>
                <a:latin typeface="Comic Sans MS"/>
                <a:ea typeface="Times New Roman"/>
              </a:rPr>
              <a:t>Kann eine Papagei sprechen ?</a:t>
            </a:r>
            <a:endParaRPr b="0" lang="tr-T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cccc"/>
            </a:gs>
            <a:gs pos="100000">
              <a:srgbClr val="9999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Rectangle 3"/>
          <p:cNvSpPr/>
          <p:nvPr/>
        </p:nvSpPr>
        <p:spPr>
          <a:xfrm>
            <a:off x="285840" y="33120"/>
            <a:ext cx="8857800" cy="6704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tr-T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Comic Sans MS"/>
              </a:rPr>
              <a:t>Ergänze die Lücken.</a:t>
            </a:r>
            <a:endParaRPr b="0" lang="tr-T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tr-T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828720"/>
              </a:tabLst>
            </a:pPr>
            <a:endParaRPr b="0" lang="tr-TR" sz="2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82872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omic Sans MS"/>
              </a:rPr>
              <a:t>Ein ______________ist grau und hat einen Rüssel.</a:t>
            </a:r>
            <a:endParaRPr b="0" lang="tr-TR" sz="2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82872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omic Sans MS"/>
              </a:rPr>
              <a:t>Ein _______________frisst gern Bananen.</a:t>
            </a:r>
            <a:endParaRPr b="0" lang="tr-TR" sz="2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82872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omic Sans MS"/>
              </a:rPr>
              <a:t>Eine______________gibt uns Milch.</a:t>
            </a:r>
            <a:endParaRPr b="0" lang="tr-TR" sz="2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82872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omic Sans MS"/>
              </a:rPr>
              <a:t>Eine ______________hat einen langen Hals.</a:t>
            </a:r>
            <a:endParaRPr b="0" lang="tr-TR" sz="2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82872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omic Sans MS"/>
              </a:rPr>
              <a:t>Mein ______________bellt laut.</a:t>
            </a:r>
            <a:endParaRPr b="0" lang="tr-TR" sz="2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82872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omic Sans MS"/>
              </a:rPr>
              <a:t>Der _____________ist der König der Tiere.</a:t>
            </a:r>
            <a:endParaRPr b="0" lang="tr-TR" sz="2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82872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omic Sans MS"/>
              </a:rPr>
              <a:t>Eine _____________  kann sprechen.</a:t>
            </a:r>
            <a:endParaRPr b="0" lang="tr-TR" sz="2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82872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omic Sans MS"/>
              </a:rPr>
              <a:t>Ein __________ lebt im Wasser und ist gefährlich.</a:t>
            </a:r>
            <a:endParaRPr b="0" lang="tr-TR" sz="2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82872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omic Sans MS"/>
              </a:rPr>
              <a:t>Ein _____________ läuft schnell und isst Karotten.</a:t>
            </a:r>
            <a:endParaRPr b="0" lang="tr-TR" sz="2800" spc="-1" strike="noStrike">
              <a:latin typeface="Arial"/>
            </a:endParaRPr>
          </a:p>
        </p:txBody>
      </p:sp>
      <p:sp>
        <p:nvSpPr>
          <p:cNvPr id="132" name="Rectangle 4"/>
          <p:cNvSpPr/>
          <p:nvPr/>
        </p:nvSpPr>
        <p:spPr>
          <a:xfrm flipV="1" rot="10800000">
            <a:off x="214560" y="799200"/>
            <a:ext cx="8929440" cy="823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Kuh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	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Löwe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	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    Papagei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	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    Hund     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	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Elefant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	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	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Giraffe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	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	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Affe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	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   Krokodil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	</a:t>
            </a:r>
            <a:r>
              <a:rPr b="1" lang="tr-TR" sz="2400" spc="-1" strike="noStrike">
                <a:solidFill>
                  <a:srgbClr val="ffff00"/>
                </a:solidFill>
                <a:latin typeface="Calibri"/>
                <a:ea typeface="Times New Roman"/>
              </a:rPr>
              <a:t>Kaninchen</a:t>
            </a:r>
            <a:endParaRPr b="0" lang="tr-T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5 İçerik Yer Tutucusu" descr="lustige_unterhaltungs_papageien_hallo_postkarte-r79c1923e6a55474f8ae66f541e3df4e1_vgbaq_8byvr_324.jpg"/>
          <p:cNvPicPr/>
          <p:nvPr/>
        </p:nvPicPr>
        <p:blipFill>
          <a:blip r:embed="rId1"/>
          <a:stretch/>
        </p:blipFill>
        <p:spPr>
          <a:xfrm>
            <a:off x="0" y="-357120"/>
            <a:ext cx="9143640" cy="7214760"/>
          </a:xfrm>
          <a:prstGeom prst="rect">
            <a:avLst/>
          </a:prstGeom>
          <a:ln w="0">
            <a:noFill/>
          </a:ln>
        </p:spPr>
      </p:pic>
      <p:sp>
        <p:nvSpPr>
          <p:cNvPr id="87" name="6 Metin kutusu"/>
          <p:cNvSpPr/>
          <p:nvPr/>
        </p:nvSpPr>
        <p:spPr>
          <a:xfrm>
            <a:off x="4857840" y="-285840"/>
            <a:ext cx="450036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3600" spc="-1" strike="noStrike">
                <a:solidFill>
                  <a:srgbClr val="ffff00"/>
                </a:solidFill>
                <a:latin typeface="Calibri"/>
              </a:rPr>
              <a:t>Sie ist klein, aber laut. </a:t>
            </a:r>
            <a:r>
              <a:rPr b="1" lang="tr-TR" sz="3600" spc="-1" strike="noStrike">
                <a:solidFill>
                  <a:srgbClr val="92d050"/>
                </a:solidFill>
                <a:latin typeface="Calibri"/>
              </a:rPr>
              <a:t>Sie spricht viel und </a:t>
            </a:r>
            <a:r>
              <a:rPr b="1" lang="tr-TR" sz="3600" spc="-1" strike="noStrike">
                <a:solidFill>
                  <a:srgbClr val="00b0f0"/>
                </a:solidFill>
                <a:latin typeface="Calibri"/>
              </a:rPr>
              <a:t>gern. Sie ist bunt.</a:t>
            </a:r>
            <a:endParaRPr b="0" lang="tr-TR" sz="3600" spc="-1" strike="noStrike">
              <a:latin typeface="Arial"/>
            </a:endParaRPr>
          </a:p>
        </p:txBody>
      </p:sp>
      <p:sp>
        <p:nvSpPr>
          <p:cNvPr id="88" name="7 Metin kutusu"/>
          <p:cNvSpPr/>
          <p:nvPr/>
        </p:nvSpPr>
        <p:spPr>
          <a:xfrm>
            <a:off x="0" y="5143680"/>
            <a:ext cx="692892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8000" spc="-1" strike="noStrike">
                <a:solidFill>
                  <a:srgbClr val="000000"/>
                </a:solidFill>
                <a:latin typeface="Calibri"/>
              </a:rPr>
              <a:t>die Papagei</a:t>
            </a:r>
            <a:endParaRPr b="0" lang="tr-TR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8b049"/>
            </a:gs>
            <a:gs pos="100000">
              <a:srgbClr val="fee7f2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3 Tablo"/>
          <p:cNvGraphicFramePr/>
          <p:nvPr/>
        </p:nvGraphicFramePr>
        <p:xfrm>
          <a:off x="0" y="0"/>
          <a:ext cx="9143640" cy="6857640"/>
        </p:xfrm>
        <a:graphic>
          <a:graphicData uri="http://schemas.openxmlformats.org/drawingml/2006/table">
            <a:tbl>
              <a:tblPr/>
              <a:tblGrid>
                <a:gridCol w="5024520"/>
                <a:gridCol w="4119120"/>
              </a:tblGrid>
              <a:tr h="6858000">
                <a:tc>
                  <a:txBody>
                    <a:bodyPr lIns="68400" rIns="68400" tIns="0" bIns="0" anchor="t">
                      <a:noAutofit/>
                    </a:bodyPr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Die Schlange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Der Hund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Die Katze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Das Känguru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Der Löwe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Das Kaninchen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Der Bär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Der Affe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Die Papagei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Die Schildkröte</a:t>
                      </a:r>
                      <a:endParaRPr b="0" lang="tr-TR" sz="2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lphaLcPeriod"/>
                      </a:pPr>
                      <a:r>
                        <a:rPr b="0" lang="tr-T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s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prechen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lphaLcPeriod"/>
                      </a:pPr>
                      <a:r>
                        <a:rPr b="0" lang="tr-T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l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aufen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lphaLcPeriod"/>
                      </a:pPr>
                      <a:r>
                        <a:rPr b="0" lang="tr-T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s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chwimmen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lphaLcPeriod"/>
                      </a:pPr>
                      <a:r>
                        <a:rPr b="0" lang="tr-T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k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riechen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lphaLcPeriod"/>
                      </a:pPr>
                      <a:r>
                        <a:rPr b="0" lang="tr-T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b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ellen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lphaLcPeriod"/>
                      </a:pPr>
                      <a:r>
                        <a:rPr b="0" lang="tr-T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b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rüllen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lphaLcPeriod"/>
                      </a:pPr>
                      <a:r>
                        <a:rPr b="0" lang="tr-T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k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ratzen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lphaLcPeriod"/>
                      </a:pPr>
                      <a:r>
                        <a:rPr b="0" lang="tr-T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k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lettern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lphaLcPeriod"/>
                      </a:pPr>
                      <a:r>
                        <a:rPr b="0" lang="tr-T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s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pringen</a:t>
                      </a:r>
                      <a:endParaRPr b="0" lang="tr-TR" sz="28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Calibri"/>
                        <a:buAutoNum type="alphaLcPeriod"/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schlafen</a:t>
                      </a:r>
                      <a:endParaRPr b="0" lang="tr-TR" sz="2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3 Resim" descr="18425373-bir-muz-yeme-palmiye-ağacı-kahverengi-maymun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90" name="4 Metin kutusu"/>
          <p:cNvSpPr/>
          <p:nvPr/>
        </p:nvSpPr>
        <p:spPr>
          <a:xfrm>
            <a:off x="4857840" y="4714920"/>
            <a:ext cx="4285800" cy="18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3800" spc="-1" strike="noStrike">
                <a:solidFill>
                  <a:srgbClr val="e46c0a"/>
                </a:solidFill>
                <a:latin typeface="Calibri"/>
              </a:rPr>
              <a:t>Der Affe frisst gerne </a:t>
            </a:r>
            <a:endParaRPr b="0" lang="tr-TR" sz="3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tr-TR" sz="3800" spc="-1" strike="noStrike">
                <a:solidFill>
                  <a:srgbClr val="e46c0a"/>
                </a:solidFill>
                <a:latin typeface="Calibri"/>
              </a:rPr>
              <a:t>Bananen.</a:t>
            </a:r>
            <a:endParaRPr b="0" lang="tr-TR" sz="3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tr-TR" sz="3800" spc="-1" strike="noStrike">
                <a:solidFill>
                  <a:srgbClr val="e46c0a"/>
                </a:solidFill>
                <a:latin typeface="Calibri"/>
              </a:rPr>
              <a:t> </a:t>
            </a:r>
            <a:r>
              <a:rPr b="1" lang="tr-TR" sz="3800" spc="-1" strike="noStrike">
                <a:solidFill>
                  <a:srgbClr val="e46c0a"/>
                </a:solidFill>
                <a:latin typeface="Calibri"/>
              </a:rPr>
              <a:t>Er klettert.</a:t>
            </a:r>
            <a:endParaRPr b="0" lang="tr-TR" sz="3800" spc="-1" strike="noStrike">
              <a:latin typeface="Arial"/>
            </a:endParaRPr>
          </a:p>
        </p:txBody>
      </p:sp>
      <p:sp>
        <p:nvSpPr>
          <p:cNvPr id="91" name="5 Metin kutusu"/>
          <p:cNvSpPr/>
          <p:nvPr/>
        </p:nvSpPr>
        <p:spPr>
          <a:xfrm>
            <a:off x="0" y="5357880"/>
            <a:ext cx="37857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7200" spc="-1" strike="noStrike">
                <a:solidFill>
                  <a:srgbClr val="00b050"/>
                </a:solidFill>
                <a:latin typeface="Calibri"/>
              </a:rPr>
              <a:t>der Affe</a:t>
            </a:r>
            <a:endParaRPr b="0" lang="tr-TR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3 Resim" descr="roaring-lion-hd-photos-1552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93" name="4 Metin kutusu"/>
          <p:cNvSpPr/>
          <p:nvPr/>
        </p:nvSpPr>
        <p:spPr>
          <a:xfrm>
            <a:off x="142920" y="5214960"/>
            <a:ext cx="920592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4800" spc="-1" strike="noStrike">
                <a:solidFill>
                  <a:srgbClr val="ff0000"/>
                </a:solidFill>
                <a:latin typeface="Calibri"/>
              </a:rPr>
              <a:t>Der Löwe ist der König der Tiere.</a:t>
            </a:r>
            <a:endParaRPr b="0" lang="tr-TR" sz="4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tr-TR" sz="4800" spc="-1" strike="noStrike">
                <a:solidFill>
                  <a:srgbClr val="ff0000"/>
                </a:solidFill>
                <a:latin typeface="Calibri"/>
              </a:rPr>
              <a:t>Er brüllt.</a:t>
            </a:r>
            <a:endParaRPr b="0" lang="tr-TR" sz="4800" spc="-1" strike="noStrike">
              <a:latin typeface="Arial"/>
            </a:endParaRPr>
          </a:p>
        </p:txBody>
      </p:sp>
      <p:sp>
        <p:nvSpPr>
          <p:cNvPr id="94" name="5 Metin kutusu"/>
          <p:cNvSpPr/>
          <p:nvPr/>
        </p:nvSpPr>
        <p:spPr>
          <a:xfrm flipV="1" rot="10800000">
            <a:off x="214560" y="3857760"/>
            <a:ext cx="368712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6000" spc="-1" strike="noStrike">
                <a:solidFill>
                  <a:srgbClr val="ffff00"/>
                </a:solidFill>
                <a:latin typeface="Calibri"/>
              </a:rPr>
              <a:t>der Löwe</a:t>
            </a:r>
            <a:endParaRPr b="0" lang="tr-TR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3 Resim" descr="en-komik-inek-karikaturleri-08.jpg"/>
          <p:cNvPicPr/>
          <p:nvPr/>
        </p:nvPicPr>
        <p:blipFill>
          <a:blip r:embed="rId1"/>
          <a:stretch/>
        </p:blipFill>
        <p:spPr>
          <a:xfrm>
            <a:off x="0" y="0"/>
            <a:ext cx="9143640" cy="7071840"/>
          </a:xfrm>
          <a:prstGeom prst="rect">
            <a:avLst/>
          </a:prstGeom>
          <a:ln w="0">
            <a:noFill/>
          </a:ln>
        </p:spPr>
      </p:pic>
      <p:sp>
        <p:nvSpPr>
          <p:cNvPr id="96" name="4 Metin kutusu"/>
          <p:cNvSpPr/>
          <p:nvPr/>
        </p:nvSpPr>
        <p:spPr>
          <a:xfrm>
            <a:off x="285840" y="0"/>
            <a:ext cx="1123020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6600" spc="-1" strike="noStrike">
                <a:solidFill>
                  <a:srgbClr val="ffff00"/>
                </a:solidFill>
                <a:latin typeface="Calibri"/>
              </a:rPr>
              <a:t>Die Kuh gibt uns Milch</a:t>
            </a:r>
            <a:r>
              <a:rPr b="1" lang="tr-TR" sz="5400" spc="-1" strike="noStrike">
                <a:solidFill>
                  <a:srgbClr val="ffff00"/>
                </a:solidFill>
                <a:latin typeface="Calibri"/>
              </a:rPr>
              <a:t>.</a:t>
            </a:r>
            <a:endParaRPr b="0" lang="tr-T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6 Resim" descr="funny-people-3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98" name="Rectangle 1"/>
          <p:cNvSpPr/>
          <p:nvPr/>
        </p:nvSpPr>
        <p:spPr>
          <a:xfrm>
            <a:off x="2580120" y="0"/>
            <a:ext cx="398340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Comic Sans MS"/>
                <a:ea typeface="Times New Roman"/>
              </a:rPr>
              <a:t>Sie ist undankbar Sie miaut und kratzt die Menschen.</a:t>
            </a:r>
            <a:endParaRPr b="0" lang="tr-T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1200" spc="-1" strike="noStrike">
                <a:solidFill>
                  <a:srgbClr val="000000"/>
                </a:solidFill>
                <a:latin typeface="Comic Sans MS"/>
                <a:ea typeface="Times New Roman"/>
              </a:rPr>
              <a:t>                                            </a:t>
            </a:r>
            <a:r>
              <a:rPr b="0" lang="tr-TR" sz="8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b="0" lang="tr-TR" sz="800" spc="-1" strike="noStrike">
              <a:latin typeface="Arial"/>
            </a:endParaRPr>
          </a:p>
        </p:txBody>
      </p:sp>
      <p:sp>
        <p:nvSpPr>
          <p:cNvPr id="99" name="Rectangle 2"/>
          <p:cNvSpPr/>
          <p:nvPr/>
        </p:nvSpPr>
        <p:spPr>
          <a:xfrm>
            <a:off x="45360" y="1800"/>
            <a:ext cx="3096000" cy="457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Comic Sans MS"/>
                <a:ea typeface="Times New Roman"/>
              </a:rPr>
              <a:t>.</a:t>
            </a:r>
            <a:endParaRPr b="0" lang="tr-T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1200" spc="-1" strike="noStrike">
                <a:solidFill>
                  <a:srgbClr val="000000"/>
                </a:solidFill>
                <a:latin typeface="Comic Sans MS"/>
                <a:ea typeface="Times New Roman"/>
              </a:rPr>
              <a:t>                                            </a:t>
            </a:r>
            <a:r>
              <a:rPr b="0" lang="tr-TR" sz="8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b="0" lang="tr-TR" sz="800" spc="-1" strike="noStrike">
              <a:latin typeface="Arial"/>
            </a:endParaRPr>
          </a:p>
        </p:txBody>
      </p:sp>
      <p:sp>
        <p:nvSpPr>
          <p:cNvPr id="100" name="10 Metin kutusu"/>
          <p:cNvSpPr/>
          <p:nvPr/>
        </p:nvSpPr>
        <p:spPr>
          <a:xfrm>
            <a:off x="0" y="0"/>
            <a:ext cx="3785760" cy="37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4800" spc="-1" strike="noStrike">
                <a:solidFill>
                  <a:srgbClr val="ffff00"/>
                </a:solidFill>
                <a:latin typeface="Calibri"/>
              </a:rPr>
              <a:t>Sie ist undankbar. </a:t>
            </a:r>
            <a:endParaRPr b="0" lang="tr-TR" sz="4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tr-TR" sz="4800" spc="-1" strike="noStrike">
                <a:solidFill>
                  <a:srgbClr val="ffff00"/>
                </a:solidFill>
                <a:latin typeface="Calibri"/>
              </a:rPr>
              <a:t>Sie miaut und</a:t>
            </a:r>
            <a:endParaRPr b="0" lang="tr-TR" sz="4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tr-TR" sz="4800" spc="-1" strike="noStrike">
                <a:solidFill>
                  <a:srgbClr val="ffff00"/>
                </a:solidFill>
                <a:latin typeface="Calibri"/>
              </a:rPr>
              <a:t>kratzt die Menschen.</a:t>
            </a:r>
            <a:endParaRPr b="0" lang="tr-TR" sz="4800" spc="-1" strike="noStrike">
              <a:latin typeface="Arial"/>
            </a:endParaRPr>
          </a:p>
        </p:txBody>
      </p:sp>
      <p:sp>
        <p:nvSpPr>
          <p:cNvPr id="101" name="11 Metin kutusu"/>
          <p:cNvSpPr/>
          <p:nvPr/>
        </p:nvSpPr>
        <p:spPr>
          <a:xfrm>
            <a:off x="214200" y="5857920"/>
            <a:ext cx="400032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4800" spc="-1" strike="noStrike">
                <a:solidFill>
                  <a:srgbClr val="ffffff"/>
                </a:solidFill>
                <a:latin typeface="Calibri"/>
              </a:rPr>
              <a:t>die Katze</a:t>
            </a:r>
            <a:endParaRPr b="0" lang="tr-T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3 Resim" descr="images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3" name="4 Metin kutusu"/>
          <p:cNvSpPr/>
          <p:nvPr/>
        </p:nvSpPr>
        <p:spPr>
          <a:xfrm>
            <a:off x="928800" y="500040"/>
            <a:ext cx="650052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6000" spc="-1" strike="noStrike">
                <a:solidFill>
                  <a:srgbClr val="e46c0a"/>
                </a:solidFill>
                <a:latin typeface="Calibri"/>
              </a:rPr>
              <a:t>Das Känguru kann gut springen.</a:t>
            </a:r>
            <a:endParaRPr b="0" lang="tr-TR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3 İçerik Yer Tutucusu" descr="images (1)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5" name="4 Metin kutusu"/>
          <p:cNvSpPr/>
          <p:nvPr/>
        </p:nvSpPr>
        <p:spPr>
          <a:xfrm>
            <a:off x="0" y="0"/>
            <a:ext cx="5071680" cy="28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6000" spc="-1" strike="noStrike">
                <a:solidFill>
                  <a:srgbClr val="ffff00"/>
                </a:solidFill>
                <a:latin typeface="Calibri"/>
              </a:rPr>
              <a:t>Er ist der beste Freund. Er ist treu.</a:t>
            </a:r>
            <a:endParaRPr b="0" lang="tr-TR" sz="6000" spc="-1" strike="noStrike">
              <a:latin typeface="Arial"/>
            </a:endParaRPr>
          </a:p>
        </p:txBody>
      </p:sp>
      <p:sp>
        <p:nvSpPr>
          <p:cNvPr id="106" name="5 Metin kutusu"/>
          <p:cNvSpPr/>
          <p:nvPr/>
        </p:nvSpPr>
        <p:spPr>
          <a:xfrm>
            <a:off x="5929200" y="0"/>
            <a:ext cx="32144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5400" spc="-1" strike="noStrike">
                <a:solidFill>
                  <a:srgbClr val="ffffff"/>
                </a:solidFill>
                <a:latin typeface="Calibri"/>
              </a:rPr>
              <a:t>der Hund</a:t>
            </a:r>
            <a:endParaRPr b="0" lang="tr-T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4 Resim" descr="deniz-kaplumbagalari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8" name="5 Metin kutusu"/>
          <p:cNvSpPr/>
          <p:nvPr/>
        </p:nvSpPr>
        <p:spPr>
          <a:xfrm>
            <a:off x="0" y="0"/>
            <a:ext cx="66434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4800" spc="-1" strike="noStrike">
                <a:solidFill>
                  <a:srgbClr val="ffc000"/>
                </a:solidFill>
                <a:latin typeface="Calibri"/>
              </a:rPr>
              <a:t>Sie ist sehr langsam. Sie schwimmt gern.</a:t>
            </a:r>
            <a:endParaRPr b="0" lang="tr-TR" sz="4800" spc="-1" strike="noStrike">
              <a:latin typeface="Arial"/>
            </a:endParaRPr>
          </a:p>
        </p:txBody>
      </p:sp>
      <p:sp>
        <p:nvSpPr>
          <p:cNvPr id="109" name="6 Metin kutusu"/>
          <p:cNvSpPr/>
          <p:nvPr/>
        </p:nvSpPr>
        <p:spPr>
          <a:xfrm>
            <a:off x="4143240" y="5429160"/>
            <a:ext cx="564336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tr-TR" sz="6000" spc="-1" strike="noStrike">
                <a:solidFill>
                  <a:srgbClr val="db1394"/>
                </a:solidFill>
                <a:latin typeface="Calibri"/>
              </a:rPr>
              <a:t>die Schildkröte</a:t>
            </a:r>
            <a:endParaRPr b="0" lang="tr-TR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Application>LibreOffice/7.2.5.2$Windows_X86_64 LibreOffice_project/499f9727c189e6ef3471021d6132d4c694f357e5</Application>
  <AppVersion>15.0000</AppVersion>
  <Words>298</Words>
  <Paragraphs>84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2015-11-30T20:43:40Z</dcterms:created>
  <dc:creator>Erdem Ovat</dc:creator>
  <dc:description/>
  <dc:language>tr-TR</dc:language>
  <cp:lastModifiedBy/>
  <dcterms:modified xsi:type="dcterms:W3CDTF">2022-01-22T18:22:34Z</dcterms:modified>
  <cp:revision>55</cp:revision>
  <dc:subject/>
  <dc:title>Slayt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Ekran Gösterisi (4:3)</vt:lpwstr>
  </property>
  <property fmtid="{D5CDD505-2E9C-101B-9397-08002B2CF9AE}" pid="3" name="Slides">
    <vt:i4>20</vt:i4>
  </property>
</Properties>
</file>