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2" r:id="rId4"/>
    <p:sldId id="258" r:id="rId5"/>
    <p:sldId id="259" r:id="rId6"/>
    <p:sldId id="260" r:id="rId7"/>
    <p:sldId id="261" r:id="rId8"/>
  </p:sldIdLst>
  <p:sldSz cx="9144000" cy="6858000" type="screen4x3"/>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23" name="Pravokotnik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Pravokotnik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Pravokotnik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Pravokotnik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Pravokotnik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Zaobljeni pravokotnik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Zaobljeni pravokotnik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Pravokotnik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Pravokotnik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Pravokotnik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Pravokotnik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Naslov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sl-SI" smtClean="0"/>
              <a:t>Kliknite, če želite urediti slog naslova matrice</a:t>
            </a:r>
            <a:endParaRPr kumimoji="0" lang="en-US"/>
          </a:p>
        </p:txBody>
      </p:sp>
      <p:sp>
        <p:nvSpPr>
          <p:cNvPr id="9" name="Podnaslov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l-SI" smtClean="0"/>
              <a:t>Kliknite, če želite urediti slog podnaslova matrice</a:t>
            </a:r>
            <a:endParaRPr kumimoji="0" lang="en-US"/>
          </a:p>
        </p:txBody>
      </p:sp>
      <p:sp>
        <p:nvSpPr>
          <p:cNvPr id="28" name="Ograda datuma 27"/>
          <p:cNvSpPr>
            <a:spLocks noGrp="1"/>
          </p:cNvSpPr>
          <p:nvPr>
            <p:ph type="dt" sz="half" idx="10"/>
          </p:nvPr>
        </p:nvSpPr>
        <p:spPr>
          <a:xfrm>
            <a:off x="6705600" y="4206240"/>
            <a:ext cx="960120" cy="457200"/>
          </a:xfrm>
        </p:spPr>
        <p:txBody>
          <a:bodyPr/>
          <a:lstStyle/>
          <a:p>
            <a:fld id="{4A55AC20-BDDB-4523-9C99-507F5D0C337A}" type="datetimeFigureOut">
              <a:rPr lang="sl-SI" smtClean="0"/>
              <a:pPr/>
              <a:t>21. 03. 2018</a:t>
            </a:fld>
            <a:endParaRPr lang="sl-SI"/>
          </a:p>
        </p:txBody>
      </p:sp>
      <p:sp>
        <p:nvSpPr>
          <p:cNvPr id="17" name="Ograda noge 16"/>
          <p:cNvSpPr>
            <a:spLocks noGrp="1"/>
          </p:cNvSpPr>
          <p:nvPr>
            <p:ph type="ftr" sz="quarter" idx="11"/>
          </p:nvPr>
        </p:nvSpPr>
        <p:spPr>
          <a:xfrm>
            <a:off x="5410200" y="4205288"/>
            <a:ext cx="1295400" cy="457200"/>
          </a:xfrm>
        </p:spPr>
        <p:txBody>
          <a:bodyPr/>
          <a:lstStyle/>
          <a:p>
            <a:endParaRPr lang="sl-SI"/>
          </a:p>
        </p:txBody>
      </p:sp>
      <p:sp>
        <p:nvSpPr>
          <p:cNvPr id="29" name="Ograda številke diapozitiva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C13BACBE-DE19-4266-82E3-67BBE3CA8B13}" type="slidenum">
              <a:rPr lang="sl-SI" smtClean="0"/>
              <a:pPr/>
              <a:t>‹#›</a:t>
            </a:fld>
            <a:endParaRPr lang="sl-SI"/>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p:txBody>
          <a:bodyPr vert="eaVer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4A55AC20-BDDB-4523-9C99-507F5D0C337A}" type="datetimeFigureOut">
              <a:rPr lang="sl-SI" smtClean="0"/>
              <a:pPr/>
              <a:t>21. 03. 2018</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13BACBE-DE19-4266-82E3-67BBE3CA8B13}" type="slidenum">
              <a:rPr lang="sl-SI" smtClean="0"/>
              <a:pPr/>
              <a:t>‹#›</a:t>
            </a:fld>
            <a:endParaRPr lang="sl-SI"/>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781800" y="1143000"/>
            <a:ext cx="1905000" cy="5486400"/>
          </a:xfrm>
        </p:spPr>
        <p:txBody>
          <a:bodyPr vert="eaVert"/>
          <a:lstStyle/>
          <a:p>
            <a:r>
              <a:rPr kumimoji="0" lang="sl-SI" smtClean="0"/>
              <a:t>Kliknite, če želite urediti slog naslova matrice</a:t>
            </a:r>
            <a:endParaRPr kumimoji="0" lang="en-US"/>
          </a:p>
        </p:txBody>
      </p:sp>
      <p:sp>
        <p:nvSpPr>
          <p:cNvPr id="3" name="Ograda navpičnega besedila 2"/>
          <p:cNvSpPr>
            <a:spLocks noGrp="1"/>
          </p:cNvSpPr>
          <p:nvPr>
            <p:ph type="body" orient="vert" idx="1"/>
          </p:nvPr>
        </p:nvSpPr>
        <p:spPr>
          <a:xfrm>
            <a:off x="457200" y="1143000"/>
            <a:ext cx="6248400" cy="5486400"/>
          </a:xfrm>
        </p:spPr>
        <p:txBody>
          <a:bodyPr vert="eaVert"/>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4A55AC20-BDDB-4523-9C99-507F5D0C337A}" type="datetimeFigureOut">
              <a:rPr lang="sl-SI" smtClean="0"/>
              <a:pPr/>
              <a:t>21. 03. 2018</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13BACBE-DE19-4266-82E3-67BBE3CA8B13}" type="slidenum">
              <a:rPr lang="sl-SI" smtClean="0"/>
              <a:pPr/>
              <a:t>‹#›</a:t>
            </a:fld>
            <a:endParaRPr lang="sl-SI"/>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3" name="Ograda vsebine 2"/>
          <p:cNvSpPr>
            <a:spLocks noGrp="1"/>
          </p:cNvSpPr>
          <p:nvPr>
            <p:ph idx="1"/>
          </p:nvPr>
        </p:nvSpPr>
        <p:spPr/>
        <p:txBody>
          <a:body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datuma 3"/>
          <p:cNvSpPr>
            <a:spLocks noGrp="1"/>
          </p:cNvSpPr>
          <p:nvPr>
            <p:ph type="dt" sz="half" idx="10"/>
          </p:nvPr>
        </p:nvSpPr>
        <p:spPr/>
        <p:txBody>
          <a:bodyPr/>
          <a:lstStyle/>
          <a:p>
            <a:fld id="{4A55AC20-BDDB-4523-9C99-507F5D0C337A}" type="datetimeFigureOut">
              <a:rPr lang="sl-SI" smtClean="0"/>
              <a:pPr/>
              <a:t>21. 03. 2018</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13BACBE-DE19-4266-82E3-67BBE3CA8B13}" type="slidenum">
              <a:rPr lang="sl-SI" smtClean="0"/>
              <a:pPr/>
              <a:t>‹#›</a:t>
            </a:fld>
            <a:endParaRPr lang="sl-SI"/>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l-SI" smtClean="0"/>
              <a:t>Kliknite, če želite urediti sloge besedila matrice</a:t>
            </a:r>
          </a:p>
        </p:txBody>
      </p:sp>
      <p:sp>
        <p:nvSpPr>
          <p:cNvPr id="4" name="Ograda datuma 3"/>
          <p:cNvSpPr>
            <a:spLocks noGrp="1"/>
          </p:cNvSpPr>
          <p:nvPr>
            <p:ph type="dt" sz="half" idx="10"/>
          </p:nvPr>
        </p:nvSpPr>
        <p:spPr/>
        <p:txBody>
          <a:bodyPr/>
          <a:lstStyle/>
          <a:p>
            <a:fld id="{4A55AC20-BDDB-4523-9C99-507F5D0C337A}" type="datetimeFigureOut">
              <a:rPr lang="sl-SI" smtClean="0"/>
              <a:pPr/>
              <a:t>21. 03. 2018</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C13BACBE-DE19-4266-82E3-67BBE3CA8B13}" type="slidenum">
              <a:rPr lang="sl-SI" smtClean="0"/>
              <a:pPr/>
              <a:t>‹#›</a:t>
            </a:fld>
            <a:endParaRPr lang="sl-SI"/>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kumimoji="0" lang="sl-SI" smtClean="0"/>
              <a:t>Kliknite, če želite urediti slog naslova matrice</a:t>
            </a:r>
            <a:endParaRPr kumimoji="0" lang="en-US"/>
          </a:p>
        </p:txBody>
      </p:sp>
      <p:sp>
        <p:nvSpPr>
          <p:cNvPr id="3" name="Ograda vsebine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4" name="Ograda vsebine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5" name="Ograda datuma 4"/>
          <p:cNvSpPr>
            <a:spLocks noGrp="1"/>
          </p:cNvSpPr>
          <p:nvPr>
            <p:ph type="dt" sz="half" idx="10"/>
          </p:nvPr>
        </p:nvSpPr>
        <p:spPr/>
        <p:txBody>
          <a:bodyPr/>
          <a:lstStyle/>
          <a:p>
            <a:fld id="{4A55AC20-BDDB-4523-9C99-507F5D0C337A}" type="datetimeFigureOut">
              <a:rPr lang="sl-SI" smtClean="0"/>
              <a:pPr/>
              <a:t>21. 03. 2018</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C13BACBE-DE19-4266-82E3-67BBE3CA8B13}" type="slidenum">
              <a:rPr lang="sl-SI" smtClean="0"/>
              <a:pPr/>
              <a:t>‹#›</a:t>
            </a:fld>
            <a:endParaRPr lang="sl-SI"/>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381000" y="1143000"/>
            <a:ext cx="8382000" cy="1069848"/>
          </a:xfrm>
        </p:spPr>
        <p:txBody>
          <a:bodyPr anchor="ctr"/>
          <a:lstStyle>
            <a:lvl1pPr>
              <a:defRPr sz="4000" b="0" i="0" cap="none" baseline="0"/>
            </a:lvl1pPr>
          </a:lstStyle>
          <a:p>
            <a:r>
              <a:rPr kumimoji="0" lang="sl-SI" smtClean="0"/>
              <a:t>Kliknite, če želite urediti slog naslova matrice</a:t>
            </a:r>
            <a:endParaRPr kumimoji="0" lang="en-US"/>
          </a:p>
        </p:txBody>
      </p:sp>
      <p:sp>
        <p:nvSpPr>
          <p:cNvPr id="3" name="Ograda besedila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sl-SI" smtClean="0"/>
              <a:t>Kliknite, če želite urediti sloge besedila matrice</a:t>
            </a:r>
          </a:p>
        </p:txBody>
      </p:sp>
      <p:sp>
        <p:nvSpPr>
          <p:cNvPr id="4" name="Ograda besedila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sl-SI" smtClean="0"/>
              <a:t>Kliknite, če želite urediti sloge besedila matrice</a:t>
            </a:r>
          </a:p>
        </p:txBody>
      </p:sp>
      <p:sp>
        <p:nvSpPr>
          <p:cNvPr id="5" name="Ograda vsebine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6" name="Ograda vsebine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26" name="Ograda datuma 25"/>
          <p:cNvSpPr>
            <a:spLocks noGrp="1"/>
          </p:cNvSpPr>
          <p:nvPr>
            <p:ph type="dt" sz="half" idx="10"/>
          </p:nvPr>
        </p:nvSpPr>
        <p:spPr/>
        <p:txBody>
          <a:bodyPr rtlCol="0"/>
          <a:lstStyle/>
          <a:p>
            <a:fld id="{4A55AC20-BDDB-4523-9C99-507F5D0C337A}" type="datetimeFigureOut">
              <a:rPr lang="sl-SI" smtClean="0"/>
              <a:pPr/>
              <a:t>21. 03. 2018</a:t>
            </a:fld>
            <a:endParaRPr lang="sl-SI"/>
          </a:p>
        </p:txBody>
      </p:sp>
      <p:sp>
        <p:nvSpPr>
          <p:cNvPr id="27" name="Ograda številke diapozitiva 26"/>
          <p:cNvSpPr>
            <a:spLocks noGrp="1"/>
          </p:cNvSpPr>
          <p:nvPr>
            <p:ph type="sldNum" sz="quarter" idx="11"/>
          </p:nvPr>
        </p:nvSpPr>
        <p:spPr/>
        <p:txBody>
          <a:bodyPr rtlCol="0"/>
          <a:lstStyle/>
          <a:p>
            <a:fld id="{C13BACBE-DE19-4266-82E3-67BBE3CA8B13}" type="slidenum">
              <a:rPr lang="sl-SI" smtClean="0"/>
              <a:pPr/>
              <a:t>‹#›</a:t>
            </a:fld>
            <a:endParaRPr lang="sl-SI"/>
          </a:p>
        </p:txBody>
      </p:sp>
      <p:sp>
        <p:nvSpPr>
          <p:cNvPr id="28" name="Ograda noge 27"/>
          <p:cNvSpPr>
            <a:spLocks noGrp="1"/>
          </p:cNvSpPr>
          <p:nvPr>
            <p:ph type="ftr" sz="quarter" idx="12"/>
          </p:nvPr>
        </p:nvSpPr>
        <p:spPr/>
        <p:txBody>
          <a:bodyPr rtlCol="0"/>
          <a:lstStyle/>
          <a:p>
            <a:endParaRPr lang="sl-SI"/>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sl-SI" smtClean="0"/>
              <a:t>Kliknite, če želite urediti slog naslova matrice</a:t>
            </a:r>
            <a:endParaRPr kumimoji="0" lang="en-US"/>
          </a:p>
        </p:txBody>
      </p:sp>
      <p:sp>
        <p:nvSpPr>
          <p:cNvPr id="3" name="Ograda datuma 2"/>
          <p:cNvSpPr>
            <a:spLocks noGrp="1"/>
          </p:cNvSpPr>
          <p:nvPr>
            <p:ph type="dt" sz="half" idx="10"/>
          </p:nvPr>
        </p:nvSpPr>
        <p:spPr>
          <a:xfrm>
            <a:off x="6583680" y="612648"/>
            <a:ext cx="957264" cy="457200"/>
          </a:xfrm>
        </p:spPr>
        <p:txBody>
          <a:bodyPr/>
          <a:lstStyle/>
          <a:p>
            <a:fld id="{4A55AC20-BDDB-4523-9C99-507F5D0C337A}" type="datetimeFigureOut">
              <a:rPr lang="sl-SI" smtClean="0"/>
              <a:pPr/>
              <a:t>21. 03. 2018</a:t>
            </a:fld>
            <a:endParaRPr lang="sl-SI"/>
          </a:p>
        </p:txBody>
      </p:sp>
      <p:sp>
        <p:nvSpPr>
          <p:cNvPr id="4" name="Ograda noge 3"/>
          <p:cNvSpPr>
            <a:spLocks noGrp="1"/>
          </p:cNvSpPr>
          <p:nvPr>
            <p:ph type="ftr" sz="quarter" idx="11"/>
          </p:nvPr>
        </p:nvSpPr>
        <p:spPr>
          <a:xfrm>
            <a:off x="5257800" y="612648"/>
            <a:ext cx="1325880" cy="457200"/>
          </a:xfrm>
        </p:spPr>
        <p:txBody>
          <a:bodyPr/>
          <a:lstStyle/>
          <a:p>
            <a:endParaRPr lang="sl-SI"/>
          </a:p>
        </p:txBody>
      </p:sp>
      <p:sp>
        <p:nvSpPr>
          <p:cNvPr id="5" name="Ograda številke diapozitiva 4"/>
          <p:cNvSpPr>
            <a:spLocks noGrp="1"/>
          </p:cNvSpPr>
          <p:nvPr>
            <p:ph type="sldNum" sz="quarter" idx="12"/>
          </p:nvPr>
        </p:nvSpPr>
        <p:spPr>
          <a:xfrm>
            <a:off x="8174736" y="2272"/>
            <a:ext cx="762000" cy="365760"/>
          </a:xfrm>
        </p:spPr>
        <p:txBody>
          <a:bodyPr/>
          <a:lstStyle/>
          <a:p>
            <a:fld id="{C13BACBE-DE19-4266-82E3-67BBE3CA8B13}" type="slidenum">
              <a:rPr lang="sl-SI" smtClean="0"/>
              <a:pPr/>
              <a:t>‹#›</a:t>
            </a:fld>
            <a:endParaRPr lang="sl-SI"/>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4A55AC20-BDDB-4523-9C99-507F5D0C337A}" type="datetimeFigureOut">
              <a:rPr lang="sl-SI" smtClean="0"/>
              <a:pPr/>
              <a:t>21. 03. 2018</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C13BACBE-DE19-4266-82E3-67BBE3CA8B13}" type="slidenum">
              <a:rPr lang="sl-SI" smtClean="0"/>
              <a:pPr/>
              <a:t>‹#›</a:t>
            </a:fld>
            <a:endParaRPr lang="sl-SI"/>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5353496" y="1101970"/>
            <a:ext cx="3383280" cy="877824"/>
          </a:xfrm>
        </p:spPr>
        <p:txBody>
          <a:bodyPr anchor="b"/>
          <a:lstStyle>
            <a:lvl1pPr algn="l">
              <a:buNone/>
              <a:defRPr sz="1800" b="1"/>
            </a:lvl1pPr>
          </a:lstStyle>
          <a:p>
            <a:r>
              <a:rPr kumimoji="0" lang="sl-SI" smtClean="0"/>
              <a:t>Kliknite, če želite urediti slog naslova matrice</a:t>
            </a:r>
            <a:endParaRPr kumimoji="0" lang="en-US"/>
          </a:p>
        </p:txBody>
      </p:sp>
      <p:sp>
        <p:nvSpPr>
          <p:cNvPr id="3" name="Ograda besedila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sl-SI" smtClean="0"/>
              <a:t>Kliknite, če želite urediti sloge besedila matrice</a:t>
            </a:r>
          </a:p>
        </p:txBody>
      </p:sp>
      <p:sp>
        <p:nvSpPr>
          <p:cNvPr id="4" name="Ograda vsebine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sl-SI" smtClean="0"/>
              <a:t>Kliknite, če želite urediti sloge besedila matrice</a:t>
            </a:r>
          </a:p>
          <a:p>
            <a:pPr lvl="1" eaLnBrk="1" latinLnBrk="0" hangingPunct="1"/>
            <a:r>
              <a:rPr lang="sl-SI" smtClean="0"/>
              <a:t>Druga raven</a:t>
            </a:r>
          </a:p>
          <a:p>
            <a:pPr lvl="2" eaLnBrk="1" latinLnBrk="0" hangingPunct="1"/>
            <a:r>
              <a:rPr lang="sl-SI" smtClean="0"/>
              <a:t>Tretja raven</a:t>
            </a:r>
          </a:p>
          <a:p>
            <a:pPr lvl="3" eaLnBrk="1" latinLnBrk="0" hangingPunct="1"/>
            <a:r>
              <a:rPr lang="sl-SI" smtClean="0"/>
              <a:t>Četrta raven</a:t>
            </a:r>
          </a:p>
          <a:p>
            <a:pPr lvl="4" eaLnBrk="1" latinLnBrk="0" hangingPunct="1"/>
            <a:r>
              <a:rPr lang="sl-SI" smtClean="0"/>
              <a:t>Peta raven</a:t>
            </a:r>
            <a:endParaRPr kumimoji="0" lang="en-US"/>
          </a:p>
        </p:txBody>
      </p:sp>
      <p:sp>
        <p:nvSpPr>
          <p:cNvPr id="5" name="Ograda datuma 4"/>
          <p:cNvSpPr>
            <a:spLocks noGrp="1"/>
          </p:cNvSpPr>
          <p:nvPr>
            <p:ph type="dt" sz="half" idx="10"/>
          </p:nvPr>
        </p:nvSpPr>
        <p:spPr/>
        <p:txBody>
          <a:bodyPr/>
          <a:lstStyle/>
          <a:p>
            <a:fld id="{4A55AC20-BDDB-4523-9C99-507F5D0C337A}" type="datetimeFigureOut">
              <a:rPr lang="sl-SI" smtClean="0"/>
              <a:pPr/>
              <a:t>21. 03. 2018</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C13BACBE-DE19-4266-82E3-67BBE3CA8B13}" type="slidenum">
              <a:rPr lang="sl-SI" smtClean="0"/>
              <a:pPr/>
              <a:t>‹#›</a:t>
            </a:fld>
            <a:endParaRPr lang="sl-SI"/>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sl-SI" smtClean="0"/>
              <a:t>Kliknite, če želite urediti slog naslova matrice</a:t>
            </a:r>
            <a:endParaRPr kumimoji="0" lang="en-US"/>
          </a:p>
        </p:txBody>
      </p:sp>
      <p:sp>
        <p:nvSpPr>
          <p:cNvPr id="3" name="Ograda slik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sl-SI" smtClean="0"/>
              <a:t>Kliknite ikono, če želite dodati sliko</a:t>
            </a:r>
            <a:endParaRPr kumimoji="0" lang="en-US" dirty="0"/>
          </a:p>
        </p:txBody>
      </p:sp>
      <p:sp>
        <p:nvSpPr>
          <p:cNvPr id="4" name="Ograda besedila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sl-SI" smtClean="0"/>
              <a:t>Kliknite, če želite urediti sloge besedila matrice</a:t>
            </a:r>
          </a:p>
        </p:txBody>
      </p:sp>
      <p:sp>
        <p:nvSpPr>
          <p:cNvPr id="5" name="Ograda datuma 4"/>
          <p:cNvSpPr>
            <a:spLocks noGrp="1"/>
          </p:cNvSpPr>
          <p:nvPr>
            <p:ph type="dt" sz="half" idx="10"/>
          </p:nvPr>
        </p:nvSpPr>
        <p:spPr/>
        <p:txBody>
          <a:bodyPr/>
          <a:lstStyle/>
          <a:p>
            <a:fld id="{4A55AC20-BDDB-4523-9C99-507F5D0C337A}" type="datetimeFigureOut">
              <a:rPr lang="sl-SI" smtClean="0"/>
              <a:pPr/>
              <a:t>21. 03. 2018</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C13BACBE-DE19-4266-82E3-67BBE3CA8B13}" type="slidenum">
              <a:rPr lang="sl-SI" smtClean="0"/>
              <a:pPr/>
              <a:t>‹#›</a:t>
            </a:fld>
            <a:endParaRPr lang="sl-SI"/>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Pravokotnik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Pravokotnik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Pravokotnik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Pravokotnik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Pravokotnik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Zaobljeni pravokotnik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Zaobljeni pravokotnik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Pravokotnik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Pravokotnik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Pravokotnik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Pravokotnik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Pravokotnik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Pravokotnik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grada naslova 21"/>
          <p:cNvSpPr>
            <a:spLocks noGrp="1"/>
          </p:cNvSpPr>
          <p:nvPr>
            <p:ph type="title"/>
          </p:nvPr>
        </p:nvSpPr>
        <p:spPr>
          <a:xfrm>
            <a:off x="457200" y="1143000"/>
            <a:ext cx="8229600" cy="1066800"/>
          </a:xfrm>
          <a:prstGeom prst="rect">
            <a:avLst/>
          </a:prstGeom>
        </p:spPr>
        <p:txBody>
          <a:bodyPr vert="horz" anchor="ctr">
            <a:normAutofit/>
          </a:bodyPr>
          <a:lstStyle/>
          <a:p>
            <a:r>
              <a:rPr kumimoji="0" lang="sl-SI" smtClean="0"/>
              <a:t>Kliknite, če želite urediti slog naslova matrice</a:t>
            </a:r>
            <a:endParaRPr kumimoji="0" lang="en-US"/>
          </a:p>
        </p:txBody>
      </p:sp>
      <p:sp>
        <p:nvSpPr>
          <p:cNvPr id="13" name="Ograda besedila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sl-SI" smtClean="0"/>
              <a:t>Kliknite, če želite urediti sloge besedila matrice</a:t>
            </a:r>
          </a:p>
          <a:p>
            <a:pPr lvl="1" eaLnBrk="1" latinLnBrk="0" hangingPunct="1"/>
            <a:r>
              <a:rPr kumimoji="0" lang="sl-SI" smtClean="0"/>
              <a:t>Druga raven</a:t>
            </a:r>
          </a:p>
          <a:p>
            <a:pPr lvl="2" eaLnBrk="1" latinLnBrk="0" hangingPunct="1"/>
            <a:r>
              <a:rPr kumimoji="0" lang="sl-SI" smtClean="0"/>
              <a:t>Tretja raven</a:t>
            </a:r>
          </a:p>
          <a:p>
            <a:pPr lvl="3" eaLnBrk="1" latinLnBrk="0" hangingPunct="1"/>
            <a:r>
              <a:rPr kumimoji="0" lang="sl-SI" smtClean="0"/>
              <a:t>Četrta raven</a:t>
            </a:r>
          </a:p>
          <a:p>
            <a:pPr lvl="4" eaLnBrk="1" latinLnBrk="0" hangingPunct="1"/>
            <a:r>
              <a:rPr kumimoji="0" lang="sl-SI" smtClean="0"/>
              <a:t>Peta raven</a:t>
            </a:r>
            <a:endParaRPr kumimoji="0" lang="en-US"/>
          </a:p>
        </p:txBody>
      </p:sp>
      <p:sp>
        <p:nvSpPr>
          <p:cNvPr id="14" name="Ograda datuma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A55AC20-BDDB-4523-9C99-507F5D0C337A}" type="datetimeFigureOut">
              <a:rPr lang="sl-SI" smtClean="0"/>
              <a:pPr/>
              <a:t>21. 03. 2018</a:t>
            </a:fld>
            <a:endParaRPr lang="sl-SI"/>
          </a:p>
        </p:txBody>
      </p:sp>
      <p:sp>
        <p:nvSpPr>
          <p:cNvPr id="3" name="Ograda no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sl-SI"/>
          </a:p>
        </p:txBody>
      </p:sp>
      <p:sp>
        <p:nvSpPr>
          <p:cNvPr id="23" name="Ograda številke diapozitiva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C13BACBE-DE19-4266-82E3-67BBE3CA8B13}" type="slidenum">
              <a:rPr lang="sl-SI" smtClean="0"/>
              <a:pPr/>
              <a:t>‹#›</a:t>
            </a:fld>
            <a:endParaRPr lang="sl-SI"/>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dissolve/>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gif"/><Relationship Id="rId2" Type="http://schemas.openxmlformats.org/officeDocument/2006/relationships/image" Target="../media/image2.gif"/><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p:cNvSpPr>
            <a:spLocks noGrp="1"/>
          </p:cNvSpPr>
          <p:nvPr>
            <p:ph type="title"/>
          </p:nvPr>
        </p:nvSpPr>
        <p:spPr>
          <a:xfrm>
            <a:off x="395536" y="620688"/>
            <a:ext cx="8229600" cy="1066800"/>
          </a:xfrm>
        </p:spPr>
        <p:txBody>
          <a:bodyPr/>
          <a:lstStyle/>
          <a:p>
            <a:r>
              <a:rPr lang="de-DE" dirty="0" smtClean="0"/>
              <a:t>Gestern</a:t>
            </a:r>
            <a:endParaRPr lang="de-DE" dirty="0"/>
          </a:p>
        </p:txBody>
      </p:sp>
      <p:sp>
        <p:nvSpPr>
          <p:cNvPr id="5" name="Ograda vsebine 4"/>
          <p:cNvSpPr>
            <a:spLocks noGrp="1"/>
          </p:cNvSpPr>
          <p:nvPr>
            <p:ph idx="1"/>
          </p:nvPr>
        </p:nvSpPr>
        <p:spPr>
          <a:xfrm>
            <a:off x="395536" y="1700808"/>
            <a:ext cx="8229600" cy="4325112"/>
          </a:xfrm>
        </p:spPr>
        <p:txBody>
          <a:bodyPr>
            <a:normAutofit/>
          </a:bodyPr>
          <a:lstStyle/>
          <a:p>
            <a:pPr>
              <a:lnSpc>
                <a:spcPct val="150000"/>
              </a:lnSpc>
              <a:buNone/>
            </a:pPr>
            <a:r>
              <a:rPr lang="de-DE" sz="2400" dirty="0" smtClean="0"/>
              <a:t>Gestern bin ich um 6 Uhr aufgewacht. Ich bin schnell aufgestanden und habe mich angezogen. Dann bin ich ins Bad gegangen. Da habe ich mein Gesicht gewaschen und meine Zähne geputzt. Danach habe ich mir in der Küche mein Frühstück vorbereitet und gefrühstückt. Um halb sieben bin ich zur Schule gegangen.</a:t>
            </a:r>
            <a:endParaRPr lang="de-DE" sz="2400" dirty="0"/>
          </a:p>
        </p:txBody>
      </p:sp>
      <p:pic>
        <p:nvPicPr>
          <p:cNvPr id="6" name="Slika 5" descr="http://www.sleeptracker.at/images/aufwachen_frau_handgestreckt_cre0014734.gif"/>
          <p:cNvPicPr/>
          <p:nvPr/>
        </p:nvPicPr>
        <p:blipFill>
          <a:blip r:embed="rId2" cstate="print"/>
          <a:srcRect/>
          <a:stretch>
            <a:fillRect/>
          </a:stretch>
        </p:blipFill>
        <p:spPr bwMode="auto">
          <a:xfrm>
            <a:off x="2987824" y="0"/>
            <a:ext cx="1440180" cy="17526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7" name="Slika 6" descr="http://www.klar.co.uk/hotpotatoes/dailyroutine1/aufstehen.jpg"/>
          <p:cNvPicPr/>
          <p:nvPr/>
        </p:nvPicPr>
        <p:blipFill>
          <a:blip r:embed="rId3" cstate="print"/>
          <a:srcRect/>
          <a:stretch>
            <a:fillRect/>
          </a:stretch>
        </p:blipFill>
        <p:spPr bwMode="auto">
          <a:xfrm>
            <a:off x="4932040" y="332656"/>
            <a:ext cx="1944256" cy="1337191"/>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8" name="Slika 7" descr="http://ecx.images-amazon.com/images/I/51SNA87MAQL.jpg"/>
          <p:cNvPicPr/>
          <p:nvPr/>
        </p:nvPicPr>
        <p:blipFill>
          <a:blip r:embed="rId4" cstate="print"/>
          <a:srcRect/>
          <a:stretch>
            <a:fillRect/>
          </a:stretch>
        </p:blipFill>
        <p:spPr bwMode="auto">
          <a:xfrm>
            <a:off x="7452320" y="188640"/>
            <a:ext cx="1436762" cy="158417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9" name="Slika 8" descr="http://www.n24.de/media/import/dpaserviceline/dpaserviceline_20090408_13/Zaehne-putzen_20888760originallarge-4-3-800-38-0-1432-1045.jpg"/>
          <p:cNvPicPr/>
          <p:nvPr/>
        </p:nvPicPr>
        <p:blipFill>
          <a:blip r:embed="rId5" cstate="print"/>
          <a:srcRect/>
          <a:stretch>
            <a:fillRect/>
          </a:stretch>
        </p:blipFill>
        <p:spPr bwMode="auto">
          <a:xfrm>
            <a:off x="5220072" y="5373216"/>
            <a:ext cx="1728232" cy="114855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0" name="Slika 9" descr="http://www.aknewelt.de/wp-content/uploads/2009/11/gesicht-waschen2.jpg"/>
          <p:cNvPicPr/>
          <p:nvPr/>
        </p:nvPicPr>
        <p:blipFill>
          <a:blip r:embed="rId6" cstate="print"/>
          <a:srcRect/>
          <a:stretch>
            <a:fillRect/>
          </a:stretch>
        </p:blipFill>
        <p:spPr bwMode="auto">
          <a:xfrm>
            <a:off x="7524328" y="4581128"/>
            <a:ext cx="1368152" cy="1844824"/>
          </a:xfrm>
          <a:prstGeom prst="rect">
            <a:avLst/>
          </a:prstGeom>
          <a:ln>
            <a:noFill/>
          </a:ln>
          <a:effectLst>
            <a:outerShdw blurRad="190500" algn="tl" rotWithShape="0">
              <a:srgbClr val="000000">
                <a:alpha val="70000"/>
              </a:srgbClr>
            </a:outerShdw>
          </a:effectLst>
          <a:scene3d>
            <a:camera prst="perspectiveHeroicExtremeLeftFacing"/>
            <a:lightRig rig="threePt" dir="t"/>
          </a:scene3d>
        </p:spPr>
      </p:pic>
      <p:pic>
        <p:nvPicPr>
          <p:cNvPr id="11" name="Slika 10" descr="http://www.hauptstrasse117.uni-jena.de/pix/fruehstueck.gif"/>
          <p:cNvPicPr/>
          <p:nvPr/>
        </p:nvPicPr>
        <p:blipFill>
          <a:blip r:embed="rId7" cstate="print"/>
          <a:srcRect/>
          <a:stretch>
            <a:fillRect/>
          </a:stretch>
        </p:blipFill>
        <p:spPr bwMode="auto">
          <a:xfrm>
            <a:off x="2987824" y="5129808"/>
            <a:ext cx="1522864" cy="172819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2" name="Slika 11" descr="http://www.beltz.de/fileadmin/beltz/products/9783407221537.jpg"/>
          <p:cNvPicPr/>
          <p:nvPr/>
        </p:nvPicPr>
        <p:blipFill>
          <a:blip r:embed="rId8" cstate="print"/>
          <a:srcRect/>
          <a:stretch>
            <a:fillRect/>
          </a:stretch>
        </p:blipFill>
        <p:spPr bwMode="auto">
          <a:xfrm>
            <a:off x="1043608" y="5174432"/>
            <a:ext cx="1350288" cy="1683568"/>
          </a:xfrm>
          <a:prstGeom prst="rect">
            <a:avLst/>
          </a:prstGeom>
          <a:ln>
            <a:noFill/>
          </a:ln>
          <a:effectLst>
            <a:outerShdw blurRad="190500" algn="tl" rotWithShape="0">
              <a:srgbClr val="000000">
                <a:alpha val="70000"/>
              </a:srgbClr>
            </a:outerShdw>
          </a:effectLst>
          <a:scene3d>
            <a:camera prst="isometricOffAxis1Right"/>
            <a:lightRig rig="threePt" dir="t"/>
          </a:scene3d>
        </p:spPr>
      </p:pic>
    </p:spTree>
  </p:cSld>
  <p:clrMapOvr>
    <a:masterClrMapping/>
  </p:clrMapOvr>
  <p:transition spd="med">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1"/>
          </p:nvPr>
        </p:nvSpPr>
        <p:spPr/>
        <p:txBody>
          <a:bodyPr>
            <a:normAutofit/>
          </a:bodyPr>
          <a:lstStyle/>
          <a:p>
            <a:pPr>
              <a:lnSpc>
                <a:spcPct val="150000"/>
              </a:lnSpc>
              <a:buNone/>
            </a:pPr>
            <a:r>
              <a:rPr lang="de-DE" sz="2400" dirty="0" smtClean="0"/>
              <a:t>Der Unterricht hat um zehn nach sieben angefangen. Ich habe sieben Stunden Unterricht gehabt. Im Unterricht habe ich zugehört, auf die Fragen geantwortet, Texte gelesen, Übungen gemacht, Englisch gesprochen …</a:t>
            </a:r>
          </a:p>
          <a:p>
            <a:pPr>
              <a:lnSpc>
                <a:spcPct val="150000"/>
              </a:lnSpc>
              <a:buNone/>
            </a:pPr>
            <a:r>
              <a:rPr lang="de-DE" sz="2400" dirty="0" smtClean="0"/>
              <a:t>Nach dem Unterricht bin ich mit dem Bus nach Hause gefahren.</a:t>
            </a:r>
            <a:endParaRPr lang="sl-SI" sz="2400" dirty="0"/>
          </a:p>
        </p:txBody>
      </p:sp>
      <p:pic>
        <p:nvPicPr>
          <p:cNvPr id="4" name="Slika 3" descr="http://www.fichtekrefeld.de/uploads/pics/Unterricht.jpg"/>
          <p:cNvPicPr/>
          <p:nvPr/>
        </p:nvPicPr>
        <p:blipFill>
          <a:blip r:embed="rId2" cstate="print"/>
          <a:srcRect/>
          <a:stretch>
            <a:fillRect/>
          </a:stretch>
        </p:blipFill>
        <p:spPr bwMode="auto">
          <a:xfrm>
            <a:off x="395536" y="0"/>
            <a:ext cx="3361556" cy="225213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a:scene3d>
            <a:camera prst="perspectiveRelaxedModerately"/>
            <a:lightRig rig="threePt" dir="t"/>
          </a:scene3d>
        </p:spPr>
      </p:pic>
      <p:pic>
        <p:nvPicPr>
          <p:cNvPr id="5" name="Slika 4" descr="http://media.ostsee-zeitung.de/images/oz/artikel/400x400/d/s/w/0000kwsd.jpg"/>
          <p:cNvPicPr/>
          <p:nvPr/>
        </p:nvPicPr>
        <p:blipFill>
          <a:blip r:embed="rId3" cstate="print"/>
          <a:srcRect/>
          <a:stretch>
            <a:fillRect/>
          </a:stretch>
        </p:blipFill>
        <p:spPr bwMode="auto">
          <a:xfrm>
            <a:off x="6084168" y="5085184"/>
            <a:ext cx="2232248" cy="1584176"/>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perspectiveContrastingRightFacing"/>
            <a:lightRig rig="twoPt" dir="t">
              <a:rot lat="0" lon="0" rev="7200000"/>
            </a:lightRig>
          </a:scene3d>
          <a:sp3d>
            <a:bevelT w="25400" h="19050"/>
            <a:contourClr>
              <a:srgbClr val="FFFFFF"/>
            </a:contourClr>
          </a:sp3d>
        </p:spPr>
      </p:pic>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4294967295"/>
          </p:nvPr>
        </p:nvSpPr>
        <p:spPr>
          <a:xfrm>
            <a:off x="467544" y="620688"/>
            <a:ext cx="8229600" cy="5953125"/>
          </a:xfrm>
        </p:spPr>
        <p:txBody>
          <a:bodyPr>
            <a:normAutofit lnSpcReduction="10000"/>
          </a:bodyPr>
          <a:lstStyle/>
          <a:p>
            <a:pPr marL="624078" indent="-514350">
              <a:lnSpc>
                <a:spcPct val="150000"/>
              </a:lnSpc>
              <a:buAutoNum type="arabicPeriod"/>
            </a:pPr>
            <a:r>
              <a:rPr lang="sl-SI" dirty="0" err="1" smtClean="0"/>
              <a:t>Wann</a:t>
            </a:r>
            <a:r>
              <a:rPr lang="de-DE" dirty="0" smtClean="0"/>
              <a:t> ist Paula gestern aufgewacht?</a:t>
            </a:r>
          </a:p>
          <a:p>
            <a:pPr marL="624078" indent="-514350">
              <a:lnSpc>
                <a:spcPct val="150000"/>
              </a:lnSpc>
              <a:buAutoNum type="arabicPeriod"/>
            </a:pPr>
            <a:r>
              <a:rPr lang="sl-SI" dirty="0" smtClean="0"/>
              <a:t> </a:t>
            </a:r>
            <a:r>
              <a:rPr lang="de-DE" dirty="0" smtClean="0"/>
              <a:t>Was hat sie schnell gemacht?</a:t>
            </a:r>
          </a:p>
          <a:p>
            <a:pPr marL="624078" indent="-514350">
              <a:lnSpc>
                <a:spcPct val="150000"/>
              </a:lnSpc>
              <a:buAutoNum type="arabicPeriod"/>
            </a:pPr>
            <a:r>
              <a:rPr lang="de-DE" dirty="0" smtClean="0"/>
              <a:t>Was hat sie dann gemacht?</a:t>
            </a:r>
          </a:p>
          <a:p>
            <a:pPr marL="624078" indent="-514350">
              <a:lnSpc>
                <a:spcPct val="150000"/>
              </a:lnSpc>
              <a:buAutoNum type="arabicPeriod"/>
            </a:pPr>
            <a:r>
              <a:rPr lang="de-DE" dirty="0" smtClean="0"/>
              <a:t>Was hat sie im Bad gemacht?</a:t>
            </a:r>
          </a:p>
          <a:p>
            <a:pPr marL="624078" indent="-514350">
              <a:lnSpc>
                <a:spcPct val="150000"/>
              </a:lnSpc>
              <a:buAutoNum type="arabicPeriod"/>
            </a:pPr>
            <a:r>
              <a:rPr lang="de-DE" dirty="0" smtClean="0"/>
              <a:t>Was hat sie in der Küche gemacht?</a:t>
            </a:r>
          </a:p>
          <a:p>
            <a:pPr marL="624078" indent="-514350">
              <a:lnSpc>
                <a:spcPct val="150000"/>
              </a:lnSpc>
              <a:buAutoNum type="arabicPeriod"/>
            </a:pPr>
            <a:r>
              <a:rPr lang="de-DE" dirty="0" smtClean="0"/>
              <a:t>Wann ist sie zur Schule gegangen?</a:t>
            </a:r>
          </a:p>
          <a:p>
            <a:pPr marL="624078" indent="-514350">
              <a:lnSpc>
                <a:spcPct val="150000"/>
              </a:lnSpc>
              <a:buAutoNum type="arabicPeriod"/>
            </a:pPr>
            <a:r>
              <a:rPr lang="de-DE" dirty="0" smtClean="0"/>
              <a:t>Wann hat der Unterricht angefangen?</a:t>
            </a:r>
          </a:p>
          <a:p>
            <a:pPr marL="624078" indent="-514350">
              <a:lnSpc>
                <a:spcPct val="150000"/>
              </a:lnSpc>
              <a:buAutoNum type="arabicPeriod"/>
            </a:pPr>
            <a:r>
              <a:rPr lang="de-DE" dirty="0" smtClean="0"/>
              <a:t>Was hat Paula im Unterricht gemacht?</a:t>
            </a:r>
          </a:p>
          <a:p>
            <a:pPr marL="624078" indent="-514350">
              <a:lnSpc>
                <a:spcPct val="150000"/>
              </a:lnSpc>
              <a:buAutoNum type="arabicPeriod"/>
            </a:pPr>
            <a:r>
              <a:rPr lang="de-DE" dirty="0" smtClean="0"/>
              <a:t>Wann ist sie nach Hause gefahren?</a:t>
            </a:r>
          </a:p>
          <a:p>
            <a:pPr marL="624078" indent="-514350">
              <a:buAutoNum type="arabicPeriod"/>
            </a:pPr>
            <a:endParaRPr lang="de-DE" dirty="0" smtClean="0"/>
          </a:p>
          <a:p>
            <a:pPr marL="624078" indent="-514350">
              <a:buAutoNum type="arabicPeriod"/>
            </a:pPr>
            <a:endParaRPr lang="de-DE" dirty="0" smtClean="0"/>
          </a:p>
          <a:p>
            <a:pPr marL="624078" indent="-514350">
              <a:buAutoNum type="arabicPeriod"/>
            </a:pPr>
            <a:endParaRPr lang="de-DE" dirty="0" smtClean="0"/>
          </a:p>
          <a:p>
            <a:pPr marL="624078" indent="-514350">
              <a:buAutoNum type="arabicPeriod"/>
            </a:pPr>
            <a:endParaRPr lang="de-DE" dirty="0" smtClean="0"/>
          </a:p>
          <a:p>
            <a:pPr marL="624078" indent="-514350">
              <a:buAutoNum type="arabicPeriod"/>
            </a:pPr>
            <a:endParaRPr lang="de-DE" dirty="0" smtClean="0"/>
          </a:p>
          <a:p>
            <a:pPr marL="624078" indent="-514350">
              <a:buAutoNum type="arabicPeriod"/>
            </a:pPr>
            <a:endParaRPr lang="de-DE" dirty="0" smtClean="0"/>
          </a:p>
          <a:p>
            <a:pPr marL="624078" indent="-514350">
              <a:buAutoNum type="arabicPeriod"/>
            </a:pPr>
            <a:endParaRPr lang="sl-SI"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4294967295"/>
          </p:nvPr>
        </p:nvSpPr>
        <p:spPr>
          <a:xfrm>
            <a:off x="467544" y="692696"/>
            <a:ext cx="8229600" cy="5976664"/>
          </a:xfrm>
        </p:spPr>
        <p:txBody>
          <a:bodyPr>
            <a:normAutofit/>
          </a:bodyPr>
          <a:lstStyle/>
          <a:p>
            <a:pPr>
              <a:lnSpc>
                <a:spcPct val="150000"/>
              </a:lnSpc>
            </a:pPr>
            <a:r>
              <a:rPr lang="de-DE" sz="2400" dirty="0" err="1" smtClean="0"/>
              <a:t>i</a:t>
            </a:r>
            <a:r>
              <a:rPr lang="sl-SI" sz="2400" dirty="0" err="1" smtClean="0"/>
              <a:t>ch</a:t>
            </a:r>
            <a:r>
              <a:rPr lang="de-DE" sz="2400" dirty="0" smtClean="0"/>
              <a:t> habe Kaffee getrunken =&gt; trinken</a:t>
            </a:r>
          </a:p>
          <a:p>
            <a:pPr>
              <a:lnSpc>
                <a:spcPct val="150000"/>
              </a:lnSpc>
            </a:pPr>
            <a:r>
              <a:rPr lang="de-DE" sz="2400" dirty="0" smtClean="0"/>
              <a:t>ich habe meinen Mann geweckt =&gt; wecken</a:t>
            </a:r>
          </a:p>
          <a:p>
            <a:pPr>
              <a:lnSpc>
                <a:spcPct val="150000"/>
              </a:lnSpc>
            </a:pPr>
            <a:r>
              <a:rPr lang="de-DE" sz="2400" dirty="0" smtClean="0"/>
              <a:t>ich habe unser Frühstück gemacht =&gt; machen</a:t>
            </a:r>
          </a:p>
          <a:p>
            <a:pPr>
              <a:lnSpc>
                <a:spcPct val="150000"/>
              </a:lnSpc>
            </a:pPr>
            <a:r>
              <a:rPr lang="de-DE" sz="2400" dirty="0" smtClean="0"/>
              <a:t>wir haben gefrühstückt =&gt; frühstücken</a:t>
            </a:r>
          </a:p>
          <a:p>
            <a:pPr>
              <a:lnSpc>
                <a:spcPct val="150000"/>
              </a:lnSpc>
            </a:pPr>
            <a:r>
              <a:rPr lang="de-DE" sz="2400" dirty="0" smtClean="0"/>
              <a:t>er ist gefahren =&gt; fahren</a:t>
            </a:r>
          </a:p>
          <a:p>
            <a:pPr>
              <a:lnSpc>
                <a:spcPct val="150000"/>
              </a:lnSpc>
            </a:pPr>
            <a:r>
              <a:rPr lang="de-DE" sz="2400" dirty="0" smtClean="0"/>
              <a:t>er hat geholfen =&gt; helfen</a:t>
            </a:r>
          </a:p>
          <a:p>
            <a:pPr>
              <a:lnSpc>
                <a:spcPct val="150000"/>
              </a:lnSpc>
            </a:pPr>
            <a:r>
              <a:rPr lang="de-DE" sz="2400" dirty="0" smtClean="0"/>
              <a:t>ich habe gebracht =&gt; bringen </a:t>
            </a:r>
          </a:p>
          <a:p>
            <a:pPr>
              <a:lnSpc>
                <a:spcPct val="150000"/>
              </a:lnSpc>
            </a:pPr>
            <a:r>
              <a:rPr lang="de-DE" sz="2400" dirty="0" smtClean="0"/>
              <a:t>sie haben getroffen =&gt; treffen</a:t>
            </a:r>
          </a:p>
          <a:p>
            <a:pPr>
              <a:lnSpc>
                <a:spcPct val="150000"/>
              </a:lnSpc>
            </a:pPr>
            <a:r>
              <a:rPr lang="de-DE" sz="2400" dirty="0" smtClean="0"/>
              <a:t>ich habe vorbereitet =&gt; vorbereiten</a:t>
            </a:r>
            <a:endParaRPr lang="sl-SI" sz="2400"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grada vsebine 2"/>
          <p:cNvSpPr>
            <a:spLocks noGrp="1"/>
          </p:cNvSpPr>
          <p:nvPr>
            <p:ph idx="4294967295"/>
          </p:nvPr>
        </p:nvSpPr>
        <p:spPr>
          <a:xfrm>
            <a:off x="467544" y="620688"/>
            <a:ext cx="8229600" cy="5976664"/>
          </a:xfrm>
        </p:spPr>
        <p:txBody>
          <a:bodyPr>
            <a:normAutofit/>
          </a:bodyPr>
          <a:lstStyle/>
          <a:p>
            <a:pPr>
              <a:lnSpc>
                <a:spcPct val="150000"/>
              </a:lnSpc>
            </a:pPr>
            <a:r>
              <a:rPr lang="de-DE" sz="2400" dirty="0" smtClean="0"/>
              <a:t>ich habe gekocht =&gt; kochen</a:t>
            </a:r>
          </a:p>
          <a:p>
            <a:pPr>
              <a:lnSpc>
                <a:spcPct val="150000"/>
              </a:lnSpc>
            </a:pPr>
            <a:r>
              <a:rPr lang="de-DE" sz="2400" dirty="0" smtClean="0"/>
              <a:t>wir haben gegessen =&gt; essen</a:t>
            </a:r>
          </a:p>
          <a:p>
            <a:pPr>
              <a:lnSpc>
                <a:spcPct val="150000"/>
              </a:lnSpc>
            </a:pPr>
            <a:r>
              <a:rPr lang="de-DE" sz="2400" dirty="0" smtClean="0"/>
              <a:t>er ist zurückgekommen =&gt; zurückkommen</a:t>
            </a:r>
          </a:p>
          <a:p>
            <a:pPr>
              <a:lnSpc>
                <a:spcPct val="150000"/>
              </a:lnSpc>
            </a:pPr>
            <a:r>
              <a:rPr lang="de-DE" sz="2400" dirty="0" smtClean="0"/>
              <a:t>ich habe gehabt =&gt; haben</a:t>
            </a:r>
          </a:p>
          <a:p>
            <a:pPr>
              <a:lnSpc>
                <a:spcPct val="150000"/>
              </a:lnSpc>
            </a:pPr>
            <a:r>
              <a:rPr lang="de-DE" sz="2400" dirty="0" smtClean="0"/>
              <a:t>wir haben gespielt =&gt; spielen</a:t>
            </a:r>
          </a:p>
          <a:p>
            <a:pPr>
              <a:lnSpc>
                <a:spcPct val="150000"/>
              </a:lnSpc>
            </a:pPr>
            <a:r>
              <a:rPr lang="de-DE" sz="2400" dirty="0" smtClean="0"/>
              <a:t>wir haben besucht =&gt; besuchen</a:t>
            </a:r>
          </a:p>
          <a:p>
            <a:pPr>
              <a:lnSpc>
                <a:spcPct val="150000"/>
              </a:lnSpc>
            </a:pPr>
            <a:r>
              <a:rPr lang="de-DE" sz="2400" dirty="0" smtClean="0"/>
              <a:t>wir sind spazieren gegangen =&gt; spazieren gehen</a:t>
            </a:r>
          </a:p>
          <a:p>
            <a:pPr>
              <a:lnSpc>
                <a:spcPct val="150000"/>
              </a:lnSpc>
            </a:pPr>
            <a:r>
              <a:rPr lang="de-DE" sz="2400" dirty="0" smtClean="0"/>
              <a:t>ich bin gegangen =&gt; gehen</a:t>
            </a:r>
          </a:p>
          <a:p>
            <a:pPr>
              <a:lnSpc>
                <a:spcPct val="150000"/>
              </a:lnSpc>
            </a:pPr>
            <a:r>
              <a:rPr lang="de-DE" sz="2400" dirty="0" smtClean="0"/>
              <a:t>ich habe unterrichtet =&gt; unterrichten</a:t>
            </a:r>
          </a:p>
          <a:p>
            <a:pPr>
              <a:lnSpc>
                <a:spcPct val="150000"/>
              </a:lnSpc>
            </a:pPr>
            <a:r>
              <a:rPr lang="de-DE" sz="2400" dirty="0" smtClean="0"/>
              <a:t>er ist gewesen =&gt; sein    </a:t>
            </a:r>
            <a:endParaRPr lang="sl-SI" sz="2400"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476672"/>
            <a:ext cx="8229600" cy="1066800"/>
          </a:xfrm>
        </p:spPr>
        <p:txBody>
          <a:bodyPr/>
          <a:lstStyle/>
          <a:p>
            <a:pPr algn="ctr"/>
            <a:r>
              <a:rPr lang="de-DE" b="1" dirty="0" smtClean="0"/>
              <a:t>Perfekt mit „haben“</a:t>
            </a:r>
            <a:endParaRPr lang="sl-SI" b="1" dirty="0"/>
          </a:p>
        </p:txBody>
      </p:sp>
      <p:sp>
        <p:nvSpPr>
          <p:cNvPr id="3" name="Ograda vsebine 2"/>
          <p:cNvSpPr>
            <a:spLocks noGrp="1"/>
          </p:cNvSpPr>
          <p:nvPr>
            <p:ph idx="1"/>
          </p:nvPr>
        </p:nvSpPr>
        <p:spPr>
          <a:xfrm>
            <a:off x="467544" y="1772816"/>
            <a:ext cx="8229600" cy="4752528"/>
          </a:xfrm>
        </p:spPr>
        <p:txBody>
          <a:bodyPr>
            <a:normAutofit fontScale="92500" lnSpcReduction="10000"/>
          </a:bodyPr>
          <a:lstStyle/>
          <a:p>
            <a:pPr marL="609600" indent="-609600" algn="ctr">
              <a:lnSpc>
                <a:spcPct val="135000"/>
              </a:lnSpc>
            </a:pPr>
            <a:r>
              <a:rPr lang="de-DE" b="1" dirty="0" smtClean="0">
                <a:solidFill>
                  <a:srgbClr val="7030A0"/>
                </a:solidFill>
              </a:rPr>
              <a:t>Transitive Verben </a:t>
            </a:r>
            <a:r>
              <a:rPr lang="de-DE" dirty="0" smtClean="0"/>
              <a:t>(haben ein Akkusativobjekt bei sich)</a:t>
            </a:r>
          </a:p>
          <a:p>
            <a:pPr marL="609600" indent="-609600">
              <a:lnSpc>
                <a:spcPct val="135000"/>
              </a:lnSpc>
              <a:buFontTx/>
              <a:buNone/>
            </a:pPr>
            <a:r>
              <a:rPr lang="de-DE" sz="2400" dirty="0" smtClean="0"/>
              <a:t>Ich habe noch nie ein Flugzeug geflogen / ein Auto gefahren.</a:t>
            </a:r>
          </a:p>
          <a:p>
            <a:pPr marL="609600" indent="-609600" algn="ctr">
              <a:lnSpc>
                <a:spcPct val="135000"/>
              </a:lnSpc>
            </a:pPr>
            <a:r>
              <a:rPr lang="de-DE" b="1" dirty="0" smtClean="0">
                <a:solidFill>
                  <a:srgbClr val="7030A0"/>
                </a:solidFill>
              </a:rPr>
              <a:t>Reflexive Verben </a:t>
            </a:r>
            <a:r>
              <a:rPr lang="de-DE" dirty="0" smtClean="0"/>
              <a:t>(sich rasieren, sich waschen...)</a:t>
            </a:r>
          </a:p>
          <a:p>
            <a:pPr marL="609600" indent="-609600" algn="ctr">
              <a:lnSpc>
                <a:spcPct val="135000"/>
              </a:lnSpc>
            </a:pPr>
            <a:r>
              <a:rPr lang="de-DE" b="1" dirty="0" smtClean="0">
                <a:solidFill>
                  <a:srgbClr val="7030A0"/>
                </a:solidFill>
              </a:rPr>
              <a:t>Modalverben</a:t>
            </a:r>
          </a:p>
          <a:p>
            <a:pPr marL="609600" indent="-609600">
              <a:lnSpc>
                <a:spcPct val="135000"/>
              </a:lnSpc>
            </a:pPr>
            <a:r>
              <a:rPr lang="de-DE" b="1" dirty="0" smtClean="0">
                <a:solidFill>
                  <a:srgbClr val="7030A0"/>
                </a:solidFill>
              </a:rPr>
              <a:t>Unpersönliche Verben </a:t>
            </a:r>
            <a:r>
              <a:rPr lang="de-DE" dirty="0" smtClean="0"/>
              <a:t>(es regnet, es schneit...)</a:t>
            </a:r>
          </a:p>
          <a:p>
            <a:pPr marL="609600" indent="-609600">
              <a:lnSpc>
                <a:spcPct val="135000"/>
              </a:lnSpc>
            </a:pPr>
            <a:r>
              <a:rPr lang="de-DE" b="1" dirty="0" smtClean="0">
                <a:solidFill>
                  <a:srgbClr val="7030A0"/>
                </a:solidFill>
              </a:rPr>
              <a:t>Verben, die einen festen Anfangs- und Endpunkt bezeichnen </a:t>
            </a:r>
            <a:r>
              <a:rPr lang="de-DE" dirty="0" smtClean="0"/>
              <a:t>(anfangen, aufhören, beginnen...)</a:t>
            </a:r>
            <a:endParaRPr lang="sl-SI" dirty="0" smtClean="0"/>
          </a:p>
          <a:p>
            <a:pPr>
              <a:buNone/>
            </a:pPr>
            <a:endParaRPr lang="sl-SI"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67544" y="620688"/>
            <a:ext cx="8229600" cy="1066800"/>
          </a:xfrm>
        </p:spPr>
        <p:txBody>
          <a:bodyPr/>
          <a:lstStyle/>
          <a:p>
            <a:pPr algn="ctr"/>
            <a:r>
              <a:rPr lang="de-DE" b="1" dirty="0" smtClean="0"/>
              <a:t>Perfekt mit „sein“</a:t>
            </a:r>
            <a:endParaRPr lang="sl-SI" b="1" dirty="0"/>
          </a:p>
        </p:txBody>
      </p:sp>
      <p:sp>
        <p:nvSpPr>
          <p:cNvPr id="3" name="Ograda vsebine 2"/>
          <p:cNvSpPr>
            <a:spLocks noGrp="1"/>
          </p:cNvSpPr>
          <p:nvPr>
            <p:ph idx="1"/>
          </p:nvPr>
        </p:nvSpPr>
        <p:spPr>
          <a:xfrm>
            <a:off x="467544" y="1628800"/>
            <a:ext cx="8229600" cy="4896544"/>
          </a:xfrm>
        </p:spPr>
        <p:txBody>
          <a:bodyPr>
            <a:normAutofit/>
          </a:bodyPr>
          <a:lstStyle/>
          <a:p>
            <a:pPr marL="697992" indent="-533400" algn="ctr">
              <a:lnSpc>
                <a:spcPct val="130000"/>
              </a:lnSpc>
              <a:buFont typeface="Arial" pitchFamily="34" charset="0"/>
              <a:buChar char="•"/>
            </a:pPr>
            <a:r>
              <a:rPr lang="de-DE" sz="2400" b="1" dirty="0" smtClean="0">
                <a:solidFill>
                  <a:srgbClr val="7030A0"/>
                </a:solidFill>
              </a:rPr>
              <a:t>Verben der Ortsveränderung bzw. der Bewegung (fliegen, gehen, laufen...)</a:t>
            </a:r>
            <a:endParaRPr lang="sl-SI" sz="2400" b="1" dirty="0" smtClean="0">
              <a:solidFill>
                <a:srgbClr val="7030A0"/>
              </a:solidFill>
            </a:endParaRPr>
          </a:p>
          <a:p>
            <a:pPr marL="609600" indent="-609600" algn="ctr">
              <a:lnSpc>
                <a:spcPct val="130000"/>
              </a:lnSpc>
              <a:buNone/>
            </a:pPr>
            <a:r>
              <a:rPr lang="de-DE" sz="2000" dirty="0" smtClean="0"/>
              <a:t>Gestern sind sie nach Acapulco geflogen.</a:t>
            </a:r>
          </a:p>
          <a:p>
            <a:pPr marL="609600" indent="-609600" algn="ctr">
              <a:lnSpc>
                <a:spcPct val="130000"/>
              </a:lnSpc>
            </a:pPr>
            <a:r>
              <a:rPr lang="de-DE" sz="2400" b="1" dirty="0" smtClean="0">
                <a:solidFill>
                  <a:srgbClr val="7030A0"/>
                </a:solidFill>
              </a:rPr>
              <a:t>Verben der Zustandsveränderung </a:t>
            </a:r>
            <a:r>
              <a:rPr lang="de-DE" sz="2400" dirty="0" smtClean="0"/>
              <a:t>(wachsen, sterben, werden...)</a:t>
            </a:r>
          </a:p>
          <a:p>
            <a:pPr marL="609600" indent="-609600" algn="ctr">
              <a:lnSpc>
                <a:spcPct val="130000"/>
              </a:lnSpc>
              <a:buNone/>
            </a:pPr>
            <a:r>
              <a:rPr lang="de-DE" sz="2000" dirty="0" smtClean="0"/>
              <a:t>Der Junge ist im letzten Jahr sehr gewachsen.</a:t>
            </a:r>
          </a:p>
          <a:p>
            <a:pPr marL="609600" indent="-609600" algn="ctr">
              <a:lnSpc>
                <a:spcPct val="130000"/>
              </a:lnSpc>
            </a:pPr>
            <a:r>
              <a:rPr lang="de-DE" sz="2400" b="1" dirty="0" smtClean="0">
                <a:solidFill>
                  <a:srgbClr val="7030A0"/>
                </a:solidFill>
              </a:rPr>
              <a:t>Verben des „Geschehens“ </a:t>
            </a:r>
            <a:r>
              <a:rPr lang="de-DE" sz="2400" dirty="0" smtClean="0"/>
              <a:t>(passieren, geschehen...)</a:t>
            </a:r>
          </a:p>
          <a:p>
            <a:pPr marL="609600" indent="-609600" algn="ctr">
              <a:lnSpc>
                <a:spcPct val="130000"/>
              </a:lnSpc>
              <a:buNone/>
            </a:pPr>
            <a:r>
              <a:rPr lang="de-DE" sz="2000" dirty="0" smtClean="0"/>
              <a:t>Zum Glück ist ihm nichts passiert.</a:t>
            </a:r>
          </a:p>
          <a:p>
            <a:pPr marL="609600" indent="-609600" algn="ctr">
              <a:lnSpc>
                <a:spcPct val="130000"/>
              </a:lnSpc>
            </a:pPr>
            <a:r>
              <a:rPr lang="de-DE" sz="2400" b="1" dirty="0" smtClean="0">
                <a:solidFill>
                  <a:srgbClr val="7030A0"/>
                </a:solidFill>
              </a:rPr>
              <a:t>„sein“ und „bleiben“</a:t>
            </a:r>
            <a:endParaRPr lang="sl-SI" sz="2400" b="1" dirty="0" smtClean="0">
              <a:solidFill>
                <a:srgbClr val="7030A0"/>
              </a:solidFill>
            </a:endParaRPr>
          </a:p>
          <a:p>
            <a:pPr>
              <a:buNone/>
            </a:pPr>
            <a:endParaRPr lang="sl-SI"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o">
  <a:themeElements>
    <a:clrScheme name="Urban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0</TotalTime>
  <Words>400</Words>
  <Application>Microsoft Office PowerPoint</Application>
  <PresentationFormat>Ekran Gösterisi (4:3)</PresentationFormat>
  <Paragraphs>52</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Urbano</vt:lpstr>
      <vt:lpstr>Gestern</vt:lpstr>
      <vt:lpstr>Slayt 2</vt:lpstr>
      <vt:lpstr>Slayt 3</vt:lpstr>
      <vt:lpstr>Slayt 4</vt:lpstr>
      <vt:lpstr>Slayt 5</vt:lpstr>
      <vt:lpstr>Perfekt mit „haben“</vt:lpstr>
      <vt:lpstr>Perfekt mit „sein“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Microsoft</cp:lastModifiedBy>
  <cp:revision>24</cp:revision>
  <dcterms:created xsi:type="dcterms:W3CDTF">2010-11-23T16:23:26Z</dcterms:created>
  <dcterms:modified xsi:type="dcterms:W3CDTF">2018-03-21T16:46:42Z</dcterms:modified>
</cp:coreProperties>
</file>