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tr-T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tr-TR" sz="4400" spc="-1" strike="noStrike">
                <a:latin typeface="Arial"/>
              </a:rPr>
              <a:t>Format des Titeltextes durch Klicken bearbeiten</a:t>
            </a:r>
            <a:endParaRPr b="0" lang="tr-TR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3200" spc="-1" strike="noStrike">
                <a:latin typeface="Arial"/>
              </a:rPr>
              <a:t>Format des Gliederungstextes durch Klicken bearbeiten</a:t>
            </a:r>
            <a:endParaRPr b="0" lang="tr-T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800" spc="-1" strike="noStrike">
                <a:latin typeface="Arial"/>
              </a:rPr>
              <a:t>Zweite Gliederungsebene</a:t>
            </a:r>
            <a:endParaRPr b="0" lang="tr-T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400" spc="-1" strike="noStrike">
                <a:latin typeface="Arial"/>
              </a:rPr>
              <a:t>Dritte Gliederungsebene</a:t>
            </a:r>
            <a:endParaRPr b="0" lang="tr-T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000" spc="-1" strike="noStrike">
                <a:latin typeface="Arial"/>
              </a:rPr>
              <a:t>Vierte Gliederungsebene</a:t>
            </a:r>
            <a:endParaRPr b="0" lang="tr-T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latin typeface="Arial"/>
              </a:rPr>
              <a:t>Fünfte Gliederungsebene</a:t>
            </a:r>
            <a:endParaRPr b="0" lang="tr-T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latin typeface="Arial"/>
              </a:rPr>
              <a:t>Sechste Gliederungsebene</a:t>
            </a:r>
            <a:endParaRPr b="0" lang="tr-T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latin typeface="Arial"/>
              </a:rPr>
              <a:t>Siebte Gliederungsebene</a:t>
            </a:r>
            <a:endParaRPr b="0" lang="tr-T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tr-TR" sz="1800" spc="-1" strike="noStrike">
                <a:latin typeface="Arial"/>
              </a:rPr>
              <a:t>Format des Titeltextes durch Klicken bearbeiten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9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Format des Gliederungstextes durch Klicken bearbeiten</a:t>
            </a:r>
            <a:endParaRPr b="0" lang="tr-TR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1800" spc="-1" strike="noStrike">
                <a:latin typeface="Arial"/>
              </a:rPr>
              <a:t>Zweite Gliederungsebene</a:t>
            </a:r>
            <a:endParaRPr b="0" lang="tr-TR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Dritte Gliederungsebene</a:t>
            </a:r>
            <a:endParaRPr b="0" lang="tr-TR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1800" spc="-1" strike="noStrike">
                <a:latin typeface="Arial"/>
              </a:rPr>
              <a:t>Vierte Gliederungsebene</a:t>
            </a:r>
            <a:endParaRPr b="0" lang="tr-TR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Fünfte Gliederungsebene</a:t>
            </a:r>
            <a:endParaRPr b="0" lang="tr-TR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Sechste Gliederungsebene</a:t>
            </a:r>
            <a:endParaRPr b="0" lang="tr-TR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Siebte Gliederungsebene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440" cy="452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9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Format des Gliederungstextes durch Klicken bearbeiten</a:t>
            </a:r>
            <a:endParaRPr b="0" lang="tr-TR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1800" spc="-1" strike="noStrike">
                <a:latin typeface="Arial"/>
              </a:rPr>
              <a:t>Zweite Gliederungsebene</a:t>
            </a:r>
            <a:endParaRPr b="0" lang="tr-TR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Dritte Gliederungsebene</a:t>
            </a:r>
            <a:endParaRPr b="0" lang="tr-TR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1800" spc="-1" strike="noStrike">
                <a:latin typeface="Arial"/>
              </a:rPr>
              <a:t>Vierte Gliederungsebene</a:t>
            </a:r>
            <a:endParaRPr b="0" lang="tr-TR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Fünfte Gliederungsebene</a:t>
            </a:r>
            <a:endParaRPr b="0" lang="tr-TR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Sechste Gliederungsebene</a:t>
            </a:r>
            <a:endParaRPr b="0" lang="tr-TR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1800" spc="-1" strike="noStrike">
                <a:latin typeface="Arial"/>
              </a:rPr>
              <a:t>Siebte Gliederungsebene</a:t>
            </a:r>
            <a:endParaRPr b="0" lang="tr-TR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tr-TR" sz="4400" spc="-1" strike="noStrike">
                <a:latin typeface="Arial"/>
              </a:rPr>
              <a:t>Format des Titeltextes durch Klicken bearbeiten</a:t>
            </a:r>
            <a:endParaRPr b="0" lang="tr-TR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3200" spc="-1" strike="noStrike">
                <a:latin typeface="Arial"/>
              </a:rPr>
              <a:t>Format des Gliederungstextes durch Klicken bearbeiten</a:t>
            </a:r>
            <a:endParaRPr b="0" lang="tr-T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800" spc="-1" strike="noStrike">
                <a:latin typeface="Arial"/>
              </a:rPr>
              <a:t>Zweite Gliederungsebene</a:t>
            </a:r>
            <a:endParaRPr b="0" lang="tr-T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400" spc="-1" strike="noStrike">
                <a:latin typeface="Arial"/>
              </a:rPr>
              <a:t>Dritte Gliederungsebene</a:t>
            </a:r>
            <a:endParaRPr b="0" lang="tr-T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tr-TR" sz="2000" spc="-1" strike="noStrike">
                <a:latin typeface="Arial"/>
              </a:rPr>
              <a:t>Vierte Gliederungsebene</a:t>
            </a:r>
            <a:endParaRPr b="0" lang="tr-T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latin typeface="Arial"/>
              </a:rPr>
              <a:t>Fünfte Gliederungsebene</a:t>
            </a:r>
            <a:endParaRPr b="0" lang="tr-T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latin typeface="Arial"/>
              </a:rPr>
              <a:t>Sechste Gliederungsebene</a:t>
            </a:r>
            <a:endParaRPr b="0" lang="tr-T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tr-TR" sz="2000" spc="-1" strike="noStrike">
                <a:latin typeface="Arial"/>
              </a:rPr>
              <a:t>Siebte Gliederungsebene</a:t>
            </a:r>
            <a:endParaRPr b="0" lang="tr-T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www.eegitimim.com/" TargetMode="Externa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2" descr="http://natrznici.si/shop/images/cebelicaMaja.jpg"/>
          <p:cNvPicPr/>
          <p:nvPr/>
        </p:nvPicPr>
        <p:blipFill>
          <a:blip r:embed="rId1"/>
          <a:stretch/>
        </p:blipFill>
        <p:spPr>
          <a:xfrm>
            <a:off x="6948360" y="620640"/>
            <a:ext cx="1836720" cy="2182320"/>
          </a:xfrm>
          <a:prstGeom prst="rect">
            <a:avLst/>
          </a:prstGeom>
          <a:ln w="0">
            <a:noFill/>
          </a:ln>
          <a:effectLst>
            <a:outerShdw algn="tl" blurRad="291960" dir="2700000" dist="138988" rotWithShape="0">
              <a:srgbClr val="333333">
                <a:alpha val="65000"/>
              </a:srgbClr>
            </a:outerShdw>
          </a:effectLst>
        </p:spPr>
      </p:pic>
      <p:sp>
        <p:nvSpPr>
          <p:cNvPr id="116" name="Oblak 4"/>
          <p:cNvSpPr/>
          <p:nvPr/>
        </p:nvSpPr>
        <p:spPr>
          <a:xfrm>
            <a:off x="251640" y="260640"/>
            <a:ext cx="5616000" cy="2375640"/>
          </a:xfrm>
          <a:prstGeom prst="cloudCallout">
            <a:avLst>
              <a:gd name="adj1" fmla="val 72824"/>
              <a:gd name="adj2" fmla="val 21172"/>
            </a:avLst>
          </a:prstGeom>
          <a:gradFill rotWithShape="0">
            <a:gsLst>
              <a:gs pos="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Hallo! Ich bin Maja und das ist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mein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Freund.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Sein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Name ist Willi.</a:t>
            </a:r>
            <a:endParaRPr b="0" lang="tr-TR" sz="2800" spc="-1" strike="noStrike">
              <a:latin typeface="Arial"/>
            </a:endParaRPr>
          </a:p>
        </p:txBody>
      </p:sp>
      <p:sp>
        <p:nvSpPr>
          <p:cNvPr id="117" name="Picture 3"/>
          <p:cNvSpPr/>
          <p:nvPr/>
        </p:nvSpPr>
        <p:spPr>
          <a:xfrm>
            <a:off x="2843640" y="3645000"/>
            <a:ext cx="2375640" cy="1891440"/>
          </a:xfrm>
          <a:prstGeom prst="ellipse">
            <a:avLst/>
          </a:prstGeom>
          <a:blipFill rotWithShape="0">
            <a:blip r:embed="rId2"/>
            <a:srcRect/>
            <a:stretch/>
          </a:blipFill>
          <a:ln cap="rnd" w="63500">
            <a:solidFill>
              <a:srgbClr val="333333"/>
            </a:solidFill>
            <a:round/>
          </a:ln>
          <a:effectLst>
            <a:outerShdw blurRad="380880" dir="5400000" dist="291960" rotWithShape="0" sx="-80000" sy="-18000">
              <a:srgbClr val="000000">
                <a:alpha val="22000"/>
              </a:srgbClr>
            </a:outerShdw>
          </a:effectLst>
          <a:scene3d>
            <a:camera prst="orthographicFront"/>
            <a:lightRig dir="t" rig="contrasting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  <p:style>
          <a:lnRef idx="0"/>
          <a:fillRef idx="0"/>
          <a:effectRef idx="0"/>
          <a:fontRef idx="minor"/>
        </p:style>
      </p:sp>
      <p:sp>
        <p:nvSpPr>
          <p:cNvPr id="118" name="Puščica dol 11"/>
          <p:cNvSpPr/>
          <p:nvPr/>
        </p:nvSpPr>
        <p:spPr>
          <a:xfrm>
            <a:off x="3924000" y="2133000"/>
            <a:ext cx="71280" cy="15832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icture 2"/>
          <p:cNvSpPr/>
          <p:nvPr/>
        </p:nvSpPr>
        <p:spPr>
          <a:xfrm>
            <a:off x="6156000" y="1628640"/>
            <a:ext cx="2682000" cy="1727640"/>
          </a:xfrm>
          <a:prstGeom prst="roundRect">
            <a:avLst>
              <a:gd name="adj" fmla="val 8594"/>
            </a:avLst>
          </a:prstGeom>
          <a:blipFill rotWithShape="0">
            <a:blip r:embed="rId1"/>
            <a:srcRect/>
            <a:stretch/>
          </a:blipFill>
          <a:ln w="0">
            <a:noFill/>
          </a:ln>
          <a:effectLst>
            <a:reflection algn="bl" blurRad="12700" dir="5400000" dist="5000" endPos="28000" rotWithShape="0" stA="38000" sy="-100000"/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0" name="Oblak 2"/>
          <p:cNvSpPr/>
          <p:nvPr/>
        </p:nvSpPr>
        <p:spPr>
          <a:xfrm>
            <a:off x="179640" y="692640"/>
            <a:ext cx="5472000" cy="2447640"/>
          </a:xfrm>
          <a:prstGeom prst="cloudCallout">
            <a:avLst>
              <a:gd name="adj1" fmla="val 66887"/>
              <a:gd name="adj2" fmla="val 29508"/>
            </a:avLst>
          </a:prstGeom>
          <a:gradFill rotWithShape="0">
            <a:gsLst>
              <a:gs pos="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sl-SI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Wir haben einen Freund. </a:t>
            </a:r>
            <a:r>
              <a:rPr b="1" lang="sl-SI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Unser</a:t>
            </a:r>
            <a:r>
              <a:rPr b="0" lang="sl-SI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Freund hei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ßt Flip.</a:t>
            </a:r>
            <a:endParaRPr b="0" lang="tr-TR" sz="2800" spc="-1" strike="noStrike">
              <a:latin typeface="Arial"/>
            </a:endParaRPr>
          </a:p>
        </p:txBody>
      </p:sp>
      <p:sp>
        <p:nvSpPr>
          <p:cNvPr id="121" name="Picture 3"/>
          <p:cNvSpPr/>
          <p:nvPr/>
        </p:nvSpPr>
        <p:spPr>
          <a:xfrm>
            <a:off x="323640" y="3861000"/>
            <a:ext cx="2956680" cy="1943640"/>
          </a:xfrm>
          <a:prstGeom prst="ellipse">
            <a:avLst/>
          </a:prstGeom>
          <a:blipFill rotWithShape="0">
            <a:blip r:embed="rId2"/>
            <a:srcRect/>
            <a:stretch/>
          </a:blipFill>
          <a:ln cap="rnd" w="63500">
            <a:solidFill>
              <a:srgbClr val="333333"/>
            </a:solidFill>
            <a:round/>
          </a:ln>
          <a:effectLst>
            <a:outerShdw blurRad="380880" dir="5400000" dist="291960" rotWithShape="0" sx="-80000" sy="-18000">
              <a:srgbClr val="000000">
                <a:alpha val="22000"/>
              </a:srgbClr>
            </a:outerShdw>
          </a:effectLst>
          <a:scene3d>
            <a:camera prst="orthographicFront"/>
            <a:lightRig dir="t" rig="contrasting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  <p:style>
          <a:lnRef idx="0"/>
          <a:fillRef idx="0"/>
          <a:effectRef idx="0"/>
          <a:fontRef idx="minor"/>
        </p:style>
      </p:sp>
      <p:sp>
        <p:nvSpPr>
          <p:cNvPr id="122" name="Puščica dol 4"/>
          <p:cNvSpPr/>
          <p:nvPr/>
        </p:nvSpPr>
        <p:spPr>
          <a:xfrm>
            <a:off x="1547640" y="2277000"/>
            <a:ext cx="143280" cy="187164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Oblak 5"/>
          <p:cNvSpPr/>
          <p:nvPr/>
        </p:nvSpPr>
        <p:spPr>
          <a:xfrm>
            <a:off x="3708000" y="4293000"/>
            <a:ext cx="5256000" cy="2159640"/>
          </a:xfrm>
          <a:prstGeom prst="cloudCallout">
            <a:avLst>
              <a:gd name="adj1" fmla="val 27112"/>
              <a:gd name="adj2" fmla="val -127366"/>
            </a:avLst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Und du? Hast du auch einen Freund? Wie heißt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dein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Freund?</a:t>
            </a:r>
            <a:endParaRPr b="0" lang="tr-T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2" descr="http://www.spielgeschenke.de/2009/bullyland/43452.jpg"/>
          <p:cNvPicPr/>
          <p:nvPr/>
        </p:nvPicPr>
        <p:blipFill>
          <a:blip r:embed="rId1"/>
          <a:stretch/>
        </p:blipFill>
        <p:spPr>
          <a:xfrm>
            <a:off x="467640" y="1196640"/>
            <a:ext cx="1871640" cy="3564720"/>
          </a:xfrm>
          <a:prstGeom prst="rect">
            <a:avLst/>
          </a:prstGeom>
          <a:ln w="0">
            <a:noFill/>
          </a:ln>
          <a:effectLst>
            <a:reflection algn="bl" blurRad="12700" dir="5400000" dist="5000" endPos="30000" rotWithShape="0" stA="30000" sy="-100000"/>
          </a:effectLst>
          <a:scene3d>
            <a:camera prst="perspectiveContrastingLeftFacing">
              <a:rot lat="300000" lon="19800000" rev="0"/>
            </a:camera>
            <a:lightRig dir="t" rig="threePt">
              <a:rot lat="0" lon="0" rev="2700000"/>
            </a:lightRig>
          </a:scene3d>
          <a:sp3d>
            <a:bevelT w="63500" h="50800"/>
          </a:sp3d>
        </p:spPr>
      </p:pic>
      <p:sp>
        <p:nvSpPr>
          <p:cNvPr id="125" name="Oblak 2"/>
          <p:cNvSpPr/>
          <p:nvPr/>
        </p:nvSpPr>
        <p:spPr>
          <a:xfrm>
            <a:off x="3636000" y="0"/>
            <a:ext cx="6336000" cy="3167640"/>
          </a:xfrm>
          <a:prstGeom prst="cloudCallout">
            <a:avLst>
              <a:gd name="adj1" fmla="val -83364"/>
              <a:gd name="adj2" fmla="val 19690"/>
            </a:avLst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Hallo! Ich bin Fräulein Kassandra. Ich kenne auch Maja und Willi, aber ich bin nicht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ihre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Freundin. Ich bin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ihre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Lehrerin.</a:t>
            </a:r>
            <a:endParaRPr b="0" lang="tr-TR" sz="2800" spc="-1" strike="noStrike">
              <a:latin typeface="Arial"/>
            </a:endParaRPr>
          </a:p>
        </p:txBody>
      </p:sp>
      <p:sp>
        <p:nvSpPr>
          <p:cNvPr id="126" name="Oblak 3"/>
          <p:cNvSpPr/>
          <p:nvPr/>
        </p:nvSpPr>
        <p:spPr>
          <a:xfrm>
            <a:off x="3204000" y="3717000"/>
            <a:ext cx="5544000" cy="2663640"/>
          </a:xfrm>
          <a:prstGeom prst="cloudCallout">
            <a:avLst>
              <a:gd name="adj1" fmla="val -85700"/>
              <a:gd name="adj2" fmla="val -97662"/>
            </a:avLst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Und wer seid ihr? Wie heißt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eure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Lehrerin? Wie heißen </a:t>
            </a:r>
            <a:r>
              <a:rPr b="1" lang="de-DE" sz="2800" spc="-1" strike="noStrike" u="sng">
                <a:solidFill>
                  <a:srgbClr val="000000"/>
                </a:solidFill>
                <a:uFillTx/>
                <a:latin typeface="Calibri"/>
                <a:ea typeface="DejaVu Sans"/>
              </a:rPr>
              <a:t>eure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Freunde?</a:t>
            </a:r>
            <a:endParaRPr b="0" lang="tr-T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 w="9360">
            <a:solidFill>
              <a:srgbClr val="46aac4"/>
            </a:solidFill>
            <a:round/>
          </a:ln>
          <a:effectLst>
            <a:outerShdw dist="20160" dir="5400000" blurRad="39960" rotWithShape="0">
              <a:srgbClr val="000000">
                <a:alpha val="38000"/>
              </a:srgbClr>
            </a:outerShdw>
          </a:effectLst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de-DE" sz="4400" spc="-1" strike="noStrike">
                <a:solidFill>
                  <a:srgbClr val="000000"/>
                </a:solidFill>
                <a:latin typeface="Calibri"/>
              </a:rPr>
              <a:t>POSSESSIVPRONOMEN</a:t>
            </a:r>
            <a:endParaRPr b="0" lang="tr-TR" sz="4400" spc="-1" strike="noStrike"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solidFill>
            <a:srgbClr val="dce6f2"/>
          </a:solidFill>
          <a:ln w="25560">
            <a:solidFill>
              <a:srgbClr val="4f81bd"/>
            </a:solidFill>
            <a:round/>
          </a:ln>
        </p:spPr>
        <p:txBody>
          <a:bodyPr lIns="0" rIns="0" tIns="0" bIns="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Plural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Personalpr.=&gt; Possessivpr.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f9f3dd"/>
                </a:solidFill>
                <a:latin typeface="Calibri"/>
              </a:rPr>
              <a:t>wir </a:t>
            </a:r>
            <a:r>
              <a:rPr b="1" lang="de-DE" sz="2800" spc="-1" strike="noStrike">
                <a:solidFill>
                  <a:srgbClr val="f9f3dd"/>
                </a:solidFill>
                <a:latin typeface="Calibri"/>
              </a:rPr>
              <a:t>	</a:t>
            </a:r>
            <a:r>
              <a:rPr b="1" lang="de-DE" sz="2800" spc="-1" strike="noStrike">
                <a:solidFill>
                  <a:srgbClr val="f9f3dd"/>
                </a:solidFill>
                <a:latin typeface="Calibri"/>
              </a:rPr>
              <a:t>    </a:t>
            </a:r>
            <a:r>
              <a:rPr b="1" lang="de-DE" sz="2800" spc="-1" strike="noStrike">
                <a:solidFill>
                  <a:srgbClr val="f9f3dd"/>
                </a:solidFill>
                <a:latin typeface="Wingdings"/>
              </a:rPr>
              <a:t></a:t>
            </a:r>
            <a:r>
              <a:rPr b="1" lang="de-DE" sz="2800" spc="-1" strike="noStrike">
                <a:solidFill>
                  <a:srgbClr val="f9f3dd"/>
                </a:solidFill>
                <a:latin typeface="Calibri"/>
              </a:rPr>
              <a:t> unser/e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46" strike="noStrike">
                <a:solidFill>
                  <a:srgbClr val="fefefd"/>
                </a:solidFill>
                <a:latin typeface="Calibri"/>
              </a:rPr>
              <a:t>ihr </a:t>
            </a:r>
            <a:r>
              <a:rPr b="0" lang="de-DE" sz="2800" spc="46" strike="noStrike">
                <a:solidFill>
                  <a:srgbClr val="fefefd"/>
                </a:solidFill>
                <a:latin typeface="Calibri"/>
              </a:rPr>
              <a:t>	</a:t>
            </a:r>
            <a:r>
              <a:rPr b="0" lang="de-DE" sz="2800" spc="46" strike="noStrike">
                <a:solidFill>
                  <a:srgbClr val="fefefd"/>
                </a:solidFill>
                <a:latin typeface="Calibri"/>
              </a:rPr>
              <a:t>    </a:t>
            </a:r>
            <a:r>
              <a:rPr b="0" lang="de-DE" sz="2800" spc="46" strike="noStrike">
                <a:solidFill>
                  <a:srgbClr val="fefefd"/>
                </a:solidFill>
                <a:latin typeface="Wingdings"/>
              </a:rPr>
              <a:t></a:t>
            </a:r>
            <a:r>
              <a:rPr b="0" lang="de-DE" sz="2800" spc="46" strike="noStrike">
                <a:solidFill>
                  <a:srgbClr val="fefefd"/>
                </a:solidFill>
                <a:latin typeface="Calibri"/>
              </a:rPr>
              <a:t> euer / eure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latin typeface="Calibri"/>
              </a:rPr>
              <a:t>sie </a:t>
            </a:r>
            <a:r>
              <a:rPr b="0" lang="de-DE" sz="2800" spc="-1" strike="noStrike">
                <a:latin typeface="Calibri"/>
              </a:rPr>
              <a:t>	</a:t>
            </a:r>
            <a:r>
              <a:rPr b="0" lang="de-DE" sz="2800" spc="-1" strike="noStrike">
                <a:latin typeface="Calibri"/>
              </a:rPr>
              <a:t>    </a:t>
            </a:r>
            <a:r>
              <a:rPr b="0" lang="de-DE" sz="2800" spc="-1" strike="noStrike">
                <a:latin typeface="Wingdings"/>
              </a:rPr>
              <a:t></a:t>
            </a:r>
            <a:r>
              <a:rPr b="0" lang="de-DE" sz="2800" spc="-1" strike="noStrike">
                <a:latin typeface="Calibri"/>
              </a:rPr>
              <a:t> ihr/e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Sie 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   </a:t>
            </a:r>
            <a:r>
              <a:rPr b="0" lang="de-DE" sz="2800" spc="-1" strike="noStrike">
                <a:solidFill>
                  <a:srgbClr val="000000"/>
                </a:solidFill>
                <a:latin typeface="Wingdings"/>
              </a:rPr>
              <a:t>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Ihr/e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tr-TR" sz="2800" spc="-1" strike="noStrike"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457200" y="1600200"/>
            <a:ext cx="4037760" cy="4525200"/>
          </a:xfrm>
          <a:prstGeom prst="rect">
            <a:avLst/>
          </a:prstGeom>
          <a:solidFill>
            <a:srgbClr val="dce6f2"/>
          </a:solidFill>
          <a:ln w="25560">
            <a:solidFill>
              <a:srgbClr val="4f81bd"/>
            </a:solidFill>
            <a:round/>
          </a:ln>
        </p:spPr>
        <p:txBody>
          <a:bodyPr lIns="0" rIns="0" tIns="0" bIns="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Singular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Personalpr.=&gt; Possessivpr.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f9f3dd"/>
                </a:solidFill>
                <a:latin typeface="Calibri"/>
              </a:rPr>
              <a:t>ich            </a:t>
            </a:r>
            <a:r>
              <a:rPr b="1" lang="de-DE" sz="2800" spc="-1" strike="noStrike">
                <a:solidFill>
                  <a:srgbClr val="f9f3dd"/>
                </a:solidFill>
                <a:latin typeface="Wingdings"/>
              </a:rPr>
              <a:t></a:t>
            </a:r>
            <a:r>
              <a:rPr b="1" lang="de-DE" sz="2800" spc="-1" strike="noStrike">
                <a:solidFill>
                  <a:srgbClr val="f9f3dd"/>
                </a:solidFill>
                <a:latin typeface="Calibri"/>
              </a:rPr>
              <a:t>   mein/e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9fc0ff"/>
                </a:solidFill>
                <a:latin typeface="Calibri"/>
              </a:rPr>
              <a:t>du</a:t>
            </a:r>
            <a:r>
              <a:rPr b="1" lang="de-DE" sz="2800" spc="-1" strike="noStrike">
                <a:solidFill>
                  <a:srgbClr val="9fc0ff"/>
                </a:solidFill>
                <a:latin typeface="Calibri"/>
              </a:rPr>
              <a:t>	</a:t>
            </a:r>
            <a:r>
              <a:rPr b="1" lang="de-DE" sz="2800" spc="-1" strike="noStrike">
                <a:solidFill>
                  <a:srgbClr val="9fc0ff"/>
                </a:solidFill>
                <a:latin typeface="Calibri"/>
              </a:rPr>
              <a:t>      </a:t>
            </a:r>
            <a:r>
              <a:rPr b="1" lang="de-DE" sz="2800" spc="-1" strike="noStrike">
                <a:solidFill>
                  <a:srgbClr val="9fc0ff"/>
                </a:solidFill>
                <a:latin typeface="Wingdings"/>
              </a:rPr>
              <a:t></a:t>
            </a:r>
            <a:r>
              <a:rPr b="1" lang="de-DE" sz="2800" spc="-1" strike="noStrike">
                <a:solidFill>
                  <a:srgbClr val="9fc0ff"/>
                </a:solidFill>
                <a:latin typeface="Calibri"/>
              </a:rPr>
              <a:t>   dein/e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sl-SI" sz="2800" spc="-1" strike="noStrike">
                <a:solidFill>
                  <a:srgbClr val="ff9855"/>
                </a:solidFill>
                <a:latin typeface="Calibri"/>
              </a:rPr>
              <a:t>e</a:t>
            </a:r>
            <a:r>
              <a:rPr b="1" lang="de-DE" sz="2800" spc="-1" strike="noStrike">
                <a:solidFill>
                  <a:srgbClr val="ff9855"/>
                </a:solidFill>
                <a:latin typeface="Calibri"/>
              </a:rPr>
              <a:t>r</a:t>
            </a:r>
            <a:r>
              <a:rPr b="1" lang="sl-SI" sz="2800" spc="-1" strike="noStrike">
                <a:solidFill>
                  <a:srgbClr val="ff9855"/>
                </a:solidFill>
                <a:latin typeface="Calibri"/>
              </a:rPr>
              <a:t>, es</a:t>
            </a:r>
            <a:r>
              <a:rPr b="1" lang="de-DE" sz="2800" spc="-1" strike="noStrike">
                <a:solidFill>
                  <a:srgbClr val="ff9855"/>
                </a:solidFill>
                <a:latin typeface="Calibri"/>
              </a:rPr>
              <a:t> </a:t>
            </a:r>
            <a:r>
              <a:rPr b="1" lang="de-DE" sz="2800" spc="-1" strike="noStrike">
                <a:solidFill>
                  <a:srgbClr val="ff9855"/>
                </a:solidFill>
                <a:latin typeface="Calibri"/>
              </a:rPr>
              <a:t>	</a:t>
            </a:r>
            <a:r>
              <a:rPr b="1" lang="de-DE" sz="2800" spc="-1" strike="noStrike">
                <a:solidFill>
                  <a:srgbClr val="ff9855"/>
                </a:solidFill>
                <a:latin typeface="Calibri"/>
              </a:rPr>
              <a:t>      </a:t>
            </a:r>
            <a:r>
              <a:rPr b="1" lang="de-DE" sz="2800" spc="-1" strike="noStrike">
                <a:solidFill>
                  <a:srgbClr val="ff9855"/>
                </a:solidFill>
                <a:latin typeface="Wingdings"/>
              </a:rPr>
              <a:t></a:t>
            </a:r>
            <a:r>
              <a:rPr b="1" lang="de-DE" sz="2800" spc="-1" strike="noStrike">
                <a:solidFill>
                  <a:srgbClr val="ff9855"/>
                </a:solidFill>
                <a:latin typeface="Calibri"/>
              </a:rPr>
              <a:t>   sein/e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de-DE" sz="2800" spc="-1" strike="noStrike">
                <a:latin typeface="Calibri"/>
              </a:rPr>
              <a:t>sie    </a:t>
            </a:r>
            <a:r>
              <a:rPr b="0" lang="de-DE" sz="2800" spc="-1" strike="noStrike">
                <a:latin typeface="Calibri"/>
              </a:rPr>
              <a:t>	</a:t>
            </a:r>
            <a:r>
              <a:rPr b="0" lang="de-DE" sz="2800" spc="-1" strike="noStrike">
                <a:latin typeface="Calibri"/>
              </a:rPr>
              <a:t>      </a:t>
            </a:r>
            <a:r>
              <a:rPr b="0" lang="de-DE" sz="2800" spc="-1" strike="noStrike">
                <a:latin typeface="Wingdings"/>
              </a:rPr>
              <a:t></a:t>
            </a:r>
            <a:r>
              <a:rPr b="0" lang="de-DE" sz="2800" spc="-1" strike="noStrike">
                <a:latin typeface="Calibri"/>
              </a:rPr>
              <a:t>    ihr/e</a:t>
            </a:r>
            <a:endParaRPr b="0" lang="tr-T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  <a:buNone/>
            </a:pP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Ergänze die richtigen Possessivpronomen.</a:t>
            </a:r>
            <a:endParaRPr b="0" lang="tr-TR" sz="28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2000"/>
          </a:bodyPr>
          <a:p>
            <a:pPr marL="514440" indent="-514440">
              <a:lnSpc>
                <a:spcPct val="150000"/>
              </a:lnSpc>
              <a:spcBef>
                <a:spcPts val="561"/>
              </a:spcBef>
              <a:buClr>
                <a:srgbClr val="000000"/>
              </a:buClr>
              <a:buFont typeface="Calibri"/>
              <a:buAutoNum type="alphaLcParenR"/>
            </a:pP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Ich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habe einen Computer. Das ist </a:t>
            </a: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________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Computer.</a:t>
            </a:r>
            <a:endParaRPr b="0" lang="tr-TR" sz="2800" spc="-1" strike="noStrike">
              <a:latin typeface="Arial"/>
            </a:endParaRPr>
          </a:p>
          <a:p>
            <a:pPr marL="514440" indent="-514440">
              <a:lnSpc>
                <a:spcPct val="150000"/>
              </a:lnSpc>
              <a:spcBef>
                <a:spcPts val="561"/>
              </a:spcBef>
              <a:buClr>
                <a:srgbClr val="000000"/>
              </a:buClr>
              <a:buFont typeface="Calibri"/>
              <a:buAutoNum type="alphaLcParenR"/>
            </a:pP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Du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hast eine Waschmaschine. Das ist </a:t>
            </a: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__________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Waschmaschine.</a:t>
            </a:r>
            <a:endParaRPr b="0" lang="tr-TR" sz="2800" spc="-1" strike="noStrike">
              <a:latin typeface="Arial"/>
            </a:endParaRPr>
          </a:p>
          <a:p>
            <a:pPr marL="514440" indent="-514440">
              <a:lnSpc>
                <a:spcPct val="150000"/>
              </a:lnSpc>
              <a:spcBef>
                <a:spcPts val="561"/>
              </a:spcBef>
              <a:buClr>
                <a:srgbClr val="000000"/>
              </a:buClr>
              <a:buFont typeface="Calibri"/>
              <a:buAutoNum type="alphaLcParenR"/>
            </a:pP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Peter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hat ein Auto. Das ist </a:t>
            </a: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__________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Auto.</a:t>
            </a:r>
            <a:endParaRPr b="0" lang="tr-TR" sz="2800" spc="-1" strike="noStrike">
              <a:latin typeface="Arial"/>
            </a:endParaRPr>
          </a:p>
          <a:p>
            <a:pPr marL="514440" indent="-514440">
              <a:lnSpc>
                <a:spcPct val="150000"/>
              </a:lnSpc>
              <a:spcBef>
                <a:spcPts val="561"/>
              </a:spcBef>
              <a:buClr>
                <a:srgbClr val="000000"/>
              </a:buClr>
              <a:buFont typeface="Calibri"/>
              <a:buAutoNum type="alphaLcParenR"/>
            </a:pP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Petra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hat Kameras. Das sind </a:t>
            </a: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__________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Kameras.</a:t>
            </a:r>
            <a:endParaRPr b="0" lang="tr-TR" sz="2800" spc="-1" strike="noStrike">
              <a:latin typeface="Arial"/>
            </a:endParaRPr>
          </a:p>
          <a:p>
            <a:pPr marL="514440" indent="-514440">
              <a:lnSpc>
                <a:spcPct val="150000"/>
              </a:lnSpc>
              <a:spcBef>
                <a:spcPts val="561"/>
              </a:spcBef>
              <a:buClr>
                <a:srgbClr val="000000"/>
              </a:buClr>
              <a:buFont typeface="Calibri"/>
              <a:buAutoNum type="alphaLcParenR"/>
            </a:pP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Das Kind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hat einen Taschenrechner. Das ist </a:t>
            </a:r>
            <a:r>
              <a:rPr b="0" lang="de-DE" sz="2800" spc="-1" strike="noStrike" u="sng">
                <a:solidFill>
                  <a:srgbClr val="000000"/>
                </a:solidFill>
                <a:uFillTx/>
                <a:latin typeface="Calibri"/>
              </a:rPr>
              <a:t>________</a:t>
            </a:r>
            <a:r>
              <a:rPr b="0" lang="de-DE" sz="2800" spc="-1" strike="noStrike">
                <a:solidFill>
                  <a:srgbClr val="000000"/>
                </a:solidFill>
                <a:latin typeface="Calibri"/>
              </a:rPr>
              <a:t> Taschenrechner.</a:t>
            </a:r>
            <a:endParaRPr b="0" lang="tr-TR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tr-T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43080" indent="-343080">
              <a:lnSpc>
                <a:spcPct val="15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f)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Wir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haben eine Waschmaschine. Das ist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__________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Waschmaschine.</a:t>
            </a:r>
            <a:endParaRPr b="0" lang="tr-TR" sz="26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g)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Ihr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habt ein Auto. Das ist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__________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Auto.</a:t>
            </a:r>
            <a:endParaRPr b="0" lang="tr-TR" sz="26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h)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Meine Eltern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haben Fotos. Das sind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________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Fotos.</a:t>
            </a:r>
            <a:endParaRPr b="0" lang="tr-TR" sz="2600" spc="-1" strike="noStrike"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519"/>
              </a:spcBef>
              <a:buNone/>
              <a:tabLst>
                <a:tab algn="l" pos="0"/>
              </a:tabLst>
            </a:pP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i) »Herr Meier,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Sie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haben eine Waschmaschine. Ist das </a:t>
            </a:r>
            <a:r>
              <a:rPr b="0" lang="de-DE" sz="2600" spc="-1" strike="noStrike" u="sng">
                <a:solidFill>
                  <a:srgbClr val="000000"/>
                </a:solidFill>
                <a:uFillTx/>
                <a:latin typeface="Calibri"/>
              </a:rPr>
              <a:t>__________</a:t>
            </a:r>
            <a:r>
              <a:rPr b="0" lang="de-DE" sz="2600" spc="-1" strike="noStrike">
                <a:solidFill>
                  <a:srgbClr val="000000"/>
                </a:solidFill>
                <a:latin typeface="Calibri"/>
              </a:rPr>
              <a:t> Waschmaschine?«</a:t>
            </a:r>
            <a:endParaRPr b="0" lang="tr-TR" sz="2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tr-TR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20000" y="3844440"/>
            <a:ext cx="8228880" cy="1015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sl-SI" sz="40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www.eegitimim.com</a:t>
            </a:r>
            <a:r>
              <a:rPr b="0" lang="sl-SI" sz="4000" spc="-1" strike="noStrike">
                <a:solidFill>
                  <a:srgbClr val="000000"/>
                </a:solidFill>
                <a:latin typeface="Calibri"/>
              </a:rPr>
              <a:t> </a:t>
            </a:r>
            <a:br/>
            <a:endParaRPr b="0" lang="tr-TR" sz="4000" spc="-1" strike="noStrike">
              <a:latin typeface="Arial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2"/>
          <a:stretch/>
        </p:blipFill>
        <p:spPr>
          <a:xfrm>
            <a:off x="4267800" y="2638440"/>
            <a:ext cx="951840" cy="961200"/>
          </a:xfrm>
          <a:prstGeom prst="rect">
            <a:avLst/>
          </a:prstGeom>
          <a:ln w="0">
            <a:noFill/>
          </a:ln>
        </p:spPr>
      </p:pic>
      <p:sp>
        <p:nvSpPr>
          <p:cNvPr id="135" name=""/>
          <p:cNvSpPr/>
          <p:nvPr/>
        </p:nvSpPr>
        <p:spPr>
          <a:xfrm>
            <a:off x="3022560" y="1682640"/>
            <a:ext cx="3457080" cy="6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0" lang="tr-TR" sz="4000" spc="-1" strike="noStrike">
                <a:latin typeface="Arial"/>
              </a:rPr>
              <a:t>ERDEM OVAT</a:t>
            </a:r>
            <a:endParaRPr b="0" lang="tr-TR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LibreOffice/7.2.5.2$Windows_X86_64 LibreOffice_project/499f9727c189e6ef3471021d6132d4c694f357e5</Application>
  <AppVersion>15.0000</AppVersion>
  <Words>205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2012-01-08T09:18:33Z</dcterms:created>
  <dc:creator/>
  <dc:description/>
  <dc:language>tr-TR</dc:language>
  <cp:lastModifiedBy/>
  <dcterms:modified xsi:type="dcterms:W3CDTF">2022-01-22T10:54:43Z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Ekran Gösterisi (4:3)</vt:lpwstr>
  </property>
  <property fmtid="{D5CDD505-2E9C-101B-9397-08002B2CF9AE}" pid="3" name="Slides">
    <vt:i4>6</vt:i4>
  </property>
</Properties>
</file>