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C4118-DE79-41DF-B1A6-D22F7544F73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ED44-EBDD-4416-BEA3-74F7BBE02C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0D26C-9E16-4F8E-9441-67199036D42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D1E04-49AC-4741-8741-B39D3ADEDB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892F2-65A0-4947-833B-855F366827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979D5-05C0-4CF8-9D38-51BB12BA137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A6AF5-0012-4A89-8413-4E007C6D9CA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82EAE-417E-4C38-B37B-C950B443E5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008F3-ACFC-40D6-98F0-9597A9CE492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435A-A6D6-4EAF-BCD7-DB0831383FC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5B911-A2B0-41A5-970E-7899C2427C6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5646BBC-3C60-481B-98E4-174B4450E9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../webtrainer/restaurant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wmf"/><Relationship Id="rId18" Type="http://schemas.openxmlformats.org/officeDocument/2006/relationships/image" Target="../media/image17.wmf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audio" Target="../media/audio1.wav"/><Relationship Id="rId16" Type="http://schemas.openxmlformats.org/officeDocument/2006/relationships/image" Target="../media/image15.wmf"/><Relationship Id="rId20" Type="http://schemas.openxmlformats.org/officeDocument/2006/relationships/hyperlink" Target="http://uter.simpsonssource.de/bilder/uter1gr.gi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de-DE" sz="10600" b="1" smtClean="0"/>
              <a:t>Dialog Restaurant</a:t>
            </a:r>
            <a:endParaRPr lang="es-ES" sz="10600" b="1" smtClean="0"/>
          </a:p>
        </p:txBody>
      </p:sp>
      <p:sp>
        <p:nvSpPr>
          <p:cNvPr id="2051" name="AutoShape 3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7620000" y="5638800"/>
            <a:ext cx="1042988" cy="1042988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2052" name="5 Imagen" descr="Matthias Sohn transparent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4468813"/>
            <a:ext cx="5689600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1" descr="C:\Eigene Dateien\Schule\DEUTSCH\gäst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16575"/>
            <a:ext cx="289560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2" name="Picture 30" descr="C:\Eigene Dateien\Schule\DEUTSCH\ob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0700" y="762000"/>
            <a:ext cx="22733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1447800" y="3505200"/>
            <a:ext cx="7391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381000" y="381000"/>
            <a:ext cx="7162800" cy="2514600"/>
          </a:xfrm>
          <a:prstGeom prst="ellipse">
            <a:avLst/>
          </a:prstGeom>
          <a:solidFill>
            <a:srgbClr val="FFCCCC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981200" y="3886200"/>
            <a:ext cx="6858000" cy="2514600"/>
          </a:xfrm>
          <a:prstGeom prst="ellipse">
            <a:avLst/>
          </a:pr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 flipV="1">
            <a:off x="1981200" y="5105400"/>
            <a:ext cx="0" cy="914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7543800" y="1447800"/>
            <a:ext cx="381000" cy="76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905000" y="44958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Herr Ober!</a:t>
            </a:r>
            <a:endParaRPr lang="es-ES" sz="8000" b="1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3400" y="9906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Ja, bitte?</a:t>
            </a:r>
            <a:endParaRPr lang="es-ES" sz="8000" b="1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057400" y="4648200"/>
            <a:ext cx="6781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5400" b="1"/>
              <a:t>Die Speisekarte, bitte.</a:t>
            </a:r>
            <a:endParaRPr lang="es-ES" sz="5400" b="1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85800" y="9144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Sofort!</a:t>
            </a:r>
            <a:endParaRPr lang="es-ES" sz="8000" b="1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09600" y="990600"/>
            <a:ext cx="6781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600" b="1"/>
              <a:t>Was essen Sie?</a:t>
            </a:r>
            <a:endParaRPr lang="es-ES" sz="6600" b="1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057400" y="4191000"/>
            <a:ext cx="6781800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000" b="1"/>
              <a:t>Ein Omelett mit</a:t>
            </a:r>
            <a:r>
              <a:rPr lang="de-DE" sz="7200" b="1"/>
              <a:t> </a:t>
            </a:r>
            <a:r>
              <a:rPr lang="de-DE" sz="6000" b="1"/>
              <a:t>Salat.</a:t>
            </a:r>
            <a:endParaRPr lang="es-ES" sz="6000" b="1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533400" y="1143000"/>
            <a:ext cx="6781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5400" b="1"/>
              <a:t>Und was trinken Sie?</a:t>
            </a:r>
            <a:endParaRPr lang="es-ES" sz="5400" b="1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133600" y="4343400"/>
            <a:ext cx="678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800" b="1"/>
              <a:t>Ich esse die Fischplatte mit Gemüse.</a:t>
            </a:r>
            <a:endParaRPr lang="es-ES" sz="4800" b="1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85800" y="9144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Und Sie?</a:t>
            </a:r>
            <a:endParaRPr lang="es-ES" sz="8000" b="1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057400" y="4724400"/>
            <a:ext cx="6781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800" b="1"/>
              <a:t>Ein Mineralwasser bitte.</a:t>
            </a:r>
            <a:endParaRPr lang="es-ES" sz="4800" b="1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09600" y="9906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Und Sie?</a:t>
            </a:r>
            <a:endParaRPr lang="es-ES" sz="8000" b="1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057400" y="4648200"/>
            <a:ext cx="67818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7200" b="1"/>
              <a:t>Ein großes Bier.</a:t>
            </a:r>
            <a:endParaRPr lang="es-ES" sz="7200" b="1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85800" y="838200"/>
            <a:ext cx="678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9600" b="1"/>
              <a:t>Danke.</a:t>
            </a:r>
            <a:endParaRPr lang="es-ES" sz="9600" b="1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057400" y="4343400"/>
            <a:ext cx="67818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800" b="1"/>
              <a:t>Ja, danke.</a:t>
            </a:r>
            <a:endParaRPr lang="es-ES" sz="8800" b="1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09600" y="762000"/>
            <a:ext cx="67818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5400" b="1"/>
              <a:t>Möchten Sie einen Nachtisch?</a:t>
            </a:r>
            <a:endParaRPr lang="es-ES" sz="5400" b="1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85800" y="609600"/>
            <a:ext cx="6781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000" b="1"/>
              <a:t>Bitteschön.     Guten Appetit!</a:t>
            </a:r>
            <a:endParaRPr lang="es-ES" sz="6000" b="1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057400" y="4572000"/>
            <a:ext cx="6781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600" b="1"/>
              <a:t>Dankeschön!</a:t>
            </a:r>
            <a:endParaRPr lang="es-ES" sz="6600" b="1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609600" y="1066800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000" b="1"/>
              <a:t>Hat‘s geschmeckt?</a:t>
            </a:r>
            <a:endParaRPr lang="es-ES" sz="6000" b="1"/>
          </a:p>
        </p:txBody>
      </p:sp>
      <p:sp>
        <p:nvSpPr>
          <p:cNvPr id="3" name="Rectangle 33"/>
          <p:cNvSpPr>
            <a:spLocks noChangeArrowheads="1"/>
          </p:cNvSpPr>
          <p:nvPr/>
        </p:nvSpPr>
        <p:spPr bwMode="auto">
          <a:xfrm>
            <a:off x="4300538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pic>
        <p:nvPicPr>
          <p:cNvPr id="3104" name="Picture 32" descr="kellner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3886200"/>
            <a:ext cx="12906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6" name="Picture 34" descr="karte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3886200"/>
            <a:ext cx="1423988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8" name="Line 36"/>
          <p:cNvSpPr>
            <a:spLocks noChangeShapeType="1"/>
          </p:cNvSpPr>
          <p:nvPr/>
        </p:nvSpPr>
        <p:spPr bwMode="auto">
          <a:xfrm flipV="1">
            <a:off x="990600" y="5257800"/>
            <a:ext cx="990600" cy="685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109" name="Picture 37" descr="meeresf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3429000"/>
            <a:ext cx="15240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1524000" y="3429000"/>
            <a:ext cx="619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6000" b="1"/>
              <a:t>+</a:t>
            </a:r>
            <a:endParaRPr lang="es-ES" sz="6000" b="1"/>
          </a:p>
        </p:txBody>
      </p:sp>
      <p:pic>
        <p:nvPicPr>
          <p:cNvPr id="3112" name="Picture 40" descr="gemuese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33600" y="3429000"/>
            <a:ext cx="209073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4" name="Picture 42" descr="omelett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3429000"/>
            <a:ext cx="15589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1447800" y="3962400"/>
            <a:ext cx="619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6000" b="1"/>
              <a:t>+</a:t>
            </a:r>
            <a:endParaRPr lang="es-ES" sz="6000" b="1"/>
          </a:p>
        </p:txBody>
      </p:sp>
      <p:pic>
        <p:nvPicPr>
          <p:cNvPr id="3117" name="Picture 45" descr="salat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81200" y="3429000"/>
            <a:ext cx="1981200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9" name="Picture 47" descr="wasser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3429000"/>
            <a:ext cx="2209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21" name="Picture 49" descr="Beermu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3429000"/>
            <a:ext cx="1468438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23" name="Picture 51" descr="http://www.akg.softpoint.de/wr/unterricht/weg/kunst/richtig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2133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24" name="Picture 52" descr="http://www.akg.softpoint.de/wr/unterricht/weg/kunst/falsch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10400" y="22098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3" name="Rectangle 54"/>
          <p:cNvSpPr>
            <a:spLocks noChangeArrowheads="1"/>
          </p:cNvSpPr>
          <p:nvPr/>
        </p:nvSpPr>
        <p:spPr bwMode="auto">
          <a:xfrm>
            <a:off x="4138613" y="3152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pic>
        <p:nvPicPr>
          <p:cNvPr id="3125" name="Picture 53" descr="Icecr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096000" y="2084388"/>
            <a:ext cx="2109788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2057400" y="4419600"/>
            <a:ext cx="6781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400" b="1"/>
              <a:t>Ja, einen Apfelkuchen bitte.</a:t>
            </a:r>
            <a:endParaRPr lang="es-ES" sz="4400" b="1"/>
          </a:p>
        </p:txBody>
      </p:sp>
      <p:pic>
        <p:nvPicPr>
          <p:cNvPr id="3128" name="Picture 56" descr="C:\Eigene Dateien\Schule\DEUTSCH\IP-Gastronomie\0107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3429000"/>
            <a:ext cx="25908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9" name="Text Box 57"/>
          <p:cNvSpPr txBox="1">
            <a:spLocks noChangeArrowheads="1"/>
          </p:cNvSpPr>
          <p:nvPr/>
        </p:nvSpPr>
        <p:spPr bwMode="auto">
          <a:xfrm>
            <a:off x="609600" y="9144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Und Sie?</a:t>
            </a:r>
            <a:endParaRPr lang="es-ES" sz="8000" b="1"/>
          </a:p>
        </p:txBody>
      </p:sp>
      <p:pic>
        <p:nvPicPr>
          <p:cNvPr id="3130" name="Picture 58" descr="coffee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3200400"/>
            <a:ext cx="1981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1981200" y="4572000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000" b="1"/>
              <a:t>Einen Kaffee, bitte.</a:t>
            </a:r>
            <a:endParaRPr lang="es-ES" sz="6000" b="1"/>
          </a:p>
        </p:txBody>
      </p:sp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2362200" y="44196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Herr Ober!</a:t>
            </a:r>
            <a:endParaRPr lang="es-ES" sz="8000" b="1"/>
          </a:p>
        </p:txBody>
      </p:sp>
      <p:pic>
        <p:nvPicPr>
          <p:cNvPr id="3133" name="Picture 61" descr="kellner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3657600"/>
            <a:ext cx="14255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35" name="Text Box 63"/>
          <p:cNvSpPr txBox="1">
            <a:spLocks noChangeArrowheads="1"/>
          </p:cNvSpPr>
          <p:nvPr/>
        </p:nvSpPr>
        <p:spPr bwMode="auto">
          <a:xfrm>
            <a:off x="609600" y="9144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Ja bitte?</a:t>
            </a:r>
            <a:endParaRPr lang="es-ES" sz="8000" b="1"/>
          </a:p>
        </p:txBody>
      </p: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609600" y="838200"/>
            <a:ext cx="678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800" b="1"/>
              <a:t>Zusammen oder getrennt?</a:t>
            </a:r>
            <a:endParaRPr lang="es-ES" sz="4800" b="1"/>
          </a:p>
        </p:txBody>
      </p:sp>
      <p:sp>
        <p:nvSpPr>
          <p:cNvPr id="3137" name="WordArt 65" descr="Mármol blanco"/>
          <p:cNvSpPr>
            <a:spLocks noChangeArrowheads="1" noChangeShapeType="1" noTextEdit="1"/>
          </p:cNvSpPr>
          <p:nvPr/>
        </p:nvSpPr>
        <p:spPr bwMode="auto">
          <a:xfrm>
            <a:off x="0" y="3810000"/>
            <a:ext cx="2133600" cy="1547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de-DE" sz="3600" kern="10">
                <a:ln w="9525">
                  <a:round/>
                  <a:headEnd/>
                  <a:tailEnd/>
                </a:ln>
                <a:blipFill dpi="0" rotWithShape="0">
                  <a:blip r:embed="rId19"/>
                  <a:srcRect/>
                  <a:tile tx="0" ty="0" sx="100000" sy="100000" flip="none" algn="tl"/>
                </a:blipFill>
                <a:latin typeface="Arial Black"/>
              </a:rPr>
              <a:t>€?</a:t>
            </a:r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2133600" y="4572000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000" b="1"/>
              <a:t>Zusammen bitte.</a:t>
            </a:r>
            <a:endParaRPr lang="es-ES" sz="6000" b="1"/>
          </a:p>
        </p:txBody>
      </p: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609600" y="9906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000" b="1"/>
              <a:t>Das macht zweiundvierzig Euro sechzig, bitte.</a:t>
            </a:r>
            <a:endParaRPr lang="es-ES" sz="4000" b="1"/>
          </a:p>
        </p:txBody>
      </p:sp>
      <p:sp>
        <p:nvSpPr>
          <p:cNvPr id="3140" name="WordArt 68"/>
          <p:cNvSpPr>
            <a:spLocks noChangeArrowheads="1" noChangeShapeType="1" noTextEdit="1"/>
          </p:cNvSpPr>
          <p:nvPr/>
        </p:nvSpPr>
        <p:spPr bwMode="auto">
          <a:xfrm>
            <a:off x="6172200" y="2424113"/>
            <a:ext cx="2667000" cy="1004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42€60</a:t>
            </a:r>
          </a:p>
        </p:txBody>
      </p:sp>
      <p:sp>
        <p:nvSpPr>
          <p:cNvPr id="3141" name="Text Box 69"/>
          <p:cNvSpPr txBox="1">
            <a:spLocks noChangeArrowheads="1"/>
          </p:cNvSpPr>
          <p:nvPr/>
        </p:nvSpPr>
        <p:spPr bwMode="auto">
          <a:xfrm>
            <a:off x="2057400" y="4419600"/>
            <a:ext cx="678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8000" b="1"/>
              <a:t>Stimmt so.</a:t>
            </a:r>
            <a:endParaRPr lang="es-ES" sz="8000" b="1"/>
          </a:p>
        </p:txBody>
      </p:sp>
      <p:sp>
        <p:nvSpPr>
          <p:cNvPr id="3142" name="Text Box 70"/>
          <p:cNvSpPr txBox="1">
            <a:spLocks noChangeArrowheads="1"/>
          </p:cNvSpPr>
          <p:nvPr/>
        </p:nvSpPr>
        <p:spPr bwMode="auto">
          <a:xfrm>
            <a:off x="533400" y="762000"/>
            <a:ext cx="678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800" b="1"/>
              <a:t>Vielen Dank! Auf Wiedersehen!</a:t>
            </a:r>
            <a:endParaRPr lang="es-ES" sz="4800" b="1"/>
          </a:p>
        </p:txBody>
      </p:sp>
      <p:sp>
        <p:nvSpPr>
          <p:cNvPr id="3143" name="Text Box 71"/>
          <p:cNvSpPr txBox="1">
            <a:spLocks noChangeArrowheads="1"/>
          </p:cNvSpPr>
          <p:nvPr/>
        </p:nvSpPr>
        <p:spPr bwMode="auto">
          <a:xfrm>
            <a:off x="1905000" y="4495800"/>
            <a:ext cx="6781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6600" b="1"/>
              <a:t>Auf Wiedersehen!</a:t>
            </a:r>
            <a:endParaRPr lang="es-ES" sz="6600" b="1"/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1981200" y="4419600"/>
            <a:ext cx="678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800" b="1"/>
              <a:t>Wir möchten bitte bezahlen?</a:t>
            </a:r>
            <a:endParaRPr lang="es-ES" sz="4800" b="1"/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-152400" y="0"/>
            <a:ext cx="9448800" cy="6858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-228600" y="0"/>
            <a:ext cx="9372600" cy="6858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3153" name="Picture 81" descr="http://uter.simpsonssource.de/bilder/uter1gr.gif">
            <a:hlinkClick r:id="rId20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267200" y="2057400"/>
            <a:ext cx="2514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54" name="Picture 82" descr="C:\Documents and Settings\sohn1\Mis documentos\Mis imágenes\trinkt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5410200" y="1143000"/>
            <a:ext cx="1512888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59" name="WordArt 87"/>
          <p:cNvSpPr>
            <a:spLocks noChangeArrowheads="1" noChangeShapeType="1" noTextEdit="1"/>
          </p:cNvSpPr>
          <p:nvPr/>
        </p:nvSpPr>
        <p:spPr bwMode="auto">
          <a:xfrm>
            <a:off x="3810000" y="838200"/>
            <a:ext cx="1128713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?</a:t>
            </a:r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 flipH="1">
            <a:off x="2438400" y="2514600"/>
            <a:ext cx="1600200" cy="304800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n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77" grpId="0" animBg="1"/>
      <p:bldP spid="3078" grpId="0" animBg="1"/>
      <p:bldP spid="3079" grpId="0" animBg="1"/>
      <p:bldP spid="3080" grpId="0" animBg="1"/>
      <p:bldP spid="3081" grpId="0" autoUpdateAnimBg="0"/>
      <p:bldP spid="3082" grpId="0" autoUpdateAnimBg="0"/>
      <p:bldP spid="3083" grpId="0" autoUpdateAnimBg="0"/>
      <p:bldP spid="3084" grpId="0" autoUpdateAnimBg="0"/>
      <p:bldP spid="3085" grpId="0" autoUpdateAnimBg="0"/>
      <p:bldP spid="3086" grpId="0" autoUpdateAnimBg="0"/>
      <p:bldP spid="3087" grpId="0" autoUpdateAnimBg="0"/>
      <p:bldP spid="3088" grpId="0" autoUpdateAnimBg="0"/>
      <p:bldP spid="3089" grpId="0" autoUpdateAnimBg="0"/>
      <p:bldP spid="3090" grpId="0" autoUpdateAnimBg="0"/>
      <p:bldP spid="3091" grpId="0" autoUpdateAnimBg="0"/>
      <p:bldP spid="3092" grpId="0" autoUpdateAnimBg="0"/>
      <p:bldP spid="3093" grpId="0" autoUpdateAnimBg="0"/>
      <p:bldP spid="3094" grpId="0" autoUpdateAnimBg="0"/>
      <p:bldP spid="3095" grpId="0" autoUpdateAnimBg="0"/>
      <p:bldP spid="3096" grpId="0" autoUpdateAnimBg="0"/>
      <p:bldP spid="3097" grpId="0" autoUpdateAnimBg="0"/>
      <p:bldP spid="3099" grpId="0" autoUpdateAnimBg="0"/>
      <p:bldP spid="3108" grpId="0" animBg="1"/>
      <p:bldP spid="3111" grpId="0" autoUpdateAnimBg="0"/>
      <p:bldP spid="3116" grpId="0" autoUpdateAnimBg="0"/>
      <p:bldP spid="3127" grpId="0" autoUpdateAnimBg="0"/>
      <p:bldP spid="3129" grpId="0" autoUpdateAnimBg="0"/>
      <p:bldP spid="3131" grpId="0" autoUpdateAnimBg="0"/>
      <p:bldP spid="3132" grpId="0" autoUpdateAnimBg="0"/>
      <p:bldP spid="3135" grpId="0" autoUpdateAnimBg="0"/>
      <p:bldP spid="3136" grpId="0" autoUpdateAnimBg="0"/>
      <p:bldP spid="3137" grpId="0" animBg="1"/>
      <p:bldP spid="3138" grpId="0" autoUpdateAnimBg="0"/>
      <p:bldP spid="3139" grpId="0" autoUpdateAnimBg="0"/>
      <p:bldP spid="3140" grpId="0" animBg="1"/>
      <p:bldP spid="3141" grpId="0" autoUpdateAnimBg="0"/>
      <p:bldP spid="3142" grpId="0" autoUpdateAnimBg="0"/>
      <p:bldP spid="3143" grpId="0" autoUpdateAnimBg="0"/>
      <p:bldP spid="3144" grpId="0" autoUpdateAnimBg="0"/>
      <p:bldP spid="3147" grpId="0" animBg="1"/>
      <p:bldP spid="3146" grpId="0" animBg="1"/>
      <p:bldP spid="3145" grpId="0" animBg="1"/>
      <p:bldP spid="3149" grpId="0" animBg="1"/>
      <p:bldP spid="3159" grpId="0" animBg="1"/>
      <p:bldP spid="3160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Ekran Gösterisi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Times New Roman</vt:lpstr>
      <vt:lpstr>Arial</vt:lpstr>
      <vt:lpstr>Calibri</vt:lpstr>
      <vt:lpstr>Diseño predeterminado</vt:lpstr>
      <vt:lpstr>Dialog Restaurant</vt:lpstr>
      <vt:lpstr>Slayt 2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Microsoft</cp:lastModifiedBy>
  <cp:revision>12</cp:revision>
  <dcterms:created xsi:type="dcterms:W3CDTF">2003-05-27T17:04:29Z</dcterms:created>
  <dcterms:modified xsi:type="dcterms:W3CDTF">2018-03-24T17:42:55Z</dcterms:modified>
</cp:coreProperties>
</file>