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3"/>
  </p:notesMasterIdLst>
  <p:sldIdLst>
    <p:sldId id="395" r:id="rId2"/>
    <p:sldId id="502" r:id="rId3"/>
    <p:sldId id="396" r:id="rId4"/>
    <p:sldId id="398" r:id="rId5"/>
    <p:sldId id="399" r:id="rId6"/>
    <p:sldId id="338" r:id="rId7"/>
    <p:sldId id="763" r:id="rId8"/>
    <p:sldId id="477" r:id="rId9"/>
    <p:sldId id="476" r:id="rId10"/>
    <p:sldId id="495" r:id="rId11"/>
    <p:sldId id="351" r:id="rId12"/>
    <p:sldId id="353" r:id="rId13"/>
    <p:sldId id="761" r:id="rId14"/>
    <p:sldId id="354" r:id="rId15"/>
    <p:sldId id="541" r:id="rId16"/>
    <p:sldId id="762" r:id="rId17"/>
    <p:sldId id="560" r:id="rId18"/>
    <p:sldId id="272" r:id="rId19"/>
    <p:sldId id="766" r:id="rId20"/>
    <p:sldId id="767" r:id="rId21"/>
    <p:sldId id="768" r:id="rId22"/>
    <p:sldId id="769" r:id="rId23"/>
    <p:sldId id="770" r:id="rId24"/>
    <p:sldId id="810" r:id="rId25"/>
    <p:sldId id="811" r:id="rId26"/>
    <p:sldId id="813" r:id="rId27"/>
    <p:sldId id="815" r:id="rId28"/>
    <p:sldId id="816" r:id="rId29"/>
    <p:sldId id="774" r:id="rId30"/>
    <p:sldId id="817" r:id="rId31"/>
    <p:sldId id="818" r:id="rId32"/>
    <p:sldId id="819" r:id="rId33"/>
    <p:sldId id="820" r:id="rId34"/>
    <p:sldId id="868" r:id="rId35"/>
    <p:sldId id="871" r:id="rId36"/>
    <p:sldId id="869" r:id="rId37"/>
    <p:sldId id="862" r:id="rId38"/>
    <p:sldId id="863" r:id="rId39"/>
    <p:sldId id="864" r:id="rId40"/>
    <p:sldId id="865" r:id="rId41"/>
    <p:sldId id="866" r:id="rId42"/>
    <p:sldId id="867" r:id="rId43"/>
    <p:sldId id="821" r:id="rId44"/>
    <p:sldId id="822" r:id="rId45"/>
    <p:sldId id="823" r:id="rId46"/>
    <p:sldId id="824" r:id="rId47"/>
    <p:sldId id="825" r:id="rId48"/>
    <p:sldId id="826" r:id="rId49"/>
    <p:sldId id="827" r:id="rId50"/>
    <p:sldId id="872" r:id="rId51"/>
    <p:sldId id="830" r:id="rId52"/>
    <p:sldId id="831" r:id="rId53"/>
    <p:sldId id="832" r:id="rId54"/>
    <p:sldId id="833" r:id="rId55"/>
    <p:sldId id="873" r:id="rId56"/>
    <p:sldId id="874" r:id="rId57"/>
    <p:sldId id="875" r:id="rId58"/>
    <p:sldId id="837" r:id="rId59"/>
    <p:sldId id="838" r:id="rId60"/>
    <p:sldId id="839" r:id="rId61"/>
    <p:sldId id="840" r:id="rId62"/>
    <p:sldId id="841" r:id="rId63"/>
    <p:sldId id="842" r:id="rId64"/>
    <p:sldId id="843" r:id="rId65"/>
    <p:sldId id="879" r:id="rId66"/>
    <p:sldId id="880" r:id="rId67"/>
    <p:sldId id="881" r:id="rId68"/>
    <p:sldId id="882" r:id="rId69"/>
    <p:sldId id="883" r:id="rId70"/>
    <p:sldId id="877" r:id="rId71"/>
    <p:sldId id="878" r:id="rId72"/>
    <p:sldId id="886" r:id="rId73"/>
    <p:sldId id="887" r:id="rId74"/>
    <p:sldId id="888" r:id="rId75"/>
    <p:sldId id="889" r:id="rId76"/>
    <p:sldId id="890" r:id="rId77"/>
    <p:sldId id="891" r:id="rId78"/>
    <p:sldId id="892" r:id="rId79"/>
    <p:sldId id="895" r:id="rId80"/>
    <p:sldId id="896" r:id="rId81"/>
    <p:sldId id="897" r:id="rId82"/>
    <p:sldId id="898" r:id="rId83"/>
    <p:sldId id="901" r:id="rId84"/>
    <p:sldId id="900" r:id="rId85"/>
    <p:sldId id="893" r:id="rId86"/>
    <p:sldId id="894" r:id="rId87"/>
    <p:sldId id="902" r:id="rId88"/>
    <p:sldId id="775" r:id="rId89"/>
    <p:sldId id="776" r:id="rId90"/>
    <p:sldId id="777" r:id="rId91"/>
    <p:sldId id="778" r:id="rId92"/>
    <p:sldId id="779" r:id="rId93"/>
    <p:sldId id="780" r:id="rId94"/>
    <p:sldId id="781" r:id="rId95"/>
    <p:sldId id="782" r:id="rId96"/>
    <p:sldId id="783" r:id="rId97"/>
    <p:sldId id="784" r:id="rId98"/>
    <p:sldId id="785" r:id="rId99"/>
    <p:sldId id="786" r:id="rId100"/>
    <p:sldId id="787" r:id="rId101"/>
    <p:sldId id="788" r:id="rId102"/>
    <p:sldId id="789" r:id="rId103"/>
    <p:sldId id="790" r:id="rId104"/>
    <p:sldId id="791" r:id="rId105"/>
    <p:sldId id="792" r:id="rId106"/>
    <p:sldId id="793" r:id="rId107"/>
    <p:sldId id="794" r:id="rId108"/>
    <p:sldId id="795" r:id="rId109"/>
    <p:sldId id="796" r:id="rId110"/>
    <p:sldId id="797" r:id="rId111"/>
    <p:sldId id="798" r:id="rId112"/>
    <p:sldId id="799" r:id="rId113"/>
    <p:sldId id="800" r:id="rId114"/>
    <p:sldId id="801" r:id="rId115"/>
    <p:sldId id="802" r:id="rId116"/>
    <p:sldId id="803" r:id="rId117"/>
    <p:sldId id="804" r:id="rId118"/>
    <p:sldId id="805" r:id="rId119"/>
    <p:sldId id="806" r:id="rId120"/>
    <p:sldId id="807" r:id="rId121"/>
    <p:sldId id="808" r:id="rId122"/>
    <p:sldId id="809" r:id="rId123"/>
    <p:sldId id="764" r:id="rId124"/>
    <p:sldId id="765" r:id="rId125"/>
    <p:sldId id="745" r:id="rId126"/>
    <p:sldId id="714" r:id="rId127"/>
    <p:sldId id="756" r:id="rId128"/>
    <p:sldId id="715" r:id="rId129"/>
    <p:sldId id="716" r:id="rId130"/>
    <p:sldId id="717" r:id="rId131"/>
    <p:sldId id="718" r:id="rId132"/>
    <p:sldId id="719" r:id="rId133"/>
    <p:sldId id="720" r:id="rId134"/>
    <p:sldId id="721" r:id="rId135"/>
    <p:sldId id="722" r:id="rId136"/>
    <p:sldId id="723" r:id="rId137"/>
    <p:sldId id="724" r:id="rId138"/>
    <p:sldId id="725" r:id="rId139"/>
    <p:sldId id="726" r:id="rId140"/>
    <p:sldId id="727" r:id="rId141"/>
    <p:sldId id="728" r:id="rId142"/>
    <p:sldId id="729" r:id="rId143"/>
    <p:sldId id="730" r:id="rId144"/>
    <p:sldId id="731" r:id="rId145"/>
    <p:sldId id="600" r:id="rId146"/>
    <p:sldId id="460" r:id="rId147"/>
    <p:sldId id="461" r:id="rId148"/>
    <p:sldId id="462" r:id="rId149"/>
    <p:sldId id="463" r:id="rId150"/>
    <p:sldId id="515" r:id="rId151"/>
    <p:sldId id="519" r:id="rId152"/>
    <p:sldId id="516" r:id="rId153"/>
    <p:sldId id="520" r:id="rId154"/>
    <p:sldId id="517" r:id="rId155"/>
    <p:sldId id="518" r:id="rId156"/>
    <p:sldId id="468" r:id="rId157"/>
    <p:sldId id="469" r:id="rId158"/>
    <p:sldId id="494" r:id="rId159"/>
    <p:sldId id="474" r:id="rId160"/>
    <p:sldId id="658" r:id="rId161"/>
    <p:sldId id="659" r:id="rId162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60" d="100"/>
          <a:sy n="60" d="100"/>
        </p:scale>
        <p:origin x="-1656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0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 /><Relationship Id="rId117" Type="http://schemas.openxmlformats.org/officeDocument/2006/relationships/slide" Target="slides/slide116.xml" /><Relationship Id="rId21" Type="http://schemas.openxmlformats.org/officeDocument/2006/relationships/slide" Target="slides/slide20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63" Type="http://schemas.openxmlformats.org/officeDocument/2006/relationships/slide" Target="slides/slide62.xml" /><Relationship Id="rId68" Type="http://schemas.openxmlformats.org/officeDocument/2006/relationships/slide" Target="slides/slide67.xml" /><Relationship Id="rId84" Type="http://schemas.openxmlformats.org/officeDocument/2006/relationships/slide" Target="slides/slide83.xml" /><Relationship Id="rId89" Type="http://schemas.openxmlformats.org/officeDocument/2006/relationships/slide" Target="slides/slide88.xml" /><Relationship Id="rId112" Type="http://schemas.openxmlformats.org/officeDocument/2006/relationships/slide" Target="slides/slide111.xml" /><Relationship Id="rId133" Type="http://schemas.openxmlformats.org/officeDocument/2006/relationships/slide" Target="slides/slide132.xml" /><Relationship Id="rId138" Type="http://schemas.openxmlformats.org/officeDocument/2006/relationships/slide" Target="slides/slide137.xml" /><Relationship Id="rId154" Type="http://schemas.openxmlformats.org/officeDocument/2006/relationships/slide" Target="slides/slide153.xml" /><Relationship Id="rId159" Type="http://schemas.openxmlformats.org/officeDocument/2006/relationships/slide" Target="slides/slide158.xml" /><Relationship Id="rId16" Type="http://schemas.openxmlformats.org/officeDocument/2006/relationships/slide" Target="slides/slide15.xml" /><Relationship Id="rId107" Type="http://schemas.openxmlformats.org/officeDocument/2006/relationships/slide" Target="slides/slide106.xml" /><Relationship Id="rId11" Type="http://schemas.openxmlformats.org/officeDocument/2006/relationships/slide" Target="slides/slide10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74" Type="http://schemas.openxmlformats.org/officeDocument/2006/relationships/slide" Target="slides/slide73.xml" /><Relationship Id="rId79" Type="http://schemas.openxmlformats.org/officeDocument/2006/relationships/slide" Target="slides/slide78.xml" /><Relationship Id="rId102" Type="http://schemas.openxmlformats.org/officeDocument/2006/relationships/slide" Target="slides/slide101.xml" /><Relationship Id="rId123" Type="http://schemas.openxmlformats.org/officeDocument/2006/relationships/slide" Target="slides/slide122.xml" /><Relationship Id="rId128" Type="http://schemas.openxmlformats.org/officeDocument/2006/relationships/slide" Target="slides/slide127.xml" /><Relationship Id="rId144" Type="http://schemas.openxmlformats.org/officeDocument/2006/relationships/slide" Target="slides/slide143.xml" /><Relationship Id="rId149" Type="http://schemas.openxmlformats.org/officeDocument/2006/relationships/slide" Target="slides/slide148.xml" /><Relationship Id="rId5" Type="http://schemas.openxmlformats.org/officeDocument/2006/relationships/slide" Target="slides/slide4.xml" /><Relationship Id="rId90" Type="http://schemas.openxmlformats.org/officeDocument/2006/relationships/slide" Target="slides/slide89.xml" /><Relationship Id="rId95" Type="http://schemas.openxmlformats.org/officeDocument/2006/relationships/slide" Target="slides/slide94.xml" /><Relationship Id="rId160" Type="http://schemas.openxmlformats.org/officeDocument/2006/relationships/slide" Target="slides/slide159.xml" /><Relationship Id="rId165" Type="http://schemas.openxmlformats.org/officeDocument/2006/relationships/viewProps" Target="viewProps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64" Type="http://schemas.openxmlformats.org/officeDocument/2006/relationships/slide" Target="slides/slide63.xml" /><Relationship Id="rId69" Type="http://schemas.openxmlformats.org/officeDocument/2006/relationships/slide" Target="slides/slide68.xml" /><Relationship Id="rId113" Type="http://schemas.openxmlformats.org/officeDocument/2006/relationships/slide" Target="slides/slide112.xml" /><Relationship Id="rId118" Type="http://schemas.openxmlformats.org/officeDocument/2006/relationships/slide" Target="slides/slide117.xml" /><Relationship Id="rId134" Type="http://schemas.openxmlformats.org/officeDocument/2006/relationships/slide" Target="slides/slide133.xml" /><Relationship Id="rId139" Type="http://schemas.openxmlformats.org/officeDocument/2006/relationships/slide" Target="slides/slide138.xml" /><Relationship Id="rId80" Type="http://schemas.openxmlformats.org/officeDocument/2006/relationships/slide" Target="slides/slide79.xml" /><Relationship Id="rId85" Type="http://schemas.openxmlformats.org/officeDocument/2006/relationships/slide" Target="slides/slide84.xml" /><Relationship Id="rId150" Type="http://schemas.openxmlformats.org/officeDocument/2006/relationships/slide" Target="slides/slide149.xml" /><Relationship Id="rId155" Type="http://schemas.openxmlformats.org/officeDocument/2006/relationships/slide" Target="slides/slide154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59" Type="http://schemas.openxmlformats.org/officeDocument/2006/relationships/slide" Target="slides/slide58.xml" /><Relationship Id="rId103" Type="http://schemas.openxmlformats.org/officeDocument/2006/relationships/slide" Target="slides/slide102.xml" /><Relationship Id="rId108" Type="http://schemas.openxmlformats.org/officeDocument/2006/relationships/slide" Target="slides/slide107.xml" /><Relationship Id="rId124" Type="http://schemas.openxmlformats.org/officeDocument/2006/relationships/slide" Target="slides/slide123.xml" /><Relationship Id="rId129" Type="http://schemas.openxmlformats.org/officeDocument/2006/relationships/slide" Target="slides/slide128.xml" /><Relationship Id="rId54" Type="http://schemas.openxmlformats.org/officeDocument/2006/relationships/slide" Target="slides/slide53.xml" /><Relationship Id="rId70" Type="http://schemas.openxmlformats.org/officeDocument/2006/relationships/slide" Target="slides/slide69.xml" /><Relationship Id="rId75" Type="http://schemas.openxmlformats.org/officeDocument/2006/relationships/slide" Target="slides/slide74.xml" /><Relationship Id="rId91" Type="http://schemas.openxmlformats.org/officeDocument/2006/relationships/slide" Target="slides/slide90.xml" /><Relationship Id="rId96" Type="http://schemas.openxmlformats.org/officeDocument/2006/relationships/slide" Target="slides/slide95.xml" /><Relationship Id="rId140" Type="http://schemas.openxmlformats.org/officeDocument/2006/relationships/slide" Target="slides/slide139.xml" /><Relationship Id="rId145" Type="http://schemas.openxmlformats.org/officeDocument/2006/relationships/slide" Target="slides/slide144.xml" /><Relationship Id="rId161" Type="http://schemas.openxmlformats.org/officeDocument/2006/relationships/slide" Target="slides/slide160.xml" /><Relationship Id="rId16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106" Type="http://schemas.openxmlformats.org/officeDocument/2006/relationships/slide" Target="slides/slide105.xml" /><Relationship Id="rId114" Type="http://schemas.openxmlformats.org/officeDocument/2006/relationships/slide" Target="slides/slide113.xml" /><Relationship Id="rId119" Type="http://schemas.openxmlformats.org/officeDocument/2006/relationships/slide" Target="slides/slide118.xml" /><Relationship Id="rId127" Type="http://schemas.openxmlformats.org/officeDocument/2006/relationships/slide" Target="slides/slide126.xml" /><Relationship Id="rId10" Type="http://schemas.openxmlformats.org/officeDocument/2006/relationships/slide" Target="slides/slide9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73" Type="http://schemas.openxmlformats.org/officeDocument/2006/relationships/slide" Target="slides/slide72.xml" /><Relationship Id="rId78" Type="http://schemas.openxmlformats.org/officeDocument/2006/relationships/slide" Target="slides/slide77.xml" /><Relationship Id="rId81" Type="http://schemas.openxmlformats.org/officeDocument/2006/relationships/slide" Target="slides/slide80.xml" /><Relationship Id="rId86" Type="http://schemas.openxmlformats.org/officeDocument/2006/relationships/slide" Target="slides/slide85.xml" /><Relationship Id="rId94" Type="http://schemas.openxmlformats.org/officeDocument/2006/relationships/slide" Target="slides/slide93.xml" /><Relationship Id="rId99" Type="http://schemas.openxmlformats.org/officeDocument/2006/relationships/slide" Target="slides/slide98.xml" /><Relationship Id="rId101" Type="http://schemas.openxmlformats.org/officeDocument/2006/relationships/slide" Target="slides/slide100.xml" /><Relationship Id="rId122" Type="http://schemas.openxmlformats.org/officeDocument/2006/relationships/slide" Target="slides/slide121.xml" /><Relationship Id="rId130" Type="http://schemas.openxmlformats.org/officeDocument/2006/relationships/slide" Target="slides/slide129.xml" /><Relationship Id="rId135" Type="http://schemas.openxmlformats.org/officeDocument/2006/relationships/slide" Target="slides/slide134.xml" /><Relationship Id="rId143" Type="http://schemas.openxmlformats.org/officeDocument/2006/relationships/slide" Target="slides/slide142.xml" /><Relationship Id="rId148" Type="http://schemas.openxmlformats.org/officeDocument/2006/relationships/slide" Target="slides/slide147.xml" /><Relationship Id="rId151" Type="http://schemas.openxmlformats.org/officeDocument/2006/relationships/slide" Target="slides/slide150.xml" /><Relationship Id="rId156" Type="http://schemas.openxmlformats.org/officeDocument/2006/relationships/slide" Target="slides/slide155.xml" /><Relationship Id="rId164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9" Type="http://schemas.openxmlformats.org/officeDocument/2006/relationships/slide" Target="slides/slide38.xml" /><Relationship Id="rId109" Type="http://schemas.openxmlformats.org/officeDocument/2006/relationships/slide" Target="slides/slide108.xml" /><Relationship Id="rId34" Type="http://schemas.openxmlformats.org/officeDocument/2006/relationships/slide" Target="slides/slide33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76" Type="http://schemas.openxmlformats.org/officeDocument/2006/relationships/slide" Target="slides/slide75.xml" /><Relationship Id="rId97" Type="http://schemas.openxmlformats.org/officeDocument/2006/relationships/slide" Target="slides/slide96.xml" /><Relationship Id="rId104" Type="http://schemas.openxmlformats.org/officeDocument/2006/relationships/slide" Target="slides/slide103.xml" /><Relationship Id="rId120" Type="http://schemas.openxmlformats.org/officeDocument/2006/relationships/slide" Target="slides/slide119.xml" /><Relationship Id="rId125" Type="http://schemas.openxmlformats.org/officeDocument/2006/relationships/slide" Target="slides/slide124.xml" /><Relationship Id="rId141" Type="http://schemas.openxmlformats.org/officeDocument/2006/relationships/slide" Target="slides/slide140.xml" /><Relationship Id="rId146" Type="http://schemas.openxmlformats.org/officeDocument/2006/relationships/slide" Target="slides/slide145.xml" /><Relationship Id="rId167" Type="http://schemas.openxmlformats.org/officeDocument/2006/relationships/tableStyles" Target="tableStyles.xml" /><Relationship Id="rId7" Type="http://schemas.openxmlformats.org/officeDocument/2006/relationships/slide" Target="slides/slide6.xml" /><Relationship Id="rId71" Type="http://schemas.openxmlformats.org/officeDocument/2006/relationships/slide" Target="slides/slide70.xml" /><Relationship Id="rId92" Type="http://schemas.openxmlformats.org/officeDocument/2006/relationships/slide" Target="slides/slide91.xml" /><Relationship Id="rId162" Type="http://schemas.openxmlformats.org/officeDocument/2006/relationships/slide" Target="slides/slide161.xml" /><Relationship Id="rId2" Type="http://schemas.openxmlformats.org/officeDocument/2006/relationships/slide" Target="slides/slide1.xml" /><Relationship Id="rId29" Type="http://schemas.openxmlformats.org/officeDocument/2006/relationships/slide" Target="slides/slide28.xml" /><Relationship Id="rId24" Type="http://schemas.openxmlformats.org/officeDocument/2006/relationships/slide" Target="slides/slide23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66" Type="http://schemas.openxmlformats.org/officeDocument/2006/relationships/slide" Target="slides/slide65.xml" /><Relationship Id="rId87" Type="http://schemas.openxmlformats.org/officeDocument/2006/relationships/slide" Target="slides/slide86.xml" /><Relationship Id="rId110" Type="http://schemas.openxmlformats.org/officeDocument/2006/relationships/slide" Target="slides/slide109.xml" /><Relationship Id="rId115" Type="http://schemas.openxmlformats.org/officeDocument/2006/relationships/slide" Target="slides/slide114.xml" /><Relationship Id="rId131" Type="http://schemas.openxmlformats.org/officeDocument/2006/relationships/slide" Target="slides/slide130.xml" /><Relationship Id="rId136" Type="http://schemas.openxmlformats.org/officeDocument/2006/relationships/slide" Target="slides/slide135.xml" /><Relationship Id="rId157" Type="http://schemas.openxmlformats.org/officeDocument/2006/relationships/slide" Target="slides/slide156.xml" /><Relationship Id="rId61" Type="http://schemas.openxmlformats.org/officeDocument/2006/relationships/slide" Target="slides/slide60.xml" /><Relationship Id="rId82" Type="http://schemas.openxmlformats.org/officeDocument/2006/relationships/slide" Target="slides/slide81.xml" /><Relationship Id="rId152" Type="http://schemas.openxmlformats.org/officeDocument/2006/relationships/slide" Target="slides/slide151.xml" /><Relationship Id="rId19" Type="http://schemas.openxmlformats.org/officeDocument/2006/relationships/slide" Target="slides/slide18.xml" /><Relationship Id="rId14" Type="http://schemas.openxmlformats.org/officeDocument/2006/relationships/slide" Target="slides/slide13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56" Type="http://schemas.openxmlformats.org/officeDocument/2006/relationships/slide" Target="slides/slide55.xml" /><Relationship Id="rId77" Type="http://schemas.openxmlformats.org/officeDocument/2006/relationships/slide" Target="slides/slide76.xml" /><Relationship Id="rId100" Type="http://schemas.openxmlformats.org/officeDocument/2006/relationships/slide" Target="slides/slide99.xml" /><Relationship Id="rId105" Type="http://schemas.openxmlformats.org/officeDocument/2006/relationships/slide" Target="slides/slide104.xml" /><Relationship Id="rId126" Type="http://schemas.openxmlformats.org/officeDocument/2006/relationships/slide" Target="slides/slide125.xml" /><Relationship Id="rId147" Type="http://schemas.openxmlformats.org/officeDocument/2006/relationships/slide" Target="slides/slide146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slide" Target="slides/slide71.xml" /><Relationship Id="rId93" Type="http://schemas.openxmlformats.org/officeDocument/2006/relationships/slide" Target="slides/slide92.xml" /><Relationship Id="rId98" Type="http://schemas.openxmlformats.org/officeDocument/2006/relationships/slide" Target="slides/slide97.xml" /><Relationship Id="rId121" Type="http://schemas.openxmlformats.org/officeDocument/2006/relationships/slide" Target="slides/slide120.xml" /><Relationship Id="rId142" Type="http://schemas.openxmlformats.org/officeDocument/2006/relationships/slide" Target="slides/slide141.xml" /><Relationship Id="rId163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25" Type="http://schemas.openxmlformats.org/officeDocument/2006/relationships/slide" Target="slides/slide24.xml" /><Relationship Id="rId46" Type="http://schemas.openxmlformats.org/officeDocument/2006/relationships/slide" Target="slides/slide45.xml" /><Relationship Id="rId67" Type="http://schemas.openxmlformats.org/officeDocument/2006/relationships/slide" Target="slides/slide66.xml" /><Relationship Id="rId116" Type="http://schemas.openxmlformats.org/officeDocument/2006/relationships/slide" Target="slides/slide115.xml" /><Relationship Id="rId137" Type="http://schemas.openxmlformats.org/officeDocument/2006/relationships/slide" Target="slides/slide136.xml" /><Relationship Id="rId158" Type="http://schemas.openxmlformats.org/officeDocument/2006/relationships/slide" Target="slides/slide157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62" Type="http://schemas.openxmlformats.org/officeDocument/2006/relationships/slide" Target="slides/slide61.xml" /><Relationship Id="rId83" Type="http://schemas.openxmlformats.org/officeDocument/2006/relationships/slide" Target="slides/slide82.xml" /><Relationship Id="rId88" Type="http://schemas.openxmlformats.org/officeDocument/2006/relationships/slide" Target="slides/slide87.xml" /><Relationship Id="rId111" Type="http://schemas.openxmlformats.org/officeDocument/2006/relationships/slide" Target="slides/slide110.xml" /><Relationship Id="rId132" Type="http://schemas.openxmlformats.org/officeDocument/2006/relationships/slide" Target="slides/slide131.xml" /><Relationship Id="rId153" Type="http://schemas.openxmlformats.org/officeDocument/2006/relationships/slide" Target="slides/slide152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>
            <a:extLst>
              <a:ext uri="{FF2B5EF4-FFF2-40B4-BE49-F238E27FC236}">
                <a16:creationId xmlns:a16="http://schemas.microsoft.com/office/drawing/2014/main" id="{05A0B178-4E59-5152-FAEA-C52398C21D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157F82E-532E-E2A5-17AE-E9DD82D89CA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03EEFB4-9076-4C1F-A9C3-6ABB394D2714}" type="datetimeFigureOut">
              <a:rPr lang="tr-TR"/>
              <a:pPr>
                <a:defRPr/>
              </a:pPr>
              <a:t>6.02.2024</a:t>
            </a:fld>
            <a:endParaRPr lang="tr-TR"/>
          </a:p>
        </p:txBody>
      </p:sp>
      <p:sp>
        <p:nvSpPr>
          <p:cNvPr id="4" name="Slayt Görüntüsü Yer Tutucusu 3">
            <a:extLst>
              <a:ext uri="{FF2B5EF4-FFF2-40B4-BE49-F238E27FC236}">
                <a16:creationId xmlns:a16="http://schemas.microsoft.com/office/drawing/2014/main" id="{95443953-48DE-8AD2-9E21-AB7B434E59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Not Yer Tutucusu 4">
            <a:extLst>
              <a:ext uri="{FF2B5EF4-FFF2-40B4-BE49-F238E27FC236}">
                <a16:creationId xmlns:a16="http://schemas.microsoft.com/office/drawing/2014/main" id="{C551AAA5-B042-D087-50E3-5ECB18159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noProof="0"/>
              <a:t>Asıl metin stillerini düzenlemek için tıklatın</a:t>
            </a:r>
          </a:p>
          <a:p>
            <a:pPr lvl="1"/>
            <a:r>
              <a:rPr lang="tr-TR" noProof="0"/>
              <a:t>İkinci düzey</a:t>
            </a:r>
          </a:p>
          <a:p>
            <a:pPr lvl="2"/>
            <a:r>
              <a:rPr lang="tr-TR" noProof="0"/>
              <a:t>Üçüncü düzey</a:t>
            </a:r>
          </a:p>
          <a:p>
            <a:pPr lvl="3"/>
            <a:r>
              <a:rPr lang="tr-TR" noProof="0"/>
              <a:t>Dördüncü düzey</a:t>
            </a:r>
          </a:p>
          <a:p>
            <a:pPr lvl="4"/>
            <a:r>
              <a:rPr lang="tr-TR" noProof="0"/>
              <a:t>Beşinci düzey</a:t>
            </a:r>
          </a:p>
        </p:txBody>
      </p:sp>
      <p:sp>
        <p:nvSpPr>
          <p:cNvPr id="6" name="Altbilgi Yer Tutucusu 5">
            <a:extLst>
              <a:ext uri="{FF2B5EF4-FFF2-40B4-BE49-F238E27FC236}">
                <a16:creationId xmlns:a16="http://schemas.microsoft.com/office/drawing/2014/main" id="{7570E4F0-3A69-EA0C-60EF-BB099530B1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D46154C-6262-799E-88F4-ABB7FCA2C6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9A1B0C4-49A3-4EDD-AA9C-78B8D6129ABB}" type="slidenum">
              <a:rPr lang="tr-TR" altLang="en-US"/>
              <a:pPr/>
              <a:t>‹#›</a:t>
            </a:fld>
            <a:endParaRPr lang="tr-T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ayt Görüntüsü Yer Tutucusu 1">
            <a:extLst>
              <a:ext uri="{FF2B5EF4-FFF2-40B4-BE49-F238E27FC236}">
                <a16:creationId xmlns:a16="http://schemas.microsoft.com/office/drawing/2014/main" id="{0365ABDB-8591-2E00-3225-CF7A70E619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 Yer Tutucusu 2">
            <a:extLst>
              <a:ext uri="{FF2B5EF4-FFF2-40B4-BE49-F238E27FC236}">
                <a16:creationId xmlns:a16="http://schemas.microsoft.com/office/drawing/2014/main" id="{62A2FFFA-F43F-43A1-156A-B13FE9F902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/>
          </a:p>
        </p:txBody>
      </p:sp>
      <p:sp>
        <p:nvSpPr>
          <p:cNvPr id="138244" name="Slayt Numarası Yer Tutucusu 3">
            <a:extLst>
              <a:ext uri="{FF2B5EF4-FFF2-40B4-BE49-F238E27FC236}">
                <a16:creationId xmlns:a16="http://schemas.microsoft.com/office/drawing/2014/main" id="{12CD4E56-580C-4265-AE18-E28905C1E0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224666F-F75D-49A5-A2D6-DD5783916D11}" type="slidenum">
              <a:rPr lang="tr-TR" altLang="en-US"/>
              <a:pPr eaLnBrk="1" hangingPunct="1"/>
              <a:t>6</a:t>
            </a:fld>
            <a:endParaRPr lang="tr-T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ayt Görüntüsü Yer Tutucusu 1">
            <a:extLst>
              <a:ext uri="{FF2B5EF4-FFF2-40B4-BE49-F238E27FC236}">
                <a16:creationId xmlns:a16="http://schemas.microsoft.com/office/drawing/2014/main" id="{9B1C8F54-25A1-2407-B976-A162957B68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Not Yer Tutucusu 2">
            <a:extLst>
              <a:ext uri="{FF2B5EF4-FFF2-40B4-BE49-F238E27FC236}">
                <a16:creationId xmlns:a16="http://schemas.microsoft.com/office/drawing/2014/main" id="{5569ECEE-CBFF-9819-D0D4-556E104FBB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7A162C7-594C-8511-F816-78890CE9F7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7AAF4EB-53B9-4B2B-9088-16B0E6F9038F}" type="slidenum">
              <a:rPr lang="tr-TR" altLang="en-US"/>
              <a:pPr eaLnBrk="1" hangingPunct="1"/>
              <a:t>117</a:t>
            </a:fld>
            <a:endParaRPr lang="tr-T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7192F4-3ADC-D9C9-BC7B-7C72C607EC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D4CDC5-1B57-36B9-61B6-E5DB7167DC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551D37-43DA-94AF-5B5E-3C8433593B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C17C8-DD83-48E3-A9CA-9FC64A768B59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851247136"/>
      </p:ext>
    </p:extLst>
  </p:cSld>
  <p:clrMapOvr>
    <a:masterClrMapping/>
  </p:clrMapOvr>
  <p:transition spd="med">
    <p:cover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C74071-7767-DCD7-408B-38A5B45049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2DDF64-2342-F872-AD00-6C38813C6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B1C08D-48F3-22AA-7105-1264CAE838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E61A9F-A136-47F2-96EB-43B32ADBC479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2107575502"/>
      </p:ext>
    </p:extLst>
  </p:cSld>
  <p:clrMapOvr>
    <a:masterClrMapping/>
  </p:clrMapOvr>
  <p:transition spd="med">
    <p:cover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7BF498-AC2A-6DB4-E584-62CF04B1A5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76241F-DEB3-43E9-E3B4-1E92DFC8DA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2AF8EF-5C37-1B29-07CD-BAEF31E621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40986-94D3-42A0-9E7D-59B15CF2CF4E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2779562823"/>
      </p:ext>
    </p:extLst>
  </p:cSld>
  <p:clrMapOvr>
    <a:masterClrMapping/>
  </p:clrMapOvr>
  <p:transition spd="med">
    <p:cover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4A928-8B4B-FCC8-173E-03497F9B45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F39A5F-6DAF-4E4A-7856-1A940AF7AC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EF303E-1BCF-D6DC-F265-C1011A0EC2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1EF019-F0BA-484B-8959-4EC2129524CA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3954484907"/>
      </p:ext>
    </p:extLst>
  </p:cSld>
  <p:clrMapOvr>
    <a:masterClrMapping/>
  </p:clrMapOvr>
  <p:transition spd="med">
    <p:cover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D1DFC80-57C6-2752-471E-CDAE3ABF44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B843E69-E885-53F3-0150-D8E1196B8D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8A16570-46B5-4182-C577-EAE36228C9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4AE28A-4672-4DC6-AC63-0D90DF079367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108008334"/>
      </p:ext>
    </p:extLst>
  </p:cSld>
  <p:clrMapOvr>
    <a:masterClrMapping/>
  </p:clrMapOvr>
  <p:transition spd="med">
    <p:cover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81E4E9-6CDB-0E44-693E-EE1F8F22EA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E456A8-6A84-3ED5-4250-2A6070FC7E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533A27-EAE9-5018-A724-BCEB703CD1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6C785-226B-49D6-8BE9-C6E3ACDAE4A5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2805449184"/>
      </p:ext>
    </p:extLst>
  </p:cSld>
  <p:clrMapOvr>
    <a:masterClrMapping/>
  </p:clrMapOvr>
  <p:transition spd="med">
    <p:cover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352E51-2BFC-8B47-DC5F-4501788B24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DD1B47-5973-BA66-3BE6-61F4423497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D14CBC-0F98-AC01-620D-56695E979D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DBAADA-D4EC-4C52-AC3F-72D56702A752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160029979"/>
      </p:ext>
    </p:extLst>
  </p:cSld>
  <p:clrMapOvr>
    <a:masterClrMapping/>
  </p:clrMapOvr>
  <p:transition spd="med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4ACB5-A01D-4FA9-0E92-554BBD0A4C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C63178-31CB-1702-6349-8F55122D34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531818-3786-39FE-1C1C-CD2B08AA8D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ADF2D5-86D3-419C-AC5F-31D8DF846A34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1948658519"/>
      </p:ext>
    </p:extLst>
  </p:cSld>
  <p:clrMapOvr>
    <a:masterClrMapping/>
  </p:clrMapOvr>
  <p:transition spd="med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04C6D09-316E-60BA-2EAF-E2B28D0520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75D2E47-E11C-8ED5-8C6F-1E3210FFA0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1ABE878-CA24-C7D9-A219-36593223C8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85895-C269-43E0-9101-ED8BA3FAF1BF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1114486949"/>
      </p:ext>
    </p:extLst>
  </p:cSld>
  <p:clrMapOvr>
    <a:masterClrMapping/>
  </p:clrMapOvr>
  <p:transition spd="med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D2D45F3-164D-E802-7689-1DCAE256C8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93B242C-FCE5-A555-F35E-48BCFE80EE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493EEB0-4DB8-1592-98E1-CBA56AD070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C2058A-DE20-4511-94C9-DE0C7C12E51A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4249644319"/>
      </p:ext>
    </p:extLst>
  </p:cSld>
  <p:clrMapOvr>
    <a:masterClrMapping/>
  </p:clrMapOvr>
  <p:transition spd="med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051CAF9-9B85-CFE1-086B-FFED2B2AA1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DEAE50D-D890-3B77-8AAC-31976091FA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4063AA0-8492-EA8A-619B-0A0A6BA79C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068FB-D264-4270-A61B-6C0522620A3E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4248585860"/>
      </p:ext>
    </p:extLst>
  </p:cSld>
  <p:clrMapOvr>
    <a:masterClrMapping/>
  </p:clrMapOvr>
  <p:transition spd="med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025C9E-072C-4398-7788-9F64086019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53518A-3F86-C52A-BFD1-37B311EABD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6A2820-6299-1C0B-DCE4-22D77C586D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A9DDF1-0040-410B-90B9-AFD08F9A3B40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1160447"/>
      </p:ext>
    </p:extLst>
  </p:cSld>
  <p:clrMapOvr>
    <a:masterClrMapping/>
  </p:clrMapOvr>
  <p:transition spd="med"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DE133C-41B9-0A8A-7D38-3829B9CCCA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81A11B-0A0F-8073-792F-6645793BB3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6CB23E-0215-C57F-9498-6EE038D64D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AC6B06-2227-4705-9268-828B8D9A4F3F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671032534"/>
      </p:ext>
    </p:extLst>
  </p:cSld>
  <p:clrMapOvr>
    <a:masterClrMapping/>
  </p:clrMapOvr>
  <p:transition spd="med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6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E2244FC-2A25-D11C-453F-AC98DE07A3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başlık stili için tıklatın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49594FF-31DA-6D14-F9E7-8CF598D443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metin stillerini düzenlemek için tıklatın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  <a:p>
            <a:pPr lvl="3"/>
            <a:r>
              <a:rPr lang="tr-TR" altLang="tr-TR"/>
              <a:t>Dördüncü düzey</a:t>
            </a:r>
          </a:p>
          <a:p>
            <a:pPr lvl="4"/>
            <a:r>
              <a:rPr lang="tr-TR" altLang="tr-TR"/>
              <a:t>Beşinci düzey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75E475D-A43F-E859-8189-9F182430476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590E4EA-3687-1529-6818-02DA57C3BD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083EE8-E96B-BEC0-E04F-850CA91715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636C4C19-71D4-4E73-B058-670A04E9DB59}" type="slidenum">
              <a:rPr lang="tr-TR" altLang="en-US"/>
              <a:pPr/>
              <a:t>‹#›</a:t>
            </a:fld>
            <a:endParaRPr lang="tr-T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>
    <p:cover dir="l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 /><Relationship Id="rId1" Type="http://schemas.openxmlformats.org/officeDocument/2006/relationships/slideLayout" Target="../slideLayouts/slideLayout7.xml" 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hyperlink" Target="V&#304;DEO%20h&#252;cre/Ozmoz.flv" TargetMode="External" /><Relationship Id="rId1" Type="http://schemas.openxmlformats.org/officeDocument/2006/relationships/slideLayout" Target="../slideLayouts/slideLayout7.xml" 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V&#304;DEO%20h&#252;cre/Ozmotik%20De&#287;er%20Ve%20Ozmotik%20Bas&#305;n&#231;.flv" TargetMode="External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7.xml" 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hyperlink" Target="V&#304;DEO%20h&#252;cre/(Turgor).flv" TargetMode="External" /><Relationship Id="rId1" Type="http://schemas.openxmlformats.org/officeDocument/2006/relationships/slideLayout" Target="../slideLayouts/slideLayout7.xml" 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 /><Relationship Id="rId1" Type="http://schemas.openxmlformats.org/officeDocument/2006/relationships/slideLayout" Target="../slideLayouts/slideLayout7.xml" 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2.xml" 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7.xml" 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hyperlink" Target="V&#304;DEO%20h&#252;cre/Aktif%20Ta&#351;&#305;ma.flv" TargetMode="External" /><Relationship Id="rId1" Type="http://schemas.openxmlformats.org/officeDocument/2006/relationships/slideLayout" Target="../slideLayouts/slideLayout7.xml" 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7.xml" 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hyperlink" Target="V&#304;DEO%20h&#252;cre/pinositoz.mp4" TargetMode="External" /><Relationship Id="rId1" Type="http://schemas.openxmlformats.org/officeDocument/2006/relationships/slideLayout" Target="../slideLayouts/slideLayout2.xml" 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hyperlink" Target="V&#304;DEO%20h&#252;cre/fagositoz%20ve%20ekzositoz.flv" TargetMode="External" /><Relationship Id="rId1" Type="http://schemas.openxmlformats.org/officeDocument/2006/relationships/slideLayout" Target="../slideLayouts/slideLayout2.xml" 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2.xml" 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7.xml" 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2.xml" 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2.xml" 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2.xml" 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2.xml" 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 /><Relationship Id="rId1" Type="http://schemas.openxmlformats.org/officeDocument/2006/relationships/slideLayout" Target="../slideLayouts/slideLayout2.xml" 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 /><Relationship Id="rId1" Type="http://schemas.openxmlformats.org/officeDocument/2006/relationships/slideLayout" Target="../slideLayouts/slideLayout2.xml" 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 /><Relationship Id="rId1" Type="http://schemas.openxmlformats.org/officeDocument/2006/relationships/slideLayout" Target="../slideLayouts/slideLayout7.xml" 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 /><Relationship Id="rId1" Type="http://schemas.openxmlformats.org/officeDocument/2006/relationships/slideLayout" Target="../slideLayouts/slideLayout2.xml" 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hyperlink" Target="http://images.google.com.tr/imgres?imgurl=http://www.mucizeler.com/bolumler/images/22_1.jpg&amp;imgrefurl=http://www.mucizeler.com/bolumler/22_dunyaningeoit.htm&amp;h=941&amp;w=819&amp;sz=97&amp;hl=tr&amp;start=4&amp;tbnid=fgPnl8QPXmYA_M:&amp;tbnh=148&amp;tbnw=129&amp;prev=/images?q=deveku%C5%9Fu+yumurtas%C4%B1&amp;svnum=10&amp;hl=tr&amp;lr=lang_tr&amp;sa=N" TargetMode="Externa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png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2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1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V&#304;DEO%20h&#252;cre/2013-08-17%204.%20Mitokondri.mp4" TargetMode="External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12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V&#304;DEO%20h&#252;cre/PLAST&#304;TLER.mp4" TargetMode="External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V&#304;DEO%20h&#252;cre/KLOROPLAST.mp4" TargetMode="External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V&#304;DEO%20h&#252;cre/2016-02-25%209.%20Ribozom%20Nedir.mp4" TargetMode="External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V&#304;DEO%20h&#252;cre/2013-08-17%206.%20Endoplazmik%20Retikulum.mp4" TargetMode="External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V&#304;DEO%20h&#252;cre/2013-08-17%207.%20Golgi.mp4" TargetMode="External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V&#304;DEO%20h&#252;cre/SENTROZOM.mp4" TargetMode="External" /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13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V&#304;DEO%20h&#252;cre/KOFUL.mp4" TargetMode="External" /><Relationship Id="rId1" Type="http://schemas.openxmlformats.org/officeDocument/2006/relationships/slideLayout" Target="../slideLayouts/slideLayout2.xml" 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2.xml" 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7.xml" 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hyperlink" Target="http://images.google.com.tr/imgres?imgurl=http://www.mucizeler.com/bolumler/images/22_1.jpg&amp;imgrefurl=http://www.mucizeler.com/bolumler/22_dunyaningeoit.htm&amp;h=941&amp;w=819&amp;sz=97&amp;hl=tr&amp;start=4&amp;tbnid=fgPnl8QPXmYA_M:&amp;tbnh=148&amp;tbnw=129&amp;prev=/images?q=deveku%C5%9Fu+yumurtas%C4%B1&amp;svnum=10&amp;hl=tr&amp;lr=lang_tr&amp;sa=N" TargetMode="Externa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2.jpeg" /><Relationship Id="rId4" Type="http://schemas.openxmlformats.org/officeDocument/2006/relationships/image" Target="../media/image3.png" 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7.xml" 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V&#304;DEO%20h&#252;cre/Biyoloji%20Dersi%20E&#287;itim%20Videosu%20(Difuzyon).mp4" TargetMode="External" /><Relationship Id="rId1" Type="http://schemas.openxmlformats.org/officeDocument/2006/relationships/slideLayout" Target="../slideLayouts/slideLayout7.xml" 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7.xml" 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7.xml" 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 /><Relationship Id="rId1" Type="http://schemas.openxmlformats.org/officeDocument/2006/relationships/slideLayout" Target="../slideLayouts/slideLayout7.xml" 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hyperlink" Target="V&#304;DEO%20h&#252;cre/Biyoloji%20Dersi%20E&#287;itim%20Videosu%20(Kolayla&#351;t&#305;r&#305;lm&#305;&#351;%20Difuzyon).mp4" TargetMode="External" /><Relationship Id="rId1" Type="http://schemas.openxmlformats.org/officeDocument/2006/relationships/slideLayout" Target="../slideLayouts/slideLayout7.xml" 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7.xml" 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Başlık 1">
            <a:extLst>
              <a:ext uri="{FF2B5EF4-FFF2-40B4-BE49-F238E27FC236}">
                <a16:creationId xmlns:a16="http://schemas.microsoft.com/office/drawing/2014/main" id="{C3C89C3B-52DF-0674-85BE-85918832F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2051" name="İçerik Yer Tutucusu 2">
            <a:extLst>
              <a:ext uri="{FF2B5EF4-FFF2-40B4-BE49-F238E27FC236}">
                <a16:creationId xmlns:a16="http://schemas.microsoft.com/office/drawing/2014/main" id="{235B6A12-E554-0053-6546-42C54E141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endParaRPr lang="tr-TR" altLang="tr-TR"/>
          </a:p>
        </p:txBody>
      </p:sp>
      <p:pic>
        <p:nvPicPr>
          <p:cNvPr id="2052" name="Picture 2">
            <a:extLst>
              <a:ext uri="{FF2B5EF4-FFF2-40B4-BE49-F238E27FC236}">
                <a16:creationId xmlns:a16="http://schemas.microsoft.com/office/drawing/2014/main" id="{1D5A61DD-5180-81FC-F534-950808D44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8820150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İçerik Yer Tutucusu 2">
            <a:extLst>
              <a:ext uri="{FF2B5EF4-FFF2-40B4-BE49-F238E27FC236}">
                <a16:creationId xmlns:a16="http://schemas.microsoft.com/office/drawing/2014/main" id="{DC1C3742-8BEA-9905-6D69-B954CC057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263D150D-C49B-8A25-8001-935E85832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71575"/>
            <a:ext cx="8229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>
            <a:extLst>
              <a:ext uri="{FF2B5EF4-FFF2-40B4-BE49-F238E27FC236}">
                <a16:creationId xmlns:a16="http://schemas.microsoft.com/office/drawing/2014/main" id="{14DD0964-C930-D670-F88E-C7078F08A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60350"/>
            <a:ext cx="86741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ikdörtgen 1">
            <a:extLst>
              <a:ext uri="{FF2B5EF4-FFF2-40B4-BE49-F238E27FC236}">
                <a16:creationId xmlns:a16="http://schemas.microsoft.com/office/drawing/2014/main" id="{8E94F1AD-F3E1-7733-7877-CC1D75D6E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88913"/>
            <a:ext cx="856932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000"/>
              <a:t>böbrekler tarafından süzülüp atılamayan zararlı</a:t>
            </a:r>
          </a:p>
          <a:p>
            <a:pPr eaLnBrk="1" hangingPunct="1"/>
            <a:r>
              <a:rPr lang="tr-TR" altLang="en-US" sz="2000"/>
              <a:t>maddeler ile suyun fazlası seçici geçirgen bir zardan geçirilerek madde yoğunlukları özel olarak ayarlanmış diyaliz sıvısına alınır.</a:t>
            </a:r>
          </a:p>
          <a:p>
            <a:pPr eaLnBrk="1" hangingPunct="1"/>
            <a:endParaRPr lang="tr-TR" altLang="en-US" sz="2000"/>
          </a:p>
          <a:p>
            <a:pPr eaLnBrk="1" hangingPunct="1"/>
            <a:r>
              <a:rPr lang="tr-TR" altLang="en-US" sz="2000"/>
              <a:t>Hemodiyaliz denilen bu işlem sırasında</a:t>
            </a:r>
          </a:p>
          <a:p>
            <a:pPr eaLnBrk="1" hangingPunct="1"/>
            <a:r>
              <a:rPr lang="tr-TR" altLang="en-US" sz="2000"/>
              <a:t>hastadan alınan kanın içeriği, diyaliz makinesi yardımıyla düzenlenir ve kan hastaya geri verilir</a:t>
            </a:r>
          </a:p>
        </p:txBody>
      </p:sp>
      <p:pic>
        <p:nvPicPr>
          <p:cNvPr id="102403" name="Picture 2">
            <a:extLst>
              <a:ext uri="{FF2B5EF4-FFF2-40B4-BE49-F238E27FC236}">
                <a16:creationId xmlns:a16="http://schemas.microsoft.com/office/drawing/2014/main" id="{D155B327-A2FD-01D0-061B-BBED3CC3B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2636838"/>
            <a:ext cx="63373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Dikdörtgen 1">
            <a:extLst>
              <a:ext uri="{FF2B5EF4-FFF2-40B4-BE49-F238E27FC236}">
                <a16:creationId xmlns:a16="http://schemas.microsoft.com/office/drawing/2014/main" id="{8FBE00D9-3AA7-9310-6C55-263FB6B02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79216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 b="1">
                <a:solidFill>
                  <a:srgbClr val="FF0000"/>
                </a:solidFill>
              </a:rPr>
              <a:t>C- Osmoz: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Suyun çok olduğu yerden suyun az olduğu yere taşınmasıdır.</a:t>
            </a:r>
          </a:p>
        </p:txBody>
      </p:sp>
      <p:sp>
        <p:nvSpPr>
          <p:cNvPr id="2" name="Sağ Ok 1">
            <a:hlinkClick r:id="rId2" action="ppaction://hlinkfile"/>
            <a:extLst>
              <a:ext uri="{FF2B5EF4-FFF2-40B4-BE49-F238E27FC236}">
                <a16:creationId xmlns:a16="http://schemas.microsoft.com/office/drawing/2014/main" id="{F691C91E-C5CC-FA94-9D0F-DA8C5A14D304}"/>
              </a:ext>
            </a:extLst>
          </p:cNvPr>
          <p:cNvSpPr/>
          <p:nvPr/>
        </p:nvSpPr>
        <p:spPr>
          <a:xfrm>
            <a:off x="7451725" y="1685925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103428" name="Picture 7">
            <a:extLst>
              <a:ext uri="{FF2B5EF4-FFF2-40B4-BE49-F238E27FC236}">
                <a16:creationId xmlns:a16="http://schemas.microsoft.com/office/drawing/2014/main" id="{31278D73-92F9-7F7C-C951-83039F35B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856932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Dikdörtgen 1">
            <a:extLst>
              <a:ext uri="{FF2B5EF4-FFF2-40B4-BE49-F238E27FC236}">
                <a16:creationId xmlns:a16="http://schemas.microsoft.com/office/drawing/2014/main" id="{E378FB73-B29C-FDD4-98F2-18C50DC60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60350"/>
            <a:ext cx="87852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OSMOTİK BASINÇ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Hücre içindeki çözünmüş katı moleküllerin hücrenin yüzeyine yaptığı basınca osmotik basınç denir.</a:t>
            </a:r>
          </a:p>
        </p:txBody>
      </p:sp>
      <p:pic>
        <p:nvPicPr>
          <p:cNvPr id="104451" name="Picture 1">
            <a:extLst>
              <a:ext uri="{FF2B5EF4-FFF2-40B4-BE49-F238E27FC236}">
                <a16:creationId xmlns:a16="http://schemas.microsoft.com/office/drawing/2014/main" id="{54CED206-B7C1-D666-6877-612197459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22513"/>
            <a:ext cx="8569325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ağ Ok 1">
            <a:hlinkClick r:id="rId3" action="ppaction://hlinkfile"/>
            <a:extLst>
              <a:ext uri="{FF2B5EF4-FFF2-40B4-BE49-F238E27FC236}">
                <a16:creationId xmlns:a16="http://schemas.microsoft.com/office/drawing/2014/main" id="{814C8782-E21B-BDA5-86F1-A3DA512A8FF9}"/>
              </a:ext>
            </a:extLst>
          </p:cNvPr>
          <p:cNvSpPr/>
          <p:nvPr/>
        </p:nvSpPr>
        <p:spPr>
          <a:xfrm>
            <a:off x="7812088" y="1700213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 spd="med">
    <p:cover dir="ld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Dikdörtgen 1">
            <a:extLst>
              <a:ext uri="{FF2B5EF4-FFF2-40B4-BE49-F238E27FC236}">
                <a16:creationId xmlns:a16="http://schemas.microsoft.com/office/drawing/2014/main" id="{BA3F25B6-3E45-091E-B96C-79E5D6ED4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871378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TURGOR BASINCI</a:t>
            </a:r>
          </a:p>
          <a:p>
            <a:pPr algn="ctr" eaLnBrk="1" hangingPunct="1"/>
            <a:endParaRPr lang="tr-TR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	Hücre içinde bulunan suyun hücre zarına yaptığı basınçtır.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	Osmotik basıncın artışı ile hücrede su alma isteği artar.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	Osmotik basınç ile turgor basıncı arasındaki farka ise emme kuvveti denir.</a:t>
            </a:r>
          </a:p>
        </p:txBody>
      </p:sp>
      <p:sp>
        <p:nvSpPr>
          <p:cNvPr id="2" name="Sağ Ok 1">
            <a:hlinkClick r:id="rId2" action="ppaction://hlinkfile"/>
            <a:extLst>
              <a:ext uri="{FF2B5EF4-FFF2-40B4-BE49-F238E27FC236}">
                <a16:creationId xmlns:a16="http://schemas.microsoft.com/office/drawing/2014/main" id="{066D6609-A751-398F-DCD8-2C6AF0BD34B1}"/>
              </a:ext>
            </a:extLst>
          </p:cNvPr>
          <p:cNvSpPr/>
          <p:nvPr/>
        </p:nvSpPr>
        <p:spPr>
          <a:xfrm>
            <a:off x="8027988" y="5949950"/>
            <a:ext cx="979487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 spd="med">
    <p:cover dir="ld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Osmotik basÄ±nÃ§ ile turgor basÄ±ncÄ± arasÄ±ndaki fark, emme kuvvetini oluÅturur. ile ilgili gÃ¶rsel sonucu">
            <a:extLst>
              <a:ext uri="{FF2B5EF4-FFF2-40B4-BE49-F238E27FC236}">
                <a16:creationId xmlns:a16="http://schemas.microsoft.com/office/drawing/2014/main" id="{B258529A-B165-5CC6-1503-677B2BBDB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87852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Dikdörtgen 1">
            <a:extLst>
              <a:ext uri="{FF2B5EF4-FFF2-40B4-BE49-F238E27FC236}">
                <a16:creationId xmlns:a16="http://schemas.microsoft.com/office/drawing/2014/main" id="{C22C38F5-0979-D958-0A3A-980F1B25D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881688"/>
            <a:ext cx="8785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400" b="1"/>
              <a:t>Emme Kuvveti = Osmotik Basınç – Turgor Basıncı</a:t>
            </a:r>
          </a:p>
        </p:txBody>
      </p:sp>
    </p:spTree>
  </p:cSld>
  <p:clrMapOvr>
    <a:masterClrMapping/>
  </p:clrMapOvr>
  <p:transition spd="med">
    <p:cover dir="ld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Dikdörtgen 1">
            <a:extLst>
              <a:ext uri="{FF2B5EF4-FFF2-40B4-BE49-F238E27FC236}">
                <a16:creationId xmlns:a16="http://schemas.microsoft.com/office/drawing/2014/main" id="{69EF599C-39A6-6AAF-A85A-96B7A9505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04813"/>
            <a:ext cx="864235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en-US" sz="3200"/>
              <a:t>Hücreler yoğunluk bakımından üç çeşit çözelti ortamında bulunur :</a:t>
            </a:r>
          </a:p>
          <a:p>
            <a:pPr eaLnBrk="1" hangingPunct="1"/>
            <a:endParaRPr lang="tr-TR" altLang="en-US" sz="3200"/>
          </a:p>
          <a:p>
            <a:pPr eaLnBrk="1" hangingPunct="1"/>
            <a:endParaRPr lang="tr-TR" altLang="en-US" sz="3200"/>
          </a:p>
          <a:p>
            <a:pPr eaLnBrk="1" hangingPunct="1"/>
            <a:r>
              <a:rPr lang="tr-TR" altLang="en-US" sz="3200"/>
              <a:t>♦İzotonik ortam</a:t>
            </a:r>
          </a:p>
          <a:p>
            <a:pPr eaLnBrk="1" hangingPunct="1"/>
            <a:r>
              <a:rPr lang="tr-TR" altLang="en-US" sz="3200"/>
              <a:t>♦Hipertonik ortam</a:t>
            </a:r>
          </a:p>
          <a:p>
            <a:pPr eaLnBrk="1" hangingPunct="1"/>
            <a:r>
              <a:rPr lang="tr-TR" altLang="en-US" sz="3200"/>
              <a:t>♦Hipotonik ortam</a:t>
            </a:r>
          </a:p>
        </p:txBody>
      </p:sp>
    </p:spTree>
  </p:cSld>
  <p:clrMapOvr>
    <a:masterClrMapping/>
  </p:clrMapOvr>
  <p:transition spd="med">
    <p:cover dir="ld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İçerik Yer Tutucusu 2">
            <a:extLst>
              <a:ext uri="{FF2B5EF4-FFF2-40B4-BE49-F238E27FC236}">
                <a16:creationId xmlns:a16="http://schemas.microsoft.com/office/drawing/2014/main" id="{CFC9E2A1-54F6-0D16-BA7A-BD93759AC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333375"/>
            <a:ext cx="8445500" cy="619125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tr-TR" altLang="tr-TR" sz="2800" b="1" dirty="0">
                <a:solidFill>
                  <a:srgbClr val="FF0000"/>
                </a:solidFill>
                <a:latin typeface="Comic Sans MS" pitchFamily="66" charset="0"/>
              </a:rPr>
              <a:t>HİPERTONİK ORTAM (ÇOK YOĞUN ORTAM)</a:t>
            </a:r>
          </a:p>
          <a:p>
            <a:pPr marL="0" indent="0">
              <a:buFontTx/>
              <a:buNone/>
              <a:defRPr/>
            </a:pPr>
            <a:br>
              <a:rPr lang="tr-TR" altLang="tr-TR" sz="2800" b="1" dirty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• Bir hücre kendisinden daha yoğun bir ortama konursa su kaybederek büzülür. Bu olaya </a:t>
            </a:r>
            <a:r>
              <a:rPr lang="tr-TR" altLang="tr-TR" sz="3600" dirty="0" err="1">
                <a:solidFill>
                  <a:srgbClr val="FFFF00"/>
                </a:solidFill>
                <a:latin typeface="Comic Sans MS" pitchFamily="66" charset="0"/>
              </a:rPr>
              <a:t>plazmoliz</a:t>
            </a: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 denir.</a:t>
            </a:r>
          </a:p>
          <a:p>
            <a:pPr marL="0" indent="0">
              <a:buFontTx/>
              <a:buNone/>
              <a:defRPr/>
            </a:pPr>
            <a:endParaRPr lang="tr-TR" altLang="tr-TR" sz="3600" dirty="0">
              <a:solidFill>
                <a:srgbClr val="FFFF00"/>
              </a:solidFill>
              <a:latin typeface="Comic Sans MS" pitchFamily="66" charset="0"/>
            </a:endParaRPr>
          </a:p>
          <a:p>
            <a:pPr marL="0" indent="0">
              <a:buFontTx/>
              <a:buNone/>
              <a:defRPr/>
            </a:pPr>
            <a:r>
              <a:rPr lang="tr-TR" altLang="tr-TR" dirty="0">
                <a:solidFill>
                  <a:srgbClr val="FFFF00"/>
                </a:solidFill>
                <a:latin typeface="Comic Sans MS" pitchFamily="66" charset="0"/>
              </a:rPr>
              <a:t>	</a:t>
            </a:r>
            <a:r>
              <a:rPr lang="tr-TR" altLang="tr-TR" dirty="0" err="1">
                <a:solidFill>
                  <a:srgbClr val="FFFF00"/>
                </a:solidFill>
                <a:latin typeface="Comic Sans MS" pitchFamily="66" charset="0"/>
              </a:rPr>
              <a:t>Plazmoliz</a:t>
            </a:r>
            <a:r>
              <a:rPr lang="tr-TR" altLang="tr-TR" dirty="0">
                <a:solidFill>
                  <a:srgbClr val="FFFF00"/>
                </a:solidFill>
                <a:latin typeface="Comic Sans MS" pitchFamily="66" charset="0"/>
              </a:rPr>
              <a:t> sonucu hücrenin </a:t>
            </a:r>
            <a:r>
              <a:rPr lang="tr-TR" altLang="tr-TR" dirty="0" err="1">
                <a:solidFill>
                  <a:srgbClr val="FFFF00"/>
                </a:solidFill>
                <a:latin typeface="Comic Sans MS" pitchFamily="66" charset="0"/>
              </a:rPr>
              <a:t>osmotik</a:t>
            </a:r>
            <a:r>
              <a:rPr lang="tr-TR" altLang="tr-TR" dirty="0">
                <a:solidFill>
                  <a:srgbClr val="FFFF00"/>
                </a:solidFill>
                <a:latin typeface="Comic Sans MS" pitchFamily="66" charset="0"/>
              </a:rPr>
              <a:t> basıncı ve emme kuvveti artar, </a:t>
            </a:r>
          </a:p>
          <a:p>
            <a:pPr marL="0" indent="0">
              <a:buFontTx/>
              <a:buNone/>
              <a:defRPr/>
            </a:pPr>
            <a:r>
              <a:rPr lang="tr-TR" altLang="tr-TR" dirty="0">
                <a:solidFill>
                  <a:srgbClr val="FFFF00"/>
                </a:solidFill>
                <a:latin typeface="Comic Sans MS" pitchFamily="66" charset="0"/>
              </a:rPr>
              <a:t>turgor basıncı ise azalır.</a:t>
            </a:r>
          </a:p>
          <a:p>
            <a:pPr marL="0" indent="0">
              <a:buFontTx/>
              <a:buNone/>
              <a:defRPr/>
            </a:pPr>
            <a:r>
              <a:rPr lang="tr-TR" altLang="tr-TR" dirty="0">
                <a:solidFill>
                  <a:srgbClr val="FFFF00"/>
                </a:solidFill>
                <a:latin typeface="Comic Sans MS" pitchFamily="66" charset="0"/>
              </a:rPr>
              <a:t>ÖRNEK :</a:t>
            </a:r>
          </a:p>
          <a:p>
            <a:pPr>
              <a:defRPr/>
            </a:pPr>
            <a:endParaRPr lang="tr-TR" altLang="tr-TR" sz="36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İçerik Yer Tutucusu 2">
            <a:extLst>
              <a:ext uri="{FF2B5EF4-FFF2-40B4-BE49-F238E27FC236}">
                <a16:creationId xmlns:a16="http://schemas.microsoft.com/office/drawing/2014/main" id="{C2104109-0001-803F-94A9-8CF0C4213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549275"/>
            <a:ext cx="8713787" cy="5903913"/>
          </a:xfrm>
        </p:spPr>
        <p:txBody>
          <a:bodyPr/>
          <a:lstStyle/>
          <a:p>
            <a:pPr>
              <a:defRPr/>
            </a:pPr>
            <a:r>
              <a:rPr lang="tr-TR" altLang="tr-TR" sz="2800" b="1" i="1" dirty="0">
                <a:solidFill>
                  <a:srgbClr val="FF0000"/>
                </a:solidFill>
                <a:latin typeface="Comic Sans MS" pitchFamily="66" charset="0"/>
              </a:rPr>
              <a:t>HİPOTONİK ORTAM (AZ YOĞUN ORTAM)</a:t>
            </a:r>
          </a:p>
          <a:p>
            <a:pPr marL="0" indent="0">
              <a:buFontTx/>
              <a:buNone/>
              <a:defRPr/>
            </a:pPr>
            <a:r>
              <a:rPr lang="tr-TR" altLang="tr-TR" sz="2800" b="1" dirty="0">
                <a:solidFill>
                  <a:srgbClr val="FFFF00"/>
                </a:solidFill>
                <a:latin typeface="Comic Sans MS" pitchFamily="66" charset="0"/>
              </a:rPr>
              <a:t>	</a:t>
            </a: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Bir hücre kendisinden daha az yoğun bir ortama konursa su alarak </a:t>
            </a:r>
            <a:r>
              <a:rPr lang="tr-TR" altLang="tr-TR" sz="3600" dirty="0" err="1">
                <a:solidFill>
                  <a:srgbClr val="FFFF00"/>
                </a:solidFill>
                <a:latin typeface="Comic Sans MS" pitchFamily="66" charset="0"/>
              </a:rPr>
              <a:t>şişer.Bu</a:t>
            </a: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 olaya </a:t>
            </a:r>
            <a:r>
              <a:rPr lang="tr-TR" altLang="tr-TR" sz="3600" b="1" dirty="0" err="1">
                <a:solidFill>
                  <a:srgbClr val="FFFF00"/>
                </a:solidFill>
                <a:latin typeface="Comic Sans MS" pitchFamily="66" charset="0"/>
              </a:rPr>
              <a:t>deplazmoliz</a:t>
            </a:r>
            <a:r>
              <a:rPr lang="tr-TR" altLang="tr-TR" sz="3600" b="1" dirty="0">
                <a:solidFill>
                  <a:srgbClr val="FFFF00"/>
                </a:solidFill>
                <a:latin typeface="Comic Sans MS" pitchFamily="66" charset="0"/>
              </a:rPr>
              <a:t> </a:t>
            </a: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denir.</a:t>
            </a:r>
          </a:p>
          <a:p>
            <a:pPr marL="0" indent="0">
              <a:buFontTx/>
              <a:buNone/>
              <a:defRPr/>
            </a:pPr>
            <a:b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	Bitki hücrelerinde </a:t>
            </a:r>
            <a:r>
              <a:rPr lang="tr-TR" altLang="tr-TR" sz="3600" dirty="0" err="1">
                <a:solidFill>
                  <a:srgbClr val="FFFF00"/>
                </a:solidFill>
                <a:latin typeface="Comic Sans MS" pitchFamily="66" charset="0"/>
              </a:rPr>
              <a:t>deplazmoliz</a:t>
            </a: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 devam ederse hücre şişer ve turgor durumuna geçer.</a:t>
            </a:r>
            <a:b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	Hayvan hücrelerinde </a:t>
            </a:r>
            <a:r>
              <a:rPr lang="tr-TR" altLang="tr-TR" sz="3600" dirty="0" err="1">
                <a:solidFill>
                  <a:srgbClr val="FFFF00"/>
                </a:solidFill>
                <a:latin typeface="Comic Sans MS" pitchFamily="66" charset="0"/>
              </a:rPr>
              <a:t>deplazmoliz</a:t>
            </a: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 devam ederse hücre patlar.</a:t>
            </a:r>
          </a:p>
          <a:p>
            <a:pPr>
              <a:defRPr/>
            </a:pP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Buna </a:t>
            </a:r>
            <a:r>
              <a:rPr lang="tr-TR" altLang="tr-TR" sz="3600" dirty="0" err="1">
                <a:solidFill>
                  <a:srgbClr val="FFFF00"/>
                </a:solidFill>
                <a:latin typeface="Comic Sans MS" pitchFamily="66" charset="0"/>
              </a:rPr>
              <a:t>hemoliz</a:t>
            </a: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 denir.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İçerik Yer Tutucusu 2">
            <a:extLst>
              <a:ext uri="{FF2B5EF4-FFF2-40B4-BE49-F238E27FC236}">
                <a16:creationId xmlns:a16="http://schemas.microsoft.com/office/drawing/2014/main" id="{7BBAEC65-E6A0-E031-416A-118FB80DA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260350"/>
            <a:ext cx="8507412" cy="56165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tr-TR" altLang="tr-TR" b="1">
                <a:solidFill>
                  <a:srgbClr val="FF0000"/>
                </a:solidFill>
                <a:latin typeface="Comic Sans MS" panose="030F0702030302020204" pitchFamily="66" charset="0"/>
              </a:rPr>
              <a:t>  İZOTONİK ORTAM  (DENGE ORTAM)</a:t>
            </a:r>
          </a:p>
          <a:p>
            <a:pPr marL="0" indent="0">
              <a:buFontTx/>
              <a:buNone/>
            </a:pPr>
            <a:r>
              <a:rPr lang="tr-TR" altLang="tr-TR" sz="3600" b="1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  <a:r>
              <a:rPr lang="tr-TR" altLang="tr-TR" b="1">
                <a:solidFill>
                  <a:srgbClr val="FFFF00"/>
                </a:solidFill>
                <a:latin typeface="Comic Sans MS" panose="030F0702030302020204" pitchFamily="66" charset="0"/>
              </a:rPr>
              <a:t>Yoğunluğu hücre sitoplazmasının yoğunluğuna eşit olan çözeltidir. </a:t>
            </a:r>
          </a:p>
          <a:p>
            <a:pPr marL="0" indent="0">
              <a:buFontTx/>
              <a:buNone/>
            </a:pPr>
            <a:r>
              <a:rPr lang="tr-TR" altLang="tr-TR" b="1">
                <a:solidFill>
                  <a:srgbClr val="FFFF00"/>
                </a:solidFill>
                <a:latin typeface="Comic Sans MS" panose="030F0702030302020204" pitchFamily="66" charset="0"/>
              </a:rPr>
              <a:t>Yani hücre, ortamı ile denge hâlindedir.</a:t>
            </a:r>
          </a:p>
          <a:p>
            <a:pPr marL="0" indent="0">
              <a:buFontTx/>
              <a:buNone/>
            </a:pPr>
            <a:endParaRPr lang="tr-TR" altLang="tr-TR" b="1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</a:pPr>
            <a:r>
              <a:rPr lang="tr-TR" altLang="tr-TR" b="1">
                <a:solidFill>
                  <a:srgbClr val="FFFF00"/>
                </a:solidFill>
                <a:latin typeface="Comic Sans MS" panose="030F0702030302020204" pitchFamily="66" charset="0"/>
              </a:rPr>
              <a:t>	Kan plazması, lenf sıvısı ve serum</a:t>
            </a:r>
          </a:p>
          <a:p>
            <a:pPr marL="0" indent="0">
              <a:buFontTx/>
              <a:buNone/>
            </a:pPr>
            <a:endParaRPr lang="tr-TR" altLang="tr-TR" b="1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</a:pPr>
            <a:r>
              <a:rPr lang="tr-TR" altLang="tr-TR" b="1">
                <a:solidFill>
                  <a:srgbClr val="FFFF00"/>
                </a:solidFill>
                <a:latin typeface="Comic Sans MS" panose="030F0702030302020204" pitchFamily="66" charset="0"/>
              </a:rPr>
              <a:t>osmotik basıncı, emme kuvveti ve turgor basıncı değişmez.</a:t>
            </a:r>
          </a:p>
        </p:txBody>
      </p:sp>
    </p:spTree>
  </p:cSld>
  <p:clrMapOvr>
    <a:masterClrMapping/>
  </p:clrMapOvr>
  <p:transition spd="med">
    <p:cover dir="ld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Başlık 1">
            <a:extLst>
              <a:ext uri="{FF2B5EF4-FFF2-40B4-BE49-F238E27FC236}">
                <a16:creationId xmlns:a16="http://schemas.microsoft.com/office/drawing/2014/main" id="{0D7ABEA6-90C8-8396-7610-3AE89B41A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1619" name="İçerik Yer Tutucusu 2">
            <a:extLst>
              <a:ext uri="{FF2B5EF4-FFF2-40B4-BE49-F238E27FC236}">
                <a16:creationId xmlns:a16="http://schemas.microsoft.com/office/drawing/2014/main" id="{B4560C43-B808-189F-7287-8048947E7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1620" name="Picture 2">
            <a:extLst>
              <a:ext uri="{FF2B5EF4-FFF2-40B4-BE49-F238E27FC236}">
                <a16:creationId xmlns:a16="http://schemas.microsoft.com/office/drawing/2014/main" id="{8E604CD4-B3BD-977A-823B-D59486A51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333375"/>
            <a:ext cx="8526463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İçerik Yer Tutucusu 2">
            <a:extLst>
              <a:ext uri="{FF2B5EF4-FFF2-40B4-BE49-F238E27FC236}">
                <a16:creationId xmlns:a16="http://schemas.microsoft.com/office/drawing/2014/main" id="{40C47F00-A75C-2872-2005-61E6739C6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412875"/>
            <a:ext cx="8229600" cy="3960813"/>
          </a:xfrm>
        </p:spPr>
        <p:txBody>
          <a:bodyPr/>
          <a:lstStyle/>
          <a:p>
            <a:r>
              <a:rPr lang="tr-TR" altLang="tr-TR" sz="3600">
                <a:solidFill>
                  <a:srgbClr val="FFFF00"/>
                </a:solidFill>
                <a:latin typeface="Comic Sans MS" panose="030F0702030302020204" pitchFamily="66" charset="0"/>
              </a:rPr>
              <a:t>HÜCRENİN YAPISI</a:t>
            </a:r>
          </a:p>
          <a:p>
            <a:endParaRPr lang="tr-TR" altLang="tr-TR" sz="36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tr-TR" altLang="tr-TR" sz="3600">
                <a:solidFill>
                  <a:srgbClr val="FFFF00"/>
                </a:solidFill>
                <a:latin typeface="Comic Sans MS" panose="030F0702030302020204" pitchFamily="66" charset="0"/>
              </a:rPr>
              <a:t>1 ) Prokaryot hücre</a:t>
            </a:r>
          </a:p>
          <a:p>
            <a:endParaRPr lang="tr-TR" altLang="tr-TR" sz="36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tr-TR" altLang="tr-TR" sz="3600">
                <a:solidFill>
                  <a:srgbClr val="FFFF00"/>
                </a:solidFill>
                <a:latin typeface="Comic Sans MS" panose="030F0702030302020204" pitchFamily="66" charset="0"/>
              </a:rPr>
              <a:t>2 ) Ökaryat hücre</a:t>
            </a:r>
          </a:p>
        </p:txBody>
      </p:sp>
    </p:spTree>
  </p:cSld>
  <p:clrMapOvr>
    <a:masterClrMapping/>
  </p:clrMapOvr>
  <p:transition spd="med">
    <p:cover dir="ld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Başlık 1">
            <a:extLst>
              <a:ext uri="{FF2B5EF4-FFF2-40B4-BE49-F238E27FC236}">
                <a16:creationId xmlns:a16="http://schemas.microsoft.com/office/drawing/2014/main" id="{1744A240-D0D4-2516-D4FE-5D66C57FE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2643" name="İçerik Yer Tutucusu 2">
            <a:extLst>
              <a:ext uri="{FF2B5EF4-FFF2-40B4-BE49-F238E27FC236}">
                <a16:creationId xmlns:a16="http://schemas.microsoft.com/office/drawing/2014/main" id="{4DFCA50D-2C3A-7D9D-F6D6-F95134FDB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44" name="Picture 2">
            <a:extLst>
              <a:ext uri="{FF2B5EF4-FFF2-40B4-BE49-F238E27FC236}">
                <a16:creationId xmlns:a16="http://schemas.microsoft.com/office/drawing/2014/main" id="{F005515D-5ADD-7283-5D88-6009DF685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5693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>
            <a:extLst>
              <a:ext uri="{FF2B5EF4-FFF2-40B4-BE49-F238E27FC236}">
                <a16:creationId xmlns:a16="http://schemas.microsoft.com/office/drawing/2014/main" id="{C1A78DC1-B3E0-23AF-80F3-958FB06AB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85693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Dikdörtgen 1">
            <a:extLst>
              <a:ext uri="{FF2B5EF4-FFF2-40B4-BE49-F238E27FC236}">
                <a16:creationId xmlns:a16="http://schemas.microsoft.com/office/drawing/2014/main" id="{7970A658-81F0-1AE2-F116-3027C4C2B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3" y="6221413"/>
            <a:ext cx="88566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400">
                <a:solidFill>
                  <a:srgbClr val="FF0000"/>
                </a:solidFill>
              </a:rPr>
              <a:t>Hücrenin farklı ortamlardaki su değişimi (N: Normal değer)</a:t>
            </a:r>
          </a:p>
        </p:txBody>
      </p:sp>
    </p:spTree>
  </p:cSld>
  <p:clrMapOvr>
    <a:masterClrMapping/>
  </p:clrMapOvr>
  <p:transition spd="med">
    <p:cover dir="ld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Dikdörtgen 1">
            <a:extLst>
              <a:ext uri="{FF2B5EF4-FFF2-40B4-BE49-F238E27FC236}">
                <a16:creationId xmlns:a16="http://schemas.microsoft.com/office/drawing/2014/main" id="{35813FB0-09F2-EDCB-3C2A-F8FE1BD66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60350"/>
            <a:ext cx="8713787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AKTİF TAŞIMA</a:t>
            </a:r>
            <a:endParaRPr lang="tr-TR" altLang="en-US" sz="3200"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latin typeface="Comic Sans MS" panose="030F0702030302020204" pitchFamily="66" charset="0"/>
              </a:rPr>
              <a:t>	Zardan geçebilecek büyüklükteki maddelerin az yoğun oldukları ortamdan çok yoğun oldukları ortama geçişidir. </a:t>
            </a:r>
          </a:p>
          <a:p>
            <a:pPr eaLnBrk="1" hangingPunct="1"/>
            <a:endParaRPr lang="tr-TR" altLang="en-US" sz="3200"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latin typeface="Comic Sans MS" panose="030F0702030302020204" pitchFamily="66" charset="0"/>
              </a:rPr>
              <a:t>ATP </a:t>
            </a:r>
          </a:p>
          <a:p>
            <a:pPr eaLnBrk="1" hangingPunct="1"/>
            <a:r>
              <a:rPr lang="tr-TR" altLang="en-US" sz="3200">
                <a:latin typeface="Comic Sans MS" panose="030F0702030302020204" pitchFamily="66" charset="0"/>
              </a:rPr>
              <a:t>Taşıyıcı proteinler</a:t>
            </a:r>
          </a:p>
          <a:p>
            <a:pPr eaLnBrk="1" hangingPunct="1"/>
            <a:r>
              <a:rPr lang="tr-TR" altLang="en-US" sz="3200">
                <a:latin typeface="Comic Sans MS" panose="030F0702030302020204" pitchFamily="66" charset="0"/>
              </a:rPr>
              <a:t> enzimler görev alır. </a:t>
            </a:r>
          </a:p>
          <a:p>
            <a:pPr eaLnBrk="1" hangingPunct="1"/>
            <a:endParaRPr lang="tr-TR" altLang="en-US" sz="3200"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latin typeface="Comic Sans MS" panose="030F0702030302020204" pitchFamily="66" charset="0"/>
              </a:rPr>
              <a:t>Sadece canlı olan hücrelerde gerçekleşebilir.</a:t>
            </a:r>
          </a:p>
          <a:p>
            <a:pPr eaLnBrk="1" hangingPunct="1"/>
            <a:endParaRPr lang="tr-TR" altLang="en-US" sz="3200"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latin typeface="Comic Sans MS" panose="030F0702030302020204" pitchFamily="66" charset="0"/>
              </a:rPr>
              <a:t>Hücre, aktif taşıma ile madde alabilir ve  atabilir. </a:t>
            </a:r>
          </a:p>
        </p:txBody>
      </p:sp>
      <p:sp>
        <p:nvSpPr>
          <p:cNvPr id="2" name="Sağ Ok 1">
            <a:hlinkClick r:id="rId2" action="ppaction://hlinkfile"/>
            <a:extLst>
              <a:ext uri="{FF2B5EF4-FFF2-40B4-BE49-F238E27FC236}">
                <a16:creationId xmlns:a16="http://schemas.microsoft.com/office/drawing/2014/main" id="{B8D6F2F5-5BB6-60FD-651A-694B724E7838}"/>
              </a:ext>
            </a:extLst>
          </p:cNvPr>
          <p:cNvSpPr/>
          <p:nvPr/>
        </p:nvSpPr>
        <p:spPr>
          <a:xfrm>
            <a:off x="7464425" y="6262688"/>
            <a:ext cx="979488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 spd="med">
    <p:cover dir="ld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>
            <a:extLst>
              <a:ext uri="{FF2B5EF4-FFF2-40B4-BE49-F238E27FC236}">
                <a16:creationId xmlns:a16="http://schemas.microsoft.com/office/drawing/2014/main" id="{B8FBE0EE-6803-5C0A-80BB-FF57419AB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848995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Başlık 1">
            <a:extLst>
              <a:ext uri="{FF2B5EF4-FFF2-40B4-BE49-F238E27FC236}">
                <a16:creationId xmlns:a16="http://schemas.microsoft.com/office/drawing/2014/main" id="{49F14A91-613B-5F5E-1F76-201E82B29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557588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tr-TR" altLang="en-US" sz="3600" b="1">
                <a:solidFill>
                  <a:srgbClr val="FFFF00"/>
                </a:solidFill>
                <a:latin typeface="Comic Sans MS" panose="030F0702030302020204" pitchFamily="66" charset="0"/>
              </a:rPr>
              <a:t>BÜYÜK MOLEKÜLLERİN </a:t>
            </a:r>
          </a:p>
          <a:p>
            <a:pPr marL="0" indent="0" algn="ctr">
              <a:buFontTx/>
              <a:buNone/>
            </a:pPr>
            <a:r>
              <a:rPr lang="tr-TR" altLang="en-US" sz="3600" b="1">
                <a:solidFill>
                  <a:srgbClr val="FFFF00"/>
                </a:solidFill>
                <a:latin typeface="Comic Sans MS" panose="030F0702030302020204" pitchFamily="66" charset="0"/>
              </a:rPr>
              <a:t>ZARDAN GEÇİŞİ</a:t>
            </a:r>
          </a:p>
          <a:p>
            <a:pPr marL="0" indent="0" algn="ctr">
              <a:buFontTx/>
              <a:buNone/>
            </a:pPr>
            <a:endParaRPr lang="tr-TR" altLang="en-US" sz="3600" b="1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r>
              <a:rPr lang="tr-TR" alt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A- ENDOSİTOZ</a:t>
            </a:r>
          </a:p>
          <a:p>
            <a:pPr marL="0" indent="0" algn="ctr">
              <a:buFontTx/>
              <a:buNone/>
            </a:pPr>
            <a:r>
              <a:rPr lang="tr-TR" alt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B- EKZOSİTOZ</a:t>
            </a:r>
          </a:p>
          <a:p>
            <a:pPr marL="0" indent="0" algn="ctr">
              <a:buFontTx/>
              <a:buNone/>
            </a:pPr>
            <a:endParaRPr lang="tr-TR" altLang="en-US" sz="3600" b="1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tr-TR" altLang="en-US" sz="3600" b="1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tr-TR" altLang="en-US" sz="3600" b="1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tr-TR" altLang="en-US" sz="36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Dikdörtgen 1">
            <a:extLst>
              <a:ext uri="{FF2B5EF4-FFF2-40B4-BE49-F238E27FC236}">
                <a16:creationId xmlns:a16="http://schemas.microsoft.com/office/drawing/2014/main" id="{D00359CD-5E82-3CB7-E874-F2B3D7DD8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88913"/>
            <a:ext cx="8640763" cy="698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A- ENDOSİTOZ</a:t>
            </a:r>
          </a:p>
          <a:p>
            <a:pPr algn="ctr" eaLnBrk="1" hangingPunct="1"/>
            <a:endParaRPr lang="tr-TR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latin typeface="Comic Sans MS" panose="030F0702030302020204" pitchFamily="66" charset="0"/>
              </a:rPr>
              <a:t>	Zardan geçemeyecek büyüklükteki moleküllerin hücre içine alınmasıdır.</a:t>
            </a:r>
          </a:p>
          <a:p>
            <a:pPr eaLnBrk="1" hangingPunct="1"/>
            <a:r>
              <a:rPr lang="tr-TR" altLang="en-US" sz="3200">
                <a:latin typeface="Comic Sans MS" panose="030F0702030302020204" pitchFamily="66" charset="0"/>
              </a:rPr>
              <a:t>Bu olay sırasında </a:t>
            </a:r>
          </a:p>
          <a:p>
            <a:pPr eaLnBrk="1" hangingPunct="1"/>
            <a:r>
              <a:rPr lang="tr-TR" altLang="en-US" sz="3200">
                <a:latin typeface="Comic Sans MS" panose="030F0702030302020204" pitchFamily="66" charset="0"/>
              </a:rPr>
              <a:t>ATP </a:t>
            </a:r>
          </a:p>
          <a:p>
            <a:pPr eaLnBrk="1" hangingPunct="1"/>
            <a:r>
              <a:rPr lang="tr-TR" altLang="en-US" sz="3200">
                <a:latin typeface="Comic Sans MS" panose="030F0702030302020204" pitchFamily="66" charset="0"/>
              </a:rPr>
              <a:t>Enzimler kullanılır.</a:t>
            </a:r>
          </a:p>
          <a:p>
            <a:pPr eaLnBrk="1" hangingPunct="1"/>
            <a:r>
              <a:rPr lang="tr-TR" altLang="en-US" sz="3200">
                <a:latin typeface="Comic Sans MS" panose="030F0702030302020204" pitchFamily="66" charset="0"/>
              </a:rPr>
              <a:t>canlı hücrelerde gerçekleşebilir.</a:t>
            </a:r>
          </a:p>
          <a:p>
            <a:pPr eaLnBrk="1" hangingPunct="1"/>
            <a:endParaRPr lang="tr-TR" altLang="en-US" sz="3200"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latin typeface="Comic Sans MS" panose="030F0702030302020204" pitchFamily="66" charset="0"/>
              </a:rPr>
              <a:t>***Fakat bakteriler, arkeler, mantarlar ve bitkiler endositoz yapamaz.</a:t>
            </a:r>
          </a:p>
          <a:p>
            <a:pPr eaLnBrk="1" hangingPunct="1"/>
            <a:endParaRPr lang="tr-TR" altLang="en-US" sz="3200"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latin typeface="Comic Sans MS" panose="030F0702030302020204" pitchFamily="66" charset="0"/>
              </a:rPr>
              <a:t>hücre zarı yüzeyi azalır.</a:t>
            </a:r>
          </a:p>
          <a:p>
            <a:pPr eaLnBrk="1" hangingPunct="1"/>
            <a:endParaRPr lang="tr-TR" altLang="en-US" sz="32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İçerik Yer Tutucusu 2">
            <a:extLst>
              <a:ext uri="{FF2B5EF4-FFF2-40B4-BE49-F238E27FC236}">
                <a16:creationId xmlns:a16="http://schemas.microsoft.com/office/drawing/2014/main" id="{4F0A8515-09D7-2353-37BF-725EC4372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>
              <a:defRPr/>
            </a:pPr>
            <a:r>
              <a:rPr lang="tr-TR" dirty="0">
                <a:solidFill>
                  <a:srgbClr val="FFFF00"/>
                </a:solidFill>
                <a:latin typeface="Comic Sans MS" pitchFamily="66" charset="0"/>
              </a:rPr>
              <a:t>ENDOSİTOZ 2 ŞEKİLDE GÖRÜLÜR.</a:t>
            </a:r>
          </a:p>
          <a:p>
            <a:pPr marL="0" indent="0">
              <a:buFontTx/>
              <a:buNone/>
              <a:defRPr/>
            </a:pPr>
            <a:endParaRPr lang="tr-TR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defRPr/>
            </a:pPr>
            <a:endParaRPr lang="tr-TR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tr-TR" sz="3600" dirty="0">
                <a:solidFill>
                  <a:srgbClr val="FFFF00"/>
                </a:solidFill>
                <a:latin typeface="Comic Sans MS" pitchFamily="66" charset="0"/>
              </a:rPr>
              <a:t>1-PİNOSİTOZ : Hücre zarından geçemeyecek büyüklükteki sıvı maddelerin hücre içine alınmasıdır.</a:t>
            </a:r>
          </a:p>
          <a:p>
            <a:pPr>
              <a:defRPr/>
            </a:pPr>
            <a:r>
              <a:rPr lang="tr-TR" dirty="0"/>
              <a:t>Örnek: hormonların , enzimlerin , antikor , </a:t>
            </a:r>
          </a:p>
        </p:txBody>
      </p:sp>
      <p:sp>
        <p:nvSpPr>
          <p:cNvPr id="2" name="Çentikli Sağ Ok 1">
            <a:hlinkClick r:id="rId2" action="ppaction://hlinkfile"/>
            <a:extLst>
              <a:ext uri="{FF2B5EF4-FFF2-40B4-BE49-F238E27FC236}">
                <a16:creationId xmlns:a16="http://schemas.microsoft.com/office/drawing/2014/main" id="{B97DD0B7-EFCE-52F8-751C-2BBB0C16137F}"/>
              </a:ext>
            </a:extLst>
          </p:cNvPr>
          <p:cNvSpPr/>
          <p:nvPr/>
        </p:nvSpPr>
        <p:spPr>
          <a:xfrm>
            <a:off x="7092950" y="5445125"/>
            <a:ext cx="977900" cy="4841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 spd="med">
    <p:cover dir="ld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Başlık 1">
            <a:extLst>
              <a:ext uri="{FF2B5EF4-FFF2-40B4-BE49-F238E27FC236}">
                <a16:creationId xmlns:a16="http://schemas.microsoft.com/office/drawing/2014/main" id="{5C1F2675-869E-1F0C-A4FA-151C911F4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9811" name="İçerik Yer Tutucusu 2">
            <a:extLst>
              <a:ext uri="{FF2B5EF4-FFF2-40B4-BE49-F238E27FC236}">
                <a16:creationId xmlns:a16="http://schemas.microsoft.com/office/drawing/2014/main" id="{42FB96CF-7467-3EAE-B81D-E2050B489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9812" name="Picture 2">
            <a:extLst>
              <a:ext uri="{FF2B5EF4-FFF2-40B4-BE49-F238E27FC236}">
                <a16:creationId xmlns:a16="http://schemas.microsoft.com/office/drawing/2014/main" id="{76E0F623-2A77-FFB0-F45E-7E97D9F6C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8893175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İçerik Yer Tutucusu 2">
            <a:extLst>
              <a:ext uri="{FF2B5EF4-FFF2-40B4-BE49-F238E27FC236}">
                <a16:creationId xmlns:a16="http://schemas.microsoft.com/office/drawing/2014/main" id="{C5EAC543-94A3-15D7-C9F9-B9E423C1D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333375"/>
            <a:ext cx="8435975" cy="62642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tr-TR" altLang="tr-TR">
                <a:solidFill>
                  <a:srgbClr val="FFFF00"/>
                </a:solidFill>
                <a:latin typeface="Comic Sans MS" panose="030F0702030302020204" pitchFamily="66" charset="0"/>
              </a:rPr>
              <a:t>           2- FAGOSİTOZ :  </a:t>
            </a:r>
          </a:p>
          <a:p>
            <a:pPr marL="0" indent="0">
              <a:buFontTx/>
              <a:buNone/>
            </a:pPr>
            <a:endParaRPr lang="tr-TR" altLang="tr-TR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</a:pPr>
            <a:r>
              <a:rPr lang="tr-TR" altLang="tr-TR">
                <a:solidFill>
                  <a:srgbClr val="FFFF00"/>
                </a:solidFill>
                <a:latin typeface="Comic Sans MS" panose="030F0702030302020204" pitchFamily="66" charset="0"/>
              </a:rPr>
              <a:t>	Hücre zarından geçemeyecek büyüklükteki katı maddelerin hücre içine alınmasıdır</a:t>
            </a:r>
          </a:p>
          <a:p>
            <a:pPr marL="0" indent="0">
              <a:buFontTx/>
              <a:buNone/>
            </a:pPr>
            <a:endParaRPr lang="tr-TR" altLang="tr-TR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</a:pPr>
            <a:r>
              <a:rPr lang="tr-TR" altLang="tr-TR">
                <a:solidFill>
                  <a:srgbClr val="FFFF00"/>
                </a:solidFill>
                <a:latin typeface="Comic Sans MS" panose="030F0702030302020204" pitchFamily="66" charset="0"/>
              </a:rPr>
              <a:t>	ÖRNEK : amip, akyuvar.</a:t>
            </a:r>
          </a:p>
          <a:p>
            <a:pPr marL="0" indent="0">
              <a:buFontTx/>
              <a:buNone/>
            </a:pPr>
            <a:endParaRPr lang="tr-TR" altLang="tr-TR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ağ Ok 1">
            <a:hlinkClick r:id="rId2" action="ppaction://hlinkfile"/>
            <a:extLst>
              <a:ext uri="{FF2B5EF4-FFF2-40B4-BE49-F238E27FC236}">
                <a16:creationId xmlns:a16="http://schemas.microsoft.com/office/drawing/2014/main" id="{B278C8C7-520C-0F5D-7FE5-58B48CC23652}"/>
              </a:ext>
            </a:extLst>
          </p:cNvPr>
          <p:cNvSpPr/>
          <p:nvPr/>
        </p:nvSpPr>
        <p:spPr>
          <a:xfrm>
            <a:off x="6659563" y="5753100"/>
            <a:ext cx="979487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Başlık 1">
            <a:extLst>
              <a:ext uri="{FF2B5EF4-FFF2-40B4-BE49-F238E27FC236}">
                <a16:creationId xmlns:a16="http://schemas.microsoft.com/office/drawing/2014/main" id="{E659A128-D523-A78A-87EE-FEC2F55D8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1859" name="İçerik Yer Tutucusu 2">
            <a:extLst>
              <a:ext uri="{FF2B5EF4-FFF2-40B4-BE49-F238E27FC236}">
                <a16:creationId xmlns:a16="http://schemas.microsoft.com/office/drawing/2014/main" id="{E3A87DFD-FA84-B16F-6788-57224C11E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1860" name="Picture 2">
            <a:extLst>
              <a:ext uri="{FF2B5EF4-FFF2-40B4-BE49-F238E27FC236}">
                <a16:creationId xmlns:a16="http://schemas.microsoft.com/office/drawing/2014/main" id="{47F30BE4-A225-A825-AC28-B536E2608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878522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9831A1-4895-EB8E-FA73-751379C3D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404813"/>
            <a:ext cx="8713787" cy="5761037"/>
          </a:xfrm>
        </p:spPr>
        <p:txBody>
          <a:bodyPr/>
          <a:lstStyle/>
          <a:p>
            <a:pPr>
              <a:defRPr/>
            </a:pPr>
            <a:r>
              <a:rPr lang="tr-TR" sz="3600" dirty="0">
                <a:solidFill>
                  <a:srgbClr val="FFFF00"/>
                </a:solidFill>
                <a:latin typeface="Comic Sans MS" pitchFamily="66" charset="0"/>
              </a:rPr>
              <a:t>1 ) </a:t>
            </a:r>
            <a:r>
              <a:rPr lang="tr-TR" sz="3600" dirty="0" err="1">
                <a:solidFill>
                  <a:srgbClr val="FFFF00"/>
                </a:solidFill>
                <a:latin typeface="Comic Sans MS" pitchFamily="66" charset="0"/>
              </a:rPr>
              <a:t>Prokaryot</a:t>
            </a:r>
            <a:r>
              <a:rPr lang="tr-TR" sz="3600" dirty="0">
                <a:solidFill>
                  <a:srgbClr val="FFFF00"/>
                </a:solidFill>
                <a:latin typeface="Comic Sans MS" pitchFamily="66" charset="0"/>
              </a:rPr>
              <a:t> hücre</a:t>
            </a:r>
          </a:p>
          <a:p>
            <a:pPr>
              <a:defRPr/>
            </a:pPr>
            <a:r>
              <a:rPr lang="tr-TR" sz="3600" dirty="0">
                <a:solidFill>
                  <a:srgbClr val="FFFF00"/>
                </a:solidFill>
                <a:latin typeface="Comic Sans MS" pitchFamily="66" charset="0"/>
              </a:rPr>
              <a:t>DNA sitoplazmada serbest halde bulunur.</a:t>
            </a:r>
          </a:p>
          <a:p>
            <a:pPr>
              <a:defRPr/>
            </a:pPr>
            <a:r>
              <a:rPr lang="tr-TR" sz="3600" dirty="0">
                <a:solidFill>
                  <a:srgbClr val="FFFF00"/>
                </a:solidFill>
                <a:latin typeface="Comic Sans MS" pitchFamily="66" charset="0"/>
              </a:rPr>
              <a:t>Çekirdek yoktur.</a:t>
            </a:r>
          </a:p>
          <a:p>
            <a:pPr>
              <a:defRPr/>
            </a:pPr>
            <a:r>
              <a:rPr lang="tr-TR" sz="3600" dirty="0">
                <a:solidFill>
                  <a:srgbClr val="FFFF00"/>
                </a:solidFill>
                <a:latin typeface="Comic Sans MS" pitchFamily="66" charset="0"/>
              </a:rPr>
              <a:t>Zarlı </a:t>
            </a:r>
            <a:r>
              <a:rPr lang="tr-TR" sz="3600" dirty="0" err="1">
                <a:solidFill>
                  <a:srgbClr val="FFFF00"/>
                </a:solidFill>
                <a:latin typeface="Comic Sans MS" pitchFamily="66" charset="0"/>
              </a:rPr>
              <a:t>organelleri</a:t>
            </a:r>
            <a:r>
              <a:rPr lang="tr-TR" sz="3600" dirty="0">
                <a:solidFill>
                  <a:srgbClr val="FFFF00"/>
                </a:solidFill>
                <a:latin typeface="Comic Sans MS" pitchFamily="66" charset="0"/>
              </a:rPr>
              <a:t>  yoktur.</a:t>
            </a:r>
          </a:p>
          <a:p>
            <a:pPr>
              <a:defRPr/>
            </a:pPr>
            <a:r>
              <a:rPr lang="tr-TR" sz="3600" dirty="0">
                <a:solidFill>
                  <a:srgbClr val="FFFF00"/>
                </a:solidFill>
                <a:latin typeface="Comic Sans MS" pitchFamily="66" charset="0"/>
              </a:rPr>
              <a:t>Ribozom </a:t>
            </a:r>
            <a:r>
              <a:rPr lang="tr-TR" sz="3600" dirty="0" err="1">
                <a:solidFill>
                  <a:srgbClr val="FFFF00"/>
                </a:solidFill>
                <a:latin typeface="Comic Sans MS" pitchFamily="66" charset="0"/>
              </a:rPr>
              <a:t>organeli</a:t>
            </a:r>
            <a:r>
              <a:rPr lang="tr-TR" sz="3600" dirty="0">
                <a:solidFill>
                  <a:srgbClr val="FFFF00"/>
                </a:solidFill>
                <a:latin typeface="Comic Sans MS" pitchFamily="66" charset="0"/>
              </a:rPr>
              <a:t> içerir (zarsız)</a:t>
            </a:r>
          </a:p>
          <a:p>
            <a:pPr>
              <a:defRPr/>
            </a:pPr>
            <a:r>
              <a:rPr lang="tr-TR" sz="3600" dirty="0">
                <a:solidFill>
                  <a:srgbClr val="FFFF00"/>
                </a:solidFill>
                <a:latin typeface="Comic Sans MS" pitchFamily="66" charset="0"/>
              </a:rPr>
              <a:t>Tüm olaylar sitoplazmada gerçekleşir.</a:t>
            </a:r>
          </a:p>
          <a:p>
            <a:pPr>
              <a:defRPr/>
            </a:pPr>
            <a:endParaRPr lang="tr-TR" sz="3600" dirty="0">
              <a:solidFill>
                <a:srgbClr val="FFFF00"/>
              </a:solidFill>
              <a:latin typeface="Comic Sans MS" pitchFamily="66" charset="0"/>
            </a:endParaRPr>
          </a:p>
          <a:p>
            <a:pPr marL="0" indent="0">
              <a:buFontTx/>
              <a:buNone/>
              <a:defRPr/>
            </a:pPr>
            <a:r>
              <a:rPr lang="tr-TR" sz="3600" dirty="0">
                <a:solidFill>
                  <a:srgbClr val="FFFF00"/>
                </a:solidFill>
                <a:latin typeface="Comic Sans MS" pitchFamily="66" charset="0"/>
              </a:rPr>
              <a:t>Örnek: Bakteriler, </a:t>
            </a:r>
            <a:r>
              <a:rPr lang="tr-TR" sz="3600" dirty="0" err="1">
                <a:solidFill>
                  <a:srgbClr val="FFFF00"/>
                </a:solidFill>
                <a:latin typeface="Comic Sans MS" pitchFamily="66" charset="0"/>
              </a:rPr>
              <a:t>Arkeler</a:t>
            </a:r>
            <a:endParaRPr lang="tr-TR" sz="36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DECDBBE-6F7C-4159-E51F-F34296053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88913"/>
            <a:ext cx="8496300" cy="6119812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tr-TR" altLang="en-US">
                <a:solidFill>
                  <a:srgbClr val="FF0000"/>
                </a:solidFill>
                <a:latin typeface="Comic Sans MS" panose="030F0702030302020204" pitchFamily="66" charset="0"/>
              </a:rPr>
              <a:t>B-EKZOSİTOZ</a:t>
            </a:r>
          </a:p>
          <a:p>
            <a:pPr marL="0" indent="0" algn="ctr"/>
            <a:endParaRPr lang="tr-TR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</a:pPr>
            <a:r>
              <a:rPr lang="tr-TR" altLang="en-US">
                <a:latin typeface="Comic Sans MS" panose="030F0702030302020204" pitchFamily="66" charset="0"/>
              </a:rPr>
              <a:t>	Zardan geçemeyecek kadar büyük olan moleküllerin hücre dışına atılmasıdır.</a:t>
            </a:r>
          </a:p>
          <a:p>
            <a:pPr marL="0" indent="0">
              <a:buFontTx/>
              <a:buNone/>
            </a:pPr>
            <a:r>
              <a:rPr lang="tr-TR" altLang="en-US">
                <a:latin typeface="Comic Sans MS" panose="030F0702030302020204" pitchFamily="66" charset="0"/>
              </a:rPr>
              <a:t> </a:t>
            </a:r>
          </a:p>
          <a:p>
            <a:pPr marL="0" indent="0">
              <a:buFontTx/>
              <a:buNone/>
            </a:pPr>
            <a:r>
              <a:rPr lang="tr-TR" altLang="en-US">
                <a:latin typeface="Comic Sans MS" panose="030F0702030302020204" pitchFamily="66" charset="0"/>
              </a:rPr>
              <a:t>Bu olay sırasında </a:t>
            </a:r>
          </a:p>
          <a:p>
            <a:pPr marL="0" indent="0">
              <a:buFontTx/>
              <a:buNone/>
            </a:pPr>
            <a:r>
              <a:rPr lang="tr-TR" altLang="en-US">
                <a:latin typeface="Comic Sans MS" panose="030F0702030302020204" pitchFamily="66" charset="0"/>
              </a:rPr>
              <a:t>ATP harcanır, </a:t>
            </a:r>
          </a:p>
          <a:p>
            <a:pPr marL="0" indent="0">
              <a:buFontTx/>
              <a:buNone/>
            </a:pPr>
            <a:r>
              <a:rPr lang="tr-TR" altLang="en-US">
                <a:latin typeface="Comic Sans MS" panose="030F0702030302020204" pitchFamily="66" charset="0"/>
              </a:rPr>
              <a:t>Enzim kullanır. </a:t>
            </a:r>
          </a:p>
          <a:p>
            <a:pPr marL="0" indent="0">
              <a:buFontTx/>
              <a:buNone/>
            </a:pPr>
            <a:r>
              <a:rPr lang="tr-TR" altLang="en-US">
                <a:latin typeface="Comic Sans MS" panose="030F0702030302020204" pitchFamily="66" charset="0"/>
              </a:rPr>
              <a:t>Çeperi olan hücrelerde de gerçekleşir.</a:t>
            </a:r>
          </a:p>
          <a:p>
            <a:pPr marL="0" indent="0">
              <a:buFontTx/>
              <a:buNone/>
            </a:pPr>
            <a:r>
              <a:rPr lang="tr-TR" altLang="en-US">
                <a:latin typeface="Comic Sans MS" panose="030F0702030302020204" pitchFamily="66" charset="0"/>
              </a:rPr>
              <a:t>Hücre zar yüzeyi artar. </a:t>
            </a:r>
          </a:p>
          <a:p>
            <a:pPr marL="0" indent="0">
              <a:buFontTx/>
              <a:buNone/>
            </a:pPr>
            <a:endParaRPr lang="tr-TR" altLang="en-US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İçerik Yer Tutucusu 2">
            <a:extLst>
              <a:ext uri="{FF2B5EF4-FFF2-40B4-BE49-F238E27FC236}">
                <a16:creationId xmlns:a16="http://schemas.microsoft.com/office/drawing/2014/main" id="{4135CE7D-ED2D-1CCA-A976-2ACCE2F9D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476250"/>
            <a:ext cx="8785225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tr-TR" altLang="en-US">
                <a:latin typeface="Comic Sans MS" panose="030F0702030302020204" pitchFamily="66" charset="0"/>
              </a:rPr>
              <a:t>Hücre içinde oluşan </a:t>
            </a:r>
          </a:p>
          <a:p>
            <a:pPr marL="0" indent="0">
              <a:buFontTx/>
              <a:buNone/>
            </a:pPr>
            <a:r>
              <a:rPr lang="tr-TR" altLang="en-US">
                <a:latin typeface="Comic Sans MS" panose="030F0702030302020204" pitchFamily="66" charset="0"/>
              </a:rPr>
              <a:t>atıklar,</a:t>
            </a:r>
          </a:p>
          <a:p>
            <a:pPr marL="0" indent="0">
              <a:buFontTx/>
              <a:buNone/>
            </a:pPr>
            <a:r>
              <a:rPr lang="tr-TR" altLang="en-US">
                <a:latin typeface="Comic Sans MS" panose="030F0702030302020204" pitchFamily="66" charset="0"/>
              </a:rPr>
              <a:t>üretilen enzimler, </a:t>
            </a:r>
          </a:p>
          <a:p>
            <a:pPr marL="0" indent="0">
              <a:buFontTx/>
              <a:buNone/>
            </a:pPr>
            <a:r>
              <a:rPr lang="tr-TR" altLang="en-US">
                <a:latin typeface="Comic Sans MS" panose="030F0702030302020204" pitchFamily="66" charset="0"/>
              </a:rPr>
              <a:t>hormonlar, </a:t>
            </a:r>
          </a:p>
          <a:p>
            <a:pPr marL="0" indent="0">
              <a:buFontTx/>
              <a:buNone/>
            </a:pPr>
            <a:r>
              <a:rPr lang="tr-TR" altLang="en-US">
                <a:latin typeface="Comic Sans MS" panose="030F0702030302020204" pitchFamily="66" charset="0"/>
              </a:rPr>
              <a:t>süt, </a:t>
            </a:r>
          </a:p>
          <a:p>
            <a:pPr marL="0" indent="0">
              <a:buFontTx/>
              <a:buNone/>
            </a:pPr>
            <a:r>
              <a:rPr lang="tr-TR" altLang="en-US">
                <a:latin typeface="Comic Sans MS" panose="030F0702030302020204" pitchFamily="66" charset="0"/>
              </a:rPr>
              <a:t>tükürük gibi salgılar ekzositoz ile hücre dışına gönderilir. </a:t>
            </a:r>
          </a:p>
          <a:p>
            <a:pPr marL="0" indent="0">
              <a:buFontTx/>
              <a:buNone/>
            </a:pPr>
            <a:endParaRPr lang="tr-TR" altLang="en-US">
              <a:latin typeface="Comic Sans MS" panose="030F0702030302020204" pitchFamily="66" charset="0"/>
            </a:endParaRPr>
          </a:p>
          <a:p>
            <a:pPr marL="0" indent="0">
              <a:buFontTx/>
              <a:buNone/>
            </a:pPr>
            <a:r>
              <a:rPr lang="tr-TR" altLang="en-US">
                <a:latin typeface="Comic Sans MS" panose="030F0702030302020204" pitchFamily="66" charset="0"/>
              </a:rPr>
              <a:t>	Saprofit mantarlar, böcekçil bitkiler sindirim enzimlerini yine bu yolla hücre</a:t>
            </a:r>
          </a:p>
          <a:p>
            <a:pPr marL="0" indent="0">
              <a:buFontTx/>
              <a:buNone/>
            </a:pPr>
            <a:r>
              <a:rPr lang="tr-TR" altLang="en-US">
                <a:latin typeface="Comic Sans MS" panose="030F0702030302020204" pitchFamily="66" charset="0"/>
              </a:rPr>
              <a:t>dışına gönderir.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Başlık 1">
            <a:extLst>
              <a:ext uri="{FF2B5EF4-FFF2-40B4-BE49-F238E27FC236}">
                <a16:creationId xmlns:a16="http://schemas.microsoft.com/office/drawing/2014/main" id="{4C5AA4D2-586C-9B37-435E-E8A7E685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4931" name="İçerik Yer Tutucusu 2">
            <a:extLst>
              <a:ext uri="{FF2B5EF4-FFF2-40B4-BE49-F238E27FC236}">
                <a16:creationId xmlns:a16="http://schemas.microsoft.com/office/drawing/2014/main" id="{4265D345-E7B0-7EAA-C7DC-8B7A0F3BE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4932" name="Picture 2">
            <a:extLst>
              <a:ext uri="{FF2B5EF4-FFF2-40B4-BE49-F238E27FC236}">
                <a16:creationId xmlns:a16="http://schemas.microsoft.com/office/drawing/2014/main" id="{19F9884D-0B75-395D-7373-41C956E51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713788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1 Başlık">
            <a:extLst>
              <a:ext uri="{FF2B5EF4-FFF2-40B4-BE49-F238E27FC236}">
                <a16:creationId xmlns:a16="http://schemas.microsoft.com/office/drawing/2014/main" id="{589B2E23-6866-D280-5695-28A576191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5955" name="2 İçerik Yer Tutucusu">
            <a:extLst>
              <a:ext uri="{FF2B5EF4-FFF2-40B4-BE49-F238E27FC236}">
                <a16:creationId xmlns:a16="http://schemas.microsoft.com/office/drawing/2014/main" id="{456BF37E-97FB-6E67-1275-9FB631085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ransition spd="med">
    <p:cover dir="ld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1 Başlık">
            <a:extLst>
              <a:ext uri="{FF2B5EF4-FFF2-40B4-BE49-F238E27FC236}">
                <a16:creationId xmlns:a16="http://schemas.microsoft.com/office/drawing/2014/main" id="{80574CF6-3154-8246-C33E-F35D68A88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6979" name="2 İçerik Yer Tutucusu">
            <a:extLst>
              <a:ext uri="{FF2B5EF4-FFF2-40B4-BE49-F238E27FC236}">
                <a16:creationId xmlns:a16="http://schemas.microsoft.com/office/drawing/2014/main" id="{9F80325B-C99C-41BB-2962-38A16EC33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ransition spd="med">
    <p:cover dir="ld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cover dir="ld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Dikdörtgen 1">
            <a:extLst>
              <a:ext uri="{FF2B5EF4-FFF2-40B4-BE49-F238E27FC236}">
                <a16:creationId xmlns:a16="http://schemas.microsoft.com/office/drawing/2014/main" id="{AB772C57-8D57-618C-505D-8E3140001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900113"/>
            <a:ext cx="66960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BİLİMSEL YÖNTEM</a:t>
            </a:r>
          </a:p>
          <a:p>
            <a:pPr algn="ctr" eaLnBrk="1" hangingPunct="1"/>
            <a:endParaRPr lang="tr-TR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8003" name="Dikdörtgen 1">
            <a:extLst>
              <a:ext uri="{FF2B5EF4-FFF2-40B4-BE49-F238E27FC236}">
                <a16:creationId xmlns:a16="http://schemas.microsoft.com/office/drawing/2014/main" id="{C6B7B12B-2DB0-D4A2-1B7B-8B96188F5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573338"/>
            <a:ext cx="87487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r-TR" altLang="en-US" sz="32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Bilimsel yöntem, bir sorgulama sürecidir.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>
            <a:extLst>
              <a:ext uri="{FF2B5EF4-FFF2-40B4-BE49-F238E27FC236}">
                <a16:creationId xmlns:a16="http://schemas.microsoft.com/office/drawing/2014/main" id="{7DCD26FD-599F-F17A-6341-4082D1A41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9225"/>
            <a:ext cx="8424863" cy="651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Dikdörtgen 3">
            <a:extLst>
              <a:ext uri="{FF2B5EF4-FFF2-40B4-BE49-F238E27FC236}">
                <a16:creationId xmlns:a16="http://schemas.microsoft.com/office/drawing/2014/main" id="{FFC99D7C-34A6-6CE9-BCAB-C6B058009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8" y="0"/>
            <a:ext cx="8789987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800">
                <a:solidFill>
                  <a:srgbClr val="FFFF00"/>
                </a:solidFill>
              </a:rPr>
              <a:t>Gözlemler yapılır ve veriler toplanır.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</a:rPr>
              <a:t>Problem belirlenir.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</a:rPr>
              <a:t>Verileri kapsayan hipotez kurulur.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</a:rPr>
              <a:t>Hipoteze dayalı tahminler yapılır.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</a:rPr>
              <a:t>Tahminler kontrollü deneyler ile denenir.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</a:rPr>
              <a:t>Sonuçlar hipotezi desteklerse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</a:rPr>
              <a:t>Deneyler başka bilim insanları tarafından tekrarlanıp doğrulanırsa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</a:rPr>
              <a:t>Hipotez “gerçek” hâline gelir.</a:t>
            </a:r>
          </a:p>
        </p:txBody>
      </p:sp>
      <p:sp>
        <p:nvSpPr>
          <p:cNvPr id="6" name="Aşağı Ok 5">
            <a:extLst>
              <a:ext uri="{FF2B5EF4-FFF2-40B4-BE49-F238E27FC236}">
                <a16:creationId xmlns:a16="http://schemas.microsoft.com/office/drawing/2014/main" id="{1D7BA998-7A7B-D35F-9BFF-FDEC50FD7B53}"/>
              </a:ext>
            </a:extLst>
          </p:cNvPr>
          <p:cNvSpPr/>
          <p:nvPr/>
        </p:nvSpPr>
        <p:spPr>
          <a:xfrm>
            <a:off x="1890713" y="479425"/>
            <a:ext cx="241300" cy="4889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0000"/>
              </a:solidFill>
            </a:endParaRPr>
          </a:p>
        </p:txBody>
      </p:sp>
      <p:sp>
        <p:nvSpPr>
          <p:cNvPr id="11" name="Aşağı Ok 10">
            <a:extLst>
              <a:ext uri="{FF2B5EF4-FFF2-40B4-BE49-F238E27FC236}">
                <a16:creationId xmlns:a16="http://schemas.microsoft.com/office/drawing/2014/main" id="{9DAA9241-A6AC-61CA-58A4-648412CD3AE2}"/>
              </a:ext>
            </a:extLst>
          </p:cNvPr>
          <p:cNvSpPr/>
          <p:nvPr/>
        </p:nvSpPr>
        <p:spPr>
          <a:xfrm>
            <a:off x="1920875" y="1412875"/>
            <a:ext cx="242888" cy="4889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12" name="Aşağı Ok 11">
            <a:extLst>
              <a:ext uri="{FF2B5EF4-FFF2-40B4-BE49-F238E27FC236}">
                <a16:creationId xmlns:a16="http://schemas.microsoft.com/office/drawing/2014/main" id="{84096EB8-5217-A9EC-8E56-647F35FA4EE2}"/>
              </a:ext>
            </a:extLst>
          </p:cNvPr>
          <p:cNvSpPr/>
          <p:nvPr/>
        </p:nvSpPr>
        <p:spPr>
          <a:xfrm>
            <a:off x="1970088" y="2133600"/>
            <a:ext cx="241300" cy="4889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13" name="Aşağı Ok 12">
            <a:extLst>
              <a:ext uri="{FF2B5EF4-FFF2-40B4-BE49-F238E27FC236}">
                <a16:creationId xmlns:a16="http://schemas.microsoft.com/office/drawing/2014/main" id="{28210113-7047-5C72-E25C-B19F10F05ED9}"/>
              </a:ext>
            </a:extLst>
          </p:cNvPr>
          <p:cNvSpPr/>
          <p:nvPr/>
        </p:nvSpPr>
        <p:spPr>
          <a:xfrm>
            <a:off x="1997075" y="2997200"/>
            <a:ext cx="242888" cy="4889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14" name="Aşağı Ok 13">
            <a:extLst>
              <a:ext uri="{FF2B5EF4-FFF2-40B4-BE49-F238E27FC236}">
                <a16:creationId xmlns:a16="http://schemas.microsoft.com/office/drawing/2014/main" id="{FAFD7A06-50C5-7101-7C59-F9E18352C0BA}"/>
              </a:ext>
            </a:extLst>
          </p:cNvPr>
          <p:cNvSpPr/>
          <p:nvPr/>
        </p:nvSpPr>
        <p:spPr>
          <a:xfrm>
            <a:off x="1927225" y="3871913"/>
            <a:ext cx="242888" cy="4889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15" name="Aşağı Ok 14">
            <a:extLst>
              <a:ext uri="{FF2B5EF4-FFF2-40B4-BE49-F238E27FC236}">
                <a16:creationId xmlns:a16="http://schemas.microsoft.com/office/drawing/2014/main" id="{F097E124-CAFB-CFA6-3B8D-7691ABCFA8AE}"/>
              </a:ext>
            </a:extLst>
          </p:cNvPr>
          <p:cNvSpPr/>
          <p:nvPr/>
        </p:nvSpPr>
        <p:spPr>
          <a:xfrm>
            <a:off x="1920875" y="4822825"/>
            <a:ext cx="242888" cy="4889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130057" name="Metin kutusu 15">
            <a:extLst>
              <a:ext uri="{FF2B5EF4-FFF2-40B4-BE49-F238E27FC236}">
                <a16:creationId xmlns:a16="http://schemas.microsoft.com/office/drawing/2014/main" id="{972458F5-7EBE-59D1-03D3-234A3AD191EC}"/>
              </a:ext>
            </a:extLst>
          </p:cNvPr>
          <p:cNvSpPr txBox="1">
            <a:spLocks noChangeArrowheads="1"/>
          </p:cNvSpPr>
          <p:nvPr/>
        </p:nvSpPr>
        <p:spPr bwMode="auto">
          <a:xfrm rot="-1390638">
            <a:off x="4970463" y="3694113"/>
            <a:ext cx="39195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000">
                <a:solidFill>
                  <a:srgbClr val="FF0000"/>
                </a:solidFill>
              </a:rPr>
              <a:t>Sonuçlar hipotezi desteklemezse </a:t>
            </a:r>
          </a:p>
          <a:p>
            <a:pPr eaLnBrk="1" hangingPunct="1"/>
            <a:r>
              <a:rPr lang="tr-TR" altLang="en-US" sz="2000">
                <a:solidFill>
                  <a:srgbClr val="FF0000"/>
                </a:solidFill>
              </a:rPr>
              <a:t>Hipotez değiştirilir.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Dikdörtgen 1">
            <a:extLst>
              <a:ext uri="{FF2B5EF4-FFF2-40B4-BE49-F238E27FC236}">
                <a16:creationId xmlns:a16="http://schemas.microsoft.com/office/drawing/2014/main" id="{D5132115-AFA9-65C4-4D1C-AD7B52857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25425"/>
            <a:ext cx="864235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Gözlem: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Bir olay için bilgi toplama işidir.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2’ye ayrılır.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Başlık">
            <a:extLst>
              <a:ext uri="{FF2B5EF4-FFF2-40B4-BE49-F238E27FC236}">
                <a16:creationId xmlns:a16="http://schemas.microsoft.com/office/drawing/2014/main" id="{FF819D3A-C84D-D75F-0E5A-947F40E98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339" name="Picture 2" descr="Prokaryot - Vikipedi">
            <a:extLst>
              <a:ext uri="{FF2B5EF4-FFF2-40B4-BE49-F238E27FC236}">
                <a16:creationId xmlns:a16="http://schemas.microsoft.com/office/drawing/2014/main" id="{B5105F6B-5C64-B668-A1E4-CD907B16F0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357188"/>
            <a:ext cx="8358187" cy="6143625"/>
          </a:xfrm>
          <a:noFill/>
        </p:spPr>
      </p:pic>
    </p:spTree>
  </p:cSld>
  <p:clrMapOvr>
    <a:masterClrMapping/>
  </p:clrMapOvr>
  <p:transition spd="med">
    <p:cover dir="ld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Dikdörtgen 1">
            <a:extLst>
              <a:ext uri="{FF2B5EF4-FFF2-40B4-BE49-F238E27FC236}">
                <a16:creationId xmlns:a16="http://schemas.microsoft.com/office/drawing/2014/main" id="{437982F5-8E88-A4F6-CFD4-E53E270CA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0350"/>
            <a:ext cx="86407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Nicel gözlemler: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Ölçme aletleri kullanılarak yapılan güvenilir gözlemlerdir.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Herkes tarafından kabul edilir.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Örnek:</a:t>
            </a:r>
          </a:p>
        </p:txBody>
      </p:sp>
    </p:spTree>
  </p:cSld>
  <p:clrMapOvr>
    <a:masterClrMapping/>
  </p:clrMapOvr>
  <p:transition spd="med">
    <p:cover dir="ld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Dikdörtgen 1">
            <a:extLst>
              <a:ext uri="{FF2B5EF4-FFF2-40B4-BE49-F238E27FC236}">
                <a16:creationId xmlns:a16="http://schemas.microsoft.com/office/drawing/2014/main" id="{F988363A-BD9B-1D39-34A3-D074CA66C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836613"/>
            <a:ext cx="84963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Nitel gözlemler: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Duyularımızla yaptığımız gözlemlerdir.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Nicel gözlemlere göre ……………güvenilirdir.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Örnek: </a:t>
            </a:r>
          </a:p>
        </p:txBody>
      </p:sp>
    </p:spTree>
  </p:cSld>
  <p:clrMapOvr>
    <a:masterClrMapping/>
  </p:clrMapOvr>
  <p:transition spd="med">
    <p:cover dir="ld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Dikdörtgen 1">
            <a:extLst>
              <a:ext uri="{FF2B5EF4-FFF2-40B4-BE49-F238E27FC236}">
                <a16:creationId xmlns:a16="http://schemas.microsoft.com/office/drawing/2014/main" id="{9743F5AA-937B-1A2D-CEE1-0130B40F1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836613"/>
            <a:ext cx="87852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en-US" sz="3200">
                <a:solidFill>
                  <a:srgbClr val="FFFF00"/>
                </a:solidFill>
              </a:rPr>
              <a:t>VERİ: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Gözlemlerin kayıt altına alınması sonucu veriler elde edilir.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2000">
                <a:solidFill>
                  <a:srgbClr val="FFFF00"/>
                </a:solidFill>
              </a:rPr>
              <a:t>Veriler sayısal değer olduğu gibi niteliksel de olabilir</a:t>
            </a:r>
            <a:r>
              <a:rPr lang="tr-TR" altLang="en-US" sz="320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  <p:transition spd="med">
    <p:cover dir="ld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Dikdörtgen 1">
            <a:extLst>
              <a:ext uri="{FF2B5EF4-FFF2-40B4-BE49-F238E27FC236}">
                <a16:creationId xmlns:a16="http://schemas.microsoft.com/office/drawing/2014/main" id="{A6816159-2F15-D905-23C8-9F28AF76E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713788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Hipotez: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Geçici çözüm yoludur.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İyi bir hipotez verileri kapsamalı,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yeni verilere açık ve denenebilir olmalıdır.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Örnek: Hipotez: 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“(A) bakterisi, (B) hastalığını yapar.”</a:t>
            </a:r>
          </a:p>
        </p:txBody>
      </p:sp>
    </p:spTree>
  </p:cSld>
  <p:clrMapOvr>
    <a:masterClrMapping/>
  </p:clrMapOvr>
  <p:transition spd="med">
    <p:cover dir="ld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Dikdörtgen 1">
            <a:extLst>
              <a:ext uri="{FF2B5EF4-FFF2-40B4-BE49-F238E27FC236}">
                <a16:creationId xmlns:a16="http://schemas.microsoft.com/office/drawing/2014/main" id="{D554FDD7-819D-06A4-39CF-608CA1828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052513"/>
            <a:ext cx="8497887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Tahmin: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Hipoteze dayalı olarak yapılır.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“Eğer bu hipotez doğru ise, “(A) bakterisi (B) hastalığına yakalanmış insanların vücudunda bulunmalıdır.”</a:t>
            </a:r>
          </a:p>
        </p:txBody>
      </p:sp>
    </p:spTree>
  </p:cSld>
  <p:clrMapOvr>
    <a:masterClrMapping/>
  </p:clrMapOvr>
  <p:transition spd="med">
    <p:cover dir="ld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Dikdörtgen 1">
            <a:extLst>
              <a:ext uri="{FF2B5EF4-FFF2-40B4-BE49-F238E27FC236}">
                <a16:creationId xmlns:a16="http://schemas.microsoft.com/office/drawing/2014/main" id="{804D61E1-64A9-F455-CCA8-E1D50BF4B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60350"/>
            <a:ext cx="8785225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KONTROLLÜ DENEY: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Hipotezlerin sınanması amacıyla yapılır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Kontrol ve deney gruplarından oluşur.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Bir kontrollü deneyde tek bir değişken,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test edilir.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000">
                <a:solidFill>
                  <a:srgbClr val="FFFF00"/>
                </a:solidFill>
                <a:latin typeface="Comic Sans MS" panose="030F0702030302020204" pitchFamily="66" charset="0"/>
              </a:rPr>
              <a:t>Değişkenin uygulandığı gruba</a:t>
            </a:r>
          </a:p>
          <a:p>
            <a:pPr eaLnBrk="1" hangingPunct="1"/>
            <a:r>
              <a:rPr lang="tr-TR" altLang="en-US" sz="2000">
                <a:solidFill>
                  <a:srgbClr val="FFFF00"/>
                </a:solidFill>
                <a:latin typeface="Comic Sans MS" panose="030F0702030302020204" pitchFamily="66" charset="0"/>
              </a:rPr>
              <a:t>deney grubu, oluşan değişimlerin yorumlanması için bakılan gruba</a:t>
            </a:r>
          </a:p>
          <a:p>
            <a:pPr eaLnBrk="1" hangingPunct="1"/>
            <a:r>
              <a:rPr lang="tr-TR" altLang="en-US" sz="2000">
                <a:solidFill>
                  <a:srgbClr val="FFFF00"/>
                </a:solidFill>
                <a:latin typeface="Comic Sans MS" panose="030F0702030302020204" pitchFamily="66" charset="0"/>
              </a:rPr>
              <a:t>kontrol grubu denir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Dikdörtgen 1">
            <a:extLst>
              <a:ext uri="{FF2B5EF4-FFF2-40B4-BE49-F238E27FC236}">
                <a16:creationId xmlns:a16="http://schemas.microsoft.com/office/drawing/2014/main" id="{46352F89-1A6B-3127-9611-3C65D6CC8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465263"/>
            <a:ext cx="86423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	Kontrollü deneylerde etkisi araştırılan değişkene bağımsız değişken denir.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      Bağımsız değişkene bağlı olarak değişen değişkene ise bağımlı değişken denir.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Dikdörtgen 1">
            <a:extLst>
              <a:ext uri="{FF2B5EF4-FFF2-40B4-BE49-F238E27FC236}">
                <a16:creationId xmlns:a16="http://schemas.microsoft.com/office/drawing/2014/main" id="{C2B3E4B6-839A-5102-A51C-84CEA4598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60350"/>
            <a:ext cx="8866188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800">
                <a:solidFill>
                  <a:srgbClr val="FF0000"/>
                </a:solidFill>
              </a:rPr>
              <a:t> Örnek:  </a:t>
            </a:r>
            <a:r>
              <a:rPr lang="tr-TR" altLang="en-US" sz="2800">
                <a:solidFill>
                  <a:srgbClr val="000000"/>
                </a:solidFill>
              </a:rPr>
              <a:t>Sütün bozulmasına, sıcaklığın etkisini kontrollü deneyle gözlemlemek istiyoruz.</a:t>
            </a:r>
          </a:p>
          <a:p>
            <a:pPr eaLnBrk="1" hangingPunct="1"/>
            <a:endParaRPr lang="tr-TR" altLang="en-US" sz="2800">
              <a:solidFill>
                <a:srgbClr val="000000"/>
              </a:solidFill>
            </a:endParaRPr>
          </a:p>
          <a:p>
            <a:pPr eaLnBrk="1" hangingPunct="1"/>
            <a:r>
              <a:rPr lang="tr-TR" altLang="en-US" sz="2800">
                <a:solidFill>
                  <a:srgbClr val="000000"/>
                </a:solidFill>
              </a:rPr>
              <a:t>Aynı marka, aynı miktar, aynı  ortam vb. değişkenler aynı tutularak,özdeş  iki kaba süt konulur.</a:t>
            </a:r>
          </a:p>
          <a:p>
            <a:pPr eaLnBrk="1" hangingPunct="1"/>
            <a:endParaRPr lang="tr-TR" altLang="en-US" sz="2800">
              <a:solidFill>
                <a:srgbClr val="000000"/>
              </a:solidFill>
            </a:endParaRPr>
          </a:p>
          <a:p>
            <a:pPr eaLnBrk="1" hangingPunct="1"/>
            <a:r>
              <a:rPr lang="tr-TR" altLang="en-US" sz="2800">
                <a:solidFill>
                  <a:srgbClr val="000000"/>
                </a:solidFill>
              </a:rPr>
              <a:t>1.kaptaki süt, 5 c`de,    2.kaptaki süt ise;30 c`de tutulsun.</a:t>
            </a:r>
          </a:p>
          <a:p>
            <a:pPr eaLnBrk="1" hangingPunct="1"/>
            <a:r>
              <a:rPr lang="tr-TR" altLang="en-US" sz="2800">
                <a:solidFill>
                  <a:srgbClr val="000000"/>
                </a:solidFill>
              </a:rPr>
              <a:t>Bağımsız değişken: sıcaklık, ( bizim değiştirdiğimiz etken)</a:t>
            </a:r>
          </a:p>
          <a:p>
            <a:pPr eaLnBrk="1" hangingPunct="1"/>
            <a:endParaRPr lang="tr-TR" altLang="en-US" sz="2800">
              <a:solidFill>
                <a:srgbClr val="000000"/>
              </a:solidFill>
            </a:endParaRPr>
          </a:p>
          <a:p>
            <a:pPr eaLnBrk="1" hangingPunct="1"/>
            <a:r>
              <a:rPr lang="tr-TR" altLang="en-US" sz="2800">
                <a:solidFill>
                  <a:srgbClr val="000000"/>
                </a:solidFill>
              </a:rPr>
              <a:t>Bağımlı değişken: sütün bozulması (veya üretilen bakteri sayısı),</a:t>
            </a:r>
          </a:p>
          <a:p>
            <a:pPr eaLnBrk="1" hangingPunct="1"/>
            <a:r>
              <a:rPr lang="tr-TR" altLang="en-US" sz="2800">
                <a:solidFill>
                  <a:srgbClr val="000000"/>
                </a:solidFill>
              </a:rPr>
              <a:t>Sabit tutulan değişkenler: süt miktarı, markası(cinsi), konulduğu kap,havası vb.</a:t>
            </a:r>
          </a:p>
        </p:txBody>
      </p:sp>
    </p:spTree>
  </p:cSld>
  <p:clrMapOvr>
    <a:masterClrMapping/>
  </p:clrMapOvr>
  <p:transition spd="med">
    <p:cover dir="ld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6C40225E-69DD-E594-0860-EDD7041B71B0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439738"/>
          <a:ext cx="8696325" cy="6157912"/>
        </p:xfrm>
        <a:graphic>
          <a:graphicData uri="http://schemas.openxmlformats.org/drawingml/2006/table">
            <a:tbl>
              <a:tblPr/>
              <a:tblGrid>
                <a:gridCol w="2797175">
                  <a:extLst>
                    <a:ext uri="{9D8B030D-6E8A-4147-A177-3AD203B41FA5}">
                      <a16:colId xmlns:a16="http://schemas.microsoft.com/office/drawing/2014/main" val="2978096626"/>
                    </a:ext>
                  </a:extLst>
                </a:gridCol>
                <a:gridCol w="2797175">
                  <a:extLst>
                    <a:ext uri="{9D8B030D-6E8A-4147-A177-3AD203B41FA5}">
                      <a16:colId xmlns:a16="http://schemas.microsoft.com/office/drawing/2014/main" val="1779551108"/>
                    </a:ext>
                  </a:extLst>
                </a:gridCol>
                <a:gridCol w="3101975">
                  <a:extLst>
                    <a:ext uri="{9D8B030D-6E8A-4147-A177-3AD203B41FA5}">
                      <a16:colId xmlns:a16="http://schemas.microsoft.com/office/drawing/2014/main" val="2229696350"/>
                    </a:ext>
                  </a:extLst>
                </a:gridCol>
              </a:tblGrid>
              <a:tr h="12319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9431245"/>
                  </a:ext>
                </a:extLst>
              </a:tr>
              <a:tr h="12319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Özdeş bitki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Özdeş bitki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Özdeş bitki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019697"/>
                  </a:ext>
                </a:extLst>
              </a:tr>
              <a:tr h="6159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 (x litre)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 (x litre)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 (x litre)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6269285"/>
                  </a:ext>
                </a:extLst>
              </a:tr>
              <a:tr h="6159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tr-TR" altLang="en-US" sz="3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(z m</a:t>
                      </a:r>
                      <a:r>
                        <a:rPr kumimoji="0" lang="tr-TR" altLang="en-US" sz="32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tr-TR" altLang="en-US" sz="3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(z m</a:t>
                      </a:r>
                      <a:r>
                        <a:rPr kumimoji="0" lang="tr-TR" altLang="en-US" sz="32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tr-TR" altLang="en-US" sz="3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(z m</a:t>
                      </a:r>
                      <a:r>
                        <a:rPr kumimoji="0" lang="tr-TR" altLang="en-US" sz="32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21132"/>
                  </a:ext>
                </a:extLst>
              </a:tr>
              <a:tr h="12319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kumimoji="0" lang="tr-TR" altLang="en-US" sz="3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(200 pp)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kumimoji="0" lang="tr-TR" altLang="en-US" sz="3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(200 pp)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kumimoji="0" lang="tr-TR" altLang="en-US" sz="3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(200 pp)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2642462"/>
                  </a:ext>
                </a:extLst>
              </a:tr>
              <a:tr h="12319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Beyaz ışık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Yeşil ışık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 ışık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566637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cover dir="ld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>
            <a:extLst>
              <a:ext uri="{FF2B5EF4-FFF2-40B4-BE49-F238E27FC236}">
                <a16:creationId xmlns:a16="http://schemas.microsoft.com/office/drawing/2014/main" id="{7683EE08-70C3-7BF2-E347-C17CE501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36525"/>
            <a:ext cx="8358187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İçerik Yer Tutucusu 2">
            <a:extLst>
              <a:ext uri="{FF2B5EF4-FFF2-40B4-BE49-F238E27FC236}">
                <a16:creationId xmlns:a16="http://schemas.microsoft.com/office/drawing/2014/main" id="{48576012-2668-E14C-A7C0-6A0F7ECFD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5" y="188913"/>
            <a:ext cx="8964613" cy="6192837"/>
          </a:xfrm>
        </p:spPr>
        <p:txBody>
          <a:bodyPr/>
          <a:lstStyle/>
          <a:p>
            <a:pPr>
              <a:defRPr/>
            </a:pP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2 ) </a:t>
            </a:r>
            <a:r>
              <a:rPr lang="tr-TR" altLang="tr-TR" sz="3600" dirty="0" err="1">
                <a:solidFill>
                  <a:srgbClr val="FFFF00"/>
                </a:solidFill>
                <a:latin typeface="Comic Sans MS" pitchFamily="66" charset="0"/>
              </a:rPr>
              <a:t>Ökaryat</a:t>
            </a: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 hücre</a:t>
            </a:r>
          </a:p>
          <a:p>
            <a:pPr marL="0" indent="0">
              <a:buFontTx/>
              <a:buNone/>
              <a:defRPr/>
            </a:pPr>
            <a:endParaRPr lang="tr-TR" altLang="tr-TR" sz="3600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DNA çekirdekte bulunur.</a:t>
            </a:r>
          </a:p>
          <a:p>
            <a:pPr>
              <a:defRPr/>
            </a:pP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Zarlı </a:t>
            </a:r>
            <a:r>
              <a:rPr lang="tr-TR" altLang="tr-TR" sz="3600" dirty="0" err="1">
                <a:solidFill>
                  <a:srgbClr val="FFFF00"/>
                </a:solidFill>
                <a:latin typeface="Comic Sans MS" pitchFamily="66" charset="0"/>
              </a:rPr>
              <a:t>organelleri</a:t>
            </a: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 vardır.</a:t>
            </a:r>
          </a:p>
          <a:p>
            <a:pPr>
              <a:defRPr/>
            </a:pP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Ribozom </a:t>
            </a:r>
            <a:r>
              <a:rPr lang="tr-TR" altLang="tr-TR" sz="3600" dirty="0" err="1">
                <a:solidFill>
                  <a:srgbClr val="FFFF00"/>
                </a:solidFill>
                <a:latin typeface="Comic Sans MS" pitchFamily="66" charset="0"/>
              </a:rPr>
              <a:t>organeli</a:t>
            </a: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 içerir </a:t>
            </a:r>
          </a:p>
          <a:p>
            <a:pPr>
              <a:defRPr/>
            </a:pPr>
            <a:endParaRPr lang="tr-TR" altLang="tr-TR" sz="3600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Örnek: </a:t>
            </a:r>
          </a:p>
          <a:p>
            <a:pPr>
              <a:defRPr/>
            </a:pP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Mantarlar, Bitkiler, Hayvanlar,</a:t>
            </a:r>
          </a:p>
          <a:p>
            <a:pPr>
              <a:defRPr/>
            </a:pPr>
            <a:r>
              <a:rPr lang="tr-TR" altLang="tr-TR" sz="3600" dirty="0" err="1">
                <a:solidFill>
                  <a:srgbClr val="FFFF00"/>
                </a:solidFill>
                <a:latin typeface="Comic Sans MS" pitchFamily="66" charset="0"/>
              </a:rPr>
              <a:t>Protistalar</a:t>
            </a: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 (</a:t>
            </a:r>
            <a:r>
              <a:rPr lang="tr-TR" altLang="tr-TR" sz="3600" dirty="0" err="1">
                <a:solidFill>
                  <a:srgbClr val="FFFF00"/>
                </a:solidFill>
                <a:latin typeface="Comic Sans MS" pitchFamily="66" charset="0"/>
              </a:rPr>
              <a:t>amip,öğlena</a:t>
            </a: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tr-TR" altLang="tr-TR" sz="3600" dirty="0" err="1">
                <a:solidFill>
                  <a:srgbClr val="FFFF00"/>
                </a:solidFill>
                <a:latin typeface="Comic Sans MS" pitchFamily="66" charset="0"/>
              </a:rPr>
              <a:t>paremesyum</a:t>
            </a:r>
            <a:r>
              <a:rPr lang="tr-TR" altLang="tr-TR" sz="3600" dirty="0">
                <a:solidFill>
                  <a:srgbClr val="FFFF00"/>
                </a:solidFill>
                <a:latin typeface="Comic Sans MS" pitchFamily="66" charset="0"/>
              </a:rPr>
              <a:t>)</a:t>
            </a:r>
          </a:p>
        </p:txBody>
      </p:sp>
    </p:spTree>
  </p:cSld>
  <p:clrMapOvr>
    <a:masterClrMapping/>
  </p:clrMapOvr>
  <p:transition spd="med">
    <p:cover dir="ld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Dikdörtgen 2">
            <a:extLst>
              <a:ext uri="{FF2B5EF4-FFF2-40B4-BE49-F238E27FC236}">
                <a16:creationId xmlns:a16="http://schemas.microsoft.com/office/drawing/2014/main" id="{2E47576A-ADEA-4773-86C3-4E999C09F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60350"/>
            <a:ext cx="8713787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Bir Bilimsel Çalışma Örneği: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* Gözlem Yapma ve Veri Hazırlama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Sanayi bölgelerinin yakınında bulunan bir göldeki balık sayısı sürekli azalmaktadır.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Göldeki çözünmüş oksijen oranı düşüktür.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*Problem Belirleme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Bu göldeki balıkların ölüm sebebi nedir?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*Hipotez Kurma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Göldeki balıklar oksijen yetersizliğinden ölmektedir.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Dikdörtgen 1">
            <a:extLst>
              <a:ext uri="{FF2B5EF4-FFF2-40B4-BE49-F238E27FC236}">
                <a16:creationId xmlns:a16="http://schemas.microsoft.com/office/drawing/2014/main" id="{AB1D7D84-880B-D487-BEDE-28650879A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33375"/>
            <a:ext cx="799147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Hipoteze Dayalı Tahmin Yapma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	Eğer sudaki oksijen yetersizliği balık ölümlerine sebep oluyorsa,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sudaki oksijen oranı artırıldığında balık ölümlerinde azalma olmalıdır.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Dikdörtgen 1">
            <a:extLst>
              <a:ext uri="{FF2B5EF4-FFF2-40B4-BE49-F238E27FC236}">
                <a16:creationId xmlns:a16="http://schemas.microsoft.com/office/drawing/2014/main" id="{2D3BB6F2-3831-A89E-003A-CDD45E9AB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8785225" cy="6002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r-TR" sz="3200" dirty="0">
                <a:solidFill>
                  <a:srgbClr val="FFFF00"/>
                </a:solidFill>
              </a:rPr>
              <a:t>Hipotezi Kontrollü Deneyler ile Deneme</a:t>
            </a:r>
          </a:p>
          <a:p>
            <a:pPr>
              <a:defRPr/>
            </a:pPr>
            <a:endParaRPr lang="tr-TR" sz="3200" dirty="0">
              <a:solidFill>
                <a:srgbClr val="FFFF00"/>
              </a:solidFill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tr-TR" sz="3200" dirty="0">
                <a:solidFill>
                  <a:srgbClr val="FFFF00"/>
                </a:solidFill>
              </a:rPr>
              <a:t>deney düzeneğinde, gölün suyundan bir miktar alınır bu suya hiçbir işlem uygulanmadan içine balıklar konur.</a:t>
            </a:r>
          </a:p>
          <a:p>
            <a:pPr marL="514350" indent="-514350">
              <a:buFontTx/>
              <a:buAutoNum type="arabicPeriod"/>
              <a:defRPr/>
            </a:pPr>
            <a:endParaRPr lang="tr-TR" sz="32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tr-TR" sz="3200" dirty="0">
                <a:solidFill>
                  <a:srgbClr val="FFFF00"/>
                </a:solidFill>
              </a:rPr>
              <a:t>2. deney düzeneğinde, gölün suyundan bir miktar alınır ve suyun oksijen oranı artırıldıktan sonra içine balıklar konur.</a:t>
            </a:r>
          </a:p>
          <a:p>
            <a:pPr>
              <a:defRPr/>
            </a:pPr>
            <a:endParaRPr lang="tr-TR" sz="32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tr-TR" sz="3200" dirty="0">
                <a:solidFill>
                  <a:srgbClr val="FFFF00"/>
                </a:solidFill>
              </a:rPr>
              <a:t>1.Deney </a:t>
            </a:r>
            <a:r>
              <a:rPr lang="tr-TR" sz="3200" dirty="0" err="1">
                <a:solidFill>
                  <a:srgbClr val="FFFF00"/>
                </a:solidFill>
              </a:rPr>
              <a:t>düzenegi</a:t>
            </a:r>
            <a:r>
              <a:rPr lang="tr-TR" sz="3200" dirty="0">
                <a:solidFill>
                  <a:srgbClr val="FFFF00"/>
                </a:solidFill>
              </a:rPr>
              <a:t>  kontrol grubudur. </a:t>
            </a:r>
          </a:p>
          <a:p>
            <a:pPr>
              <a:defRPr/>
            </a:pPr>
            <a:r>
              <a:rPr lang="tr-TR" sz="3200" dirty="0">
                <a:solidFill>
                  <a:srgbClr val="FFFF00"/>
                </a:solidFill>
              </a:rPr>
              <a:t>2. deney düzeneği ise deney grubudur</a:t>
            </a:r>
          </a:p>
        </p:txBody>
      </p:sp>
    </p:spTree>
  </p:cSld>
  <p:clrMapOvr>
    <a:masterClrMapping/>
  </p:clrMapOvr>
  <p:transition spd="med">
    <p:cover dir="ld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96375095-C165-76D2-3895-6E4B3883DFBC}"/>
              </a:ext>
            </a:extLst>
          </p:cNvPr>
          <p:cNvSpPr/>
          <p:nvPr/>
        </p:nvSpPr>
        <p:spPr>
          <a:xfrm>
            <a:off x="179388" y="476250"/>
            <a:ext cx="8713787" cy="550862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Deneylerin Sonuçlarının Değerlendirilmesi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tr-TR" altLang="en-US" sz="3200">
                <a:solidFill>
                  <a:srgbClr val="FFFF00"/>
                </a:solidFill>
              </a:rPr>
              <a:t>deney düzeneğindeki balıklar ölmüştür.</a:t>
            </a:r>
          </a:p>
          <a:p>
            <a:pPr eaLnBrk="1" hangingPunct="1">
              <a:buFontTx/>
              <a:buAutoNum type="arabicPeriod"/>
            </a:pPr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 2. deney düzeneğindeki balıklar ise yaşamıştır.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Kontrollü deney, hipotezi desteklemektedir.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Sonuç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Balıkların ölmesinin sebebi sudaki oksijen azlığıdır.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Dikdörtgen 1">
            <a:extLst>
              <a:ext uri="{FF2B5EF4-FFF2-40B4-BE49-F238E27FC236}">
                <a16:creationId xmlns:a16="http://schemas.microsoft.com/office/drawing/2014/main" id="{0B2C9320-7D40-B306-5E4E-0EB142EFC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0350"/>
            <a:ext cx="856932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000000"/>
                </a:solidFill>
              </a:rPr>
              <a:t>Teori: </a:t>
            </a:r>
          </a:p>
          <a:p>
            <a:pPr eaLnBrk="1" hangingPunct="1"/>
            <a:r>
              <a:rPr lang="tr-TR" altLang="en-US" sz="3200">
                <a:solidFill>
                  <a:srgbClr val="000000"/>
                </a:solidFill>
              </a:rPr>
              <a:t> birçok kanıt tarafından desteklenen, hipotezden daha geniş kapsamlı bir kuramdır.</a:t>
            </a:r>
          </a:p>
          <a:p>
            <a:pPr eaLnBrk="1" hangingPunct="1"/>
            <a:endParaRPr lang="tr-TR" altLang="en-US" sz="3200">
              <a:solidFill>
                <a:srgbClr val="0000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000000"/>
                </a:solidFill>
              </a:rPr>
              <a:t>Kanun:</a:t>
            </a:r>
          </a:p>
          <a:p>
            <a:pPr eaLnBrk="1" hangingPunct="1"/>
            <a:r>
              <a:rPr lang="tr-TR" altLang="en-US" sz="3200">
                <a:solidFill>
                  <a:srgbClr val="000000"/>
                </a:solidFill>
              </a:rPr>
              <a:t>aynı şartlar altında tekrarlandığında aynı sonucu verir.</a:t>
            </a:r>
          </a:p>
          <a:p>
            <a:pPr eaLnBrk="1" hangingPunct="1"/>
            <a:endParaRPr lang="tr-TR" altLang="en-US" sz="3200">
              <a:solidFill>
                <a:srgbClr val="000000"/>
              </a:solidFill>
            </a:endParaRPr>
          </a:p>
          <a:p>
            <a:pPr eaLnBrk="1" hangingPunct="1"/>
            <a:endParaRPr lang="tr-TR" altLang="en-US" sz="3200">
              <a:solidFill>
                <a:srgbClr val="000000"/>
              </a:solidFill>
            </a:endParaRPr>
          </a:p>
          <a:p>
            <a:pPr eaLnBrk="1" hangingPunct="1"/>
            <a:endParaRPr lang="tr-TR" altLang="en-US" sz="3200">
              <a:solidFill>
                <a:srgbClr val="000000"/>
              </a:solidFill>
            </a:endParaRPr>
          </a:p>
          <a:p>
            <a:pPr eaLnBrk="1" hangingPunct="1"/>
            <a:r>
              <a:rPr lang="tr-TR" altLang="en-US">
                <a:solidFill>
                  <a:srgbClr val="000000"/>
                </a:solidFill>
              </a:rPr>
              <a:t>Bir hipotez doğrulanabiliyorsa kanuna dönüşebilir.</a:t>
            </a:r>
          </a:p>
          <a:p>
            <a:pPr eaLnBrk="1" hangingPunct="1"/>
            <a:r>
              <a:rPr lang="tr-TR" altLang="en-US">
                <a:solidFill>
                  <a:srgbClr val="000000"/>
                </a:solidFill>
              </a:rPr>
              <a:t>Kanunlar “Nasıl” sorusuna cevap verir ve değişmez.</a:t>
            </a:r>
          </a:p>
          <a:p>
            <a:pPr eaLnBrk="1" hangingPunct="1"/>
            <a:r>
              <a:rPr lang="tr-TR" altLang="en-US">
                <a:solidFill>
                  <a:srgbClr val="000000"/>
                </a:solidFill>
              </a:rPr>
              <a:t>Teoriler kesinlikle kanuna dönüşmez.</a:t>
            </a:r>
          </a:p>
        </p:txBody>
      </p:sp>
    </p:spTree>
  </p:cSld>
  <p:clrMapOvr>
    <a:masterClrMapping/>
  </p:clrMapOvr>
  <p:transition spd="med">
    <p:cover dir="ld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Başlık 1">
            <a:extLst>
              <a:ext uri="{FF2B5EF4-FFF2-40B4-BE49-F238E27FC236}">
                <a16:creationId xmlns:a16="http://schemas.microsoft.com/office/drawing/2014/main" id="{76AF03E4-7B65-2A12-A582-459C45E0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7459" name="İçerik Yer Tutucusu 2">
            <a:extLst>
              <a:ext uri="{FF2B5EF4-FFF2-40B4-BE49-F238E27FC236}">
                <a16:creationId xmlns:a16="http://schemas.microsoft.com/office/drawing/2014/main" id="{C6666908-4878-F7FA-FBCD-641160FD3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ransition spd="med">
    <p:cover dir="ld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Başlık 1">
            <a:extLst>
              <a:ext uri="{FF2B5EF4-FFF2-40B4-BE49-F238E27FC236}">
                <a16:creationId xmlns:a16="http://schemas.microsoft.com/office/drawing/2014/main" id="{AF497682-7545-D596-4690-3AA2E7CEA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148483" name="İçerik Yer Tutucusu 2">
            <a:extLst>
              <a:ext uri="{FF2B5EF4-FFF2-40B4-BE49-F238E27FC236}">
                <a16:creationId xmlns:a16="http://schemas.microsoft.com/office/drawing/2014/main" id="{E8C7B0FB-90A3-370D-D91A-5E53CB0D4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148484" name="Picture 2">
            <a:extLst>
              <a:ext uri="{FF2B5EF4-FFF2-40B4-BE49-F238E27FC236}">
                <a16:creationId xmlns:a16="http://schemas.microsoft.com/office/drawing/2014/main" id="{F0F11698-FC4C-4484-9F3D-D4E514BDF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835342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Başlık 1">
            <a:extLst>
              <a:ext uri="{FF2B5EF4-FFF2-40B4-BE49-F238E27FC236}">
                <a16:creationId xmlns:a16="http://schemas.microsoft.com/office/drawing/2014/main" id="{C1C5BCD4-DAF9-DCDD-483B-1593901ED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149507" name="İçerik Yer Tutucusu 2">
            <a:extLst>
              <a:ext uri="{FF2B5EF4-FFF2-40B4-BE49-F238E27FC236}">
                <a16:creationId xmlns:a16="http://schemas.microsoft.com/office/drawing/2014/main" id="{2BE77BE8-67B5-A3CC-7BB1-FCF58A1BD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149508" name="Picture 2">
            <a:extLst>
              <a:ext uri="{FF2B5EF4-FFF2-40B4-BE49-F238E27FC236}">
                <a16:creationId xmlns:a16="http://schemas.microsoft.com/office/drawing/2014/main" id="{F713C412-1EDC-49D6-05FF-B7F83A0AD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8569325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Başlık 1">
            <a:extLst>
              <a:ext uri="{FF2B5EF4-FFF2-40B4-BE49-F238E27FC236}">
                <a16:creationId xmlns:a16="http://schemas.microsoft.com/office/drawing/2014/main" id="{A53C57F3-E8C1-AB44-694A-D95CBD316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150531" name="İçerik Yer Tutucusu 2">
            <a:extLst>
              <a:ext uri="{FF2B5EF4-FFF2-40B4-BE49-F238E27FC236}">
                <a16:creationId xmlns:a16="http://schemas.microsoft.com/office/drawing/2014/main" id="{5B27EF12-D9E9-7445-F49D-A9121B9F6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150532" name="Picture 2" descr="http://www.lysmat.com/ossmat/snv/konulara_gore/biy/hucre_ve_organeller/06.gif?psid=1">
            <a:extLst>
              <a:ext uri="{FF2B5EF4-FFF2-40B4-BE49-F238E27FC236}">
                <a16:creationId xmlns:a16="http://schemas.microsoft.com/office/drawing/2014/main" id="{186E9976-170E-1B1F-8670-3E37F7BD0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770413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Başlık 1">
            <a:extLst>
              <a:ext uri="{FF2B5EF4-FFF2-40B4-BE49-F238E27FC236}">
                <a16:creationId xmlns:a16="http://schemas.microsoft.com/office/drawing/2014/main" id="{0C39D4F1-17E5-50BA-B39E-30733473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151555" name="İçerik Yer Tutucusu 2">
            <a:extLst>
              <a:ext uri="{FF2B5EF4-FFF2-40B4-BE49-F238E27FC236}">
                <a16:creationId xmlns:a16="http://schemas.microsoft.com/office/drawing/2014/main" id="{0EC01AAD-40B2-7C33-BEDE-FEE461C41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151556" name="Picture 2" descr="http://www.lysmat.com/ossmat/snv/konulara_gore/biy/hucre_ve_organeller/c06.gif?psid=1">
            <a:extLst>
              <a:ext uri="{FF2B5EF4-FFF2-40B4-BE49-F238E27FC236}">
                <a16:creationId xmlns:a16="http://schemas.microsoft.com/office/drawing/2014/main" id="{A9801F14-28FD-0CDA-263E-9875CC10B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8424863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CD0DD34A-61AF-5924-2B38-955969142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84963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İçerik Yer Tutucusu 2">
            <a:extLst>
              <a:ext uri="{FF2B5EF4-FFF2-40B4-BE49-F238E27FC236}">
                <a16:creationId xmlns:a16="http://schemas.microsoft.com/office/drawing/2014/main" id="{180112C9-5DE8-9EDB-494B-0F92354E7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260350"/>
            <a:ext cx="8229600" cy="4525963"/>
          </a:xfrm>
        </p:spPr>
        <p:txBody>
          <a:bodyPr/>
          <a:lstStyle/>
          <a:p>
            <a:r>
              <a:rPr lang="tr-TR" altLang="en-US">
                <a:solidFill>
                  <a:srgbClr val="FFFF00"/>
                </a:solidFill>
                <a:latin typeface="Comic Sans MS" panose="030F0702030302020204" pitchFamily="66" charset="0"/>
              </a:rPr>
              <a:t> İnsanda, alyuvarlara dönüşecek olan genç hücrelerde, hemoglobinin yapısında bulunan "globin" molekülü, bu hücrelerin aşağıdaki organellerinin hangisinde sentezlenir?</a:t>
            </a:r>
          </a:p>
          <a:p>
            <a:r>
              <a:rPr lang="tr-TR" altLang="en-US">
                <a:solidFill>
                  <a:srgbClr val="FFFF00"/>
                </a:solidFill>
                <a:latin typeface="Comic Sans MS" panose="030F0702030302020204" pitchFamily="66" charset="0"/>
              </a:rPr>
              <a:t>A Çekirdek zarı</a:t>
            </a:r>
          </a:p>
          <a:p>
            <a:r>
              <a:rPr lang="tr-TR" altLang="en-US">
                <a:solidFill>
                  <a:srgbClr val="FFFF00"/>
                </a:solidFill>
                <a:latin typeface="Comic Sans MS" panose="030F0702030302020204" pitchFamily="66" charset="0"/>
              </a:rPr>
              <a:t>B) Ribozom</a:t>
            </a:r>
          </a:p>
          <a:p>
            <a:r>
              <a:rPr lang="tr-TR" altLang="en-US">
                <a:solidFill>
                  <a:srgbClr val="FFFF00"/>
                </a:solidFill>
                <a:latin typeface="Comic Sans MS" panose="030F0702030302020204" pitchFamily="66" charset="0"/>
              </a:rPr>
              <a:t>C) Lizozom</a:t>
            </a:r>
          </a:p>
          <a:p>
            <a:r>
              <a:rPr lang="tr-TR" altLang="en-US">
                <a:solidFill>
                  <a:srgbClr val="FFFF00"/>
                </a:solidFill>
                <a:latin typeface="Comic Sans MS" panose="030F0702030302020204" pitchFamily="66" charset="0"/>
              </a:rPr>
              <a:t>D) Çekirdekçik</a:t>
            </a:r>
          </a:p>
          <a:p>
            <a:r>
              <a:rPr lang="tr-TR" altLang="en-US">
                <a:solidFill>
                  <a:srgbClr val="FFFF00"/>
                </a:solidFill>
                <a:latin typeface="Comic Sans MS" panose="030F0702030302020204" pitchFamily="66" charset="0"/>
              </a:rPr>
              <a:t>E) Mitokondri</a:t>
            </a:r>
          </a:p>
          <a:p>
            <a:r>
              <a:rPr lang="tr-TR" altLang="en-US">
                <a:solidFill>
                  <a:srgbClr val="FFFF00"/>
                </a:solidFill>
                <a:latin typeface="Comic Sans MS" panose="030F0702030302020204" pitchFamily="66" charset="0"/>
              </a:rPr>
              <a:t>(1991-ÖYS)</a:t>
            </a:r>
          </a:p>
        </p:txBody>
      </p:sp>
    </p:spTree>
  </p:cSld>
  <p:clrMapOvr>
    <a:masterClrMapping/>
  </p:clrMapOvr>
  <p:transition spd="med">
    <p:cover dir="ld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Başlık 1">
            <a:extLst>
              <a:ext uri="{FF2B5EF4-FFF2-40B4-BE49-F238E27FC236}">
                <a16:creationId xmlns:a16="http://schemas.microsoft.com/office/drawing/2014/main" id="{90CF9325-FBAE-7524-9512-7F4A5259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2492375"/>
            <a:ext cx="8229600" cy="1143000"/>
          </a:xfrm>
        </p:spPr>
        <p:txBody>
          <a:bodyPr/>
          <a:lstStyle/>
          <a:p>
            <a:r>
              <a:rPr lang="tr-TR" altLang="en-US"/>
              <a:t>B </a:t>
            </a:r>
            <a:br>
              <a:rPr lang="tr-TR" altLang="en-US"/>
            </a:br>
            <a:endParaRPr lang="tr-TR" altLang="en-US"/>
          </a:p>
        </p:txBody>
      </p:sp>
    </p:spTree>
  </p:cSld>
  <p:clrMapOvr>
    <a:masterClrMapping/>
  </p:clrMapOvr>
  <p:transition spd="med">
    <p:cover dir="ld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C6D9B9A-281C-5340-2DF9-A22F81085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836613"/>
            <a:ext cx="8229600" cy="6021387"/>
          </a:xfrm>
        </p:spPr>
        <p:txBody>
          <a:bodyPr/>
          <a:lstStyle/>
          <a:p>
            <a:pPr>
              <a:defRPr/>
            </a:pPr>
            <a:r>
              <a:rPr lang="tr-TR" dirty="0">
                <a:solidFill>
                  <a:srgbClr val="FFFF00"/>
                </a:solidFill>
                <a:latin typeface="Comic Sans MS" pitchFamily="66" charset="0"/>
              </a:rPr>
              <a:t> Protein sentezi hangi hücre </a:t>
            </a:r>
            <a:r>
              <a:rPr lang="tr-TR" dirty="0" err="1">
                <a:solidFill>
                  <a:srgbClr val="FFFF00"/>
                </a:solidFill>
                <a:latin typeface="Comic Sans MS" pitchFamily="66" charset="0"/>
              </a:rPr>
              <a:t>organelinde</a:t>
            </a:r>
            <a:r>
              <a:rPr lang="tr-TR" dirty="0">
                <a:solidFill>
                  <a:srgbClr val="FFFF00"/>
                </a:solidFill>
                <a:latin typeface="Comic Sans MS" pitchFamily="66" charset="0"/>
              </a:rPr>
              <a:t> olur? </a:t>
            </a:r>
          </a:p>
          <a:p>
            <a:pPr>
              <a:defRPr/>
            </a:pPr>
            <a:r>
              <a:rPr lang="tr-TR" dirty="0" err="1">
                <a:solidFill>
                  <a:srgbClr val="FFFF00"/>
                </a:solidFill>
                <a:latin typeface="Comic Sans MS" pitchFamily="66" charset="0"/>
              </a:rPr>
              <a:t>Mitokondrium</a:t>
            </a:r>
            <a:r>
              <a:rPr lang="tr-TR" dirty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pPr>
              <a:defRPr/>
            </a:pPr>
            <a:r>
              <a:rPr lang="tr-TR" dirty="0">
                <a:solidFill>
                  <a:srgbClr val="FFFF00"/>
                </a:solidFill>
                <a:latin typeface="Comic Sans MS" pitchFamily="66" charset="0"/>
              </a:rPr>
              <a:t>Ribozom</a:t>
            </a:r>
          </a:p>
          <a:p>
            <a:pPr>
              <a:defRPr/>
            </a:pPr>
            <a:r>
              <a:rPr lang="tr-TR" dirty="0" err="1">
                <a:solidFill>
                  <a:srgbClr val="FFFF00"/>
                </a:solidFill>
                <a:latin typeface="Comic Sans MS" pitchFamily="66" charset="0"/>
              </a:rPr>
              <a:t>Endoplazmik</a:t>
            </a:r>
            <a:r>
              <a:rPr lang="tr-TR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tr-TR" dirty="0" err="1">
                <a:solidFill>
                  <a:srgbClr val="FFFF00"/>
                </a:solidFill>
                <a:latin typeface="Comic Sans MS" pitchFamily="66" charset="0"/>
              </a:rPr>
              <a:t>retikulum</a:t>
            </a:r>
            <a:endParaRPr lang="tr-TR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tr-TR" dirty="0" err="1">
                <a:solidFill>
                  <a:srgbClr val="FFFF00"/>
                </a:solidFill>
                <a:latin typeface="Comic Sans MS" pitchFamily="66" charset="0"/>
              </a:rPr>
              <a:t>Golgi</a:t>
            </a:r>
            <a:r>
              <a:rPr lang="tr-TR" dirty="0">
                <a:solidFill>
                  <a:srgbClr val="FFFF00"/>
                </a:solidFill>
                <a:latin typeface="Comic Sans MS" pitchFamily="66" charset="0"/>
              </a:rPr>
              <a:t> cisimciği</a:t>
            </a:r>
          </a:p>
          <a:p>
            <a:pPr>
              <a:defRPr/>
            </a:pPr>
            <a:r>
              <a:rPr lang="tr-TR" dirty="0">
                <a:solidFill>
                  <a:srgbClr val="FFFF00"/>
                </a:solidFill>
                <a:latin typeface="Comic Sans MS" pitchFamily="66" charset="0"/>
              </a:rPr>
              <a:t>E)	</a:t>
            </a:r>
            <a:r>
              <a:rPr lang="tr-TR" dirty="0" err="1">
                <a:solidFill>
                  <a:srgbClr val="FFFF00"/>
                </a:solidFill>
                <a:latin typeface="Comic Sans MS" pitchFamily="66" charset="0"/>
              </a:rPr>
              <a:t>Lizozom</a:t>
            </a:r>
            <a:endParaRPr lang="tr-TR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defRPr/>
            </a:pPr>
            <a:endParaRPr lang="tr-TR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tr-TR" dirty="0">
                <a:solidFill>
                  <a:srgbClr val="FFFF00"/>
                </a:solidFill>
                <a:latin typeface="Comic Sans MS" pitchFamily="66" charset="0"/>
              </a:rPr>
              <a:t>(1973-ÜSS-Modern)</a:t>
            </a:r>
          </a:p>
          <a:p>
            <a:pPr marL="0" indent="0">
              <a:buFontTx/>
              <a:buNone/>
              <a:defRPr/>
            </a:pPr>
            <a:endParaRPr lang="tr-TR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>
            <a:extLst>
              <a:ext uri="{FF2B5EF4-FFF2-40B4-BE49-F238E27FC236}">
                <a16:creationId xmlns:a16="http://schemas.microsoft.com/office/drawing/2014/main" id="{D0F745D2-E095-26AC-439D-2C4278695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27325"/>
            <a:ext cx="82296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Dikdörtgen 3">
            <a:extLst>
              <a:ext uri="{FF2B5EF4-FFF2-40B4-BE49-F238E27FC236}">
                <a16:creationId xmlns:a16="http://schemas.microsoft.com/office/drawing/2014/main" id="{6D8A83E1-D0C3-C75B-C125-64EDD2F2F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0350"/>
            <a:ext cx="8424863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Sitoplazmasında çok fazla sayıda ribozom bulunan bir hücre için aşağıdaki varsayımlardan hangisi ileri sürülebilir?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A Protein sentezi hızlıdır.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B Ototrof bir hücredir.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C Mitoz bölünmeye hazırlanmaktadır.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D Hormon salgılayan bir hücredir.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E) Oksijensiz solunum yapmaktadır.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</p:txBody>
      </p:sp>
      <p:sp>
        <p:nvSpPr>
          <p:cNvPr id="156675" name="Dikdörtgen 4">
            <a:extLst>
              <a:ext uri="{FF2B5EF4-FFF2-40B4-BE49-F238E27FC236}">
                <a16:creationId xmlns:a16="http://schemas.microsoft.com/office/drawing/2014/main" id="{5831AE2C-D206-78C5-9B9F-B1D90C849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805488"/>
            <a:ext cx="1179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/>
              <a:t>1979-ÜSS</a:t>
            </a:r>
          </a:p>
        </p:txBody>
      </p:sp>
    </p:spTree>
  </p:cSld>
  <p:clrMapOvr>
    <a:masterClrMapping/>
  </p:clrMapOvr>
  <p:transition spd="med">
    <p:cover dir="ld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Başlık 1">
            <a:extLst>
              <a:ext uri="{FF2B5EF4-FFF2-40B4-BE49-F238E27FC236}">
                <a16:creationId xmlns:a16="http://schemas.microsoft.com/office/drawing/2014/main" id="{9D815E21-AB52-1324-6E6D-AC7C02E82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05038"/>
            <a:ext cx="8229600" cy="1143000"/>
          </a:xfrm>
        </p:spPr>
        <p:txBody>
          <a:bodyPr/>
          <a:lstStyle/>
          <a:p>
            <a:br>
              <a:rPr lang="tr-TR" altLang="en-US"/>
            </a:br>
            <a:r>
              <a:rPr lang="tr-TR" altLang="en-US"/>
              <a:t>A</a:t>
            </a:r>
            <a:br>
              <a:rPr lang="tr-TR" altLang="en-US"/>
            </a:br>
            <a:endParaRPr lang="tr-TR" altLang="en-US"/>
          </a:p>
        </p:txBody>
      </p:sp>
    </p:spTree>
  </p:cSld>
  <p:clrMapOvr>
    <a:masterClrMapping/>
  </p:clrMapOvr>
  <p:transition spd="med">
    <p:cover dir="ld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Başlık 1">
            <a:extLst>
              <a:ext uri="{FF2B5EF4-FFF2-40B4-BE49-F238E27FC236}">
                <a16:creationId xmlns:a16="http://schemas.microsoft.com/office/drawing/2014/main" id="{3BFB182C-BA69-0DC1-8562-380B41FA2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8723" name="İçerik Yer Tutucusu 2">
            <a:extLst>
              <a:ext uri="{FF2B5EF4-FFF2-40B4-BE49-F238E27FC236}">
                <a16:creationId xmlns:a16="http://schemas.microsoft.com/office/drawing/2014/main" id="{62A6ED0B-9AFE-D228-72C7-44660A458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8724" name="Rectangle 1">
            <a:extLst>
              <a:ext uri="{FF2B5EF4-FFF2-40B4-BE49-F238E27FC236}">
                <a16:creationId xmlns:a16="http://schemas.microsoft.com/office/drawing/2014/main" id="{4EECD337-46A1-E429-E486-C8A885443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tr-TR" altLang="en-US" sz="900" b="1">
                <a:solidFill>
                  <a:srgbClr val="000000"/>
                </a:solidFill>
                <a:latin typeface="Arial" panose="020B0604020202020204" pitchFamily="34" charset="0"/>
              </a:rPr>
              <a:t>10.</a:t>
            </a:r>
            <a:br>
              <a:rPr lang="tr-TR" altLang="en-US" sz="800"/>
            </a:br>
            <a:r>
              <a:rPr lang="tr-TR" altLang="en-US"/>
              <a:t>  </a:t>
            </a:r>
            <a:r>
              <a:rPr lang="tr-TR" altLang="en-US" sz="15900"/>
              <a:t> </a:t>
            </a:r>
            <a:endParaRPr lang="tr-TR" altLang="en-US"/>
          </a:p>
        </p:txBody>
      </p:sp>
      <p:pic>
        <p:nvPicPr>
          <p:cNvPr id="158725" name="Picture 2" descr="http://www.lysmat.com/ossmat/snv/konulara_gore/biy/hucre_ve_organeller/10.gif?psid=1">
            <a:extLst>
              <a:ext uri="{FF2B5EF4-FFF2-40B4-BE49-F238E27FC236}">
                <a16:creationId xmlns:a16="http://schemas.microsoft.com/office/drawing/2014/main" id="{180CD720-D725-043D-C553-BF71757BA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33375"/>
            <a:ext cx="8729662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Başlık 1">
            <a:extLst>
              <a:ext uri="{FF2B5EF4-FFF2-40B4-BE49-F238E27FC236}">
                <a16:creationId xmlns:a16="http://schemas.microsoft.com/office/drawing/2014/main" id="{3F2DD405-664C-5DD2-F03A-573F06151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9747" name="İçerik Yer Tutucusu 2">
            <a:extLst>
              <a:ext uri="{FF2B5EF4-FFF2-40B4-BE49-F238E27FC236}">
                <a16:creationId xmlns:a16="http://schemas.microsoft.com/office/drawing/2014/main" id="{3DD3169E-B07D-0F42-986F-C9D0F4370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en-US" b="1"/>
              <a:t>.</a:t>
            </a:r>
            <a:r>
              <a:rPr lang="tr-TR" altLang="en-US" b="1">
                <a:solidFill>
                  <a:srgbClr val="000000"/>
                </a:solidFill>
              </a:rPr>
              <a:t> . .</a:t>
            </a:r>
            <a:br>
              <a:rPr lang="tr-TR" altLang="en-US"/>
            </a:br>
            <a:br>
              <a:rPr lang="tr-TR" altLang="en-US"/>
            </a:br>
            <a:r>
              <a:rPr lang="tr-TR" altLang="en-US" b="1"/>
              <a:t>. .</a:t>
            </a:r>
            <a:br>
              <a:rPr lang="tr-TR" altLang="en-US"/>
            </a:br>
            <a:endParaRPr lang="tr-TR" altLang="en-US"/>
          </a:p>
        </p:txBody>
      </p:sp>
      <p:pic>
        <p:nvPicPr>
          <p:cNvPr id="159748" name="Picture 2">
            <a:extLst>
              <a:ext uri="{FF2B5EF4-FFF2-40B4-BE49-F238E27FC236}">
                <a16:creationId xmlns:a16="http://schemas.microsoft.com/office/drawing/2014/main" id="{A2497356-B207-6756-1081-E8022A5AD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620713"/>
            <a:ext cx="84645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>
            <a:extLst>
              <a:ext uri="{FF2B5EF4-FFF2-40B4-BE49-F238E27FC236}">
                <a16:creationId xmlns:a16="http://schemas.microsoft.com/office/drawing/2014/main" id="{AE5ADC31-3476-F9D3-98C5-9B49F880A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465138"/>
            <a:ext cx="8437563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Dikdörtgen 3">
            <a:extLst>
              <a:ext uri="{FF2B5EF4-FFF2-40B4-BE49-F238E27FC236}">
                <a16:creationId xmlns:a16="http://schemas.microsoft.com/office/drawing/2014/main" id="{BD2F9A48-BDCF-BEE2-2FCD-DED70A7EA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" y="188913"/>
            <a:ext cx="8437563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800" b="1">
                <a:solidFill>
                  <a:srgbClr val="FFFF00"/>
                </a:solidFill>
                <a:latin typeface="Comic Sans MS" panose="030F0702030302020204" pitchFamily="66" charset="0"/>
              </a:rPr>
              <a:t>Aşağıdakilerden hangisi, insanda, hücre zarında yer alan protein moleküllerinin işlevlerinden biri değildir?</a:t>
            </a:r>
            <a:b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</a:br>
            <a:b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A) Hücre için özgül olan hormonlara cevap verme</a:t>
            </a:r>
            <a:b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</a:br>
            <a:b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B) ATP sentezleme</a:t>
            </a:r>
            <a:b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</a:br>
            <a:b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C) Hücre içine alınacak maddeleri seçme</a:t>
            </a:r>
            <a:b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</a:br>
            <a:b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D) Diğer hücrelerle ilişki kurma</a:t>
            </a:r>
            <a:b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</a:br>
            <a:b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E) Komşu hücreleri tanıma</a:t>
            </a:r>
          </a:p>
        </p:txBody>
      </p:sp>
    </p:spTree>
  </p:cSld>
  <p:clrMapOvr>
    <a:masterClrMapping/>
  </p:clrMapOvr>
  <p:transition spd="med">
    <p:cover dir="ld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Başlık 1">
            <a:extLst>
              <a:ext uri="{FF2B5EF4-FFF2-40B4-BE49-F238E27FC236}">
                <a16:creationId xmlns:a16="http://schemas.microsoft.com/office/drawing/2014/main" id="{1AF6BB5E-44DF-D926-8958-98B5158AB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1795" name="İçerik Yer Tutucusu 2">
            <a:extLst>
              <a:ext uri="{FF2B5EF4-FFF2-40B4-BE49-F238E27FC236}">
                <a16:creationId xmlns:a16="http://schemas.microsoft.com/office/drawing/2014/main" id="{0981946B-72B0-821C-0B39-8AE506ABC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1796" name="Picture 4">
            <a:extLst>
              <a:ext uri="{FF2B5EF4-FFF2-40B4-BE49-F238E27FC236}">
                <a16:creationId xmlns:a16="http://schemas.microsoft.com/office/drawing/2014/main" id="{D4A3B1A0-CC5A-6D3F-FDE0-442580C2E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8886825" cy="666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Başlık">
            <a:extLst>
              <a:ext uri="{FF2B5EF4-FFF2-40B4-BE49-F238E27FC236}">
                <a16:creationId xmlns:a16="http://schemas.microsoft.com/office/drawing/2014/main" id="{F5550C5A-EC0D-57D2-91D6-CCCBC2100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411" name="2 İçerik Yer Tutucusu">
            <a:extLst>
              <a:ext uri="{FF2B5EF4-FFF2-40B4-BE49-F238E27FC236}">
                <a16:creationId xmlns:a16="http://schemas.microsoft.com/office/drawing/2014/main" id="{C237F14F-0BD0-A735-FAFF-AA8515F2D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412" name="Picture 2" descr="Hücre Teorisi - Prokaryot ve Ökaryot Hücreler — Biyoloji Evreni">
            <a:extLst>
              <a:ext uri="{FF2B5EF4-FFF2-40B4-BE49-F238E27FC236}">
                <a16:creationId xmlns:a16="http://schemas.microsoft.com/office/drawing/2014/main" id="{4F6F951D-97F5-B763-171D-607EDC21F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4300"/>
            <a:ext cx="8572500" cy="638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>
            <a:extLst>
              <a:ext uri="{FF2B5EF4-FFF2-40B4-BE49-F238E27FC236}">
                <a16:creationId xmlns:a16="http://schemas.microsoft.com/office/drawing/2014/main" id="{7B785E38-F8EB-4E15-41CC-5EE6079C4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692150"/>
            <a:ext cx="8713788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Başlık 1">
            <a:extLst>
              <a:ext uri="{FF2B5EF4-FFF2-40B4-BE49-F238E27FC236}">
                <a16:creationId xmlns:a16="http://schemas.microsoft.com/office/drawing/2014/main" id="{F0A8990F-956D-A20D-C278-30A294BA1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3843" name="İçerik Yer Tutucusu 2">
            <a:extLst>
              <a:ext uri="{FF2B5EF4-FFF2-40B4-BE49-F238E27FC236}">
                <a16:creationId xmlns:a16="http://schemas.microsoft.com/office/drawing/2014/main" id="{985783AD-B2E9-399C-94BD-8F4041083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ransition spd="med">
    <p:cover dir="l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İçerik Yer Tutucusu 2">
            <a:extLst>
              <a:ext uri="{FF2B5EF4-FFF2-40B4-BE49-F238E27FC236}">
                <a16:creationId xmlns:a16="http://schemas.microsoft.com/office/drawing/2014/main" id="{BD9D353F-A422-FE71-D32A-EABF70E9B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908050"/>
            <a:ext cx="8497888" cy="4713288"/>
          </a:xfrm>
        </p:spPr>
        <p:txBody>
          <a:bodyPr/>
          <a:lstStyle/>
          <a:p>
            <a:pPr algn="ctr"/>
            <a:r>
              <a:rPr lang="tr-TR" altLang="en-US" b="1">
                <a:solidFill>
                  <a:srgbClr val="FF3300"/>
                </a:solidFill>
                <a:latin typeface="Comic Sans MS" panose="030F0702030302020204" pitchFamily="66" charset="0"/>
              </a:rPr>
              <a:t>PROKARYOT VE ÖKARYOT HÜCRELERİN ORTAK YAPILARI</a:t>
            </a:r>
          </a:p>
          <a:p>
            <a:pPr algn="ctr"/>
            <a:endParaRPr lang="tr-TR" altLang="en-US" b="1">
              <a:solidFill>
                <a:srgbClr val="FF3300"/>
              </a:solidFill>
              <a:latin typeface="Comic Sans MS" panose="030F0702030302020204" pitchFamily="66" charset="0"/>
            </a:endParaRPr>
          </a:p>
          <a:p>
            <a:pPr algn="ctr"/>
            <a:endParaRPr lang="tr-TR" altLang="en-US" b="1">
              <a:solidFill>
                <a:srgbClr val="FF3300"/>
              </a:solidFill>
              <a:latin typeface="Comic Sans MS" panose="030F0702030302020204" pitchFamily="66" charset="0"/>
            </a:endParaRPr>
          </a:p>
          <a:p>
            <a:r>
              <a:rPr lang="tr-TR" altLang="en-US" b="1">
                <a:solidFill>
                  <a:srgbClr val="FFFF00"/>
                </a:solidFill>
                <a:latin typeface="Comic Sans MS" panose="030F0702030302020204" pitchFamily="66" charset="0"/>
              </a:rPr>
              <a:t>Ribozom organeli</a:t>
            </a:r>
          </a:p>
          <a:p>
            <a:r>
              <a:rPr lang="tr-TR" altLang="en-US" b="1">
                <a:solidFill>
                  <a:srgbClr val="FFFF00"/>
                </a:solidFill>
                <a:latin typeface="Comic Sans MS" panose="030F0702030302020204" pitchFamily="66" charset="0"/>
              </a:rPr>
              <a:t>Hücre zarı</a:t>
            </a:r>
          </a:p>
          <a:p>
            <a:r>
              <a:rPr lang="tr-TR" altLang="en-US" b="1">
                <a:solidFill>
                  <a:srgbClr val="FFFF00"/>
                </a:solidFill>
                <a:latin typeface="Comic Sans MS" panose="030F0702030302020204" pitchFamily="66" charset="0"/>
              </a:rPr>
              <a:t>Sitoplazma</a:t>
            </a:r>
          </a:p>
          <a:p>
            <a:r>
              <a:rPr lang="tr-TR" altLang="en-US" b="1">
                <a:solidFill>
                  <a:srgbClr val="FFFF00"/>
                </a:solidFill>
                <a:latin typeface="Comic Sans MS" panose="030F0702030302020204" pitchFamily="66" charset="0"/>
              </a:rPr>
              <a:t>DNA ve RNA</a:t>
            </a:r>
          </a:p>
        </p:txBody>
      </p:sp>
    </p:spTree>
  </p:cSld>
  <p:clrMapOvr>
    <a:masterClrMapping/>
  </p:clrMapOvr>
  <p:transition spd="med">
    <p:cover dir="l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6130D53-0EBE-5694-B185-3CFE251F68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tr-TR" altLang="tr-TR" sz="4000">
                <a:solidFill>
                  <a:srgbClr val="FFFF00"/>
                </a:solidFill>
              </a:rPr>
            </a:br>
            <a:endParaRPr lang="tr-TR" altLang="tr-TR" sz="4000">
              <a:solidFill>
                <a:srgbClr val="FFFF00"/>
              </a:solidFill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E8BA01E-C205-F86F-7B2F-949AA6933D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549275"/>
            <a:ext cx="8229600" cy="4525963"/>
          </a:xfrm>
        </p:spPr>
        <p:txBody>
          <a:bodyPr/>
          <a:lstStyle/>
          <a:p>
            <a:pPr eaLnBrk="1" hangingPunct="1"/>
            <a:r>
              <a:rPr lang="tr-TR" altLang="tr-TR" sz="3600">
                <a:solidFill>
                  <a:srgbClr val="FFFF00"/>
                </a:solidFill>
                <a:latin typeface="Comic Sans MS" panose="030F0702030302020204" pitchFamily="66" charset="0"/>
              </a:rPr>
              <a:t>Hücre üç kısımda incelenir.</a:t>
            </a:r>
          </a:p>
          <a:p>
            <a:pPr eaLnBrk="1" hangingPunct="1"/>
            <a:endParaRPr lang="tr-TR" altLang="tr-TR" sz="36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tr-TR" sz="3600">
                <a:solidFill>
                  <a:srgbClr val="FFFF00"/>
                </a:solidFill>
                <a:latin typeface="Comic Sans MS" panose="030F0702030302020204" pitchFamily="66" charset="0"/>
              </a:rPr>
              <a:t>1-Hücre zarı</a:t>
            </a:r>
          </a:p>
          <a:p>
            <a:pPr eaLnBrk="1" hangingPunct="1"/>
            <a:r>
              <a:rPr lang="tr-TR" altLang="tr-TR" sz="3600">
                <a:solidFill>
                  <a:srgbClr val="FFFF00"/>
                </a:solidFill>
                <a:latin typeface="Comic Sans MS" panose="030F0702030302020204" pitchFamily="66" charset="0"/>
              </a:rPr>
              <a:t>2-Stoplazma</a:t>
            </a:r>
          </a:p>
          <a:p>
            <a:pPr eaLnBrk="1" hangingPunct="1"/>
            <a:r>
              <a:rPr lang="tr-TR" altLang="tr-TR" sz="3600">
                <a:solidFill>
                  <a:srgbClr val="FFFF00"/>
                </a:solidFill>
                <a:latin typeface="Comic Sans MS" panose="030F0702030302020204" pitchFamily="66" charset="0"/>
              </a:rPr>
              <a:t>1-Çekirdek   </a:t>
            </a:r>
          </a:p>
          <a:p>
            <a:pPr eaLnBrk="1" hangingPunct="1"/>
            <a:endParaRPr lang="tr-TR" altLang="tr-TR" sz="36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tr-TR" altLang="tr-TR" sz="36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kdörtgen 1">
            <a:extLst>
              <a:ext uri="{FF2B5EF4-FFF2-40B4-BE49-F238E27FC236}">
                <a16:creationId xmlns:a16="http://schemas.microsoft.com/office/drawing/2014/main" id="{8A939956-1E71-F527-EF01-79FC995B4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1916113"/>
            <a:ext cx="37623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4800">
                <a:solidFill>
                  <a:srgbClr val="FF0000"/>
                </a:solidFill>
                <a:latin typeface="Comic Sans MS" panose="030F0702030302020204" pitchFamily="66" charset="0"/>
              </a:rPr>
              <a:t>1-Hücre zarı</a:t>
            </a:r>
          </a:p>
        </p:txBody>
      </p:sp>
    </p:spTree>
  </p:cSld>
  <p:clrMapOvr>
    <a:masterClrMapping/>
  </p:clrMapOvr>
  <p:transition spd="med">
    <p:cover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Dikdörtgen 1">
            <a:extLst>
              <a:ext uri="{FF2B5EF4-FFF2-40B4-BE49-F238E27FC236}">
                <a16:creationId xmlns:a16="http://schemas.microsoft.com/office/drawing/2014/main" id="{B0AC1B13-6EA0-932F-83D2-D0A99C7CF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8913"/>
            <a:ext cx="8424862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Canlıların en küçük temel yapı birimine hücre denir. 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Bilinen en büyük hücre deve kuşu yumurtasıdır.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Bilinen en uzun hücre ise sinir hücresidir</a:t>
            </a:r>
          </a:p>
        </p:txBody>
      </p:sp>
      <p:pic>
        <p:nvPicPr>
          <p:cNvPr id="3075" name="Picture 7" descr="22_1">
            <a:hlinkClick r:id="rId2"/>
            <a:extLst>
              <a:ext uri="{FF2B5EF4-FFF2-40B4-BE49-F238E27FC236}">
                <a16:creationId xmlns:a16="http://schemas.microsoft.com/office/drawing/2014/main" id="{CCCD6E1D-4CF2-6CEE-E7DF-B9167FEBA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3357563"/>
            <a:ext cx="2236787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">
            <a:extLst>
              <a:ext uri="{FF2B5EF4-FFF2-40B4-BE49-F238E27FC236}">
                <a16:creationId xmlns:a16="http://schemas.microsoft.com/office/drawing/2014/main" id="{FDFA4D0D-0E01-5530-DC55-D1247A302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357563"/>
            <a:ext cx="6156325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İçerik Yer Tutucusu 2">
            <a:extLst>
              <a:ext uri="{FF2B5EF4-FFF2-40B4-BE49-F238E27FC236}">
                <a16:creationId xmlns:a16="http://schemas.microsoft.com/office/drawing/2014/main" id="{0DD86AC1-7316-C0A4-1E39-66FC04A30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8E4EC1ED-9B61-E1D9-5CE8-B5AC94CC5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04850"/>
            <a:ext cx="8855075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Dikdörtgen 3">
            <a:extLst>
              <a:ext uri="{FF2B5EF4-FFF2-40B4-BE49-F238E27FC236}">
                <a16:creationId xmlns:a16="http://schemas.microsoft.com/office/drawing/2014/main" id="{7B6A877B-F88A-0CA3-B6EE-22D6D7FA3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106363"/>
            <a:ext cx="8639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en-US" sz="2800">
                <a:solidFill>
                  <a:srgbClr val="FFFF00"/>
                </a:solidFill>
              </a:rPr>
              <a:t>Hücre zarının genel yapısı</a:t>
            </a:r>
          </a:p>
        </p:txBody>
      </p:sp>
    </p:spTree>
  </p:cSld>
  <p:clrMapOvr>
    <a:masterClrMapping/>
  </p:clrMapOvr>
  <p:transition spd="med">
    <p:cover dir="l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Başlık 1">
            <a:extLst>
              <a:ext uri="{FF2B5EF4-FFF2-40B4-BE49-F238E27FC236}">
                <a16:creationId xmlns:a16="http://schemas.microsoft.com/office/drawing/2014/main" id="{6C3081C3-C5AB-8B9A-97CE-5E88C41E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22531" name="Metin Yer Tutucusu 2">
            <a:extLst>
              <a:ext uri="{FF2B5EF4-FFF2-40B4-BE49-F238E27FC236}">
                <a16:creationId xmlns:a16="http://schemas.microsoft.com/office/drawing/2014/main" id="{22D392C1-623B-03A7-A8C6-C8810663E6EA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22532" name="İçerik Yer Tutucusu 3">
            <a:extLst>
              <a:ext uri="{FF2B5EF4-FFF2-40B4-BE49-F238E27FC236}">
                <a16:creationId xmlns:a16="http://schemas.microsoft.com/office/drawing/2014/main" id="{D0A245CD-0B55-DDE6-C358-1B0E8DA14D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22533" name="Picture 2" descr="http://www.biyodoc.com/hucre/6.PNG">
            <a:extLst>
              <a:ext uri="{FF2B5EF4-FFF2-40B4-BE49-F238E27FC236}">
                <a16:creationId xmlns:a16="http://schemas.microsoft.com/office/drawing/2014/main" id="{982CC6C4-565E-1074-8A66-704D64F78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20675"/>
            <a:ext cx="8596313" cy="64087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6E6D92C-CB56-2EC6-7925-7D8EA6424F23}"/>
              </a:ext>
            </a:extLst>
          </p:cNvPr>
          <p:cNvSpPr/>
          <p:nvPr/>
        </p:nvSpPr>
        <p:spPr>
          <a:xfrm>
            <a:off x="1187450" y="3860800"/>
            <a:ext cx="46038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047B1A-C4A1-1877-B6B2-932AC5014EBE}"/>
              </a:ext>
            </a:extLst>
          </p:cNvPr>
          <p:cNvSpPr/>
          <p:nvPr/>
        </p:nvSpPr>
        <p:spPr>
          <a:xfrm>
            <a:off x="1233488" y="4005263"/>
            <a:ext cx="152400" cy="809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0000"/>
              </a:solidFill>
            </a:endParaRPr>
          </a:p>
        </p:txBody>
      </p:sp>
      <p:cxnSp>
        <p:nvCxnSpPr>
          <p:cNvPr id="4" name="Düz Ok Bağlayıcısı 3">
            <a:extLst>
              <a:ext uri="{FF2B5EF4-FFF2-40B4-BE49-F238E27FC236}">
                <a16:creationId xmlns:a16="http://schemas.microsoft.com/office/drawing/2014/main" id="{2BEA9430-F6CF-6CC8-E62F-822271CDEF58}"/>
              </a:ext>
            </a:extLst>
          </p:cNvPr>
          <p:cNvCxnSpPr/>
          <p:nvPr/>
        </p:nvCxnSpPr>
        <p:spPr>
          <a:xfrm flipV="1">
            <a:off x="971550" y="4049713"/>
            <a:ext cx="261938" cy="14668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537" name="Metin kutusu 6">
            <a:extLst>
              <a:ext uri="{FF2B5EF4-FFF2-40B4-BE49-F238E27FC236}">
                <a16:creationId xmlns:a16="http://schemas.microsoft.com/office/drawing/2014/main" id="{5F014DC1-367C-1829-ECA8-4126DE308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5516563"/>
            <a:ext cx="1336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b="1"/>
              <a:t>kolesterol</a:t>
            </a:r>
          </a:p>
        </p:txBody>
      </p:sp>
    </p:spTree>
  </p:cSld>
  <p:clrMapOvr>
    <a:masterClrMapping/>
  </p:clrMapOvr>
  <p:transition spd="med">
    <p:cover dir="l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2130C3-D423-F092-720D-4EA4252F12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850" y="549275"/>
            <a:ext cx="8229600" cy="331152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tr-TR" sz="2000" dirty="0">
                <a:latin typeface="Comic Sans MS" pitchFamily="66" charset="0"/>
              </a:rPr>
              <a:t>AKICI MOZAİK ZAR MODELİ </a:t>
            </a:r>
          </a:p>
          <a:p>
            <a:pPr marL="0" indent="0" eaLnBrk="1" hangingPunct="1">
              <a:buFontTx/>
              <a:buNone/>
              <a:defRPr/>
            </a:pPr>
            <a:endParaRPr lang="tr-TR" sz="2000" dirty="0">
              <a:latin typeface="Comic Sans MS" pitchFamily="66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tr-TR" sz="2000" dirty="0">
                <a:latin typeface="Comic Sans MS" pitchFamily="66" charset="0"/>
              </a:rPr>
              <a:t>Hücre zarının yapısını açıklayan görüştür. </a:t>
            </a:r>
          </a:p>
          <a:p>
            <a:pPr marL="0" indent="0" eaLnBrk="1" hangingPunct="1">
              <a:buFontTx/>
              <a:buNone/>
              <a:defRPr/>
            </a:pPr>
            <a:r>
              <a:rPr lang="tr-TR" sz="2000" dirty="0">
                <a:latin typeface="Comic Sans MS" pitchFamily="66" charset="0"/>
              </a:rPr>
              <a:t>972 yılında </a:t>
            </a:r>
            <a:r>
              <a:rPr lang="tr-TR" sz="2000" dirty="0" err="1">
                <a:latin typeface="Comic Sans MS" pitchFamily="66" charset="0"/>
              </a:rPr>
              <a:t>singer</a:t>
            </a:r>
            <a:r>
              <a:rPr lang="tr-TR" sz="2000" dirty="0">
                <a:latin typeface="Comic Sans MS" pitchFamily="66" charset="0"/>
              </a:rPr>
              <a:t> ve </a:t>
            </a:r>
            <a:r>
              <a:rPr lang="tr-TR" sz="2000" dirty="0" err="1">
                <a:latin typeface="Comic Sans MS" pitchFamily="66" charset="0"/>
              </a:rPr>
              <a:t>nicholson</a:t>
            </a:r>
            <a:r>
              <a:rPr lang="tr-TR" sz="2000" dirty="0">
                <a:latin typeface="Comic Sans MS" pitchFamily="66" charset="0"/>
              </a:rPr>
              <a:t> tarafından geliştirilmiştir.</a:t>
            </a:r>
          </a:p>
          <a:p>
            <a:pPr marL="0" indent="0" eaLnBrk="1" hangingPunct="1">
              <a:buFontTx/>
              <a:buNone/>
              <a:defRPr/>
            </a:pPr>
            <a:endParaRPr lang="tr-TR" sz="2000" dirty="0"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tr-TR" sz="2000" dirty="0">
                <a:latin typeface="Comic Sans MS" pitchFamily="66" charset="0"/>
              </a:rPr>
              <a:t>Bu modele göre;</a:t>
            </a:r>
          </a:p>
          <a:p>
            <a:pPr eaLnBrk="1" hangingPunct="1">
              <a:defRPr/>
            </a:pPr>
            <a:r>
              <a:rPr lang="tr-TR" sz="2000" dirty="0">
                <a:latin typeface="Comic Sans MS" pitchFamily="66" charset="0"/>
              </a:rPr>
              <a:t>modele göre hücre zarı</a:t>
            </a:r>
          </a:p>
          <a:p>
            <a:pPr eaLnBrk="1" hangingPunct="1">
              <a:defRPr/>
            </a:pPr>
            <a:r>
              <a:rPr lang="tr-TR" sz="2000" dirty="0">
                <a:latin typeface="Comic Sans MS" pitchFamily="66" charset="0"/>
              </a:rPr>
              <a:t>protein, lipit ve karbonhidrat moleküllerinden oluşmaktadır</a:t>
            </a:r>
          </a:p>
          <a:p>
            <a:pPr eaLnBrk="1" hangingPunct="1">
              <a:defRPr/>
            </a:pPr>
            <a:r>
              <a:rPr lang="tr-TR" sz="2000" dirty="0">
                <a:latin typeface="Comic Sans MS" pitchFamily="66" charset="0"/>
              </a:rPr>
              <a:t>Hücre zarındaki lipitler çoğunlukla </a:t>
            </a:r>
            <a:r>
              <a:rPr lang="tr-TR" sz="2000" dirty="0" err="1">
                <a:latin typeface="Comic Sans MS" pitchFamily="66" charset="0"/>
              </a:rPr>
              <a:t>fosfolipit</a:t>
            </a:r>
            <a:r>
              <a:rPr lang="tr-TR" sz="2000" dirty="0">
                <a:latin typeface="Comic Sans MS" pitchFamily="66" charset="0"/>
              </a:rPr>
              <a:t> yapıdadır</a:t>
            </a:r>
          </a:p>
          <a:p>
            <a:pPr eaLnBrk="1" hangingPunct="1">
              <a:defRPr/>
            </a:pPr>
            <a:endParaRPr lang="tr-TR" sz="2000" dirty="0"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tr-TR" sz="2000" dirty="0">
                <a:latin typeface="Comic Sans MS" pitchFamily="66" charset="0"/>
              </a:rPr>
              <a:t>Çift katlı </a:t>
            </a:r>
            <a:r>
              <a:rPr lang="tr-TR" sz="2000" dirty="0" err="1">
                <a:latin typeface="Comic Sans MS" pitchFamily="66" charset="0"/>
              </a:rPr>
              <a:t>fosfolipit</a:t>
            </a:r>
            <a:r>
              <a:rPr lang="tr-TR" sz="2000" dirty="0">
                <a:latin typeface="Comic Sans MS" pitchFamily="66" charset="0"/>
              </a:rPr>
              <a:t> tabakası esnek olup sürekli hareket hâlindedir.</a:t>
            </a:r>
          </a:p>
          <a:p>
            <a:pPr eaLnBrk="1" hangingPunct="1">
              <a:defRPr/>
            </a:pPr>
            <a:r>
              <a:rPr lang="tr-TR" sz="2000" dirty="0">
                <a:latin typeface="Comic Sans MS" pitchFamily="66" charset="0"/>
              </a:rPr>
              <a:t>Bu durum hücre zarının akıcı olmasını sağlar.</a:t>
            </a:r>
          </a:p>
          <a:p>
            <a:pPr eaLnBrk="1" hangingPunct="1">
              <a:defRPr/>
            </a:pPr>
            <a:r>
              <a:rPr lang="tr-TR" sz="2000" dirty="0"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ransition spd="med">
    <p:cover dir="l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İçerik Yer Tutucusu 2">
            <a:extLst>
              <a:ext uri="{FF2B5EF4-FFF2-40B4-BE49-F238E27FC236}">
                <a16:creationId xmlns:a16="http://schemas.microsoft.com/office/drawing/2014/main" id="{F37B9F74-3568-6E7E-7873-5E03DFA60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8" y="333375"/>
            <a:ext cx="8783637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tr-TR" altLang="en-US">
                <a:solidFill>
                  <a:srgbClr val="FF0000"/>
                </a:solidFill>
              </a:rPr>
              <a:t>		HÜCRE ZARI</a:t>
            </a:r>
          </a:p>
          <a:p>
            <a:pPr marL="0" indent="0"/>
            <a:endParaRPr lang="tr-TR" altLang="en-US">
              <a:solidFill>
                <a:srgbClr val="FFFF00"/>
              </a:solidFill>
            </a:endParaRPr>
          </a:p>
          <a:p>
            <a:pPr marL="0" indent="0"/>
            <a:r>
              <a:rPr lang="tr-TR" altLang="en-US">
                <a:solidFill>
                  <a:srgbClr val="FFFF00"/>
                </a:solidFill>
              </a:rPr>
              <a:t>canlı, esnek ve seçici-geçirgendir</a:t>
            </a:r>
          </a:p>
          <a:p>
            <a:pPr marL="0" indent="0"/>
            <a:r>
              <a:rPr lang="tr-TR" altLang="en-US">
                <a:solidFill>
                  <a:srgbClr val="FFFF00"/>
                </a:solidFill>
              </a:rPr>
              <a:t>Hücre zarı karbonhidrat (glikoz), protein ve yağ (fosfolipit) yapılıdır.</a:t>
            </a:r>
          </a:p>
          <a:p>
            <a:pPr marL="0" indent="0"/>
            <a:r>
              <a:rPr lang="tr-TR" altLang="en-US">
                <a:solidFill>
                  <a:srgbClr val="FFFF00"/>
                </a:solidFill>
              </a:rPr>
              <a:t> Hücreyi dağılmaktan korur.</a:t>
            </a:r>
          </a:p>
          <a:p>
            <a:pPr marL="0" indent="0"/>
            <a:r>
              <a:rPr lang="tr-TR" altLang="en-US">
                <a:solidFill>
                  <a:srgbClr val="FFFF00"/>
                </a:solidFill>
              </a:rPr>
              <a:t>Hücreye şekil verir.</a:t>
            </a:r>
          </a:p>
          <a:p>
            <a:pPr marL="0" indent="0"/>
            <a:r>
              <a:rPr lang="tr-TR" altLang="en-US">
                <a:solidFill>
                  <a:srgbClr val="FFFF00"/>
                </a:solidFill>
              </a:rPr>
              <a:t>Hücreyi dış etkilerden korur.</a:t>
            </a:r>
          </a:p>
          <a:p>
            <a:pPr marL="0" indent="0"/>
            <a:r>
              <a:rPr lang="tr-TR" altLang="en-US">
                <a:solidFill>
                  <a:srgbClr val="FFFF00"/>
                </a:solidFill>
              </a:rPr>
              <a:t>Madde alışverişini sağlar. </a:t>
            </a:r>
          </a:p>
          <a:p>
            <a:pPr marL="0" indent="0"/>
            <a:endParaRPr lang="tr-TR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2 İçerik Yer Tutucusu">
            <a:extLst>
              <a:ext uri="{FF2B5EF4-FFF2-40B4-BE49-F238E27FC236}">
                <a16:creationId xmlns:a16="http://schemas.microsoft.com/office/drawing/2014/main" id="{9E0A7A39-0189-6596-2ECD-83264F831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285750"/>
            <a:ext cx="8643937" cy="4525963"/>
          </a:xfrm>
        </p:spPr>
        <p:txBody>
          <a:bodyPr/>
          <a:lstStyle/>
          <a:p>
            <a:r>
              <a:rPr lang="tr-TR" altLang="en-US" sz="2800">
                <a:solidFill>
                  <a:srgbClr val="FF0000"/>
                </a:solidFill>
              </a:rPr>
              <a:t>Hücre Zarının Farklılaşarak Oluşturduğu Yapılar</a:t>
            </a:r>
          </a:p>
          <a:p>
            <a:endParaRPr lang="tr-TR" altLang="en-US" sz="2800">
              <a:solidFill>
                <a:srgbClr val="FF0000"/>
              </a:solidFill>
            </a:endParaRPr>
          </a:p>
          <a:p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1- MİKRÖVİLLUSLAR: Hücre zarının dışa doğru oluşturduğu uzantılardır. İnce bağırsakta emilim yüzeyini artırmaya yarar.</a:t>
            </a:r>
          </a:p>
          <a:p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2- YALANCI AYAK: Hücre zarının dışarıya doğru oluşturduğu geçici uzantılardır. Amip, akyuvar gibi hücrelerde daha çok bulunur.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2 İçerik Yer Tutucusu">
            <a:extLst>
              <a:ext uri="{FF2B5EF4-FFF2-40B4-BE49-F238E27FC236}">
                <a16:creationId xmlns:a16="http://schemas.microsoft.com/office/drawing/2014/main" id="{1B2E798D-1C66-D06C-45C2-875771EBA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214313"/>
            <a:ext cx="8572500" cy="4857750"/>
          </a:xfrm>
        </p:spPr>
        <p:txBody>
          <a:bodyPr/>
          <a:lstStyle/>
          <a:p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3- SİL:  Hücre zarının uzantılarıdır. Paramesyumda hücrenin hareketini sağlar. Memelilerin solunum yollarının iç yüzeyi de sillidir. </a:t>
            </a:r>
          </a:p>
          <a:p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Bu sillerin hareketi, mukus ve tozları uzaklaştırır.</a:t>
            </a:r>
          </a:p>
          <a:p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4- KAMÇI: İnce, uzun ve iplik benzeri yapılar olup hücre yüzeyinden çıkar.</a:t>
            </a:r>
          </a:p>
          <a:p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 Hücrede bir ya da iki tane Kamçı bulunur. Memeli spermlerindeki hareket, kamçı ile sağlanır</a:t>
            </a:r>
          </a:p>
          <a:p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2 İçerik Yer Tutucusu">
            <a:extLst>
              <a:ext uri="{FF2B5EF4-FFF2-40B4-BE49-F238E27FC236}">
                <a16:creationId xmlns:a16="http://schemas.microsoft.com/office/drawing/2014/main" id="{C21B8A73-5A3C-6E5F-F7A9-E6E31F6FF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214313"/>
            <a:ext cx="8643937" cy="5911850"/>
          </a:xfrm>
        </p:spPr>
        <p:txBody>
          <a:bodyPr/>
          <a:lstStyle/>
          <a:p>
            <a:r>
              <a:rPr lang="tr-TR" altLang="en-US">
                <a:solidFill>
                  <a:srgbClr val="FFFF00"/>
                </a:solidFill>
                <a:latin typeface="Comic Sans MS" panose="030F0702030302020204" pitchFamily="66" charset="0"/>
              </a:rPr>
              <a:t>. Bitkilerdeki hücre duvarının bazı özellikleri şunlardır: </a:t>
            </a:r>
          </a:p>
          <a:p>
            <a:endParaRPr lang="tr-TR" altLang="en-US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tr-TR" altLang="en-US">
                <a:solidFill>
                  <a:srgbClr val="FFFF00"/>
                </a:solidFill>
                <a:latin typeface="Comic Sans MS" panose="030F0702030302020204" pitchFamily="66" charset="0"/>
              </a:rPr>
              <a:t>● Hücre duvarı cansız ve tam geçirgendir. </a:t>
            </a:r>
          </a:p>
          <a:p>
            <a:r>
              <a:rPr lang="tr-TR" altLang="en-US">
                <a:solidFill>
                  <a:srgbClr val="FFFF00"/>
                </a:solidFill>
                <a:latin typeface="Comic Sans MS" panose="030F0702030302020204" pitchFamily="66" charset="0"/>
              </a:rPr>
              <a:t>● Hücre duvarı hücreye dayanıklılık sağlar. </a:t>
            </a:r>
          </a:p>
          <a:p>
            <a:r>
              <a:rPr lang="tr-TR" altLang="en-US">
                <a:solidFill>
                  <a:srgbClr val="FFFF00"/>
                </a:solidFill>
                <a:latin typeface="Comic Sans MS" panose="030F0702030302020204" pitchFamily="66" charset="0"/>
              </a:rPr>
              <a:t>● Hücre duvarı üzerinde geçitler bulunur ve hücreye madde giriş çıkışına engel olmaz.</a:t>
            </a:r>
          </a:p>
          <a:p>
            <a:r>
              <a:rPr lang="tr-TR" altLang="en-US">
                <a:solidFill>
                  <a:srgbClr val="FFFF00"/>
                </a:solidFill>
                <a:latin typeface="Comic Sans MS" panose="030F0702030302020204" pitchFamily="66" charset="0"/>
              </a:rPr>
              <a:t> ● Hücre duvarı otçul memelilerin (inek, koyun vb.) sindirim sistemindeki selüloz sindirici bakteriler tarafından sindirilir</a:t>
            </a:r>
          </a:p>
        </p:txBody>
      </p:sp>
    </p:spTree>
  </p:cSld>
  <p:clrMapOvr>
    <a:masterClrMapping/>
  </p:clrMapOvr>
  <p:transition spd="med">
    <p:cover dir="l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3DDEEF5A-48F0-CB73-1D5E-9FF2DB94DC0B}"/>
              </a:ext>
            </a:extLst>
          </p:cNvPr>
          <p:cNvSpPr/>
          <p:nvPr/>
        </p:nvSpPr>
        <p:spPr>
          <a:xfrm>
            <a:off x="238125" y="188913"/>
            <a:ext cx="8640763" cy="53006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tr-TR" sz="3600" kern="0" dirty="0">
                <a:solidFill>
                  <a:srgbClr val="FFFF00"/>
                </a:solidFill>
                <a:latin typeface="Comic Sans MS" pitchFamily="66" charset="0"/>
                <a:cs typeface="+mn-cs"/>
              </a:rPr>
              <a:t>	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tr-TR" sz="3600" b="1" kern="0" dirty="0">
                <a:solidFill>
                  <a:srgbClr val="FFFF00"/>
                </a:solidFill>
                <a:latin typeface="Comic Sans MS" pitchFamily="66" charset="0"/>
                <a:cs typeface="+mn-cs"/>
              </a:rPr>
              <a:t>Canlı türlerine göre çeperin 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tr-TR" sz="3600" b="1" kern="0" dirty="0">
                <a:solidFill>
                  <a:srgbClr val="FFFF00"/>
                </a:solidFill>
                <a:latin typeface="Comic Sans MS" pitchFamily="66" charset="0"/>
                <a:cs typeface="+mn-cs"/>
              </a:rPr>
              <a:t>yapı maddesi:</a:t>
            </a:r>
          </a:p>
          <a:p>
            <a:pPr algn="ctr" eaLnBrk="0" hangingPunct="0">
              <a:spcBef>
                <a:spcPct val="20000"/>
              </a:spcBef>
              <a:defRPr/>
            </a:pPr>
            <a:endParaRPr lang="tr-TR" sz="3600" kern="0" dirty="0">
              <a:solidFill>
                <a:srgbClr val="FFFF00"/>
              </a:solidFill>
              <a:latin typeface="Comic Sans MS" pitchFamily="66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tr-TR" sz="3600" kern="0" dirty="0">
                <a:solidFill>
                  <a:srgbClr val="FFFF00"/>
                </a:solidFill>
                <a:latin typeface="Comic Sans MS" pitchFamily="66" charset="0"/>
                <a:cs typeface="+mn-cs"/>
              </a:rPr>
              <a:t>Mantarlarda →     kitin,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tr-TR" sz="3600" kern="0" dirty="0">
                <a:solidFill>
                  <a:srgbClr val="FFFF00"/>
                </a:solidFill>
                <a:latin typeface="Comic Sans MS" pitchFamily="66" charset="0"/>
                <a:cs typeface="+mn-cs"/>
              </a:rPr>
              <a:t>Bitkilerde ve alglerde →  selüloz,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tr-TR" sz="3600" kern="0" dirty="0">
                <a:solidFill>
                  <a:srgbClr val="FFFF00"/>
                </a:solidFill>
                <a:latin typeface="Comic Sans MS" pitchFamily="66" charset="0"/>
                <a:cs typeface="+mn-cs"/>
              </a:rPr>
              <a:t>Bakterilerde→  </a:t>
            </a:r>
            <a:r>
              <a:rPr lang="tr-TR" sz="3600" kern="0" dirty="0" err="1">
                <a:solidFill>
                  <a:srgbClr val="FFFF00"/>
                </a:solidFill>
                <a:latin typeface="Comic Sans MS" pitchFamily="66" charset="0"/>
                <a:cs typeface="+mn-cs"/>
              </a:rPr>
              <a:t>peptidoglikan</a:t>
            </a:r>
            <a:endParaRPr lang="tr-TR" sz="3600" kern="0" dirty="0">
              <a:solidFill>
                <a:srgbClr val="FFFF00"/>
              </a:solidFill>
              <a:latin typeface="Comic Sans MS" pitchFamily="66" charset="0"/>
              <a:cs typeface="+mn-cs"/>
            </a:endParaRPr>
          </a:p>
          <a:p>
            <a:pPr eaLnBrk="0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tr-TR" sz="3600" dirty="0">
                <a:solidFill>
                  <a:srgbClr val="FFFF00"/>
                </a:solidFill>
              </a:rPr>
              <a:t>   </a:t>
            </a:r>
            <a:r>
              <a:rPr lang="tr-TR" sz="3600" dirty="0" err="1">
                <a:solidFill>
                  <a:srgbClr val="FFFF00"/>
                </a:solidFill>
              </a:rPr>
              <a:t>Arkelerde</a:t>
            </a:r>
            <a:r>
              <a:rPr lang="tr-TR" sz="3600" dirty="0">
                <a:solidFill>
                  <a:srgbClr val="FFFF00"/>
                </a:solidFill>
              </a:rPr>
              <a:t> →    </a:t>
            </a:r>
            <a:r>
              <a:rPr lang="tr-TR" sz="3600" dirty="0" err="1">
                <a:solidFill>
                  <a:srgbClr val="FFFF00"/>
                </a:solidFill>
              </a:rPr>
              <a:t>pseudopeptidoglikandan</a:t>
            </a:r>
            <a:endParaRPr lang="tr-TR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Başlık">
            <a:extLst>
              <a:ext uri="{FF2B5EF4-FFF2-40B4-BE49-F238E27FC236}">
                <a16:creationId xmlns:a16="http://schemas.microsoft.com/office/drawing/2014/main" id="{F9BD0B39-8BB9-0A45-CED1-A185E7F7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9699" name="2 Metin Yer Tutucusu">
            <a:extLst>
              <a:ext uri="{FF2B5EF4-FFF2-40B4-BE49-F238E27FC236}">
                <a16:creationId xmlns:a16="http://schemas.microsoft.com/office/drawing/2014/main" id="{CC120D21-671A-AD6A-4468-20FA47C0440E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9700" name="3 İçerik Yer Tutucusu">
            <a:extLst>
              <a:ext uri="{FF2B5EF4-FFF2-40B4-BE49-F238E27FC236}">
                <a16:creationId xmlns:a16="http://schemas.microsoft.com/office/drawing/2014/main" id="{75479613-E3F5-7F7D-5D67-4DC713C3FC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701" name="Picture 4" descr="Hücre Zarı ve Organeller Hücre Zarının Özellikleri Tyt Ayt Yks">
            <a:extLst>
              <a:ext uri="{FF2B5EF4-FFF2-40B4-BE49-F238E27FC236}">
                <a16:creationId xmlns:a16="http://schemas.microsoft.com/office/drawing/2014/main" id="{98EFC50E-60EC-3549-CBBB-5B1A50F63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8358188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AutoShape 6" descr="Bitki ve hayvan hücresinin arasındaki farklar ve ortak özellikleri  nelerdir? Hücre duvarı hayvan hücresinde bulunur mu? - Son Dakika Eğitim  Haberleri">
            <a:extLst>
              <a:ext uri="{FF2B5EF4-FFF2-40B4-BE49-F238E27FC236}">
                <a16:creationId xmlns:a16="http://schemas.microsoft.com/office/drawing/2014/main" id="{35F00D58-410C-A2A1-86A0-F5E60610D1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703" name="AutoShape 8" descr="Bitki ve hayvan hücresinin arasındaki farklar ve ortak özellikleri  nelerdir? Hücre duvarı hayvan hücresinde bulunur mu? - Son Dakika Eğitim  Haberleri">
            <a:extLst>
              <a:ext uri="{FF2B5EF4-FFF2-40B4-BE49-F238E27FC236}">
                <a16:creationId xmlns:a16="http://schemas.microsoft.com/office/drawing/2014/main" id="{421B48D7-A507-FE61-8AE0-03822ED2E9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704" name="AutoShape 10" descr="Bitki ve hayvan hücresinin arasındaki farklar ve ortak özellikleri  nelerdir? Hücre duvarı hayvan hücresinde bulunur mu? - Son Dakika Eğitim  Haberleri">
            <a:extLst>
              <a:ext uri="{FF2B5EF4-FFF2-40B4-BE49-F238E27FC236}">
                <a16:creationId xmlns:a16="http://schemas.microsoft.com/office/drawing/2014/main" id="{BCF6D6CC-EA88-2C36-20BA-D78A4CBAF6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705" name="AutoShape 12" descr="Bitki ve hayvan hücresinin arasındaki farklar ve ortak özellikleri  nelerdir? Hücre duvarı hayvan hücresinde bulunur mu? - Son Dakika Eğitim  Haberleri">
            <a:extLst>
              <a:ext uri="{FF2B5EF4-FFF2-40B4-BE49-F238E27FC236}">
                <a16:creationId xmlns:a16="http://schemas.microsoft.com/office/drawing/2014/main" id="{F3863A60-83AD-B380-73C8-4A41A9800A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706" name="AutoShape 14" descr="Bitki ve hayvan hücresinin arasındaki farklar ve ortak özellikleri  nelerdir? Hücre duvarı hayvan hücresinde bulunur mu? - Son Dakika Eğitim  Haberleri">
            <a:extLst>
              <a:ext uri="{FF2B5EF4-FFF2-40B4-BE49-F238E27FC236}">
                <a16:creationId xmlns:a16="http://schemas.microsoft.com/office/drawing/2014/main" id="{E8652D77-C26A-1E93-7E19-A0AF2DB847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 spd="med">
    <p:cover dir="l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22D28D5E-4A35-D260-55D2-D07720013B84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649288"/>
          <a:ext cx="8280400" cy="6167437"/>
        </p:xfrm>
        <a:graphic>
          <a:graphicData uri="http://schemas.openxmlformats.org/drawingml/2006/table">
            <a:tbl>
              <a:tblPr/>
              <a:tblGrid>
                <a:gridCol w="4140200">
                  <a:extLst>
                    <a:ext uri="{9D8B030D-6E8A-4147-A177-3AD203B41FA5}">
                      <a16:colId xmlns:a16="http://schemas.microsoft.com/office/drawing/2014/main" val="2414836659"/>
                    </a:ext>
                  </a:extLst>
                </a:gridCol>
                <a:gridCol w="4140200">
                  <a:extLst>
                    <a:ext uri="{9D8B030D-6E8A-4147-A177-3AD203B41FA5}">
                      <a16:colId xmlns:a16="http://schemas.microsoft.com/office/drawing/2014/main" val="1993035276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Hücre zarı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Hücre çeperi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2199923"/>
                  </a:ext>
                </a:extLst>
              </a:tr>
              <a:tr h="14636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Tüm hücrelerde bulunur.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Bakteri, mantar, bitki ve bazı alglerde bulunur.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715572"/>
                  </a:ext>
                </a:extLst>
              </a:tr>
              <a:tr h="592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Canlıdır.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Cansızdır.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9763231"/>
                  </a:ext>
                </a:extLst>
              </a:tr>
              <a:tr h="9747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Üzerinde porlar bulunur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Üzerinde geçitler bulunur.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722628"/>
                  </a:ext>
                </a:extLst>
              </a:tr>
              <a:tr h="592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Seçici geçirgendir.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 geçirgendir.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522503"/>
                  </a:ext>
                </a:extLst>
              </a:tr>
              <a:tr h="1951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Hücre içeriğinin dağılmasını önler ve hücreyi dış etkenlerden korur.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Turgor basıncına ve dış etkilere karşı bitkiyi korur.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7697499"/>
                  </a:ext>
                </a:extLst>
              </a:tr>
            </a:tbl>
          </a:graphicData>
        </a:graphic>
      </p:graphicFrame>
      <p:sp>
        <p:nvSpPr>
          <p:cNvPr id="30745" name="Rectangle 1">
            <a:extLst>
              <a:ext uri="{FF2B5EF4-FFF2-40B4-BE49-F238E27FC236}">
                <a16:creationId xmlns:a16="http://schemas.microsoft.com/office/drawing/2014/main" id="{26CBDA0D-49E0-2A6D-9D10-C900B0CD3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0"/>
            <a:ext cx="9128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tr-TR" altLang="en-US" sz="3200" b="1">
                <a:solidFill>
                  <a:srgbClr val="FF0000"/>
                </a:solidFill>
                <a:latin typeface="Roboto Condensed" panose="02000000000000000000" pitchFamily="2" charset="0"/>
              </a:rPr>
              <a:t>H</a:t>
            </a:r>
            <a:r>
              <a:rPr lang="tr-TR" altLang="en-US" sz="3200" b="1">
                <a:solidFill>
                  <a:srgbClr val="FF0000"/>
                </a:solidFill>
              </a:rPr>
              <a:t>ü</a:t>
            </a:r>
            <a:r>
              <a:rPr lang="tr-TR" altLang="en-US" sz="3200" b="1">
                <a:solidFill>
                  <a:srgbClr val="FF0000"/>
                </a:solidFill>
                <a:latin typeface="Roboto Condensed" panose="02000000000000000000" pitchFamily="2" charset="0"/>
              </a:rPr>
              <a:t>cre zarı ve h</a:t>
            </a:r>
            <a:r>
              <a:rPr lang="tr-TR" altLang="en-US" sz="3200" b="1">
                <a:solidFill>
                  <a:srgbClr val="FF0000"/>
                </a:solidFill>
              </a:rPr>
              <a:t>ü</a:t>
            </a:r>
            <a:r>
              <a:rPr lang="tr-TR" altLang="en-US" sz="3200" b="1">
                <a:solidFill>
                  <a:srgbClr val="FF0000"/>
                </a:solidFill>
                <a:latin typeface="Roboto Condensed" panose="02000000000000000000" pitchFamily="2" charset="0"/>
              </a:rPr>
              <a:t>cre </a:t>
            </a:r>
            <a:r>
              <a:rPr lang="tr-TR" altLang="en-US" sz="3200" b="1">
                <a:solidFill>
                  <a:srgbClr val="FF0000"/>
                </a:solidFill>
              </a:rPr>
              <a:t>ç</a:t>
            </a:r>
            <a:r>
              <a:rPr lang="tr-TR" altLang="en-US" sz="3200" b="1">
                <a:solidFill>
                  <a:srgbClr val="FF0000"/>
                </a:solidFill>
                <a:latin typeface="Roboto Condensed" panose="02000000000000000000" pitchFamily="2" charset="0"/>
              </a:rPr>
              <a:t>eperinin karşılaştırılması</a:t>
            </a:r>
            <a:endParaRPr lang="tr-TR" altLang="en-US" sz="3200"/>
          </a:p>
        </p:txBody>
      </p:sp>
    </p:spTree>
  </p:cSld>
  <p:clrMapOvr>
    <a:masterClrMapping/>
  </p:clrMapOvr>
  <p:transition spd="med">
    <p:cover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İçerik Yer Tutucusu 2">
            <a:extLst>
              <a:ext uri="{FF2B5EF4-FFF2-40B4-BE49-F238E27FC236}">
                <a16:creationId xmlns:a16="http://schemas.microsoft.com/office/drawing/2014/main" id="{C339DA38-F302-8F3B-5660-37E47B7E2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260350"/>
            <a:ext cx="8642350" cy="64087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tr-TR" altLang="tr-TR" sz="3600" b="1">
                <a:solidFill>
                  <a:srgbClr val="FFFF00"/>
                </a:solidFill>
                <a:latin typeface="Comic Sans MS" panose="030F0702030302020204" pitchFamily="66" charset="0"/>
              </a:rPr>
              <a:t>Hücre teorisi</a:t>
            </a:r>
            <a:endParaRPr lang="tr-TR" altLang="tr-TR" sz="36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r>
              <a:rPr lang="tr-TR" altLang="tr-TR">
                <a:solidFill>
                  <a:srgbClr val="FFFF00"/>
                </a:solidFill>
                <a:latin typeface="Comic Sans MS" panose="030F0702030302020204" pitchFamily="66" charset="0"/>
              </a:rPr>
              <a:t>1)Bütün canlılar bir yada birden fazla hücreden meydana gelmiştir.</a:t>
            </a:r>
          </a:p>
          <a:p>
            <a:pPr eaLnBrk="1" hangingPunct="1">
              <a:buFontTx/>
              <a:buNone/>
            </a:pPr>
            <a:r>
              <a:rPr lang="tr-TR" altLang="tr-TR">
                <a:solidFill>
                  <a:srgbClr val="FFFF00"/>
                </a:solidFill>
                <a:latin typeface="Comic Sans MS" panose="030F0702030302020204" pitchFamily="66" charset="0"/>
              </a:rPr>
              <a:t> (Rudolf Virkov)</a:t>
            </a:r>
          </a:p>
          <a:p>
            <a:endParaRPr lang="tr-TR" altLang="tr-TR"/>
          </a:p>
        </p:txBody>
      </p:sp>
      <p:pic>
        <p:nvPicPr>
          <p:cNvPr id="4099" name="Picture 2" descr="http://4.bp.blogspot.com/-HH_1Lco6ZRM/VMI1x-iMbFI/AAAAAAAABT4/2K8iEQrnwpU/s1600/oglena.jpg">
            <a:extLst>
              <a:ext uri="{FF2B5EF4-FFF2-40B4-BE49-F238E27FC236}">
                <a16:creationId xmlns:a16="http://schemas.microsoft.com/office/drawing/2014/main" id="{3B540E00-BC86-0D7A-2746-54F1FE0B9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68638"/>
            <a:ext cx="25241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www.okultesti.com/images/slayt/Slayt4-cok_HUcreli_Canlilara_Ornek.GIF">
            <a:extLst>
              <a:ext uri="{FF2B5EF4-FFF2-40B4-BE49-F238E27FC236}">
                <a16:creationId xmlns:a16="http://schemas.microsoft.com/office/drawing/2014/main" id="{20733501-1667-C534-748E-B867302BB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68638"/>
            <a:ext cx="5487988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İçerik Yer Tutucusu 2">
            <a:extLst>
              <a:ext uri="{FF2B5EF4-FFF2-40B4-BE49-F238E27FC236}">
                <a16:creationId xmlns:a16="http://schemas.microsoft.com/office/drawing/2014/main" id="{58899A37-4817-4E72-7C01-2BDFB7BC5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2708275"/>
            <a:ext cx="8662988" cy="16573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tr-TR" altLang="en-US" sz="4000">
                <a:solidFill>
                  <a:srgbClr val="FF0000"/>
                </a:solidFill>
              </a:rPr>
              <a:t>2- SİTOPLAZMA VE ORGANELLER</a:t>
            </a:r>
          </a:p>
        </p:txBody>
      </p:sp>
    </p:spTree>
  </p:cSld>
  <p:clrMapOvr>
    <a:masterClrMapping/>
  </p:clrMapOvr>
  <p:transition spd="med">
    <p:cover dir="l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0DB2292-A64D-ACF1-851F-D7DC8CEFFB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0"/>
            <a:ext cx="8229600" cy="922338"/>
          </a:xfrm>
        </p:spPr>
        <p:txBody>
          <a:bodyPr/>
          <a:lstStyle/>
          <a:p>
            <a:pPr eaLnBrk="1" hangingPunct="1"/>
            <a:r>
              <a:rPr lang="tr-TR" altLang="tr-TR" sz="2800" b="1">
                <a:solidFill>
                  <a:srgbClr val="FF3300"/>
                </a:solidFill>
              </a:rPr>
              <a:t>2) SİTOPLAZMA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6BD80A23-EB34-6871-2743-F523C92087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125538"/>
            <a:ext cx="8642350" cy="55181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Ökaryot </a:t>
            </a:r>
            <a:r>
              <a:rPr lang="tr-TR" altLang="en-US" sz="2800" b="1">
                <a:solidFill>
                  <a:srgbClr val="FFFF00"/>
                </a:solidFill>
                <a:latin typeface="Comic Sans MS" panose="030F0702030302020204" pitchFamily="66" charset="0"/>
              </a:rPr>
              <a:t>hücrelerde</a:t>
            </a:r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 çekirdek ile hücre zarı arasında kalan kısımdır.</a:t>
            </a:r>
          </a:p>
          <a:p>
            <a:pPr eaLnBrk="1" hangingPunct="1">
              <a:lnSpc>
                <a:spcPct val="90000"/>
              </a:lnSpc>
            </a:pPr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 yumurta akı kıvamında bir sıvıdır. </a:t>
            </a:r>
          </a:p>
          <a:p>
            <a:pPr eaLnBrk="1" hangingPunct="1">
              <a:lnSpc>
                <a:spcPct val="90000"/>
              </a:lnSpc>
            </a:pPr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%70-90’ı sudur  </a:t>
            </a:r>
          </a:p>
          <a:p>
            <a:pPr eaLnBrk="1" hangingPunct="1">
              <a:lnSpc>
                <a:spcPct val="90000"/>
              </a:lnSpc>
            </a:pPr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Organeller,  enzimler, RNA, nükleotitler, organik monomerler, atık ürünler, mineraller ve iyonlar bulunur. </a:t>
            </a:r>
          </a:p>
          <a:p>
            <a:pPr eaLnBrk="1" hangingPunct="1">
              <a:lnSpc>
                <a:spcPct val="90000"/>
              </a:lnSpc>
            </a:pPr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Sitoplazmada hücrenin sindirim, solunum, boşaltım, beslenme ve fotosentez gibi yaşamsal faaliyetleri gerçekleşir. </a:t>
            </a:r>
            <a:endParaRPr lang="tr-TR" altLang="tr-TR" sz="2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İçerik Yer Tutucusu 2">
            <a:extLst>
              <a:ext uri="{FF2B5EF4-FFF2-40B4-BE49-F238E27FC236}">
                <a16:creationId xmlns:a16="http://schemas.microsoft.com/office/drawing/2014/main" id="{4646089F-77E0-4886-FB27-5D7C15CD7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5" y="188913"/>
            <a:ext cx="8964613" cy="6524625"/>
          </a:xfrm>
        </p:spPr>
        <p:txBody>
          <a:bodyPr/>
          <a:lstStyle/>
          <a:p>
            <a:r>
              <a:rPr lang="tr-TR" altLang="en-US" sz="2800"/>
              <a:t>      HÜCRE ORGANELLERİ</a:t>
            </a:r>
          </a:p>
          <a:p>
            <a:endParaRPr lang="tr-TR" altLang="en-US" sz="2800"/>
          </a:p>
          <a:p>
            <a:pPr marL="457200" lvl="1" indent="0">
              <a:buFontTx/>
              <a:buNone/>
            </a:pPr>
            <a:r>
              <a:rPr lang="tr-TR" altLang="en-US" sz="2400"/>
              <a:t>	Bir insan vücudu, trilyonlarca hücreden oluşur. </a:t>
            </a:r>
          </a:p>
          <a:p>
            <a:pPr marL="457200" lvl="1" indent="0">
              <a:buFontTx/>
              <a:buNone/>
            </a:pPr>
            <a:r>
              <a:rPr lang="tr-TR" altLang="en-US" sz="2400"/>
              <a:t>Her bir hücre içerisinde birbirinden farklı görevleri yerine getiren onlarca çeşit organel ve sayıları on binleri bulan yaklaşık 2.500 çeşit enzim vardır. </a:t>
            </a:r>
          </a:p>
          <a:p>
            <a:pPr marL="457200" lvl="1" indent="0">
              <a:buFontTx/>
              <a:buNone/>
            </a:pPr>
            <a:r>
              <a:rPr lang="tr-TR" altLang="en-US" sz="2400"/>
              <a:t>	Her bir hücre içinde bir saniyede milyonlarca biyokimya-sal tepkime meydana gelir. </a:t>
            </a:r>
          </a:p>
          <a:p>
            <a:pPr marL="457200" lvl="1" indent="0">
              <a:buFontTx/>
              <a:buNone/>
            </a:pPr>
            <a:r>
              <a:rPr lang="tr-TR" altLang="en-US" sz="2400"/>
              <a:t>	Karmaşık yapıdaki hücre ve elemanlarının  hatasız  bir  şekilde  ve  uyumlu  çalışması  gerekir.  </a:t>
            </a:r>
          </a:p>
          <a:p>
            <a:pPr marL="457200" lvl="1" indent="0">
              <a:buFontTx/>
              <a:buNone/>
            </a:pPr>
            <a:r>
              <a:rPr lang="tr-TR" altLang="en-US" sz="2400"/>
              <a:t>	Hücre içindeki yapıların herhangi birinde meydana gelecek aksama, o hücrenin veya canlının hastalanmasına hatta ölümüne yol aça-bilir</a:t>
            </a:r>
          </a:p>
        </p:txBody>
      </p:sp>
    </p:spTree>
  </p:cSld>
  <p:clrMapOvr>
    <a:masterClrMapping/>
  </p:clrMapOvr>
  <p:transition spd="med">
    <p:cover dir="l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1E81448A-5A18-1388-0227-4A2DE9F67E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>
                <a:solidFill>
                  <a:srgbClr val="FF3300"/>
                </a:solidFill>
              </a:rPr>
              <a:t>Hücrede bulunan organeller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5C49A0E-577E-C5AB-0058-2C7A4879C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altLang="tr-TR">
                <a:solidFill>
                  <a:srgbClr val="FFFF00"/>
                </a:solidFill>
              </a:rPr>
              <a:t>1- Ribozom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>
                <a:solidFill>
                  <a:srgbClr val="FFFF00"/>
                </a:solidFill>
              </a:rPr>
              <a:t>2- Endoplazmik retikulum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>
                <a:solidFill>
                  <a:srgbClr val="FFFF00"/>
                </a:solidFill>
              </a:rPr>
              <a:t>3- Golgi aygıtı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>
                <a:solidFill>
                  <a:srgbClr val="FFFF00"/>
                </a:solidFill>
              </a:rPr>
              <a:t>4- mitokondri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>
                <a:solidFill>
                  <a:srgbClr val="FFFF00"/>
                </a:solidFill>
              </a:rPr>
              <a:t>5- sentrozom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>
                <a:solidFill>
                  <a:srgbClr val="FFFF00"/>
                </a:solidFill>
              </a:rPr>
              <a:t>6- Peroksizom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>
                <a:solidFill>
                  <a:srgbClr val="FFFF00"/>
                </a:solidFill>
              </a:rPr>
              <a:t>7- pastidler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>
                <a:solidFill>
                  <a:srgbClr val="FFFF00"/>
                </a:solidFill>
              </a:rPr>
              <a:t>8- koful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>
                <a:solidFill>
                  <a:srgbClr val="FFFF00"/>
                </a:solidFill>
              </a:rPr>
              <a:t>9- lizozom</a:t>
            </a:r>
          </a:p>
          <a:p>
            <a:pPr eaLnBrk="1" hangingPunct="1">
              <a:lnSpc>
                <a:spcPct val="90000"/>
              </a:lnSpc>
            </a:pPr>
            <a:endParaRPr lang="tr-TR" altLang="tr-TR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0322B0E7-AD17-BE9B-D3CB-D5EFED49F3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777875"/>
          </a:xfrm>
        </p:spPr>
        <p:txBody>
          <a:bodyPr/>
          <a:lstStyle/>
          <a:p>
            <a:pPr eaLnBrk="1" hangingPunct="1"/>
            <a:r>
              <a:rPr lang="tr-TR" altLang="tr-TR" sz="2800">
                <a:solidFill>
                  <a:srgbClr val="FF3300"/>
                </a:solidFill>
              </a:rPr>
              <a:t>1-  </a:t>
            </a:r>
            <a:r>
              <a:rPr lang="tr-TR" altLang="tr-TR" sz="2800" b="1">
                <a:solidFill>
                  <a:srgbClr val="FF3300"/>
                </a:solidFill>
              </a:rPr>
              <a:t>MİTOKONDRİ</a:t>
            </a:r>
            <a:endParaRPr lang="tr-TR" altLang="tr-TR" sz="280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7C7747B-653F-CFB3-BF1B-3E6C81E4F6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4313" y="928688"/>
            <a:ext cx="8435975" cy="50720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    Oksijenli solunumun gerçekleştiği organeldir Prokaryot canlılar ve memelilerin olgun alyuvar hücreleri dışında tüm oksijenli solunum yapan hücrelerde bulunur.</a:t>
            </a:r>
            <a:endParaRPr lang="tr-TR" altLang="tr-TR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tr-TR" sz="2800">
                <a:solidFill>
                  <a:srgbClr val="FFFF00"/>
                </a:solidFill>
                <a:latin typeface="Comic Sans MS" panose="030F0702030302020204" pitchFamily="66" charset="0"/>
              </a:rPr>
              <a:t>ATP üretimi yapılır. .</a:t>
            </a:r>
          </a:p>
          <a:p>
            <a:pPr eaLnBrk="1" hangingPunct="1"/>
            <a:r>
              <a:rPr lang="tr-TR" altLang="tr-TR" sz="2800">
                <a:solidFill>
                  <a:srgbClr val="FFFF00"/>
                </a:solidFill>
                <a:latin typeface="Comic Sans MS" panose="030F0702030302020204" pitchFamily="66" charset="0"/>
              </a:rPr>
              <a:t>çizgili kas hücrelerinde daha fazla bulunur ( kol ve ayak kaslarımızda)</a:t>
            </a:r>
          </a:p>
          <a:p>
            <a:pPr eaLnBrk="1" hangingPunct="1"/>
            <a:r>
              <a:rPr lang="tr-TR" altLang="tr-TR" sz="2800">
                <a:solidFill>
                  <a:srgbClr val="FFFF00"/>
                </a:solidFill>
                <a:latin typeface="Comic Sans MS" panose="030F0702030302020204" pitchFamily="66" charset="0"/>
              </a:rPr>
              <a:t>Çift katlı zar ile çevrili bir organeldir. </a:t>
            </a:r>
          </a:p>
          <a:p>
            <a:pPr eaLnBrk="1" hangingPunct="1"/>
            <a:r>
              <a:rPr lang="tr-TR" altLang="tr-TR" sz="2800">
                <a:solidFill>
                  <a:srgbClr val="FFFF00"/>
                </a:solidFill>
                <a:latin typeface="Comic Sans MS" panose="030F0702030302020204" pitchFamily="66" charset="0"/>
              </a:rPr>
              <a:t>Kendine ait DNA, RNA ve ribozomu vardır.</a:t>
            </a:r>
          </a:p>
          <a:p>
            <a:pPr eaLnBrk="1" hangingPunct="1"/>
            <a:r>
              <a:rPr lang="tr-TR" altLang="tr-TR" sz="2800">
                <a:solidFill>
                  <a:srgbClr val="FFFF00"/>
                </a:solidFill>
                <a:latin typeface="Comic Sans MS" panose="030F0702030302020204" pitchFamily="66" charset="0"/>
              </a:rPr>
              <a:t>Kendini eşler.</a:t>
            </a:r>
          </a:p>
          <a:p>
            <a:pPr eaLnBrk="1" hangingPunct="1"/>
            <a:endParaRPr lang="tr-TR" altLang="tr-TR" sz="2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ağ Ok 1">
            <a:hlinkClick r:id="rId2" action="ppaction://hlinkfile"/>
            <a:extLst>
              <a:ext uri="{FF2B5EF4-FFF2-40B4-BE49-F238E27FC236}">
                <a16:creationId xmlns:a16="http://schemas.microsoft.com/office/drawing/2014/main" id="{EA25F798-3B12-EB63-B694-1C8101CAD7CC}"/>
              </a:ext>
            </a:extLst>
          </p:cNvPr>
          <p:cNvSpPr/>
          <p:nvPr/>
        </p:nvSpPr>
        <p:spPr>
          <a:xfrm>
            <a:off x="7786688" y="5286375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DDE6061-1DE6-9822-E3C2-92F928E7D6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b="1">
                <a:solidFill>
                  <a:srgbClr val="FF3300"/>
                </a:solidFill>
              </a:rPr>
              <a:t>MİTOKONDRİ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4B421A33-869A-FAE6-33E5-B3996B84000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tr-TR" altLang="tr-TR" sz="2800"/>
          </a:p>
          <a:p>
            <a:pPr eaLnBrk="1" hangingPunct="1"/>
            <a:endParaRPr lang="tr-TR" altLang="tr-TR" sz="2800"/>
          </a:p>
        </p:txBody>
      </p:sp>
      <p:pic>
        <p:nvPicPr>
          <p:cNvPr id="36868" name="Picture 4" descr="mitokondri">
            <a:extLst>
              <a:ext uri="{FF2B5EF4-FFF2-40B4-BE49-F238E27FC236}">
                <a16:creationId xmlns:a16="http://schemas.microsoft.com/office/drawing/2014/main" id="{529A0EE5-433B-34BD-ECD9-A84FBB9A3A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162050"/>
            <a:ext cx="7559675" cy="5510213"/>
          </a:xfrm>
          <a:noFill/>
        </p:spPr>
      </p:pic>
    </p:spTree>
  </p:cSld>
  <p:clrMapOvr>
    <a:masterClrMapping/>
  </p:clrMapOvr>
  <p:transition spd="med">
    <p:cover dir="l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>
            <a:extLst>
              <a:ext uri="{FF2B5EF4-FFF2-40B4-BE49-F238E27FC236}">
                <a16:creationId xmlns:a16="http://schemas.microsoft.com/office/drawing/2014/main" id="{26F130EF-2625-2FD7-FA48-07C8F0A7C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445500" cy="630872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tr-TR" sz="2000" dirty="0"/>
              <a:t>                         </a:t>
            </a:r>
            <a:r>
              <a:rPr lang="tr-TR" sz="2000" b="1" dirty="0"/>
              <a:t>MİTOKONDRİ</a:t>
            </a:r>
            <a:r>
              <a:rPr lang="tr-TR" sz="2000" dirty="0"/>
              <a:t> </a:t>
            </a:r>
          </a:p>
          <a:p>
            <a:pPr marL="0" indent="0" eaLnBrk="1" hangingPunct="1">
              <a:buFontTx/>
              <a:buNone/>
              <a:defRPr/>
            </a:pPr>
            <a:r>
              <a:rPr lang="tr-TR" sz="2000" dirty="0"/>
              <a:t>	Mitokondri iç zarının </a:t>
            </a:r>
            <a:r>
              <a:rPr lang="tr-TR" sz="2000" dirty="0" err="1"/>
              <a:t>organel</a:t>
            </a:r>
            <a:r>
              <a:rPr lang="tr-TR" sz="2000" dirty="0"/>
              <a:t> içerisine doğru oluşturduğu kıvrımlara </a:t>
            </a:r>
            <a:r>
              <a:rPr lang="tr-TR" sz="2000" dirty="0" err="1"/>
              <a:t>krista</a:t>
            </a:r>
            <a:r>
              <a:rPr lang="tr-TR" sz="2000" dirty="0"/>
              <a:t> denir. </a:t>
            </a:r>
          </a:p>
          <a:p>
            <a:pPr marL="0" indent="0" eaLnBrk="1" hangingPunct="1">
              <a:buFontTx/>
              <a:buNone/>
              <a:defRPr/>
            </a:pPr>
            <a:r>
              <a:rPr lang="tr-TR" sz="2000" dirty="0"/>
              <a:t>	</a:t>
            </a:r>
            <a:r>
              <a:rPr lang="tr-TR" sz="2000" dirty="0" err="1"/>
              <a:t>Krista</a:t>
            </a:r>
            <a:r>
              <a:rPr lang="tr-TR" sz="2000" dirty="0"/>
              <a:t> üzerinde enerji üretiminden sorumlu elemanlar bulunur. </a:t>
            </a:r>
          </a:p>
          <a:p>
            <a:pPr marL="0" indent="0" eaLnBrk="1" hangingPunct="1">
              <a:buFontTx/>
              <a:buNone/>
              <a:defRPr/>
            </a:pPr>
            <a:r>
              <a:rPr lang="tr-TR" sz="2000" dirty="0"/>
              <a:t>	İç zarın bu şekilde kıvrım yapması reaksiyon yüzeyini artırarak daha fazla enerji üretimini sağlar.</a:t>
            </a:r>
          </a:p>
          <a:p>
            <a:pPr marL="0" indent="0" eaLnBrk="1" hangingPunct="1">
              <a:buFontTx/>
              <a:buNone/>
              <a:defRPr/>
            </a:pPr>
            <a:endParaRPr lang="tr-TR" sz="2000" dirty="0"/>
          </a:p>
          <a:p>
            <a:pPr marL="0" indent="0" eaLnBrk="1" hangingPunct="1">
              <a:buFontTx/>
              <a:buNone/>
              <a:defRPr/>
            </a:pPr>
            <a:endParaRPr lang="tr-TR" sz="2000" dirty="0"/>
          </a:p>
          <a:p>
            <a:pPr eaLnBrk="1" hangingPunct="1">
              <a:defRPr/>
            </a:pPr>
            <a:r>
              <a:rPr lang="tr-TR" sz="2000" dirty="0"/>
              <a:t>NOT 1: O2’li solunum yapan bakterilerde mitokondri yerine </a:t>
            </a:r>
            <a:r>
              <a:rPr lang="tr-TR" sz="2000" dirty="0" err="1"/>
              <a:t>mezezom</a:t>
            </a:r>
            <a:r>
              <a:rPr lang="tr-TR" sz="2000" dirty="0"/>
              <a:t> bulunur</a:t>
            </a:r>
          </a:p>
        </p:txBody>
      </p:sp>
    </p:spTree>
  </p:cSld>
  <p:clrMapOvr>
    <a:masterClrMapping/>
  </p:clrMapOvr>
  <p:transition spd="med">
    <p:cover dir="l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EFD61A71-46CE-BCCE-7564-BD59E976C5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836613"/>
            <a:ext cx="8291513" cy="503237"/>
          </a:xfrm>
        </p:spPr>
        <p:txBody>
          <a:bodyPr/>
          <a:lstStyle/>
          <a:p>
            <a:pPr eaLnBrk="1" hangingPunct="1"/>
            <a:r>
              <a:rPr lang="tr-TR" altLang="tr-TR" sz="4000"/>
              <a:t> </a:t>
            </a:r>
            <a:br>
              <a:rPr lang="tr-TR" altLang="tr-TR" sz="4000"/>
            </a:br>
            <a:r>
              <a:rPr lang="tr-TR" altLang="tr-TR" sz="4000">
                <a:solidFill>
                  <a:srgbClr val="FF0000"/>
                </a:solidFill>
              </a:rPr>
              <a:t>2-</a:t>
            </a:r>
            <a:r>
              <a:rPr lang="tr-TR" altLang="tr-TR" sz="4000"/>
              <a:t> </a:t>
            </a:r>
            <a:r>
              <a:rPr lang="tr-TR" altLang="tr-TR" sz="3600" b="1">
                <a:solidFill>
                  <a:srgbClr val="FF3300"/>
                </a:solidFill>
              </a:rPr>
              <a:t>PLASTİDLER</a:t>
            </a:r>
            <a:br>
              <a:rPr lang="tr-TR" altLang="tr-TR" sz="4000"/>
            </a:br>
            <a:endParaRPr lang="tr-TR" altLang="tr-TR" sz="4000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300330A1-1DD6-0D79-A517-0399B91B9D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349500"/>
            <a:ext cx="8569325" cy="40322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sz="2800">
                <a:solidFill>
                  <a:srgbClr val="FFFF00"/>
                </a:solidFill>
              </a:rPr>
              <a:t>       Sadece bitki hücrelerinde bulunan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sz="2800">
                <a:solidFill>
                  <a:srgbClr val="FFFF00"/>
                </a:solidFill>
              </a:rPr>
              <a:t>              Renk maddesidir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sz="2800">
                <a:solidFill>
                  <a:srgbClr val="FFFF00"/>
                </a:solidFill>
              </a:rPr>
              <a:t>3 gurupta incelenir.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sz="2400" b="1">
                <a:solidFill>
                  <a:srgbClr val="FFFF00"/>
                </a:solidFill>
              </a:rPr>
              <a:t>a) Kloroplast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sz="2800" b="1">
                <a:solidFill>
                  <a:srgbClr val="FFFF00"/>
                </a:solidFill>
              </a:rPr>
              <a:t>b) Kromoplast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sz="2800" b="1">
                <a:solidFill>
                  <a:srgbClr val="FFFF00"/>
                </a:solidFill>
              </a:rPr>
              <a:t>c) Lökoplast</a:t>
            </a:r>
            <a:endParaRPr lang="tr-TR" altLang="tr-TR" sz="280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tr-TR" altLang="tr-TR" sz="280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tr-TR" altLang="tr-TR" sz="280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sz="3600" b="1">
                <a:solidFill>
                  <a:srgbClr val="FFFF00"/>
                </a:solidFill>
              </a:rPr>
              <a:t>               </a:t>
            </a:r>
          </a:p>
        </p:txBody>
      </p:sp>
      <p:sp>
        <p:nvSpPr>
          <p:cNvPr id="2" name="Gülen Yüz 1">
            <a:hlinkClick r:id="rId2" action="ppaction://hlinkfile"/>
            <a:extLst>
              <a:ext uri="{FF2B5EF4-FFF2-40B4-BE49-F238E27FC236}">
                <a16:creationId xmlns:a16="http://schemas.microsoft.com/office/drawing/2014/main" id="{E5CA43F1-D02C-6FFE-D22D-78512B4502BE}"/>
              </a:ext>
            </a:extLst>
          </p:cNvPr>
          <p:cNvSpPr/>
          <p:nvPr/>
        </p:nvSpPr>
        <p:spPr>
          <a:xfrm>
            <a:off x="6804025" y="2636838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3">
            <a:extLst>
              <a:ext uri="{FF2B5EF4-FFF2-40B4-BE49-F238E27FC236}">
                <a16:creationId xmlns:a16="http://schemas.microsoft.com/office/drawing/2014/main" id="{2E59D7C8-D7B9-EFD1-642D-64B16370E9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347663"/>
            <a:ext cx="8713787" cy="6510337"/>
          </a:xfrm>
        </p:spPr>
        <p:txBody>
          <a:bodyPr/>
          <a:lstStyle/>
          <a:p>
            <a:pPr marL="457200" lvl="1" indent="0" eaLnBrk="1" hangingPunct="1">
              <a:buFontTx/>
              <a:buNone/>
              <a:defRPr/>
            </a:pPr>
            <a:r>
              <a:rPr lang="tr-TR" altLang="tr-TR" sz="3200" dirty="0">
                <a:solidFill>
                  <a:srgbClr val="FF0000"/>
                </a:solidFill>
                <a:latin typeface="Comic Sans MS" pitchFamily="66" charset="0"/>
              </a:rPr>
              <a:t>                    A) KLOROPLAST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tr-TR" altLang="tr-TR" sz="3200" dirty="0">
                <a:solidFill>
                  <a:srgbClr val="FFFF00"/>
                </a:solidFill>
                <a:latin typeface="Comic Sans MS" pitchFamily="66" charset="0"/>
              </a:rPr>
              <a:t>Bitkilerin fotosentez yapan hücrelerinde Alglerde, Öglenada bulunur</a:t>
            </a:r>
            <a:endParaRPr lang="tr-TR" altLang="tr-TR" sz="3200" dirty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tr-TR" altLang="tr-TR" dirty="0">
                <a:solidFill>
                  <a:srgbClr val="FFFF00"/>
                </a:solidFill>
                <a:latin typeface="Comic Sans MS" pitchFamily="66" charset="0"/>
              </a:rPr>
              <a:t>	Fotosentez yaparak besin üretir. </a:t>
            </a:r>
          </a:p>
          <a:p>
            <a:pPr marL="0" indent="0" eaLnBrk="1" hangingPunct="1">
              <a:buFontTx/>
              <a:buNone/>
              <a:defRPr/>
            </a:pPr>
            <a:r>
              <a:rPr lang="tr-TR" altLang="tr-TR" dirty="0">
                <a:solidFill>
                  <a:srgbClr val="FFFF00"/>
                </a:solidFill>
                <a:latin typeface="Comic Sans MS" pitchFamily="66" charset="0"/>
              </a:rPr>
              <a:t>	Bitkiye yeşil rengini veren klorofil vardır.</a:t>
            </a:r>
          </a:p>
          <a:p>
            <a:pPr marL="0" indent="0" eaLnBrk="1" hangingPunct="1">
              <a:buFontTx/>
              <a:buNone/>
              <a:defRPr/>
            </a:pPr>
            <a:r>
              <a:rPr lang="tr-TR" altLang="tr-TR" dirty="0">
                <a:solidFill>
                  <a:srgbClr val="FFFF00"/>
                </a:solidFill>
                <a:latin typeface="Comic Sans MS" pitchFamily="66" charset="0"/>
              </a:rPr>
              <a:t>Çift zarlıdır.</a:t>
            </a:r>
          </a:p>
          <a:p>
            <a:pPr marL="0" indent="0" eaLnBrk="1" hangingPunct="1">
              <a:buFontTx/>
              <a:buNone/>
              <a:defRPr/>
            </a:pPr>
            <a:r>
              <a:rPr lang="tr-TR" altLang="tr-TR" dirty="0">
                <a:solidFill>
                  <a:srgbClr val="FFFF00"/>
                </a:solidFill>
                <a:latin typeface="Comic Sans MS" pitchFamily="66" charset="0"/>
              </a:rPr>
              <a:t>Kendine has </a:t>
            </a:r>
            <a:r>
              <a:rPr lang="tr-TR" altLang="tr-TR" dirty="0" err="1">
                <a:solidFill>
                  <a:srgbClr val="FFFF00"/>
                </a:solidFill>
                <a:latin typeface="Comic Sans MS" pitchFamily="66" charset="0"/>
              </a:rPr>
              <a:t>DNA,RNA,ribozom</a:t>
            </a:r>
            <a:r>
              <a:rPr lang="tr-TR" altLang="tr-TR" dirty="0">
                <a:solidFill>
                  <a:srgbClr val="FFFF00"/>
                </a:solidFill>
                <a:latin typeface="Comic Sans MS" pitchFamily="66" charset="0"/>
              </a:rPr>
              <a:t> bulunur. </a:t>
            </a:r>
          </a:p>
          <a:p>
            <a:pPr marL="0" indent="0" eaLnBrk="1" hangingPunct="1">
              <a:buFontTx/>
              <a:buNone/>
              <a:defRPr/>
            </a:pPr>
            <a:r>
              <a:rPr lang="tr-TR" altLang="tr-TR" dirty="0">
                <a:solidFill>
                  <a:srgbClr val="FFFF00"/>
                </a:solidFill>
                <a:latin typeface="Comic Sans MS" pitchFamily="66" charset="0"/>
              </a:rPr>
              <a:t>Kendini eşler.</a:t>
            </a:r>
          </a:p>
          <a:p>
            <a:pPr marL="0" indent="0" eaLnBrk="1" hangingPunct="1">
              <a:buFontTx/>
              <a:buNone/>
              <a:defRPr/>
            </a:pPr>
            <a:r>
              <a:rPr lang="tr-TR" altLang="tr-TR" dirty="0">
                <a:solidFill>
                  <a:srgbClr val="FFFF00"/>
                </a:solidFill>
                <a:latin typeface="Comic Sans MS" pitchFamily="66" charset="0"/>
              </a:rPr>
              <a:t>. </a:t>
            </a:r>
          </a:p>
          <a:p>
            <a:pPr eaLnBrk="1" hangingPunct="1">
              <a:defRPr/>
            </a:pPr>
            <a:endParaRPr lang="tr-TR" altLang="tr-TR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" name="Aşağı Ok 1">
            <a:hlinkClick r:id="rId2" action="ppaction://hlinkfile"/>
            <a:extLst>
              <a:ext uri="{FF2B5EF4-FFF2-40B4-BE49-F238E27FC236}">
                <a16:creationId xmlns:a16="http://schemas.microsoft.com/office/drawing/2014/main" id="{E8FF3E13-813D-DA16-24E2-4BB705066947}"/>
              </a:ext>
            </a:extLst>
          </p:cNvPr>
          <p:cNvSpPr/>
          <p:nvPr/>
        </p:nvSpPr>
        <p:spPr>
          <a:xfrm rot="16200000">
            <a:off x="7640638" y="5561013"/>
            <a:ext cx="693737" cy="1182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biyoloji673">
            <a:extLst>
              <a:ext uri="{FF2B5EF4-FFF2-40B4-BE49-F238E27FC236}">
                <a16:creationId xmlns:a16="http://schemas.microsoft.com/office/drawing/2014/main" id="{C4DF37F5-3093-285F-EE48-4B20F5A666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549275"/>
            <a:ext cx="8101012" cy="5549900"/>
          </a:xfrm>
          <a:noFill/>
        </p:spPr>
      </p:pic>
    </p:spTree>
  </p:cSld>
  <p:clrMapOvr>
    <a:masterClrMapping/>
  </p:clrMapOvr>
  <p:transition spd="med">
    <p:cover dir="l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Başlık 1">
            <a:extLst>
              <a:ext uri="{FF2B5EF4-FFF2-40B4-BE49-F238E27FC236}">
                <a16:creationId xmlns:a16="http://schemas.microsoft.com/office/drawing/2014/main" id="{A40AA03E-03DF-6BC5-5AB7-88F75BF7E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188913"/>
            <a:ext cx="8229600" cy="1143000"/>
          </a:xfrm>
        </p:spPr>
        <p:txBody>
          <a:bodyPr/>
          <a:lstStyle/>
          <a:p>
            <a:br>
              <a:rPr lang="tr-TR" altLang="tr-TR" sz="320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tr-TR" altLang="tr-TR" sz="3200">
                <a:solidFill>
                  <a:srgbClr val="FFFF00"/>
                </a:solidFill>
                <a:latin typeface="Comic Sans MS" panose="030F0702030302020204" pitchFamily="66" charset="0"/>
              </a:rPr>
              <a:t>2- Hücreler, canlıların temel, yapısal ve işlevsel birimidir. (Teodor Şıvan)</a:t>
            </a:r>
            <a:br>
              <a:rPr lang="tr-TR" altLang="tr-TR" sz="3200">
                <a:solidFill>
                  <a:srgbClr val="FFFF00"/>
                </a:solidFill>
                <a:latin typeface="Comic Sans MS" panose="030F0702030302020204" pitchFamily="66" charset="0"/>
              </a:rPr>
            </a:br>
            <a:endParaRPr lang="tr-TR" altLang="tr-TR" sz="32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43E34BED-3132-606B-4873-2411141BD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92288"/>
            <a:ext cx="8604250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kloroplast">
            <a:extLst>
              <a:ext uri="{FF2B5EF4-FFF2-40B4-BE49-F238E27FC236}">
                <a16:creationId xmlns:a16="http://schemas.microsoft.com/office/drawing/2014/main" id="{C51D20B3-890B-73D0-AAF0-1FEBBFD667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589088"/>
            <a:ext cx="8135938" cy="4587875"/>
          </a:xfrm>
          <a:noFill/>
        </p:spPr>
      </p:pic>
    </p:spTree>
  </p:cSld>
  <p:clrMapOvr>
    <a:masterClrMapping/>
  </p:clrMapOvr>
  <p:transition spd="med">
    <p:cover dir="l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id="{9B28DDC4-2838-BC1A-00B2-91A51A08F4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tr-TR" altLang="tr-TR" b="1">
                <a:solidFill>
                  <a:srgbClr val="FF0000"/>
                </a:solidFill>
              </a:rPr>
              <a:t>b) Kromoplast </a:t>
            </a:r>
          </a:p>
          <a:p>
            <a:pPr eaLnBrk="1" hangingPunct="1"/>
            <a:endParaRPr lang="tr-TR" altLang="tr-TR">
              <a:solidFill>
                <a:srgbClr val="FFFF00"/>
              </a:solidFill>
            </a:endParaRPr>
          </a:p>
          <a:p>
            <a:pPr eaLnBrk="1" hangingPunct="1"/>
            <a:r>
              <a:rPr lang="tr-TR" altLang="tr-TR">
                <a:solidFill>
                  <a:srgbClr val="FFFF00"/>
                </a:solidFill>
              </a:rPr>
              <a:t>Bitkilerde meyve ve çiçeklerin rengini verir.</a:t>
            </a:r>
          </a:p>
          <a:p>
            <a:pPr eaLnBrk="1" hangingPunct="1"/>
            <a:r>
              <a:rPr lang="tr-TR" altLang="tr-TR">
                <a:solidFill>
                  <a:srgbClr val="FFFF00"/>
                </a:solidFill>
              </a:rPr>
              <a:t>1- Domatese kırmızı renk verir    (Likopin)</a:t>
            </a:r>
          </a:p>
          <a:p>
            <a:pPr eaLnBrk="1" hangingPunct="1"/>
            <a:r>
              <a:rPr lang="tr-TR" altLang="tr-TR">
                <a:solidFill>
                  <a:srgbClr val="FFFF00"/>
                </a:solidFill>
              </a:rPr>
              <a:t>2- Limona sarı renk verir         ( ksantofil )</a:t>
            </a:r>
          </a:p>
          <a:p>
            <a:pPr eaLnBrk="1" hangingPunct="1"/>
            <a:r>
              <a:rPr lang="tr-TR" altLang="tr-TR">
                <a:solidFill>
                  <a:srgbClr val="FFFF00"/>
                </a:solidFill>
              </a:rPr>
              <a:t>3- Havuca turuncu renk verir   (karoten)</a:t>
            </a:r>
          </a:p>
          <a:p>
            <a:pPr eaLnBrk="1" hangingPunct="1"/>
            <a:endParaRPr lang="tr-TR" altLang="tr-TR">
              <a:solidFill>
                <a:srgbClr val="FFFF00"/>
              </a:solidFill>
            </a:endParaRPr>
          </a:p>
          <a:p>
            <a:pPr eaLnBrk="1" hangingPunct="1"/>
            <a:r>
              <a:rPr lang="tr-TR" altLang="tr-TR" sz="2000">
                <a:solidFill>
                  <a:srgbClr val="FFFF00"/>
                </a:solidFill>
              </a:rPr>
              <a:t>Kloroplastların kromoplasta dönüşmesiyle domates kızarır</a:t>
            </a:r>
          </a:p>
        </p:txBody>
      </p:sp>
    </p:spTree>
  </p:cSld>
  <p:clrMapOvr>
    <a:masterClrMapping/>
  </p:clrMapOvr>
  <p:transition spd="med">
    <p:cover dir="l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3">
            <a:extLst>
              <a:ext uri="{FF2B5EF4-FFF2-40B4-BE49-F238E27FC236}">
                <a16:creationId xmlns:a16="http://schemas.microsoft.com/office/drawing/2014/main" id="{4B2FC145-A92E-317F-FADC-471B91E23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428625"/>
            <a:ext cx="8964612" cy="442912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tr-TR" altLang="tr-TR" b="1" dirty="0">
                <a:solidFill>
                  <a:srgbClr val="FFFF00"/>
                </a:solidFill>
                <a:latin typeface="Comic Sans MS" pitchFamily="66" charset="0"/>
              </a:rPr>
              <a:t>                   C) LÖKOPLAST</a:t>
            </a:r>
            <a:endParaRPr lang="tr-TR" altLang="tr-TR" dirty="0">
              <a:solidFill>
                <a:srgbClr val="FFFF00"/>
              </a:solidFill>
              <a:latin typeface="Comic Sans MS" pitchFamily="66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tr-TR" dirty="0">
                <a:solidFill>
                  <a:srgbClr val="FFFF00"/>
                </a:solidFill>
                <a:latin typeface="Comic Sans MS" pitchFamily="66" charset="0"/>
              </a:rPr>
              <a:t>Renksiz </a:t>
            </a:r>
            <a:r>
              <a:rPr lang="tr-TR" dirty="0" err="1">
                <a:solidFill>
                  <a:srgbClr val="FFFF00"/>
                </a:solidFill>
                <a:latin typeface="Comic Sans MS" pitchFamily="66" charset="0"/>
              </a:rPr>
              <a:t>plastitlerdir</a:t>
            </a:r>
            <a:r>
              <a:rPr lang="tr-TR" dirty="0">
                <a:solidFill>
                  <a:srgbClr val="FFFF00"/>
                </a:solidFill>
                <a:latin typeface="Comic Sans MS" pitchFamily="66" charset="0"/>
              </a:rPr>
              <a:t>. </a:t>
            </a:r>
          </a:p>
          <a:p>
            <a:pPr marL="0" indent="0" eaLnBrk="1" hangingPunct="1">
              <a:buFontTx/>
              <a:buNone/>
              <a:defRPr/>
            </a:pPr>
            <a:r>
              <a:rPr lang="tr-TR" dirty="0">
                <a:solidFill>
                  <a:srgbClr val="FFFF00"/>
                </a:solidFill>
                <a:latin typeface="Comic Sans MS" pitchFamily="66" charset="0"/>
              </a:rPr>
              <a:t>Bitkilerin kökünde, tohumunda ve patates gibi bitki gövdelerinde bulunur. </a:t>
            </a:r>
          </a:p>
          <a:p>
            <a:pPr marL="0" indent="0" eaLnBrk="1" hangingPunct="1">
              <a:buFontTx/>
              <a:buNone/>
              <a:defRPr/>
            </a:pPr>
            <a:r>
              <a:rPr lang="tr-TR" dirty="0">
                <a:solidFill>
                  <a:srgbClr val="FFFF00"/>
                </a:solidFill>
                <a:latin typeface="Comic Sans MS" pitchFamily="66" charset="0"/>
              </a:rPr>
              <a:t>Nişasta, protein ve yağ depolar. </a:t>
            </a:r>
          </a:p>
          <a:p>
            <a:pPr marL="0" indent="0" eaLnBrk="1" hangingPunct="1">
              <a:buFontTx/>
              <a:buNone/>
              <a:defRPr/>
            </a:pPr>
            <a:r>
              <a:rPr lang="tr-TR" dirty="0">
                <a:solidFill>
                  <a:srgbClr val="FFFF00"/>
                </a:solidFill>
                <a:latin typeface="Comic Sans MS" pitchFamily="66" charset="0"/>
              </a:rPr>
              <a:t>Bir hücrede birden fazla </a:t>
            </a:r>
            <a:r>
              <a:rPr lang="tr-TR" dirty="0" err="1">
                <a:solidFill>
                  <a:srgbClr val="FFFF00"/>
                </a:solidFill>
                <a:latin typeface="Comic Sans MS" pitchFamily="66" charset="0"/>
              </a:rPr>
              <a:t>plastid</a:t>
            </a:r>
            <a:r>
              <a:rPr lang="tr-TR" dirty="0">
                <a:solidFill>
                  <a:srgbClr val="FFFF00"/>
                </a:solidFill>
                <a:latin typeface="Comic Sans MS" pitchFamily="66" charset="0"/>
              </a:rPr>
              <a:t> bulunabilir. </a:t>
            </a:r>
          </a:p>
          <a:p>
            <a:pPr marL="0" indent="0" eaLnBrk="1" hangingPunct="1">
              <a:buFontTx/>
              <a:buNone/>
              <a:defRPr/>
            </a:pPr>
            <a:r>
              <a:rPr lang="tr-TR" dirty="0">
                <a:solidFill>
                  <a:srgbClr val="FFFF00"/>
                </a:solidFill>
                <a:latin typeface="Comic Sans MS" pitchFamily="66" charset="0"/>
              </a:rPr>
              <a:t>Örneğin </a:t>
            </a:r>
          </a:p>
          <a:p>
            <a:pPr marL="0" indent="0" eaLnBrk="1" hangingPunct="1">
              <a:buFontTx/>
              <a:buNone/>
              <a:defRPr/>
            </a:pPr>
            <a:r>
              <a:rPr lang="tr-TR" dirty="0">
                <a:solidFill>
                  <a:srgbClr val="FFFF00"/>
                </a:solidFill>
                <a:latin typeface="Comic Sans MS" pitchFamily="66" charset="0"/>
              </a:rPr>
              <a:t>havuçta hem kromoplast (</a:t>
            </a:r>
            <a:r>
              <a:rPr lang="tr-TR" dirty="0" err="1">
                <a:solidFill>
                  <a:srgbClr val="FFFF00"/>
                </a:solidFill>
                <a:latin typeface="Comic Sans MS" pitchFamily="66" charset="0"/>
              </a:rPr>
              <a:t>karoten</a:t>
            </a:r>
            <a:r>
              <a:rPr lang="tr-TR" dirty="0">
                <a:solidFill>
                  <a:srgbClr val="FFFF00"/>
                </a:solidFill>
                <a:latin typeface="Comic Sans MS" pitchFamily="66" charset="0"/>
              </a:rPr>
              <a:t>) hem de lökoplast bulunur. </a:t>
            </a:r>
            <a:endParaRPr lang="tr-TR" altLang="tr-TR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1263215-3560-61C2-A69C-19A3E554F4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tr-TR" altLang="tr-TR" sz="3200" b="1">
                <a:solidFill>
                  <a:srgbClr val="FF3300"/>
                </a:solidFill>
              </a:rPr>
              <a:t>3-RİBOZOM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FC32C533-EEFA-CCEB-DB34-3D2FA50941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092200"/>
            <a:ext cx="8964612" cy="5073650"/>
          </a:xfrm>
        </p:spPr>
        <p:txBody>
          <a:bodyPr/>
          <a:lstStyle/>
          <a:p>
            <a:pPr marL="457200" lvl="1" indent="0" eaLnBrk="1" hangingPunct="1">
              <a:buFontTx/>
              <a:buNone/>
            </a:pPr>
            <a:r>
              <a:rPr lang="tr-TR" altLang="tr-TR" sz="3200">
                <a:solidFill>
                  <a:srgbClr val="FFFF00"/>
                </a:solidFill>
              </a:rPr>
              <a:t>	Ribozom, protein sentezinin yapıldığı tüm</a:t>
            </a:r>
          </a:p>
          <a:p>
            <a:pPr marL="457200" lvl="1" indent="0" eaLnBrk="1" hangingPunct="1">
              <a:buFontTx/>
              <a:buNone/>
            </a:pPr>
            <a:r>
              <a:rPr lang="tr-TR" altLang="tr-TR" sz="3200">
                <a:solidFill>
                  <a:srgbClr val="FFFF00"/>
                </a:solidFill>
              </a:rPr>
              <a:t>canlı hücrelerde bulunabilen en küçük ve zarsız organeldir.</a:t>
            </a:r>
          </a:p>
          <a:p>
            <a:pPr eaLnBrk="1" hangingPunct="1"/>
            <a:r>
              <a:rPr lang="tr-TR" altLang="tr-TR">
                <a:solidFill>
                  <a:srgbClr val="FFFF00"/>
                </a:solidFill>
              </a:rPr>
              <a:t>Protein ve rRNA'dan oluşur.</a:t>
            </a:r>
          </a:p>
          <a:p>
            <a:pPr eaLnBrk="1" hangingPunct="1"/>
            <a:r>
              <a:rPr lang="tr-TR" altLang="tr-TR">
                <a:solidFill>
                  <a:srgbClr val="FFFF00"/>
                </a:solidFill>
              </a:rPr>
              <a:t>Çekirdekçikte üretilir. </a:t>
            </a:r>
          </a:p>
          <a:p>
            <a:pPr marL="457200" lvl="1" indent="0" eaLnBrk="1" hangingPunct="1">
              <a:buFontTx/>
              <a:buNone/>
            </a:pPr>
            <a:endParaRPr lang="tr-TR" altLang="tr-TR">
              <a:solidFill>
                <a:srgbClr val="FFFF00"/>
              </a:solidFill>
            </a:endParaRPr>
          </a:p>
          <a:p>
            <a:pPr marL="457200" lvl="1" indent="0" eaLnBrk="1" hangingPunct="1">
              <a:buFontTx/>
              <a:buNone/>
            </a:pPr>
            <a:r>
              <a:rPr lang="tr-TR" altLang="tr-TR" sz="2000"/>
              <a:t>Ökaryot hücrelerde mitokondri ve kloroplast gibi çift zarlı organeller de ribozom içerir.</a:t>
            </a:r>
          </a:p>
          <a:p>
            <a:pPr eaLnBrk="1" hangingPunct="1"/>
            <a:r>
              <a:rPr lang="tr-TR" altLang="tr-TR" sz="2000">
                <a:solidFill>
                  <a:srgbClr val="FFFF00"/>
                </a:solidFill>
              </a:rPr>
              <a:t> </a:t>
            </a:r>
          </a:p>
          <a:p>
            <a:pPr eaLnBrk="1" hangingPunct="1"/>
            <a:endParaRPr lang="tr-TR" altLang="tr-TR">
              <a:solidFill>
                <a:srgbClr val="FFFF00"/>
              </a:solidFill>
            </a:endParaRPr>
          </a:p>
        </p:txBody>
      </p:sp>
      <p:sp>
        <p:nvSpPr>
          <p:cNvPr id="2" name="Sağ Ok 1">
            <a:hlinkClick r:id="rId2" action="ppaction://hlinkfile"/>
            <a:extLst>
              <a:ext uri="{FF2B5EF4-FFF2-40B4-BE49-F238E27FC236}">
                <a16:creationId xmlns:a16="http://schemas.microsoft.com/office/drawing/2014/main" id="{5516B064-0ED8-6EB1-BAE3-53A01CA2F64B}"/>
              </a:ext>
            </a:extLst>
          </p:cNvPr>
          <p:cNvSpPr/>
          <p:nvPr/>
        </p:nvSpPr>
        <p:spPr>
          <a:xfrm>
            <a:off x="7478713" y="5589588"/>
            <a:ext cx="979487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Başlık 1">
            <a:extLst>
              <a:ext uri="{FF2B5EF4-FFF2-40B4-BE49-F238E27FC236}">
                <a16:creationId xmlns:a16="http://schemas.microsoft.com/office/drawing/2014/main" id="{752CB5D2-A891-BC53-FEFA-372F59018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6083" name="İçerik Yer Tutucusu 2">
            <a:extLst>
              <a:ext uri="{FF2B5EF4-FFF2-40B4-BE49-F238E27FC236}">
                <a16:creationId xmlns:a16="http://schemas.microsoft.com/office/drawing/2014/main" id="{F29E1719-C490-CB59-F0AE-E230EAAD2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6084" name="Picture 3">
            <a:extLst>
              <a:ext uri="{FF2B5EF4-FFF2-40B4-BE49-F238E27FC236}">
                <a16:creationId xmlns:a16="http://schemas.microsoft.com/office/drawing/2014/main" id="{33541F86-A801-67E3-5798-AE140ECDD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88913"/>
            <a:ext cx="8194675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C18EAD4A-85DD-1C25-833E-CF13F81471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92163"/>
          </a:xfrm>
        </p:spPr>
        <p:txBody>
          <a:bodyPr/>
          <a:lstStyle/>
          <a:p>
            <a:pPr eaLnBrk="1" hangingPunct="1"/>
            <a:r>
              <a:rPr lang="tr-TR" altLang="tr-TR" sz="4000" b="1">
                <a:solidFill>
                  <a:srgbClr val="FF3300"/>
                </a:solidFill>
              </a:rPr>
              <a:t>4- ENDOPLAZMİK RETİKULUM</a:t>
            </a:r>
            <a:endParaRPr lang="tr-TR" altLang="tr-TR" sz="4000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3148B7EF-8945-B358-6C51-41D04C037F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8964613" cy="500062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tr-TR" altLang="tr-TR" sz="2800" dirty="0">
                <a:solidFill>
                  <a:srgbClr val="FFFF00"/>
                </a:solidFill>
                <a:latin typeface="Comic Sans MS" pitchFamily="66" charset="0"/>
              </a:rPr>
              <a:t>	</a:t>
            </a:r>
            <a:r>
              <a:rPr lang="tr-TR" sz="2800" dirty="0">
                <a:solidFill>
                  <a:srgbClr val="FFFF00"/>
                </a:solidFill>
                <a:latin typeface="Comic Sans MS" pitchFamily="66" charset="0"/>
              </a:rPr>
              <a:t>Çekirdek ile hücre zarı arasındaki bağlantıyı sağlayan kanalcıklar sistemidir . </a:t>
            </a:r>
          </a:p>
          <a:p>
            <a:pPr marL="0" indent="0" eaLnBrk="1" hangingPunct="1">
              <a:buFontTx/>
              <a:buNone/>
              <a:defRPr/>
            </a:pPr>
            <a:r>
              <a:rPr lang="tr-TR" sz="2800" dirty="0">
                <a:solidFill>
                  <a:srgbClr val="FFFF00"/>
                </a:solidFill>
                <a:latin typeface="Comic Sans MS" pitchFamily="66" charset="0"/>
              </a:rPr>
              <a:t>Memelilerin olgun alyuvarları hariç tüm </a:t>
            </a:r>
            <a:r>
              <a:rPr lang="tr-TR" sz="2800" dirty="0" err="1">
                <a:solidFill>
                  <a:srgbClr val="FFFF00"/>
                </a:solidFill>
                <a:latin typeface="Comic Sans MS" pitchFamily="66" charset="0"/>
              </a:rPr>
              <a:t>ökaryot</a:t>
            </a:r>
            <a:r>
              <a:rPr lang="tr-TR" sz="2800" dirty="0">
                <a:solidFill>
                  <a:srgbClr val="FFFF00"/>
                </a:solidFill>
                <a:latin typeface="Comic Sans MS" pitchFamily="66" charset="0"/>
              </a:rPr>
              <a:t> hücrelerde görülür.</a:t>
            </a:r>
          </a:p>
          <a:p>
            <a:pPr marL="0" indent="0" eaLnBrk="1" hangingPunct="1">
              <a:buFontTx/>
              <a:buNone/>
              <a:defRPr/>
            </a:pPr>
            <a:r>
              <a:rPr lang="tr-TR" sz="28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tr-TR" sz="2800" dirty="0" err="1">
                <a:solidFill>
                  <a:srgbClr val="FFFF00"/>
                </a:solidFill>
                <a:latin typeface="Comic Sans MS" pitchFamily="66" charset="0"/>
              </a:rPr>
              <a:t>Endoplazmik</a:t>
            </a:r>
            <a:r>
              <a:rPr lang="tr-TR" sz="28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tr-TR" sz="2800" dirty="0" err="1">
                <a:solidFill>
                  <a:srgbClr val="FFFF00"/>
                </a:solidFill>
                <a:latin typeface="Comic Sans MS" pitchFamily="66" charset="0"/>
              </a:rPr>
              <a:t>retikulumun</a:t>
            </a:r>
            <a:r>
              <a:rPr lang="tr-TR" sz="2800" dirty="0">
                <a:solidFill>
                  <a:srgbClr val="FFFF00"/>
                </a:solidFill>
                <a:latin typeface="Comic Sans MS" pitchFamily="66" charset="0"/>
              </a:rPr>
              <a:t> görevleri; hücre içi madde iletimini sağlamak, hücreye desteklik sağlamak, </a:t>
            </a:r>
          </a:p>
          <a:p>
            <a:pPr marL="0" indent="0" eaLnBrk="1" hangingPunct="1">
              <a:buFontTx/>
              <a:buNone/>
              <a:defRPr/>
            </a:pPr>
            <a:r>
              <a:rPr lang="tr-TR" sz="2800" dirty="0">
                <a:solidFill>
                  <a:srgbClr val="FFFF00"/>
                </a:solidFill>
                <a:latin typeface="Comic Sans MS" pitchFamily="66" charset="0"/>
              </a:rPr>
              <a:t>hücre çekirdeğinin belirli bir bölgede sabit kalmasını sağlamak</a:t>
            </a:r>
            <a:r>
              <a:rPr lang="tr-TR" altLang="tr-TR" sz="2800" dirty="0">
                <a:solidFill>
                  <a:srgbClr val="FFFF00"/>
                </a:solidFill>
                <a:latin typeface="Comic Sans MS" pitchFamily="66" charset="0"/>
              </a:rPr>
              <a:t>.</a:t>
            </a:r>
          </a:p>
          <a:p>
            <a:pPr eaLnBrk="1" hangingPunct="1">
              <a:defRPr/>
            </a:pPr>
            <a:endParaRPr lang="tr-TR" altLang="tr-TR" sz="2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" name="Çentikli Sağ Ok 1">
            <a:hlinkClick r:id="rId2" action="ppaction://hlinkfile"/>
            <a:extLst>
              <a:ext uri="{FF2B5EF4-FFF2-40B4-BE49-F238E27FC236}">
                <a16:creationId xmlns:a16="http://schemas.microsoft.com/office/drawing/2014/main" id="{3723C186-F68C-32EE-B7CB-F863906A7F58}"/>
              </a:ext>
            </a:extLst>
          </p:cNvPr>
          <p:cNvSpPr/>
          <p:nvPr/>
        </p:nvSpPr>
        <p:spPr>
          <a:xfrm>
            <a:off x="7380288" y="5589588"/>
            <a:ext cx="977900" cy="48418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>
            <a:extLst>
              <a:ext uri="{FF2B5EF4-FFF2-40B4-BE49-F238E27FC236}">
                <a16:creationId xmlns:a16="http://schemas.microsoft.com/office/drawing/2014/main" id="{41D27311-B8CE-476E-40EF-06B7F6C0B1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60350"/>
            <a:ext cx="8713787" cy="63373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tr-TR" altLang="en-US">
                <a:solidFill>
                  <a:srgbClr val="FFFF00"/>
                </a:solidFill>
              </a:rPr>
              <a:t>GRANÜLLÜ ER;</a:t>
            </a:r>
          </a:p>
          <a:p>
            <a:pPr marL="0" indent="0" algn="ctr" eaLnBrk="1" hangingPunct="1">
              <a:buFontTx/>
              <a:buNone/>
            </a:pPr>
            <a:endParaRPr lang="tr-TR" altLang="en-US">
              <a:solidFill>
                <a:srgbClr val="FFFF00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tr-TR" altLang="en-US">
                <a:solidFill>
                  <a:srgbClr val="FFFF00"/>
                </a:solidFill>
              </a:rPr>
              <a:t>Üzerinde ribozom bulundurur.</a:t>
            </a:r>
          </a:p>
          <a:p>
            <a:pPr marL="0" indent="0" eaLnBrk="1" hangingPunct="1">
              <a:buFontTx/>
              <a:buNone/>
            </a:pPr>
            <a:r>
              <a:rPr lang="tr-TR" altLang="en-US">
                <a:solidFill>
                  <a:srgbClr val="FFFF00"/>
                </a:solidFill>
              </a:rPr>
              <a:t>protein sentezinde görevlidirler.</a:t>
            </a:r>
          </a:p>
          <a:p>
            <a:pPr marL="0" indent="0" eaLnBrk="1" hangingPunct="1">
              <a:buFontTx/>
              <a:buNone/>
            </a:pPr>
            <a:endParaRPr lang="tr-TR" altLang="en-US">
              <a:solidFill>
                <a:srgbClr val="FFFF00"/>
              </a:solidFill>
            </a:endParaRPr>
          </a:p>
          <a:p>
            <a:pPr marL="0" indent="0" eaLnBrk="1" hangingPunct="1">
              <a:buFontTx/>
              <a:buNone/>
            </a:pPr>
            <a:endParaRPr lang="tr-TR" altLang="en-US">
              <a:solidFill>
                <a:srgbClr val="FFFF00"/>
              </a:solidFill>
            </a:endParaRPr>
          </a:p>
          <a:p>
            <a:pPr marL="0" indent="0" eaLnBrk="1" hangingPunct="1">
              <a:buFontTx/>
              <a:buNone/>
            </a:pPr>
            <a:endParaRPr lang="tr-TR" altLang="en-US">
              <a:solidFill>
                <a:srgbClr val="FFFF00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tr-TR" altLang="en-US" sz="2000"/>
              <a:t>Hücre dışına gönderilecek olan proteinler ribozomlarda üretildikten sonra</a:t>
            </a:r>
          </a:p>
          <a:p>
            <a:pPr marL="0" indent="0" eaLnBrk="1" hangingPunct="1">
              <a:buFontTx/>
              <a:buNone/>
            </a:pPr>
            <a:r>
              <a:rPr lang="tr-TR" altLang="en-US" sz="2000"/>
              <a:t>Golgi aygıtında paketlenerek gidecekleri yerlere gönderilir.</a:t>
            </a:r>
          </a:p>
          <a:p>
            <a:pPr marL="0" indent="0" eaLnBrk="1" hangingPunct="1">
              <a:buFontTx/>
              <a:buNone/>
            </a:pPr>
            <a:endParaRPr lang="tr-TR" altLang="en-US">
              <a:solidFill>
                <a:srgbClr val="FFFF00"/>
              </a:solidFill>
            </a:endParaRPr>
          </a:p>
          <a:p>
            <a:pPr marL="0" indent="0" eaLnBrk="1" hangingPunct="1">
              <a:buFontTx/>
              <a:buNone/>
            </a:pPr>
            <a:endParaRPr lang="tr-TR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İçerik Yer Tutucusu 2">
            <a:extLst>
              <a:ext uri="{FF2B5EF4-FFF2-40B4-BE49-F238E27FC236}">
                <a16:creationId xmlns:a16="http://schemas.microsoft.com/office/drawing/2014/main" id="{308B1B75-D8D5-C472-180D-A75D22E50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285750"/>
            <a:ext cx="8507413" cy="5072063"/>
          </a:xfrm>
        </p:spPr>
        <p:txBody>
          <a:bodyPr/>
          <a:lstStyle/>
          <a:p>
            <a:pPr>
              <a:buFontTx/>
              <a:buNone/>
            </a:pPr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Granülsüz endoplazmik retikulum </a:t>
            </a:r>
          </a:p>
          <a:p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Üzerinde ribozom bulunmaz. </a:t>
            </a:r>
          </a:p>
          <a:p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Yağ, fosfolipit ve steroit gibi farklı lipitlerin sentezi burada yapılır. </a:t>
            </a:r>
          </a:p>
          <a:p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Granülsüz endoplozmik retikulum, karaciğer hücrelerinde glikojenin serbest glikoz hâline gelmesinde, </a:t>
            </a:r>
          </a:p>
          <a:p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ilaçların ve zehirlerin etkisizleştirilmesinde görevlidir. </a:t>
            </a:r>
          </a:p>
          <a:p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Kas hücrelerinde kasılma için gerekli kalsiyumu depolar</a:t>
            </a:r>
            <a:endParaRPr lang="tr-TR" altLang="tr-TR" sz="2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Başlık 1">
            <a:extLst>
              <a:ext uri="{FF2B5EF4-FFF2-40B4-BE49-F238E27FC236}">
                <a16:creationId xmlns:a16="http://schemas.microsoft.com/office/drawing/2014/main" id="{B06118DB-9327-E4AB-6067-D1206FD4E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0179" name="İçerik Yer Tutucusu 2">
            <a:extLst>
              <a:ext uri="{FF2B5EF4-FFF2-40B4-BE49-F238E27FC236}">
                <a16:creationId xmlns:a16="http://schemas.microsoft.com/office/drawing/2014/main" id="{CA77F20A-BC94-1D60-EB52-EB48257B0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0180" name="Picture 2">
            <a:extLst>
              <a:ext uri="{FF2B5EF4-FFF2-40B4-BE49-F238E27FC236}">
                <a16:creationId xmlns:a16="http://schemas.microsoft.com/office/drawing/2014/main" id="{3BEFBE06-A54C-0C39-A8B4-C302B12E9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5100"/>
            <a:ext cx="8713788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122A5D6-F5F4-BE47-2224-9B4AD43EB0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285750"/>
            <a:ext cx="8229600" cy="706438"/>
          </a:xfrm>
        </p:spPr>
        <p:txBody>
          <a:bodyPr/>
          <a:lstStyle/>
          <a:p>
            <a:pPr eaLnBrk="1" hangingPunct="1"/>
            <a:br>
              <a:rPr lang="tr-TR" altLang="tr-TR" sz="4000" b="1"/>
            </a:br>
            <a:r>
              <a:rPr lang="tr-TR" altLang="tr-TR" sz="4000" b="1">
                <a:solidFill>
                  <a:srgbClr val="FF0000"/>
                </a:solidFill>
              </a:rPr>
              <a:t>5-GOLGİ</a:t>
            </a:r>
            <a:br>
              <a:rPr lang="tr-TR" altLang="tr-TR" sz="4000">
                <a:solidFill>
                  <a:srgbClr val="FF3300"/>
                </a:solidFill>
              </a:rPr>
            </a:br>
            <a:endParaRPr lang="tr-TR" altLang="tr-TR" sz="4000">
              <a:solidFill>
                <a:srgbClr val="FF3300"/>
              </a:solidFill>
            </a:endParaRP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8351D7B-5991-D319-B459-BE3668CD2A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57313"/>
            <a:ext cx="8785225" cy="4572000"/>
          </a:xfrm>
        </p:spPr>
        <p:txBody>
          <a:bodyPr/>
          <a:lstStyle/>
          <a:p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	Granülsüz ER’den meydana gelmiştir.</a:t>
            </a:r>
          </a:p>
          <a:p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-ER’den gelen protein, lipit, karbonhidrat gibi temel bileşenleri işleyip farklılaştırarak; </a:t>
            </a:r>
          </a:p>
          <a:p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hücre zarının bileşenleri olan glikolipit, glikoprotein, lipoprotein sentezler.</a:t>
            </a:r>
          </a:p>
          <a:p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 Ayrıca enzim, hormon gibi düzenleyicileri de sentezler.</a:t>
            </a:r>
          </a:p>
        </p:txBody>
      </p:sp>
      <p:sp>
        <p:nvSpPr>
          <p:cNvPr id="2" name="Sağ Ok 1">
            <a:hlinkClick r:id="rId2" action="ppaction://hlinkfile"/>
            <a:extLst>
              <a:ext uri="{FF2B5EF4-FFF2-40B4-BE49-F238E27FC236}">
                <a16:creationId xmlns:a16="http://schemas.microsoft.com/office/drawing/2014/main" id="{4F1E6058-C29C-E164-DD76-A197A5CF23B4}"/>
              </a:ext>
            </a:extLst>
          </p:cNvPr>
          <p:cNvSpPr/>
          <p:nvPr/>
        </p:nvSpPr>
        <p:spPr>
          <a:xfrm>
            <a:off x="7019925" y="5318125"/>
            <a:ext cx="979488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667B16-AB77-2A51-3FD6-8E48502C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defRPr/>
            </a:pPr>
            <a:r>
              <a:rPr lang="tr-TR" sz="3200" dirty="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3) Yeni  hücreler,  var  olan  hücrelerin  bölünmesi  sonucu meydana gelir.</a:t>
            </a:r>
          </a:p>
        </p:txBody>
      </p:sp>
      <p:pic>
        <p:nvPicPr>
          <p:cNvPr id="6147" name="Picture 2" descr="http://www.karmabilgi.net/images/mitoz.jpg">
            <a:extLst>
              <a:ext uri="{FF2B5EF4-FFF2-40B4-BE49-F238E27FC236}">
                <a16:creationId xmlns:a16="http://schemas.microsoft.com/office/drawing/2014/main" id="{8308E6A6-B895-8069-EA10-855D17020A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989138"/>
            <a:ext cx="7777162" cy="4718050"/>
          </a:xfrm>
          <a:noFill/>
        </p:spPr>
      </p:pic>
    </p:spTree>
  </p:cSld>
  <p:clrMapOvr>
    <a:masterClrMapping/>
  </p:clrMapOvr>
  <p:transition spd="med">
    <p:cover dir="l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Başlık">
            <a:extLst>
              <a:ext uri="{FF2B5EF4-FFF2-40B4-BE49-F238E27FC236}">
                <a16:creationId xmlns:a16="http://schemas.microsoft.com/office/drawing/2014/main" id="{9E4F4B6A-963C-D83F-0527-DB2270CFD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2227" name="2 İçerik Yer Tutucusu">
            <a:extLst>
              <a:ext uri="{FF2B5EF4-FFF2-40B4-BE49-F238E27FC236}">
                <a16:creationId xmlns:a16="http://schemas.microsoft.com/office/drawing/2014/main" id="{42F83A62-77D7-CE89-4D2C-75AA3EC00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2228" name="AutoShape 2" descr="Golgi Cisimciği (Golgi Aygıtı) - Canlı Bilimi">
            <a:extLst>
              <a:ext uri="{FF2B5EF4-FFF2-40B4-BE49-F238E27FC236}">
                <a16:creationId xmlns:a16="http://schemas.microsoft.com/office/drawing/2014/main" id="{9E2E3030-EE45-975A-4415-14D5943F8E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29" name="AutoShape 4" descr="Golgi Cisimciği (Golgi Aygıtı) - Canlı Bilimi">
            <a:extLst>
              <a:ext uri="{FF2B5EF4-FFF2-40B4-BE49-F238E27FC236}">
                <a16:creationId xmlns:a16="http://schemas.microsoft.com/office/drawing/2014/main" id="{A973BF8A-29AB-53C3-BA87-AB9998B961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30" name="AutoShape 6" descr="Golgi Cisimciği (Golgi Aygıtı) - Canlı Bilimi">
            <a:extLst>
              <a:ext uri="{FF2B5EF4-FFF2-40B4-BE49-F238E27FC236}">
                <a16:creationId xmlns:a16="http://schemas.microsoft.com/office/drawing/2014/main" id="{05ABE4E3-8BCF-1A02-BE9D-8EE06C27C5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31" name="AutoShape 8" descr="Golgi Cisimciği (Golgi Aygıtı) - Canlı Bilimi">
            <a:extLst>
              <a:ext uri="{FF2B5EF4-FFF2-40B4-BE49-F238E27FC236}">
                <a16:creationId xmlns:a16="http://schemas.microsoft.com/office/drawing/2014/main" id="{8E940216-8372-CE47-C3C6-EAE1FEDEF2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32" name="AutoShape 10" descr="Golgi Cisimciği (Golgi Aygıtı) - Canlı Bilimi">
            <a:extLst>
              <a:ext uri="{FF2B5EF4-FFF2-40B4-BE49-F238E27FC236}">
                <a16:creationId xmlns:a16="http://schemas.microsoft.com/office/drawing/2014/main" id="{012E90B7-A3AE-2A14-7C25-16530BCA7C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2233" name="Picture 12" descr="Golgi aygıtı :: Hücre Organelleri">
            <a:extLst>
              <a:ext uri="{FF2B5EF4-FFF2-40B4-BE49-F238E27FC236}">
                <a16:creationId xmlns:a16="http://schemas.microsoft.com/office/drawing/2014/main" id="{E0EA69D4-B2DC-4618-4117-B23A3E419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842962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Başlık 1">
            <a:extLst>
              <a:ext uri="{FF2B5EF4-FFF2-40B4-BE49-F238E27FC236}">
                <a16:creationId xmlns:a16="http://schemas.microsoft.com/office/drawing/2014/main" id="{6DBEDED0-7C15-F5A3-080C-B345C476E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3251" name="İçerik Yer Tutucusu 2">
            <a:extLst>
              <a:ext uri="{FF2B5EF4-FFF2-40B4-BE49-F238E27FC236}">
                <a16:creationId xmlns:a16="http://schemas.microsoft.com/office/drawing/2014/main" id="{7D8E017E-77F2-0F0B-614A-4CD12FFE9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3252" name="Picture 2">
            <a:extLst>
              <a:ext uri="{FF2B5EF4-FFF2-40B4-BE49-F238E27FC236}">
                <a16:creationId xmlns:a16="http://schemas.microsoft.com/office/drawing/2014/main" id="{A7DCE076-13B6-1877-9095-B76690A8C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8913"/>
            <a:ext cx="8229600" cy="629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>
            <a:extLst>
              <a:ext uri="{FF2B5EF4-FFF2-40B4-BE49-F238E27FC236}">
                <a16:creationId xmlns:a16="http://schemas.microsoft.com/office/drawing/2014/main" id="{B4D928F4-4B46-9F08-AD6E-82C6DC31B8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8713788" cy="626427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tr-TR" altLang="en-US" sz="3600">
                <a:solidFill>
                  <a:srgbClr val="FF0000"/>
                </a:solidFill>
              </a:rPr>
              <a:t>6- LİZOZOM</a:t>
            </a:r>
            <a:endParaRPr lang="tr-TR" altLang="en-US" sz="3600">
              <a:solidFill>
                <a:srgbClr val="FFFF00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tr-TR" altLang="en-US" sz="3600">
                <a:solidFill>
                  <a:srgbClr val="FFFF00"/>
                </a:solidFill>
              </a:rPr>
              <a:t>Sindirim enzimleri taşır  </a:t>
            </a:r>
          </a:p>
          <a:p>
            <a:pPr marL="0" indent="0" eaLnBrk="1" hangingPunct="1">
              <a:buFontTx/>
              <a:buNone/>
            </a:pPr>
            <a:r>
              <a:rPr lang="tr-TR" altLang="en-US" sz="3600">
                <a:solidFill>
                  <a:srgbClr val="FFFF00"/>
                </a:solidFill>
              </a:rPr>
              <a:t>Hücre içi sindirimden sorumludur.</a:t>
            </a:r>
          </a:p>
          <a:p>
            <a:pPr marL="0" indent="0" eaLnBrk="1" hangingPunct="1">
              <a:buFontTx/>
              <a:buNone/>
            </a:pPr>
            <a:endParaRPr lang="tr-TR" altLang="en-US" sz="3600">
              <a:solidFill>
                <a:srgbClr val="FFFF00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tr-TR" altLang="en-US" sz="3600">
                <a:solidFill>
                  <a:srgbClr val="FFFF00"/>
                </a:solidFill>
              </a:rPr>
              <a:t>	Hücre içinde işlevini yitirmiş organellerin yok eder  (otofaji )</a:t>
            </a:r>
          </a:p>
          <a:p>
            <a:pPr marL="0" indent="0" eaLnBrk="1" hangingPunct="1">
              <a:buFontTx/>
              <a:buNone/>
            </a:pPr>
            <a:r>
              <a:rPr lang="tr-TR" altLang="en-US" sz="3600">
                <a:solidFill>
                  <a:srgbClr val="FFFF00"/>
                </a:solidFill>
              </a:rPr>
              <a:t>	Lizozom parçalanırsa hücre kendini sindirir, bu olaya otoliz denir.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8FDB8241-7C20-79D2-496D-148E4162D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424863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ikdörtgen 1">
            <a:extLst>
              <a:ext uri="{FF2B5EF4-FFF2-40B4-BE49-F238E27FC236}">
                <a16:creationId xmlns:a16="http://schemas.microsoft.com/office/drawing/2014/main" id="{4EE54E16-758F-16FF-51C2-FF72481E7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33375"/>
            <a:ext cx="8424862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400">
                <a:solidFill>
                  <a:srgbClr val="000000"/>
                </a:solidFill>
                <a:latin typeface="Comic Sans MS" panose="030F0702030302020204" pitchFamily="66" charset="0"/>
              </a:rPr>
              <a:t>	Lizozomlar, fagositozla yutulan bakteri ve virüslerle yabancı maddeleri etkisiz hâle getirir 	Lizozomlar, spermin yumurtaya girmesinde de etkilidir.</a:t>
            </a:r>
          </a:p>
          <a:p>
            <a:pPr eaLnBrk="1" hangingPunct="1"/>
            <a:r>
              <a:rPr lang="tr-TR" altLang="en-US" sz="2400">
                <a:solidFill>
                  <a:srgbClr val="000000"/>
                </a:solidFill>
                <a:latin typeface="Comic Sans MS" panose="030F0702030302020204" pitchFamily="66" charset="0"/>
              </a:rPr>
              <a:t>	Lizozom işlevlerinin azalması hücre ve dokuların yaşlanmasına neden olur. </a:t>
            </a:r>
          </a:p>
          <a:p>
            <a:pPr eaLnBrk="1" hangingPunct="1"/>
            <a:endParaRPr lang="tr-TR" altLang="en-US" sz="24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400">
                <a:solidFill>
                  <a:srgbClr val="000000"/>
                </a:solidFill>
                <a:latin typeface="Comic Sans MS" panose="030F0702030302020204" pitchFamily="66" charset="0"/>
              </a:rPr>
              <a:t>  Lizozom içinde atıkların birikimi hücrenin yaşlanmasında etkilidir. </a:t>
            </a:r>
          </a:p>
          <a:p>
            <a:pPr eaLnBrk="1" hangingPunct="1"/>
            <a:r>
              <a:rPr lang="tr-TR" altLang="en-US" sz="2400">
                <a:solidFill>
                  <a:srgbClr val="000000"/>
                </a:solidFill>
                <a:latin typeface="Comic Sans MS" panose="030F0702030302020204" pitchFamily="66" charset="0"/>
              </a:rPr>
              <a:t>    Yaşlandıkça insan vücudunda, özellikle ellerin üzerinde, omuzlarda ya da yüzde kahverengi lekeler oluşur. </a:t>
            </a:r>
          </a:p>
          <a:p>
            <a:pPr eaLnBrk="1" hangingPunct="1"/>
            <a:r>
              <a:rPr lang="tr-TR" altLang="en-US" sz="2400">
                <a:solidFill>
                  <a:srgbClr val="000000"/>
                </a:solidFill>
                <a:latin typeface="Comic Sans MS" panose="030F0702030302020204" pitchFamily="66" charset="0"/>
              </a:rPr>
              <a:t>    Bunlar yaşlılık pigmenti olan lipofuskin birikimi sonucu oluşur.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59090A52-E64D-ADF1-586D-C7E31A977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50825"/>
            <a:ext cx="8229600" cy="760413"/>
          </a:xfrm>
        </p:spPr>
        <p:txBody>
          <a:bodyPr/>
          <a:lstStyle/>
          <a:p>
            <a:pPr eaLnBrk="1" hangingPunct="1"/>
            <a:r>
              <a:rPr lang="tr-TR" altLang="tr-TR" sz="3600" b="1">
                <a:solidFill>
                  <a:srgbClr val="FF3300"/>
                </a:solidFill>
              </a:rPr>
              <a:t>7- SENTROZOM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A78B3956-C0EA-B3B8-1F5A-42476529A9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0" y="1152525"/>
            <a:ext cx="8802688" cy="511175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tr-TR" altLang="tr-TR">
                <a:solidFill>
                  <a:srgbClr val="FFFF00"/>
                </a:solidFill>
              </a:rPr>
              <a:t>	Hücre bölünmesi sırasında kendini eşleyerek zıt kutuplara çekilir ve iğ ipliklerinin oluşmasını sağlar. </a:t>
            </a:r>
          </a:p>
          <a:p>
            <a:pPr marL="0" indent="0" eaLnBrk="1" hangingPunct="1">
              <a:buFontTx/>
              <a:buNone/>
            </a:pPr>
            <a:r>
              <a:rPr lang="tr-TR" altLang="tr-TR">
                <a:solidFill>
                  <a:srgbClr val="FFFF00"/>
                </a:solidFill>
              </a:rPr>
              <a:t>	Zarsız bir organeldir.</a:t>
            </a:r>
          </a:p>
          <a:p>
            <a:pPr marL="0" indent="0" eaLnBrk="1" hangingPunct="1">
              <a:buFontTx/>
              <a:buNone/>
            </a:pPr>
            <a:r>
              <a:rPr lang="tr-TR" altLang="tr-TR">
                <a:solidFill>
                  <a:srgbClr val="FFFF00"/>
                </a:solidFill>
              </a:rPr>
              <a:t> Mantarlarda ve bitkilerde  sentrozom bulunmaz.</a:t>
            </a:r>
          </a:p>
          <a:p>
            <a:pPr marL="0" indent="0" eaLnBrk="1" hangingPunct="1">
              <a:buFontTx/>
              <a:buNone/>
            </a:pPr>
            <a:r>
              <a:rPr lang="tr-TR" altLang="tr-TR">
                <a:solidFill>
                  <a:srgbClr val="FFFF00"/>
                </a:solidFill>
              </a:rPr>
              <a:t>	Sinir, olgun alyuvar ve çizgili kas hücrelerinde sentrozom bulunmadığından bu hücreler bölünemez.</a:t>
            </a:r>
          </a:p>
        </p:txBody>
      </p:sp>
      <p:sp>
        <p:nvSpPr>
          <p:cNvPr id="2" name="Sağ Ok 1">
            <a:extLst>
              <a:ext uri="{FF2B5EF4-FFF2-40B4-BE49-F238E27FC236}">
                <a16:creationId xmlns:a16="http://schemas.microsoft.com/office/drawing/2014/main" id="{33E0F625-518D-4667-EC2B-946C596E7284}"/>
              </a:ext>
            </a:extLst>
          </p:cNvPr>
          <p:cNvSpPr/>
          <p:nvPr/>
        </p:nvSpPr>
        <p:spPr>
          <a:xfrm>
            <a:off x="6516688" y="4868863"/>
            <a:ext cx="71437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3" name="Sağ Ok 2">
            <a:hlinkClick r:id="rId2" action="ppaction://hlinkfile"/>
            <a:extLst>
              <a:ext uri="{FF2B5EF4-FFF2-40B4-BE49-F238E27FC236}">
                <a16:creationId xmlns:a16="http://schemas.microsoft.com/office/drawing/2014/main" id="{9D41BAA5-CAD7-8A48-5E6A-B6E9E7AB0D72}"/>
              </a:ext>
            </a:extLst>
          </p:cNvPr>
          <p:cNvSpPr/>
          <p:nvPr/>
        </p:nvSpPr>
        <p:spPr>
          <a:xfrm>
            <a:off x="7516813" y="6021388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lisebiyoloji_sentroil">
            <a:extLst>
              <a:ext uri="{FF2B5EF4-FFF2-40B4-BE49-F238E27FC236}">
                <a16:creationId xmlns:a16="http://schemas.microsoft.com/office/drawing/2014/main" id="{A64FBA5B-4A15-BECD-C67F-547F8819578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620713"/>
            <a:ext cx="7704138" cy="4276725"/>
          </a:xfrm>
          <a:noFill/>
        </p:spPr>
      </p:pic>
    </p:spTree>
  </p:cSld>
  <p:clrMapOvr>
    <a:masterClrMapping/>
  </p:clrMapOvr>
  <p:transition spd="med">
    <p:cover dir="l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">
            <a:extLst>
              <a:ext uri="{FF2B5EF4-FFF2-40B4-BE49-F238E27FC236}">
                <a16:creationId xmlns:a16="http://schemas.microsoft.com/office/drawing/2014/main" id="{87867DC5-8489-19E8-9BA3-28961208EC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b="1">
                <a:solidFill>
                  <a:srgbClr val="FF3300"/>
                </a:solidFill>
              </a:rPr>
              <a:t>SENTROZOM</a:t>
            </a:r>
          </a:p>
        </p:txBody>
      </p:sp>
      <p:pic>
        <p:nvPicPr>
          <p:cNvPr id="59395" name="Picture 4" descr="sentriol">
            <a:extLst>
              <a:ext uri="{FF2B5EF4-FFF2-40B4-BE49-F238E27FC236}">
                <a16:creationId xmlns:a16="http://schemas.microsoft.com/office/drawing/2014/main" id="{78B64C93-BA3C-5519-6507-FF23EABA94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377950"/>
            <a:ext cx="7488237" cy="4784725"/>
          </a:xfrm>
          <a:noFill/>
        </p:spPr>
      </p:pic>
    </p:spTree>
  </p:cSld>
  <p:clrMapOvr>
    <a:masterClrMapping/>
  </p:clrMapOvr>
  <p:transition spd="med">
    <p:cover dir="l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2E64BBD8-2F65-0452-C560-61FCAA178D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8229600" cy="720725"/>
          </a:xfrm>
        </p:spPr>
        <p:txBody>
          <a:bodyPr/>
          <a:lstStyle/>
          <a:p>
            <a:pPr eaLnBrk="1" hangingPunct="1"/>
            <a:r>
              <a:rPr lang="tr-TR" altLang="tr-TR" sz="4000">
                <a:solidFill>
                  <a:srgbClr val="FF3300"/>
                </a:solidFill>
              </a:rPr>
              <a:t> </a:t>
            </a:r>
            <a:br>
              <a:rPr lang="tr-TR" altLang="tr-TR" sz="4000">
                <a:solidFill>
                  <a:srgbClr val="FF3300"/>
                </a:solidFill>
              </a:rPr>
            </a:br>
            <a:r>
              <a:rPr lang="tr-TR" altLang="tr-TR" sz="4000">
                <a:solidFill>
                  <a:srgbClr val="FF3300"/>
                </a:solidFill>
              </a:rPr>
              <a:t>8- </a:t>
            </a:r>
            <a:r>
              <a:rPr lang="tr-TR" altLang="tr-TR" sz="4000" b="1">
                <a:solidFill>
                  <a:srgbClr val="FF3300"/>
                </a:solidFill>
              </a:rPr>
              <a:t>KOFUL</a:t>
            </a:r>
            <a:br>
              <a:rPr lang="tr-TR" altLang="tr-TR" sz="4000"/>
            </a:br>
            <a:endParaRPr lang="tr-TR" altLang="tr-TR" sz="4000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021914A6-485F-C145-00A2-2B3BE69DC3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8785225" cy="587692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tr-TR" altLang="tr-TR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  <a:r>
              <a:rPr lang="tr-TR" altLang="en-US">
                <a:solidFill>
                  <a:srgbClr val="FFFF00"/>
                </a:solidFill>
              </a:rPr>
              <a:t>hücre zarı, çekirdek zarı, lizozom, endoplazmik retikulum veya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tr-TR" altLang="en-US">
                <a:solidFill>
                  <a:srgbClr val="FFFF00"/>
                </a:solidFill>
              </a:rPr>
              <a:t>Golgi cisimciğinden oluşan, tek katlı zara sahip içi sıvı dolu kesedir.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tr-TR" altLang="en-US">
              <a:solidFill>
                <a:srgbClr val="FFFF00"/>
              </a:solidFill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tr-TR" altLang="en-US">
                <a:solidFill>
                  <a:srgbClr val="FFFF00"/>
                </a:solidFill>
              </a:rPr>
              <a:t> Hücrenin madde alışverişinde, beslenmesinde, sindiriminde ve boşaltımında görevlidir. </a:t>
            </a:r>
            <a:endParaRPr lang="tr-TR" altLang="tr-TR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Bükülü Ok 1">
            <a:hlinkClick r:id="rId2" action="ppaction://hlinkfile"/>
            <a:extLst>
              <a:ext uri="{FF2B5EF4-FFF2-40B4-BE49-F238E27FC236}">
                <a16:creationId xmlns:a16="http://schemas.microsoft.com/office/drawing/2014/main" id="{1766B2BB-D430-3A86-EF03-078888A07BBF}"/>
              </a:ext>
            </a:extLst>
          </p:cNvPr>
          <p:cNvSpPr/>
          <p:nvPr/>
        </p:nvSpPr>
        <p:spPr>
          <a:xfrm>
            <a:off x="6078538" y="5653088"/>
            <a:ext cx="814387" cy="86836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İçerik Yer Tutucusu 2">
            <a:extLst>
              <a:ext uri="{FF2B5EF4-FFF2-40B4-BE49-F238E27FC236}">
                <a16:creationId xmlns:a16="http://schemas.microsoft.com/office/drawing/2014/main" id="{84EBAD14-81E4-370E-54ED-22FDEDF07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404813"/>
            <a:ext cx="8713787" cy="46799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tr-TR" altLang="en-US">
                <a:solidFill>
                  <a:srgbClr val="FFFF00"/>
                </a:solidFill>
                <a:latin typeface="Comic Sans MS" panose="030F0702030302020204" pitchFamily="66" charset="0"/>
              </a:rPr>
              <a:t>		</a:t>
            </a:r>
            <a:r>
              <a:rPr lang="tr-TR" altLang="en-US">
                <a:solidFill>
                  <a:srgbClr val="FF0000"/>
                </a:solidFill>
                <a:latin typeface="Comic Sans MS" panose="030F0702030302020204" pitchFamily="66" charset="0"/>
              </a:rPr>
              <a:t>a-) BESİN KOFULU</a:t>
            </a:r>
          </a:p>
          <a:p>
            <a:pPr marL="0" indent="0">
              <a:buFontTx/>
              <a:buNone/>
            </a:pPr>
            <a:endParaRPr lang="tr-TR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</a:pPr>
            <a:r>
              <a:rPr lang="tr-TR" altLang="en-US">
                <a:solidFill>
                  <a:srgbClr val="FFFF00"/>
                </a:solidFill>
                <a:latin typeface="Helvetica" panose="020B0604020202020204" pitchFamily="34" charset="0"/>
              </a:rPr>
              <a:t>	Besinlerin endositoz yoluyla hücreye alınması sonucunda oluşan Keseciklerdir.</a:t>
            </a:r>
            <a:endParaRPr lang="tr-TR" altLang="en-US" b="1">
              <a:solidFill>
                <a:srgbClr val="FFFF00"/>
              </a:solidFill>
              <a:latin typeface="Helvetica-Bold"/>
            </a:endParaRPr>
          </a:p>
          <a:p>
            <a:pPr marL="0" indent="0">
              <a:buFontTx/>
              <a:buNone/>
            </a:pPr>
            <a:r>
              <a:rPr lang="tr-TR" altLang="en-US">
                <a:solidFill>
                  <a:srgbClr val="FFFF00"/>
                </a:solidFill>
                <a:latin typeface="Helvetica" panose="020B0604020202020204" pitchFamily="34" charset="0"/>
              </a:rPr>
              <a:t>	</a:t>
            </a:r>
          </a:p>
          <a:p>
            <a:pPr marL="0" indent="0">
              <a:buFontTx/>
              <a:buNone/>
            </a:pPr>
            <a:r>
              <a:rPr lang="tr-TR" altLang="en-US">
                <a:solidFill>
                  <a:srgbClr val="FFFF00"/>
                </a:solidFill>
                <a:latin typeface="Helvetica" panose="020B0604020202020204" pitchFamily="34" charset="0"/>
              </a:rPr>
              <a:t>Amip, Paramesyum gibi bir hücreli canlılarda ve insanların akyuvar gibi fagositoz yapabilen hücrelerinde görülür.</a:t>
            </a:r>
            <a:endParaRPr lang="tr-TR" altLang="en-US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2CBD69D1-E7BA-8080-7EF1-FD099E4DFC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8497888" cy="63817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tr-TR" altLang="tr-TR" sz="3600" b="1" dirty="0">
                <a:solidFill>
                  <a:srgbClr val="FFFF00"/>
                </a:solidFill>
                <a:latin typeface="Comic Sans MS" pitchFamily="66" charset="0"/>
              </a:rPr>
              <a:t>			</a:t>
            </a:r>
          </a:p>
          <a:p>
            <a:pPr marL="514350" indent="-514350" eaLnBrk="1" hangingPunct="1">
              <a:buFontTx/>
              <a:buAutoNum type="arabicParenR" startAt="4"/>
              <a:defRPr/>
            </a:pPr>
            <a:r>
              <a:rPr lang="tr-TR" altLang="tr-TR" dirty="0">
                <a:solidFill>
                  <a:srgbClr val="FFFF00"/>
                </a:solidFill>
                <a:latin typeface="Comic Sans MS" pitchFamily="66" charset="0"/>
              </a:rPr>
              <a:t>Hücreler kalıtım maddesi içerir ve bunu bölünerek yavru hücrelere aktarır.</a:t>
            </a:r>
          </a:p>
          <a:p>
            <a:pPr marL="514350" indent="-514350" eaLnBrk="1" hangingPunct="1">
              <a:buFontTx/>
              <a:buAutoNum type="arabicParenR" startAt="4"/>
              <a:defRPr/>
            </a:pPr>
            <a:endParaRPr lang="tr-TR" altLang="tr-TR" dirty="0">
              <a:solidFill>
                <a:srgbClr val="FFFF00"/>
              </a:solidFill>
              <a:latin typeface="Comic Sans MS" pitchFamily="66" charset="0"/>
            </a:endParaRPr>
          </a:p>
          <a:p>
            <a:pPr marL="0" indent="0" eaLnBrk="1" hangingPunct="1">
              <a:buFontTx/>
              <a:buNone/>
              <a:defRPr/>
            </a:pPr>
            <a:endParaRPr lang="tr-TR" altLang="tr-TR" dirty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buFontTx/>
              <a:buNone/>
              <a:defRPr/>
            </a:pPr>
            <a:r>
              <a:rPr lang="tr-TR" altLang="tr-TR" dirty="0">
                <a:solidFill>
                  <a:srgbClr val="FFFF00"/>
                </a:solidFill>
                <a:latin typeface="Comic Sans MS" pitchFamily="66" charset="0"/>
              </a:rPr>
              <a:t>5) Tüm </a:t>
            </a:r>
            <a:r>
              <a:rPr lang="tr-TR" altLang="tr-TR" dirty="0" err="1">
                <a:solidFill>
                  <a:srgbClr val="FFFF00"/>
                </a:solidFill>
                <a:latin typeface="Comic Sans MS" pitchFamily="66" charset="0"/>
              </a:rPr>
              <a:t>metabolik</a:t>
            </a:r>
            <a:r>
              <a:rPr lang="tr-TR" altLang="tr-TR" dirty="0">
                <a:solidFill>
                  <a:srgbClr val="FFFF00"/>
                </a:solidFill>
                <a:latin typeface="Comic Sans MS" pitchFamily="66" charset="0"/>
              </a:rPr>
              <a:t> olaylar hücre içinde gerçekleşir.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ikdörtgen 1">
            <a:extLst>
              <a:ext uri="{FF2B5EF4-FFF2-40B4-BE49-F238E27FC236}">
                <a16:creationId xmlns:a16="http://schemas.microsoft.com/office/drawing/2014/main" id="{0C2913EA-EC90-EB9A-7F91-624F0E8A6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88913"/>
            <a:ext cx="8713788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0000"/>
                </a:solidFill>
              </a:rPr>
              <a:t>		b- SALGI KOFULU </a:t>
            </a:r>
          </a:p>
          <a:p>
            <a:pPr eaLnBrk="1" hangingPunct="1"/>
            <a:endParaRPr lang="tr-TR" altLang="en-US" sz="3200">
              <a:solidFill>
                <a:srgbClr val="FF00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000000"/>
                </a:solidFill>
              </a:rPr>
              <a:t>	</a:t>
            </a:r>
            <a:r>
              <a:rPr lang="tr-TR" altLang="en-US" sz="3200">
                <a:solidFill>
                  <a:srgbClr val="FFFF00"/>
                </a:solidFill>
              </a:rPr>
              <a:t>Golgi aygıtında üretilen salgıların ve metabolizma sonucu meydana gelen atık maddelerin hücre dışına verilmesini sağlayan keseciklerdir.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	</a:t>
            </a:r>
            <a:r>
              <a:rPr lang="tr-TR" altLang="en-US" sz="2000"/>
              <a:t>Böcekçil bitkiler ve ayrıştırıcı mantarlar,</a:t>
            </a:r>
          </a:p>
          <a:p>
            <a:pPr eaLnBrk="1" hangingPunct="1"/>
            <a:r>
              <a:rPr lang="tr-TR" altLang="en-US" sz="2000"/>
              <a:t>sindirim enzimlerini salgı kofulları oluşturarak ekzositozla hücre dışına verir.</a:t>
            </a:r>
          </a:p>
          <a:p>
            <a:pPr eaLnBrk="1" hangingPunct="1"/>
            <a:endParaRPr lang="tr-TR" altLang="en-US" sz="2000"/>
          </a:p>
          <a:p>
            <a:pPr eaLnBrk="1" hangingPunct="1"/>
            <a:r>
              <a:rPr lang="tr-TR" altLang="en-US" sz="2000"/>
              <a:t>İnsanlarda pankreas, tükürük bezi gibi yapılar, salgılarını salgı</a:t>
            </a:r>
          </a:p>
          <a:p>
            <a:pPr eaLnBrk="1" hangingPunct="1"/>
            <a:r>
              <a:rPr lang="tr-TR" altLang="en-US" sz="2000"/>
              <a:t>kofulu ile hücre dışına gönderir.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ikdörtgen 1">
            <a:extLst>
              <a:ext uri="{FF2B5EF4-FFF2-40B4-BE49-F238E27FC236}">
                <a16:creationId xmlns:a16="http://schemas.microsoft.com/office/drawing/2014/main" id="{FCBDAE34-BA40-CF2F-B4CC-27600B66F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350"/>
            <a:ext cx="8964613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000000"/>
                </a:solidFill>
              </a:rPr>
              <a:t>		</a:t>
            </a:r>
            <a:r>
              <a:rPr lang="tr-TR" altLang="en-US" sz="3200">
                <a:solidFill>
                  <a:srgbClr val="FF0000"/>
                </a:solidFill>
              </a:rPr>
              <a:t>c- DEPO KOFULU</a:t>
            </a:r>
          </a:p>
          <a:p>
            <a:pPr eaLnBrk="1" hangingPunct="1"/>
            <a:endParaRPr lang="tr-TR" altLang="en-US" sz="3200">
              <a:solidFill>
                <a:srgbClr val="0000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000000"/>
                </a:solidFill>
              </a:rPr>
              <a:t>	</a:t>
            </a:r>
            <a:r>
              <a:rPr lang="tr-TR" altLang="en-US" sz="3200">
                <a:solidFill>
                  <a:srgbClr val="FFFF00"/>
                </a:solidFill>
              </a:rPr>
              <a:t>Bitki hücrelerinde, Organik ve inorganik birçok maddenin depolandığı keselerdir.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Helvetica" panose="020B0604020202020204" pitchFamily="34" charset="0"/>
              </a:rPr>
              <a:t>	Bazı bitkilerdeki kofulların içinde su,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Helvetica" panose="020B0604020202020204" pitchFamily="34" charset="0"/>
              </a:rPr>
              <a:t>yağ molekülleri ve hava depolanır.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Helvetica" panose="020B0604020202020204" pitchFamily="34" charset="0"/>
            </a:endParaRP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</a:p>
          <a:p>
            <a:pPr eaLnBrk="1" hangingPunct="1"/>
            <a:r>
              <a:rPr lang="tr-TR" altLang="en-US" sz="2000">
                <a:solidFill>
                  <a:srgbClr val="222222"/>
                </a:solidFill>
                <a:latin typeface="Arial" panose="020B0604020202020204" pitchFamily="34" charset="0"/>
              </a:rPr>
              <a:t>	köklerden suyla birlikte alınan tuzun fazlası, zehirli maddeler ile organik asitler yaprak hücrelerinin kofullarında biriktirilir ve sonbaharda yaprak dökümüyle bitkiden uzaklaştırılır..</a:t>
            </a:r>
            <a:endParaRPr lang="tr-TR" altLang="en-US" sz="20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ikdörtgen 1">
            <a:extLst>
              <a:ext uri="{FF2B5EF4-FFF2-40B4-BE49-F238E27FC236}">
                <a16:creationId xmlns:a16="http://schemas.microsoft.com/office/drawing/2014/main" id="{FF79D04B-3638-F79E-69E6-AD440622F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60350"/>
            <a:ext cx="878522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0000"/>
                </a:solidFill>
              </a:rPr>
              <a:t>d- KONTRAKTİL KOFUL (VURGAN KOFUL)</a:t>
            </a:r>
          </a:p>
          <a:p>
            <a:pPr eaLnBrk="1" hangingPunct="1"/>
            <a:endParaRPr lang="tr-TR" altLang="en-US" sz="3200">
              <a:solidFill>
                <a:srgbClr val="FF00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	Kontraktil </a:t>
            </a:r>
            <a:r>
              <a:rPr lang="es-ES" altLang="en-US" sz="3200">
                <a:solidFill>
                  <a:srgbClr val="FFFF00"/>
                </a:solidFill>
              </a:rPr>
              <a:t>kofullar amip, öglena ve paramesyum</a:t>
            </a:r>
            <a:r>
              <a:rPr lang="tr-TR" altLang="en-US" sz="3200">
                <a:solidFill>
                  <a:srgbClr val="FFFF00"/>
                </a:solidFill>
              </a:rPr>
              <a:t>  gibi canlılarda sitoplazmaya giren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Suyun fazlasının hücre dışına atılmasıdır.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2000">
                <a:solidFill>
                  <a:srgbClr val="000000"/>
                </a:solidFill>
              </a:rPr>
              <a:t>Bu canlılar tatlı suda yani az yoğun ortamda yaşadıklarından osmoz sonucu</a:t>
            </a:r>
          </a:p>
          <a:p>
            <a:pPr eaLnBrk="1" hangingPunct="1"/>
            <a:r>
              <a:rPr lang="tr-TR" altLang="en-US" sz="2000">
                <a:solidFill>
                  <a:srgbClr val="000000"/>
                </a:solidFill>
              </a:rPr>
              <a:t>canlının sitoplazması suyla dolar. Eğer canlı bu suyu uzaklaştıramazsa</a:t>
            </a:r>
          </a:p>
          <a:p>
            <a:pPr eaLnBrk="1" hangingPunct="1"/>
            <a:r>
              <a:rPr lang="tr-TR" altLang="en-US" sz="2000">
                <a:solidFill>
                  <a:srgbClr val="000000"/>
                </a:solidFill>
              </a:rPr>
              <a:t>patlar. </a:t>
            </a:r>
          </a:p>
        </p:txBody>
      </p:sp>
    </p:spTree>
  </p:cSld>
  <p:clrMapOvr>
    <a:masterClrMapping/>
  </p:clrMapOvr>
  <p:transition spd="med">
    <p:cover dir="l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biyoloji446">
            <a:extLst>
              <a:ext uri="{FF2B5EF4-FFF2-40B4-BE49-F238E27FC236}">
                <a16:creationId xmlns:a16="http://schemas.microsoft.com/office/drawing/2014/main" id="{7D8AE3F3-CCE4-E774-2BF9-3E88C0CEF5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052513"/>
            <a:ext cx="5256213" cy="4625975"/>
          </a:xfrm>
          <a:noFill/>
        </p:spPr>
      </p:pic>
    </p:spTree>
  </p:cSld>
  <p:clrMapOvr>
    <a:masterClrMapping/>
  </p:clrMapOvr>
  <p:transition spd="med">
    <p:cover dir="l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">
            <a:extLst>
              <a:ext uri="{FF2B5EF4-FFF2-40B4-BE49-F238E27FC236}">
                <a16:creationId xmlns:a16="http://schemas.microsoft.com/office/drawing/2014/main" id="{D4506233-D55A-6186-13A5-1AFC82806B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02625" cy="720725"/>
          </a:xfrm>
        </p:spPr>
        <p:txBody>
          <a:bodyPr/>
          <a:lstStyle/>
          <a:p>
            <a:pPr eaLnBrk="1" hangingPunct="1"/>
            <a:r>
              <a:rPr lang="tr-TR" altLang="tr-TR" sz="3600"/>
              <a:t> </a:t>
            </a:r>
            <a:br>
              <a:rPr lang="tr-TR" altLang="tr-TR" sz="3600"/>
            </a:br>
            <a:r>
              <a:rPr lang="tr-TR" altLang="tr-TR" sz="3600" b="1">
                <a:solidFill>
                  <a:srgbClr val="FF3300"/>
                </a:solidFill>
              </a:rPr>
              <a:t>KOFUL</a:t>
            </a:r>
            <a:br>
              <a:rPr lang="tr-TR" altLang="tr-TR" sz="4000"/>
            </a:br>
            <a:endParaRPr lang="tr-TR" altLang="tr-TR" sz="4000"/>
          </a:p>
        </p:txBody>
      </p:sp>
      <p:pic>
        <p:nvPicPr>
          <p:cNvPr id="66563" name="Picture 4" descr="hucre">
            <a:extLst>
              <a:ext uri="{FF2B5EF4-FFF2-40B4-BE49-F238E27FC236}">
                <a16:creationId xmlns:a16="http://schemas.microsoft.com/office/drawing/2014/main" id="{792A7ADA-47B8-67FE-0F83-27E220D1B6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196975"/>
            <a:ext cx="7704138" cy="5111750"/>
          </a:xfrm>
          <a:noFill/>
        </p:spPr>
      </p:pic>
    </p:spTree>
  </p:cSld>
  <p:clrMapOvr>
    <a:masterClrMapping/>
  </p:clrMapOvr>
  <p:transition spd="med">
    <p:cover dir="l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ikdörtgen 1">
            <a:extLst>
              <a:ext uri="{FF2B5EF4-FFF2-40B4-BE49-F238E27FC236}">
                <a16:creationId xmlns:a16="http://schemas.microsoft.com/office/drawing/2014/main" id="{B732B6A4-FEB2-BAD4-B3C3-6C05E6A00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476250"/>
            <a:ext cx="64087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0000"/>
                </a:solidFill>
              </a:rPr>
              <a:t>9- Hücre İskeleti</a:t>
            </a:r>
          </a:p>
        </p:txBody>
      </p:sp>
      <p:sp>
        <p:nvSpPr>
          <p:cNvPr id="67587" name="Dikdörtgen 1">
            <a:extLst>
              <a:ext uri="{FF2B5EF4-FFF2-40B4-BE49-F238E27FC236}">
                <a16:creationId xmlns:a16="http://schemas.microsoft.com/office/drawing/2014/main" id="{7EECFEAA-F869-62D8-BB50-0B9DC4DB2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412875"/>
            <a:ext cx="8713787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	Hücrelere desteklik veren protein liflerden oluşmuş ağsı yapıdır.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Ökaryot hücrelerde bulunur.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 	</a:t>
            </a:r>
            <a:r>
              <a:rPr lang="tr-TR" altLang="en-US" sz="2000">
                <a:solidFill>
                  <a:srgbClr val="000000"/>
                </a:solidFill>
                <a:latin typeface="Comic Sans MS" panose="030F0702030302020204" pitchFamily="66" charset="0"/>
              </a:rPr>
              <a:t>Bu yapılar sayesinde hücredeki </a:t>
            </a:r>
          </a:p>
          <a:p>
            <a:pPr eaLnBrk="1" hangingPunct="1"/>
            <a:r>
              <a:rPr lang="tr-TR" altLang="en-US" sz="2000">
                <a:solidFill>
                  <a:srgbClr val="000000"/>
                </a:solidFill>
                <a:latin typeface="Comic Sans MS" panose="030F0702030302020204" pitchFamily="66" charset="0"/>
              </a:rPr>
              <a:t>yer değiştirme, </a:t>
            </a:r>
          </a:p>
          <a:p>
            <a:pPr eaLnBrk="1" hangingPunct="1"/>
            <a:r>
              <a:rPr lang="tr-TR" altLang="en-US" sz="2000">
                <a:solidFill>
                  <a:srgbClr val="000000"/>
                </a:solidFill>
                <a:latin typeface="Comic Sans MS" panose="030F0702030302020204" pitchFamily="66" charset="0"/>
              </a:rPr>
              <a:t>şekil koruma,</a:t>
            </a:r>
          </a:p>
          <a:p>
            <a:pPr eaLnBrk="1" hangingPunct="1"/>
            <a:r>
              <a:rPr lang="tr-TR" altLang="en-US" sz="2000">
                <a:solidFill>
                  <a:srgbClr val="000000"/>
                </a:solidFill>
                <a:latin typeface="Comic Sans MS" panose="030F0702030302020204" pitchFamily="66" charset="0"/>
              </a:rPr>
              <a:t> organel yeri sabitleme</a:t>
            </a:r>
          </a:p>
          <a:p>
            <a:pPr eaLnBrk="1" hangingPunct="1"/>
            <a:r>
              <a:rPr lang="tr-TR" altLang="en-US" sz="2000">
                <a:solidFill>
                  <a:srgbClr val="000000"/>
                </a:solidFill>
                <a:latin typeface="Comic Sans MS" panose="030F0702030302020204" pitchFamily="66" charset="0"/>
              </a:rPr>
              <a:t> gibi olaylar gerçekleştirilir</a:t>
            </a:r>
          </a:p>
          <a:p>
            <a:pPr eaLnBrk="1" hangingPunct="1"/>
            <a:r>
              <a:rPr lang="tr-TR" altLang="en-US" sz="2000">
                <a:solidFill>
                  <a:srgbClr val="000000"/>
                </a:solidFill>
                <a:latin typeface="Comic Sans MS" panose="030F0702030302020204" pitchFamily="66" charset="0"/>
              </a:rPr>
              <a:t>Ökaryot hücrelerde bulunur.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C9FC9613-A4E0-CDAE-7A34-728F5477BEAF}"/>
              </a:ext>
            </a:extLst>
          </p:cNvPr>
          <p:cNvSpPr/>
          <p:nvPr/>
        </p:nvSpPr>
        <p:spPr>
          <a:xfrm>
            <a:off x="250825" y="404813"/>
            <a:ext cx="8642350" cy="403225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en-US" sz="3200">
                <a:solidFill>
                  <a:srgbClr val="FFFF00"/>
                </a:solidFill>
              </a:rPr>
              <a:t>HÜCRE İSKELETİNİ OLUŞTURAN ELEMANLAR          3 ÇEŞİTTİR.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tr-TR" altLang="en-US" sz="3200">
                <a:solidFill>
                  <a:srgbClr val="FFFF00"/>
                </a:solidFill>
              </a:rPr>
              <a:t>Mikrotübül</a:t>
            </a:r>
          </a:p>
          <a:p>
            <a:pPr eaLnBrk="1" hangingPunct="1">
              <a:buFontTx/>
              <a:buAutoNum type="arabicPeriod"/>
            </a:pPr>
            <a:r>
              <a:rPr lang="tr-TR" altLang="en-US" sz="3200">
                <a:solidFill>
                  <a:srgbClr val="FFFF00"/>
                </a:solidFill>
              </a:rPr>
              <a:t>Mikroflament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3. Araflament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Dikdörtgen 1">
            <a:extLst>
              <a:ext uri="{FF2B5EF4-FFF2-40B4-BE49-F238E27FC236}">
                <a16:creationId xmlns:a16="http://schemas.microsoft.com/office/drawing/2014/main" id="{EEBD45F3-710B-BA03-49DC-6A61ABFF6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60350"/>
            <a:ext cx="8678863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1-MİKROTÜBÜL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● Tübülin denilen proteinlerden oluşur. 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● Protein yapıda olup uzun, içi boş silindirik şekildedir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● Hareket ve organizasyondan sorumludur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 ● sentrozom organelinin oluşumunda görevlidir.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Sil, kamçı, sentriyol oluşumunu sağlar.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 ● Ökaryotların kamçısında (öglena) bulunduğu hâlde prokaryotların kamçısında (bakteri) bulunmaz</a:t>
            </a:r>
          </a:p>
        </p:txBody>
      </p:sp>
    </p:spTree>
  </p:cSld>
  <p:clrMapOvr>
    <a:masterClrMapping/>
  </p:clrMapOvr>
  <p:transition spd="med">
    <p:cover dir="ld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Dikdörtgen 1">
            <a:extLst>
              <a:ext uri="{FF2B5EF4-FFF2-40B4-BE49-F238E27FC236}">
                <a16:creationId xmlns:a16="http://schemas.microsoft.com/office/drawing/2014/main" id="{F3A09C84-4B1E-858C-863F-9FCDDD0E5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34963"/>
            <a:ext cx="8280400" cy="698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		</a:t>
            </a:r>
            <a:r>
              <a:rPr lang="tr-T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2. MİKROFLAMENT</a:t>
            </a:r>
          </a:p>
          <a:p>
            <a:pPr eaLnBrk="1" hangingPunct="1"/>
            <a:endParaRPr lang="tr-TR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Hücre zarının hemen altında bulunur.</a:t>
            </a: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	Hücre zarına desteklik, sağlar. </a:t>
            </a:r>
          </a:p>
          <a:p>
            <a:pPr eaLnBrk="1" hangingPunct="1"/>
            <a:endParaRPr lang="tr-TR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800">
                <a:latin typeface="Comic Sans MS" panose="030F0702030302020204" pitchFamily="66" charset="0"/>
              </a:rPr>
              <a:t>● </a:t>
            </a:r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Ökaryot hücrelerin sitoplazmasında bulunur ve en ince filamenttir. 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● Hücre kasılmasında, amipsi harekette ve hücrenin şekil değiştirmesinde etkilidir.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İnce bağırsakta emilimi sağlayan çıkıntıların yapısında mikrofilament boldur.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ikdörtgen 1">
            <a:extLst>
              <a:ext uri="{FF2B5EF4-FFF2-40B4-BE49-F238E27FC236}">
                <a16:creationId xmlns:a16="http://schemas.microsoft.com/office/drawing/2014/main" id="{24742D1B-CA20-A3EB-539C-18DBE0160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285750"/>
            <a:ext cx="85725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            </a:t>
            </a:r>
            <a:r>
              <a:rPr lang="tr-T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3. ARAFLAMENT</a:t>
            </a: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● Tırnak, tüy, balık pulu, boynuz gibi yapıların oluşumunda görev yapar. </a:t>
            </a: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Keratin hücrelerinin tutunmasını sağlar. 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● Proteini oluşturan ipliksi yapıların birbiri üzerine sarılmasıyla oluşur. 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● Derinin dış kısmında su kaybını önler. Dış etkilere karşı koruyucudur.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● Hücre içi yapılarının yerlerini sabitleştirmekte görev alır. </a:t>
            </a: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Örneğin, çekirdeğin yerini sabitler.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Başlık">
            <a:extLst>
              <a:ext uri="{FF2B5EF4-FFF2-40B4-BE49-F238E27FC236}">
                <a16:creationId xmlns:a16="http://schemas.microsoft.com/office/drawing/2014/main" id="{272B1F7C-3EA1-A093-719D-F845F6509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0"/>
            <a:ext cx="8443912" cy="785813"/>
          </a:xfrm>
        </p:spPr>
        <p:txBody>
          <a:bodyPr/>
          <a:lstStyle/>
          <a:p>
            <a:r>
              <a:rPr lang="tr-TR" altLang="en-US" sz="2000"/>
              <a:t>Pm: metrenin tirilyonda biri   nm: metrenin milyonda biri  um:  milimetrenin binde biri      </a:t>
            </a:r>
          </a:p>
        </p:txBody>
      </p:sp>
      <p:sp>
        <p:nvSpPr>
          <p:cNvPr id="8195" name="2 İçerik Yer Tutucusu">
            <a:extLst>
              <a:ext uri="{FF2B5EF4-FFF2-40B4-BE49-F238E27FC236}">
                <a16:creationId xmlns:a16="http://schemas.microsoft.com/office/drawing/2014/main" id="{3C6EF55B-D608-345B-533C-480335DE0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6" name="Picture 2" descr="Elektron Mikroskobu Nedir? Kısaca Tarihçesi ve 2017 Nobel Kimya Ödülü |  Prof. Dr. Mustafa ÖZDOĞAN">
            <a:extLst>
              <a:ext uri="{FF2B5EF4-FFF2-40B4-BE49-F238E27FC236}">
                <a16:creationId xmlns:a16="http://schemas.microsoft.com/office/drawing/2014/main" id="{BA09DF56-BD60-70E1-FA96-7EFBB1F13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4296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4 Dikdörtgen">
            <a:extLst>
              <a:ext uri="{FF2B5EF4-FFF2-40B4-BE49-F238E27FC236}">
                <a16:creationId xmlns:a16="http://schemas.microsoft.com/office/drawing/2014/main" id="{4E5593B9-8707-92E9-B84A-2B7EA3E94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0750"/>
            <a:ext cx="8929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/>
              <a:t>Pm: metrenin tirilyonda biri   nm: metrenin milyonda biri  um:  milimetrenin binde biri </a:t>
            </a:r>
          </a:p>
        </p:txBody>
      </p:sp>
    </p:spTree>
  </p:cSld>
  <p:clrMapOvr>
    <a:masterClrMapping/>
  </p:clrMapOvr>
  <p:transition spd="med">
    <p:cover dir="ld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İçerik Yer Tutucusu 2">
            <a:extLst>
              <a:ext uri="{FF2B5EF4-FFF2-40B4-BE49-F238E27FC236}">
                <a16:creationId xmlns:a16="http://schemas.microsoft.com/office/drawing/2014/main" id="{54EC3B3A-3373-2799-5667-3BD7A51F7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404813"/>
            <a:ext cx="8785225" cy="60483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tr-TR" altLang="en-US">
                <a:solidFill>
                  <a:srgbClr val="FF0000"/>
                </a:solidFill>
                <a:latin typeface="Comic Sans MS" panose="030F0702030302020204" pitchFamily="66" charset="0"/>
              </a:rPr>
              <a:t>  10- PEROKSİZOM (MİKROCİSİMCİKLER)</a:t>
            </a:r>
          </a:p>
          <a:p>
            <a:pPr marL="457200" lvl="1" indent="0">
              <a:buFontTx/>
              <a:buNone/>
            </a:pPr>
            <a:r>
              <a:rPr lang="tr-TR" altLang="en-US">
                <a:solidFill>
                  <a:srgbClr val="FFFF00"/>
                </a:solidFill>
                <a:latin typeface="Comic Sans MS" panose="030F0702030302020204" pitchFamily="66" charset="0"/>
              </a:rPr>
              <a:t>	Peroksizomlar, hem bitki hem de hayvan hücrelerinde bulunan, zehirli maddeleri yok eden, tek katlı zarla çevrili organeldir.</a:t>
            </a:r>
          </a:p>
          <a:p>
            <a:pPr marL="457200" lvl="1" indent="0">
              <a:buFontTx/>
              <a:buNone/>
            </a:pPr>
            <a:endParaRPr lang="tr-TR" altLang="en-US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</a:pPr>
            <a:r>
              <a:rPr lang="tr-TR" altLang="en-US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  <a:r>
              <a:rPr lang="tr-TR" altLang="en-US" sz="2000">
                <a:latin typeface="Comic Sans MS" panose="030F0702030302020204" pitchFamily="66" charset="0"/>
              </a:rPr>
              <a:t>Özellikle </a:t>
            </a:r>
            <a:r>
              <a:rPr lang="sv-SE" altLang="en-US" sz="2000">
                <a:latin typeface="Comic Sans MS" panose="030F0702030302020204" pitchFamily="66" charset="0"/>
              </a:rPr>
              <a:t>karaciğer</a:t>
            </a:r>
            <a:r>
              <a:rPr lang="tr-TR" altLang="en-US" sz="2000">
                <a:latin typeface="Comic Sans MS" panose="030F0702030302020204" pitchFamily="66" charset="0"/>
              </a:rPr>
              <a:t> ve </a:t>
            </a:r>
            <a:r>
              <a:rPr lang="sv-SE" altLang="en-US" sz="2000">
                <a:latin typeface="Comic Sans MS" panose="030F0702030302020204" pitchFamily="66" charset="0"/>
              </a:rPr>
              <a:t>böbrek</a:t>
            </a:r>
            <a:r>
              <a:rPr lang="tr-TR" altLang="en-US" sz="2000">
                <a:latin typeface="Comic Sans MS" panose="030F0702030302020204" pitchFamily="66" charset="0"/>
              </a:rPr>
              <a:t> hücrelerinde çok bulunur.</a:t>
            </a:r>
          </a:p>
          <a:p>
            <a:pPr marL="0" indent="0">
              <a:buFontTx/>
              <a:buNone/>
            </a:pPr>
            <a:r>
              <a:rPr lang="tr-TR" altLang="en-US" sz="2000">
                <a:latin typeface="Comic Sans MS" panose="030F0702030302020204" pitchFamily="66" charset="0"/>
              </a:rPr>
              <a:t>	katalaz enzimi ile metabolik reaksiyonlar sonucu oluşan zehirli hidrojen peroksiti (H2O2), su ve oksijene parçalar.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İçerik Yer Tutucusu 2">
            <a:extLst>
              <a:ext uri="{FF2B5EF4-FFF2-40B4-BE49-F238E27FC236}">
                <a16:creationId xmlns:a16="http://schemas.microsoft.com/office/drawing/2014/main" id="{9D1E81A0-4E3C-B0B8-4F50-287B6B800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8" y="404813"/>
            <a:ext cx="8943975" cy="4525962"/>
          </a:xfrm>
        </p:spPr>
        <p:txBody>
          <a:bodyPr/>
          <a:lstStyle/>
          <a:p>
            <a:pPr marL="457200" lvl="1" indent="0">
              <a:buFontTx/>
              <a:buNone/>
            </a:pPr>
            <a:r>
              <a:rPr lang="tr-TR" altLang="en-US" sz="2000"/>
              <a:t>            </a:t>
            </a:r>
            <a:r>
              <a:rPr lang="tr-TR" altLang="en-US" sz="2400"/>
              <a:t>karaciğer peroksizomları sahip olduğu peroksidaz ve katalaz enzimleri yardımı ile alkol, ilaç gibi zararlı maddelerin toksik etkilerini yok eder. </a:t>
            </a:r>
          </a:p>
          <a:p>
            <a:pPr marL="457200" lvl="1" indent="0">
              <a:buFontTx/>
              <a:buNone/>
            </a:pPr>
            <a:endParaRPr lang="tr-TR" altLang="en-US" sz="2400"/>
          </a:p>
          <a:p>
            <a:pPr marL="457200" lvl="1" indent="0">
              <a:buFontTx/>
              <a:buNone/>
            </a:pPr>
            <a:r>
              <a:rPr lang="tr-TR" altLang="en-US" sz="2400"/>
              <a:t>         Metabolizma faaliyetleri ve peroksizomda gerçekleşen</a:t>
            </a:r>
          </a:p>
          <a:p>
            <a:r>
              <a:rPr lang="tr-TR" altLang="en-US" sz="2400"/>
              <a:t>tepkimeler sonucunda oluşan ve zehirli bir madde olan hidrojen peroksiti (H2O2), sahip olduğu katalaz enzimi ile su ve oksijene ayrıştırır.</a:t>
            </a:r>
          </a:p>
          <a:p>
            <a:endParaRPr lang="tr-TR" altLang="en-US" sz="2400"/>
          </a:p>
          <a:p>
            <a:r>
              <a:rPr lang="tr-TR" altLang="en-US" sz="2800"/>
              <a:t>**** Ökaryot bir hücrede oksijen tüketen iki organel vardır.</a:t>
            </a:r>
          </a:p>
          <a:p>
            <a:r>
              <a:rPr lang="tr-TR" altLang="en-US" sz="2800"/>
              <a:t>Bunlardan biri mitokondri diğeri peroksizomdur</a:t>
            </a:r>
            <a:r>
              <a:rPr lang="tr-TR" altLang="en-US" sz="2400"/>
              <a:t>.</a:t>
            </a:r>
          </a:p>
          <a:p>
            <a:endParaRPr lang="tr-TR" altLang="en-US" sz="2400"/>
          </a:p>
        </p:txBody>
      </p:sp>
    </p:spTree>
  </p:cSld>
  <p:clrMapOvr>
    <a:masterClrMapping/>
  </p:clrMapOvr>
  <p:transition spd="med">
    <p:cover dir="ld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ikdörtgen 1">
            <a:extLst>
              <a:ext uri="{FF2B5EF4-FFF2-40B4-BE49-F238E27FC236}">
                <a16:creationId xmlns:a16="http://schemas.microsoft.com/office/drawing/2014/main" id="{5B4EA3B5-618B-1E22-FD37-1557B4EA4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93675"/>
            <a:ext cx="7058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0000"/>
                </a:solidFill>
              </a:rPr>
              <a:t>1-  ÇEKİRDEK</a:t>
            </a:r>
          </a:p>
        </p:txBody>
      </p:sp>
      <p:pic>
        <p:nvPicPr>
          <p:cNvPr id="74755" name="Picture 3">
            <a:extLst>
              <a:ext uri="{FF2B5EF4-FFF2-40B4-BE49-F238E27FC236}">
                <a16:creationId xmlns:a16="http://schemas.microsoft.com/office/drawing/2014/main" id="{39623CDA-47FB-52ED-86B3-782FB05A0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497887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Dikdörtgen 1">
            <a:extLst>
              <a:ext uri="{FF2B5EF4-FFF2-40B4-BE49-F238E27FC236}">
                <a16:creationId xmlns:a16="http://schemas.microsoft.com/office/drawing/2014/main" id="{05E1D80D-934B-A349-2445-4B57538E7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60350"/>
            <a:ext cx="8569325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          1-  ÇEKİRDEK</a:t>
            </a:r>
          </a:p>
          <a:p>
            <a:pPr eaLnBrk="1" hangingPunct="1"/>
            <a:endParaRPr lang="tr-TR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	Çekirdek, DNA molekülü bulundurduğu için hücrenin yönetim merkezidir.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Sadece ökaryot hücrelerde bulunur.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Hücre bölünmeleri sırasında  DNA eşlenir. </a:t>
            </a:r>
          </a:p>
          <a:p>
            <a:pPr eaLnBrk="1" hangingPunct="1"/>
            <a:endParaRPr lang="tr-TR" altLang="en-US">
              <a:solidFill>
                <a:srgbClr val="000000"/>
              </a:solidFill>
            </a:endParaRPr>
          </a:p>
          <a:p>
            <a:pPr eaLnBrk="1" hangingPunct="1"/>
            <a:r>
              <a:rPr lang="tr-TR" altLang="en-US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spd="med">
    <p:cover dir="l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ikdörtgen 1">
            <a:extLst>
              <a:ext uri="{FF2B5EF4-FFF2-40B4-BE49-F238E27FC236}">
                <a16:creationId xmlns:a16="http://schemas.microsoft.com/office/drawing/2014/main" id="{696FBA8F-898E-02FC-1105-922275E3E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60350"/>
            <a:ext cx="8459788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000">
                <a:solidFill>
                  <a:srgbClr val="000000"/>
                </a:solidFill>
              </a:rPr>
              <a:t>	Bazı hücrelerde çekirdek sayısı birden fazla olabilir. Örneğin, çizgili kas ve karaciğer hücrelerimiz çok çekirdeklidir. </a:t>
            </a:r>
          </a:p>
          <a:p>
            <a:pPr eaLnBrk="1" hangingPunct="1"/>
            <a:r>
              <a:rPr lang="tr-TR" altLang="en-US" sz="2000">
                <a:solidFill>
                  <a:srgbClr val="000000"/>
                </a:solidFill>
              </a:rPr>
              <a:t>Çünkü bu dokularda birkaç hücre birbirleri ile kaynaşır.</a:t>
            </a:r>
          </a:p>
          <a:p>
            <a:pPr eaLnBrk="1" hangingPunct="1"/>
            <a:r>
              <a:rPr lang="tr-TR" altLang="en-US" sz="2000">
                <a:solidFill>
                  <a:srgbClr val="000000"/>
                </a:solidFill>
              </a:rPr>
              <a:t> 	</a:t>
            </a:r>
          </a:p>
          <a:p>
            <a:pPr eaLnBrk="1" hangingPunct="1"/>
            <a:r>
              <a:rPr lang="tr-TR" altLang="en-US" sz="2000">
                <a:solidFill>
                  <a:srgbClr val="000000"/>
                </a:solidFill>
              </a:rPr>
              <a:t>	Ayrıca tek hücrelilerden paramesyumda da büyük ve küçük çekirdek olmak üzere iki çekirdek bulunur. </a:t>
            </a:r>
          </a:p>
          <a:p>
            <a:pPr eaLnBrk="1" hangingPunct="1"/>
            <a:r>
              <a:rPr lang="tr-TR" altLang="en-US" sz="2000">
                <a:solidFill>
                  <a:srgbClr val="000000"/>
                </a:solidFill>
              </a:rPr>
              <a:t>	Çekirdeksiz hücreler uzun süre yaşayamaz.</a:t>
            </a:r>
          </a:p>
          <a:p>
            <a:pPr eaLnBrk="1" hangingPunct="1"/>
            <a:r>
              <a:rPr lang="tr-TR" altLang="en-US" sz="2000">
                <a:solidFill>
                  <a:srgbClr val="000000"/>
                </a:solidFill>
              </a:rPr>
              <a:t>Örneğin insanın alyuvarları çekirdeksiz olup 120 gün kadar yaşarken</a:t>
            </a:r>
          </a:p>
          <a:p>
            <a:pPr eaLnBrk="1" hangingPunct="1"/>
            <a:r>
              <a:rPr lang="tr-TR" altLang="en-US" sz="2000">
                <a:solidFill>
                  <a:srgbClr val="000000"/>
                </a:solidFill>
              </a:rPr>
              <a:t>çekirdeğe sahip sinir hücreleri yıllarca yaşayabili</a:t>
            </a:r>
          </a:p>
          <a:p>
            <a:pPr eaLnBrk="1" hangingPunct="1"/>
            <a:endParaRPr lang="tr-TR" altLang="en-US" sz="2000">
              <a:solidFill>
                <a:srgbClr val="000000"/>
              </a:solidFill>
            </a:endParaRPr>
          </a:p>
          <a:p>
            <a:pPr eaLnBrk="1" hangingPunct="1"/>
            <a:r>
              <a:rPr lang="tr-TR" altLang="en-US" sz="2000">
                <a:solidFill>
                  <a:srgbClr val="000000"/>
                </a:solidFill>
              </a:rPr>
              <a:t>Çekirdek, çift katlı zar ile çevrilidir.</a:t>
            </a:r>
          </a:p>
          <a:p>
            <a:pPr eaLnBrk="1" hangingPunct="1"/>
            <a:endParaRPr lang="tr-TR" altLang="en-US" sz="2000">
              <a:solidFill>
                <a:srgbClr val="000000"/>
              </a:solidFill>
            </a:endParaRPr>
          </a:p>
          <a:p>
            <a:pPr eaLnBrk="1" hangingPunct="1"/>
            <a:r>
              <a:rPr lang="tr-TR" altLang="en-US" sz="2000">
                <a:solidFill>
                  <a:srgbClr val="000000"/>
                </a:solidFill>
              </a:rPr>
              <a:t>	çekirdek zarı üzerindeki porlar, hücre zarında bulunan</a:t>
            </a:r>
          </a:p>
          <a:p>
            <a:pPr eaLnBrk="1" hangingPunct="1"/>
            <a:r>
              <a:rPr lang="tr-TR" altLang="en-US" sz="2000">
                <a:solidFill>
                  <a:srgbClr val="000000"/>
                </a:solidFill>
              </a:rPr>
              <a:t>porlardan daha büyüktür.</a:t>
            </a:r>
          </a:p>
          <a:p>
            <a:pPr eaLnBrk="1" hangingPunct="1"/>
            <a:r>
              <a:rPr lang="tr-TR" altLang="en-US" sz="2000">
                <a:solidFill>
                  <a:srgbClr val="000000"/>
                </a:solidFill>
              </a:rPr>
              <a:t> Örneğin, çekirdek içinde üretilen ve polimer yapıda olan mRNA porlardan geçerek sitoplazmaya çıkar.</a:t>
            </a:r>
          </a:p>
          <a:p>
            <a:pPr eaLnBrk="1" hangingPunct="1"/>
            <a:endParaRPr lang="tr-TR" altLang="en-US" sz="2000">
              <a:solidFill>
                <a:srgbClr val="000000"/>
              </a:solidFill>
            </a:endParaRPr>
          </a:p>
          <a:p>
            <a:pPr eaLnBrk="1" hangingPunct="1"/>
            <a:r>
              <a:rPr lang="tr-TR" altLang="en-US" sz="2000">
                <a:solidFill>
                  <a:srgbClr val="000000"/>
                </a:solidFill>
              </a:rPr>
              <a:t>	Sitoplazmada üretilen polimer yapıdaki proteinler ise enzim olarak iş yapmak üzere çekirdek porlarından geçerek çekirdek içine girebilir.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Dikdörtgen 1">
            <a:extLst>
              <a:ext uri="{FF2B5EF4-FFF2-40B4-BE49-F238E27FC236}">
                <a16:creationId xmlns:a16="http://schemas.microsoft.com/office/drawing/2014/main" id="{B420B8B7-1077-9EA1-37A3-4C5447BD3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60350"/>
            <a:ext cx="864076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tr-TR" altLang="en-US" sz="3200">
              <a:solidFill>
                <a:srgbClr val="FFFF00"/>
              </a:solidFill>
            </a:endParaRPr>
          </a:p>
          <a:p>
            <a:pPr algn="ctr" eaLnBrk="1" hangingPunct="1"/>
            <a:endParaRPr lang="tr-TR" altLang="en-US" sz="3200">
              <a:solidFill>
                <a:srgbClr val="FFFF00"/>
              </a:solidFill>
            </a:endParaRPr>
          </a:p>
          <a:p>
            <a:pPr algn="ctr" eaLnBrk="1" hangingPunct="1"/>
            <a:r>
              <a:rPr lang="tr-TR" altLang="en-US" sz="3200">
                <a:solidFill>
                  <a:srgbClr val="FFFF00"/>
                </a:solidFill>
              </a:rPr>
              <a:t>a) ÇEKİRDEK ZARI :   </a:t>
            </a:r>
          </a:p>
          <a:p>
            <a:pPr algn="ctr" eaLnBrk="1" hangingPunct="1"/>
            <a:endParaRPr lang="tr-TR" altLang="en-US" sz="3200">
              <a:solidFill>
                <a:srgbClr val="FFFF00"/>
              </a:solidFill>
            </a:endParaRPr>
          </a:p>
          <a:p>
            <a:pPr algn="ctr"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endoplazmik retikulum tarafından oluşturulur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Dikdörtgen 1">
            <a:extLst>
              <a:ext uri="{FF2B5EF4-FFF2-40B4-BE49-F238E27FC236}">
                <a16:creationId xmlns:a16="http://schemas.microsoft.com/office/drawing/2014/main" id="{88388BB6-0DB8-8228-C0D1-0EED865EE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33375"/>
            <a:ext cx="85693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AvantGardeITCbyBT-Demi"/>
              </a:rPr>
              <a:t>b</a:t>
            </a:r>
            <a:r>
              <a:rPr lang="tr-TR" altLang="en-US" sz="3200" b="1">
                <a:solidFill>
                  <a:srgbClr val="FFFF00"/>
                </a:solidFill>
                <a:latin typeface="Calibri-Bold"/>
              </a:rPr>
              <a:t>) </a:t>
            </a:r>
            <a:r>
              <a:rPr lang="tr-TR" altLang="en-US" sz="3200">
                <a:solidFill>
                  <a:srgbClr val="FFFF00"/>
                </a:solidFill>
                <a:latin typeface="AvantGardeITCbyBT-Demi"/>
              </a:rPr>
              <a:t>Çekirdek Sıvısı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AvantGardeITCbyBT-Demi"/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Helvetica" panose="020B0604020202020204" pitchFamily="34" charset="0"/>
              </a:rPr>
              <a:t>Çekirdeğin içini dolduran sıvıdır.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Helvetica" panose="020B0604020202020204" pitchFamily="34" charset="0"/>
            </a:endParaRP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Helvetica" panose="020B0604020202020204" pitchFamily="34" charset="0"/>
            </a:endParaRPr>
          </a:p>
          <a:p>
            <a:pPr eaLnBrk="1" hangingPunct="1"/>
            <a:r>
              <a:rPr lang="tr-TR" altLang="en-US" sz="2000">
                <a:solidFill>
                  <a:srgbClr val="FFFF00"/>
                </a:solidFill>
                <a:latin typeface="Helvetica" panose="020B0604020202020204" pitchFamily="34" charset="0"/>
              </a:rPr>
              <a:t>Yoğunluğu sitoplazmadan daha fazladır. Çekirdek sıvısının içeriğinde</a:t>
            </a:r>
          </a:p>
          <a:p>
            <a:pPr eaLnBrk="1" hangingPunct="1"/>
            <a:r>
              <a:rPr lang="tr-TR" altLang="en-US" sz="2000">
                <a:solidFill>
                  <a:srgbClr val="FFFF00"/>
                </a:solidFill>
                <a:latin typeface="Helvetica" panose="020B0604020202020204" pitchFamily="34" charset="0"/>
              </a:rPr>
              <a:t> %50-80 oranında su, </a:t>
            </a:r>
          </a:p>
          <a:p>
            <a:pPr eaLnBrk="1" hangingPunct="1"/>
            <a:r>
              <a:rPr lang="tr-TR" altLang="en-US" sz="2000">
                <a:solidFill>
                  <a:srgbClr val="FFFF00"/>
                </a:solidFill>
                <a:latin typeface="Helvetica" panose="020B0604020202020204" pitchFamily="34" charset="0"/>
              </a:rPr>
              <a:t>%39oranında protein, </a:t>
            </a:r>
          </a:p>
          <a:p>
            <a:pPr eaLnBrk="1" hangingPunct="1"/>
            <a:r>
              <a:rPr lang="tr-TR" altLang="en-US" sz="2000">
                <a:solidFill>
                  <a:srgbClr val="FFFF00"/>
                </a:solidFill>
                <a:latin typeface="Helvetica" panose="020B0604020202020204" pitchFamily="34" charset="0"/>
              </a:rPr>
              <a:t>%10 oranında DNA, </a:t>
            </a:r>
          </a:p>
          <a:p>
            <a:pPr eaLnBrk="1" hangingPunct="1"/>
            <a:r>
              <a:rPr lang="tr-TR" altLang="en-US" sz="2000">
                <a:solidFill>
                  <a:srgbClr val="FFFF00"/>
                </a:solidFill>
                <a:latin typeface="Helvetica" panose="020B0604020202020204" pitchFamily="34" charset="0"/>
              </a:rPr>
              <a:t>%1 oranında ise RNA’lar, nükleotitler, ATP, mineraller ve diğer maddeler bulunur.</a:t>
            </a:r>
            <a:endParaRPr lang="tr-TR" altLang="en-US" sz="20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cover dir="ld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Dikdörtgen 1">
            <a:extLst>
              <a:ext uri="{FF2B5EF4-FFF2-40B4-BE49-F238E27FC236}">
                <a16:creationId xmlns:a16="http://schemas.microsoft.com/office/drawing/2014/main" id="{B4D082E7-1F22-EEF1-61DE-492E6EF57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0350"/>
            <a:ext cx="8640763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c) Çekirdekçik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Çekirdekçik DNA, RNA ve proteinden oluşur.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2000">
                <a:solidFill>
                  <a:srgbClr val="FFFF00"/>
                </a:solidFill>
              </a:rPr>
              <a:t>Zarsız bir yapı olan çekirdekçikte rRNA’lar ile proteinler birleştirilerek ribozomların büyük</a:t>
            </a:r>
          </a:p>
          <a:p>
            <a:pPr eaLnBrk="1" hangingPunct="1"/>
            <a:r>
              <a:rPr lang="tr-TR" altLang="en-US" sz="2000">
                <a:solidFill>
                  <a:srgbClr val="FFFF00"/>
                </a:solidFill>
              </a:rPr>
              <a:t>ve küçük alt birimleri sentezlenir. </a:t>
            </a:r>
          </a:p>
          <a:p>
            <a:pPr eaLnBrk="1" hangingPunct="1"/>
            <a:r>
              <a:rPr lang="tr-TR" altLang="en-US" sz="2000">
                <a:solidFill>
                  <a:srgbClr val="FFFF00"/>
                </a:solidFill>
              </a:rPr>
              <a:t>Çekirdekçiğin büyüklüğü ve sayısı hücrenin aktivitesine bağlıdır. </a:t>
            </a:r>
          </a:p>
          <a:p>
            <a:pPr eaLnBrk="1" hangingPunct="1"/>
            <a:r>
              <a:rPr lang="tr-TR" altLang="en-US" sz="2000">
                <a:solidFill>
                  <a:srgbClr val="FFFF00"/>
                </a:solidFill>
              </a:rPr>
              <a:t>Protein sentez hızı yüksek olan hücrelerde çekirdekçik sayısı artabilir.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ikdörtgen 1">
            <a:extLst>
              <a:ext uri="{FF2B5EF4-FFF2-40B4-BE49-F238E27FC236}">
                <a16:creationId xmlns:a16="http://schemas.microsoft.com/office/drawing/2014/main" id="{C1FAE137-F1EA-4036-39B9-74A0A580E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8964612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ç) Kalıtım Materyali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Ökaryot hücrelerin çekirdek DNA’sı, özel proteinlere sarılı hâlde bulunur.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 </a:t>
            </a:r>
            <a:r>
              <a:rPr lang="tr-TR" altLang="en-US" sz="2000">
                <a:solidFill>
                  <a:srgbClr val="FFFF00"/>
                </a:solidFill>
              </a:rPr>
              <a:t>Ökaryot bir hücrenin çekirdeğindeki</a:t>
            </a:r>
          </a:p>
          <a:p>
            <a:pPr eaLnBrk="1" hangingPunct="1"/>
            <a:r>
              <a:rPr lang="tr-TR" altLang="en-US" sz="2000">
                <a:solidFill>
                  <a:srgbClr val="FFFF00"/>
                </a:solidFill>
              </a:rPr>
              <a:t>genetik materyal kromatinler hâlinde bulunur Bölünme sırasında kromatindeki DNA eşlenerek yoğunlaşır ve kromozomlara dönüşür.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Dikdörtgen">
            <a:extLst>
              <a:ext uri="{FF2B5EF4-FFF2-40B4-BE49-F238E27FC236}">
                <a16:creationId xmlns:a16="http://schemas.microsoft.com/office/drawing/2014/main" id="{07459943-94EF-61C4-8D80-44A16FE13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285750"/>
            <a:ext cx="85725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Her canlının belirli sayıda kromozomu vardır. Örneğin insanlarda 46 kromozom vardır.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 ● Kromozom sayısının canlının gelişmişliği ile ilgisi yoktur.</a:t>
            </a: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 ● Kromozom sayısının vücut büyüklüğü ile ilgisi yoktur. </a:t>
            </a: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● Farklı türlerde kromozom sayısı aynı olabilir (insan ve moli balığı gibi). 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● Aynı türün bütün sağlıklı bireylerinde kromozom sayısı aynıdır. </a:t>
            </a:r>
          </a:p>
        </p:txBody>
      </p:sp>
      <p:sp>
        <p:nvSpPr>
          <p:cNvPr id="81923" name="2 Dikdörtgen">
            <a:extLst>
              <a:ext uri="{FF2B5EF4-FFF2-40B4-BE49-F238E27FC236}">
                <a16:creationId xmlns:a16="http://schemas.microsoft.com/office/drawing/2014/main" id="{ECAE918F-9594-C9D9-08B2-0A20E8767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285750"/>
            <a:ext cx="7858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800">
                <a:solidFill>
                  <a:srgbClr val="FF0000"/>
                </a:solidFill>
              </a:rPr>
              <a:t>Kromozomların Özellikleri</a:t>
            </a:r>
          </a:p>
        </p:txBody>
      </p:sp>
    </p:spTree>
  </p:cSld>
  <p:clrMapOvr>
    <a:masterClrMapping/>
  </p:clrMapOvr>
  <p:transition spd="med">
    <p:cover dir="l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İçerik Yer Tutucusu 2">
            <a:extLst>
              <a:ext uri="{FF2B5EF4-FFF2-40B4-BE49-F238E27FC236}">
                <a16:creationId xmlns:a16="http://schemas.microsoft.com/office/drawing/2014/main" id="{9FD9F6B4-3E58-8A78-73DB-D5ADA5BDC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BFE9D408-C237-37A3-27D0-9D60E1F93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8964613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Dikdörtgen">
            <a:extLst>
              <a:ext uri="{FF2B5EF4-FFF2-40B4-BE49-F238E27FC236}">
                <a16:creationId xmlns:a16="http://schemas.microsoft.com/office/drawing/2014/main" id="{0FA38888-99DD-FF6C-EF61-6A35669F3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214313"/>
            <a:ext cx="8501062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● Nükleotitler bir araya gelerek geni,</a:t>
            </a: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 genler DNA’yı, DNA kromatini, kromatinler de kromozomu oluşturur.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 ● Prokaryot hücrelerin çekirdeği olmadığından, DNA’yı sitoplazmadan ayıran bir zar yoktur. 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DNA molekülü halkasal yapıda olup sitoplazmada belirli bir bölgede bulunur</a:t>
            </a:r>
            <a:endParaRPr lang="tr-TR" altLang="en-US" sz="2800"/>
          </a:p>
        </p:txBody>
      </p:sp>
    </p:spTree>
  </p:cSld>
  <p:clrMapOvr>
    <a:masterClrMapping/>
  </p:clrMapOvr>
  <p:transition spd="med">
    <p:cover dir="ld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Dikdörtgen">
            <a:extLst>
              <a:ext uri="{FF2B5EF4-FFF2-40B4-BE49-F238E27FC236}">
                <a16:creationId xmlns:a16="http://schemas.microsoft.com/office/drawing/2014/main" id="{08F977DC-1E3F-56F0-EC9E-640504906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71500"/>
            <a:ext cx="8643937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D. Farklı Hücre Örnekleri 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Canlıların temel birimi olan hücreler şekil ve büyüklük bakımından farklılık gösterir. </a:t>
            </a: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Bazı hücreler (sinir ve yumurta hücreleri gibi) gözle görülebilir fakat hücreler çoğunlukla mikroskobiktir. 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Bilinen en büyük hücre, deve kuşu ( yumurtasıdır.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1 Dikdörtgen">
            <a:extLst>
              <a:ext uri="{FF2B5EF4-FFF2-40B4-BE49-F238E27FC236}">
                <a16:creationId xmlns:a16="http://schemas.microsoft.com/office/drawing/2014/main" id="{46970E2B-BC4D-7F0D-45C0-1ED39E9CB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214313"/>
            <a:ext cx="885825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	Hücreler, canlıların yapısına, yaşamını sürdürdüğü ortama göre şekil ve büyüklük bakımından farklılık göstermesine rağmen yapı ve işlev bakımından benzer özelliklere sahiptir. 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Hatta bir türün farklı dokularındaki hücreler farklı şekil ve büyüklükte olabilir.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 Örneğin bir insanın karaciğer hücresinin şekil ve büyüklüğü ile akciğer hücresinin şekil, büyüklük ve çalışma şekilleri birbirinden farklıdır.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8" descr="Dolaşım Sistemi - Yener BERKTAŞ Konu Anlatımları">
            <a:extLst>
              <a:ext uri="{FF2B5EF4-FFF2-40B4-BE49-F238E27FC236}">
                <a16:creationId xmlns:a16="http://schemas.microsoft.com/office/drawing/2014/main" id="{D618735E-FED6-F830-1203-840BB6122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8501062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7" descr="22_1">
            <a:hlinkClick r:id="rId2"/>
            <a:extLst>
              <a:ext uri="{FF2B5EF4-FFF2-40B4-BE49-F238E27FC236}">
                <a16:creationId xmlns:a16="http://schemas.microsoft.com/office/drawing/2014/main" id="{EFF30FE5-8C94-D512-F632-3B7D6E9FF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0"/>
            <a:ext cx="4143375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2">
            <a:extLst>
              <a:ext uri="{FF2B5EF4-FFF2-40B4-BE49-F238E27FC236}">
                <a16:creationId xmlns:a16="http://schemas.microsoft.com/office/drawing/2014/main" id="{1AD679C1-CE1D-A51C-5258-4B7E1FB3D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357563"/>
            <a:ext cx="8920163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2" descr="Deve Kuşu Yumurtası: Fiyatı, Faydaları, Yenir Mi? - Nefis Yemek Tarifleri">
            <a:extLst>
              <a:ext uri="{FF2B5EF4-FFF2-40B4-BE49-F238E27FC236}">
                <a16:creationId xmlns:a16="http://schemas.microsoft.com/office/drawing/2014/main" id="{2CA1B5F0-969F-9D5A-B43D-A2B2353AA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48577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2" descr="Bitki hÃ¼cresinin yapÄ±sÄ± ile ilgili gÃ¶rsel sonucu">
            <a:extLst>
              <a:ext uri="{FF2B5EF4-FFF2-40B4-BE49-F238E27FC236}">
                <a16:creationId xmlns:a16="http://schemas.microsoft.com/office/drawing/2014/main" id="{40528D42-6798-A6D0-AA2B-B1E79BE7B1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88067" name="Picture 3">
            <a:extLst>
              <a:ext uri="{FF2B5EF4-FFF2-40B4-BE49-F238E27FC236}">
                <a16:creationId xmlns:a16="http://schemas.microsoft.com/office/drawing/2014/main" id="{77CEB35B-F9ED-C647-F8A1-643E30DD9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33375"/>
            <a:ext cx="842962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2394CEF8-20E6-7EF9-D73E-2EAA5116A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569325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cover dir="ld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Başlık 1">
            <a:extLst>
              <a:ext uri="{FF2B5EF4-FFF2-40B4-BE49-F238E27FC236}">
                <a16:creationId xmlns:a16="http://schemas.microsoft.com/office/drawing/2014/main" id="{8F26D7EB-29CB-E444-50DE-2EB0339B6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490537"/>
          </a:xfrm>
        </p:spPr>
        <p:txBody>
          <a:bodyPr/>
          <a:lstStyle/>
          <a:p>
            <a:r>
              <a:rPr lang="tr-TR" altLang="en-US" sz="2800">
                <a:solidFill>
                  <a:srgbClr val="FF0000"/>
                </a:solidFill>
              </a:rPr>
              <a:t>HÜCRE ZARINDA MADDE TAŞINMASI</a:t>
            </a:r>
            <a:br>
              <a:rPr lang="tr-TR" altLang="en-US" sz="2800">
                <a:solidFill>
                  <a:srgbClr val="FF0000"/>
                </a:solidFill>
              </a:rPr>
            </a:br>
            <a:endParaRPr lang="tr-TR" altLang="en-US" sz="2800">
              <a:solidFill>
                <a:srgbClr val="FF0000"/>
              </a:solidFill>
            </a:endParaRPr>
          </a:p>
        </p:txBody>
      </p:sp>
      <p:sp>
        <p:nvSpPr>
          <p:cNvPr id="90115" name="İçerik Yer Tutucusu 2">
            <a:extLst>
              <a:ext uri="{FF2B5EF4-FFF2-40B4-BE49-F238E27FC236}">
                <a16:creationId xmlns:a16="http://schemas.microsoft.com/office/drawing/2014/main" id="{E35A8A96-C135-570E-5902-C8BE8CEFBC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908050"/>
            <a:ext cx="4316413" cy="5400675"/>
          </a:xfrm>
        </p:spPr>
        <p:txBody>
          <a:bodyPr/>
          <a:lstStyle/>
          <a:p>
            <a:r>
              <a:rPr lang="tr-TR" altLang="en-US" sz="3200">
                <a:solidFill>
                  <a:srgbClr val="FF0000"/>
                </a:solidFill>
              </a:rPr>
              <a:t>PASİF GEÇİŞ</a:t>
            </a:r>
          </a:p>
          <a:p>
            <a:r>
              <a:rPr lang="tr-TR" altLang="en-US" sz="3200">
                <a:solidFill>
                  <a:srgbClr val="FFFF00"/>
                </a:solidFill>
              </a:rPr>
              <a:t>1- Difüzyon</a:t>
            </a:r>
          </a:p>
          <a:p>
            <a:r>
              <a:rPr lang="tr-TR" altLang="en-US" sz="3200">
                <a:solidFill>
                  <a:srgbClr val="FFFF00"/>
                </a:solidFill>
              </a:rPr>
              <a:t>2-Diyaliz</a:t>
            </a:r>
          </a:p>
          <a:p>
            <a:r>
              <a:rPr lang="tr-TR" altLang="en-US" sz="3200">
                <a:solidFill>
                  <a:srgbClr val="FFFF00"/>
                </a:solidFill>
              </a:rPr>
              <a:t>3-Osmoz</a:t>
            </a:r>
          </a:p>
          <a:p>
            <a:r>
              <a:rPr lang="tr-TR" altLang="en-US" sz="3200">
                <a:solidFill>
                  <a:srgbClr val="FFFF00"/>
                </a:solidFill>
              </a:rPr>
              <a:t>(plazmoliz Deplazmoliz)</a:t>
            </a:r>
            <a:endParaRPr lang="tr-TR" altLang="en-US" sz="3200"/>
          </a:p>
          <a:p>
            <a:r>
              <a:rPr lang="tr-TR" altLang="en-US" sz="3200"/>
              <a:t>Canlılık şart değil  </a:t>
            </a:r>
          </a:p>
          <a:p>
            <a:r>
              <a:rPr lang="tr-TR" altLang="en-US" sz="3200"/>
              <a:t>ATP harcanmaz</a:t>
            </a:r>
          </a:p>
          <a:p>
            <a:r>
              <a:rPr lang="tr-TR" altLang="en-US" sz="3200"/>
              <a:t>Enzim kullanılmaz</a:t>
            </a:r>
          </a:p>
          <a:p>
            <a:endParaRPr lang="tr-TR" altLang="en-US" sz="3200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4CD1C58-F630-275C-D838-496B80513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6463" y="981075"/>
            <a:ext cx="4316412" cy="5256213"/>
          </a:xfrm>
        </p:spPr>
        <p:txBody>
          <a:bodyPr/>
          <a:lstStyle/>
          <a:p>
            <a:r>
              <a:rPr lang="tr-TR" altLang="en-US" sz="3200">
                <a:solidFill>
                  <a:srgbClr val="FF0000"/>
                </a:solidFill>
              </a:rPr>
              <a:t>AKTİF GEÇİŞ</a:t>
            </a:r>
          </a:p>
          <a:p>
            <a:r>
              <a:rPr lang="tr-TR" altLang="en-US" sz="3200">
                <a:solidFill>
                  <a:srgbClr val="FFFF00"/>
                </a:solidFill>
              </a:rPr>
              <a:t>1- Aktif Taşıma       </a:t>
            </a:r>
          </a:p>
          <a:p>
            <a:r>
              <a:rPr lang="tr-TR" altLang="en-US" sz="3200">
                <a:solidFill>
                  <a:srgbClr val="FFFF00"/>
                </a:solidFill>
              </a:rPr>
              <a:t>2- Endositoz           </a:t>
            </a:r>
          </a:p>
          <a:p>
            <a:r>
              <a:rPr lang="tr-TR" altLang="en-US" sz="3200">
                <a:solidFill>
                  <a:srgbClr val="FFFF00"/>
                </a:solidFill>
              </a:rPr>
              <a:t>3- Ekzositoz</a:t>
            </a:r>
          </a:p>
          <a:p>
            <a:pPr>
              <a:buFontTx/>
              <a:buNone/>
            </a:pPr>
            <a:endParaRPr lang="tr-TR" altLang="en-US" sz="3200"/>
          </a:p>
          <a:p>
            <a:pPr>
              <a:buFontTx/>
              <a:buNone/>
            </a:pPr>
            <a:endParaRPr lang="tr-TR" altLang="en-US" sz="3200"/>
          </a:p>
          <a:p>
            <a:r>
              <a:rPr lang="tr-TR" altLang="en-US" sz="3200"/>
              <a:t>Canlılık şart </a:t>
            </a:r>
          </a:p>
          <a:p>
            <a:r>
              <a:rPr lang="tr-TR" altLang="en-US" sz="3200"/>
              <a:t>ATP harcanır</a:t>
            </a:r>
          </a:p>
          <a:p>
            <a:r>
              <a:rPr lang="tr-TR" altLang="en-US" sz="3200"/>
              <a:t>Enzim kullanılır</a:t>
            </a:r>
          </a:p>
        </p:txBody>
      </p:sp>
    </p:spTree>
  </p:cSld>
  <p:clrMapOvr>
    <a:masterClrMapping/>
  </p:clrMapOvr>
  <p:transition spd="med">
    <p:cover dir="ld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ikdörtgen 1">
            <a:extLst>
              <a:ext uri="{FF2B5EF4-FFF2-40B4-BE49-F238E27FC236}">
                <a16:creationId xmlns:a16="http://schemas.microsoft.com/office/drawing/2014/main" id="{A4651E2C-E6AD-5C7B-BC71-B197AC166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33375"/>
            <a:ext cx="84963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0000"/>
                </a:solidFill>
              </a:rPr>
              <a:t>HÜCRE ZARINDAN MADDE GEÇİŞLERİNDE;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Maddenin büyüklüğü,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Elektrik yükü,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Yağda veya suda çözünebilme özelliği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Konsantrasyon,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</a:rPr>
              <a:t>maddenin taşınma şeklini belirler.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Başlık 1">
            <a:extLst>
              <a:ext uri="{FF2B5EF4-FFF2-40B4-BE49-F238E27FC236}">
                <a16:creationId xmlns:a16="http://schemas.microsoft.com/office/drawing/2014/main" id="{520FB31E-7CD0-64F3-617B-A00C0F3E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333375"/>
            <a:ext cx="8713787" cy="5543550"/>
          </a:xfrm>
        </p:spPr>
        <p:txBody>
          <a:bodyPr/>
          <a:lstStyle/>
          <a:p>
            <a:pPr algn="l"/>
            <a:r>
              <a:rPr lang="tr-TR" altLang="en-US" sz="3600"/>
              <a:t>        Elektron Mikroskobu</a:t>
            </a:r>
            <a:br>
              <a:rPr lang="tr-TR" altLang="en-US" sz="3600"/>
            </a:br>
            <a:r>
              <a:rPr lang="tr-TR" altLang="en-US" sz="3600"/>
              <a:t>Elektron mikroskobunda aydınlatma</a:t>
            </a:r>
            <a:br>
              <a:rPr lang="tr-TR" altLang="en-US" sz="3600"/>
            </a:br>
            <a:r>
              <a:rPr lang="tr-TR" altLang="en-US" sz="3600"/>
              <a:t>için ışık yerine elektronlar kullanılır. 	Elektronların dalga boyu görünür ışığın dalga boyundan daha kısadır. Bundan dolayı büyütme oranı ve çözünürlüğü ışık mikroskobuna oranla çok yüksektir.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F2D8597-5D84-E9F5-0263-44032248E3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260350"/>
            <a:ext cx="8642350" cy="49688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tr-TR" sz="3200" dirty="0">
                <a:solidFill>
                  <a:srgbClr val="FFFF00"/>
                </a:solidFill>
              </a:rPr>
              <a:t>	Küçük moleküller büyük moleküllere göre hücre zarından daha kolay geçer . (su, mineral, Glikoz, amino asit) </a:t>
            </a:r>
          </a:p>
          <a:p>
            <a:pPr>
              <a:defRPr/>
            </a:pPr>
            <a:endParaRPr lang="tr-TR" sz="3200" dirty="0">
              <a:solidFill>
                <a:srgbClr val="FFFF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tr-TR" sz="3200" dirty="0">
                <a:solidFill>
                  <a:srgbClr val="FFFF00"/>
                </a:solidFill>
              </a:rPr>
              <a:t>	Nötr atomlar negatif iyonlara, negatif iyonlar da pozitif iyonlara göre zardan daha kolay geçer.</a:t>
            </a:r>
          </a:p>
          <a:p>
            <a:pPr>
              <a:defRPr/>
            </a:pPr>
            <a:endParaRPr lang="tr-TR" sz="3200" dirty="0">
              <a:solidFill>
                <a:srgbClr val="FFFF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tr-TR" sz="3200" dirty="0">
                <a:solidFill>
                  <a:srgbClr val="FFFF00"/>
                </a:solidFill>
              </a:rPr>
              <a:t>	Yağı çözen ve yağda çözünen maddeler suda çözünen maddelerden  daha hızlı geçer.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CDEE5C45-020E-3C2C-C20E-42DF03DE8A4A}"/>
              </a:ext>
            </a:extLst>
          </p:cNvPr>
          <p:cNvSpPr/>
          <p:nvPr/>
        </p:nvSpPr>
        <p:spPr>
          <a:xfrm>
            <a:off x="395288" y="476250"/>
            <a:ext cx="8424862" cy="39703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FontTx/>
              <a:buAutoNum type="alphaLcParenR"/>
              <a:defRPr/>
            </a:pPr>
            <a:r>
              <a:rPr lang="tr-TR" sz="2800" dirty="0">
                <a:solidFill>
                  <a:srgbClr val="FFFF00"/>
                </a:solidFill>
              </a:rPr>
              <a:t>Difüzyon</a:t>
            </a:r>
          </a:p>
          <a:p>
            <a:pPr marL="514350" indent="-514350">
              <a:buFontTx/>
              <a:buAutoNum type="alphaLcParenR"/>
              <a:defRPr/>
            </a:pPr>
            <a:endParaRPr lang="tr-TR" sz="2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tr-TR" sz="2800" dirty="0">
                <a:solidFill>
                  <a:srgbClr val="FFFF00"/>
                </a:solidFill>
              </a:rPr>
              <a:t>	Küçük moleküllerin yüksek yoğunlukta bulundukları ortamdan düşük yoğunlukta bulundukları ortama doğru yaptıkları yer değiştirme</a:t>
            </a:r>
          </a:p>
          <a:p>
            <a:pPr>
              <a:defRPr/>
            </a:pPr>
            <a:r>
              <a:rPr lang="tr-TR" sz="2800" dirty="0">
                <a:solidFill>
                  <a:srgbClr val="FFFF00"/>
                </a:solidFill>
              </a:rPr>
              <a:t>hareketine difüzyon denir.</a:t>
            </a:r>
          </a:p>
          <a:p>
            <a:pPr>
              <a:defRPr/>
            </a:pPr>
            <a:endParaRPr lang="tr-TR" sz="2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tr-TR" sz="2800" dirty="0">
                <a:solidFill>
                  <a:srgbClr val="FFFF00"/>
                </a:solidFill>
              </a:rPr>
              <a:t>	 Difüzyon, hem canlı hem de cansız ortamlarda gerçekleşebilir.</a:t>
            </a:r>
          </a:p>
        </p:txBody>
      </p:sp>
    </p:spTree>
  </p:cSld>
  <p:clrMapOvr>
    <a:masterClrMapping/>
  </p:clrMapOvr>
  <p:transition spd="med">
    <p:cover dir="ld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Dikdörtgen 1">
            <a:extLst>
              <a:ext uri="{FF2B5EF4-FFF2-40B4-BE49-F238E27FC236}">
                <a16:creationId xmlns:a16="http://schemas.microsoft.com/office/drawing/2014/main" id="{27E7F600-4555-158C-D013-6A9FC9CCB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188913"/>
            <a:ext cx="8713788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  <a:r>
              <a:rPr lang="tr-TR" alt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a- Basit Difüzyon: 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Moleküller, zarda bulunan fosfolipit tabakasından zarın her iki tarafındaki yoğunlukları eşitleninceye kadar geçiş yapar.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Enerjinin harcanmaz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proteinlerin kullanılmaz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yağda çözünen ve yağı çözen maddeler,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gazlar 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Hücre zarından doğrudan geçer. </a:t>
            </a:r>
          </a:p>
        </p:txBody>
      </p:sp>
      <p:sp>
        <p:nvSpPr>
          <p:cNvPr id="2" name="Sağ Ok 1">
            <a:hlinkClick r:id="rId2" action="ppaction://hlinkfile"/>
            <a:extLst>
              <a:ext uri="{FF2B5EF4-FFF2-40B4-BE49-F238E27FC236}">
                <a16:creationId xmlns:a16="http://schemas.microsoft.com/office/drawing/2014/main" id="{F0C61559-946C-A1D8-B090-5B6C769D6F7D}"/>
              </a:ext>
            </a:extLst>
          </p:cNvPr>
          <p:cNvSpPr/>
          <p:nvPr/>
        </p:nvSpPr>
        <p:spPr>
          <a:xfrm>
            <a:off x="7242175" y="620395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 spd="med">
    <p:cover dir="ld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>
            <a:extLst>
              <a:ext uri="{FF2B5EF4-FFF2-40B4-BE49-F238E27FC236}">
                <a16:creationId xmlns:a16="http://schemas.microsoft.com/office/drawing/2014/main" id="{7CEF0579-9CC4-4615-048A-9DC18EF19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835025"/>
            <a:ext cx="8424863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>
            <a:extLst>
              <a:ext uri="{FF2B5EF4-FFF2-40B4-BE49-F238E27FC236}">
                <a16:creationId xmlns:a16="http://schemas.microsoft.com/office/drawing/2014/main" id="{D02ACEFD-B6AB-5481-54C7-21DA8EAF1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836613"/>
            <a:ext cx="8569325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>
            <a:extLst>
              <a:ext uri="{FF2B5EF4-FFF2-40B4-BE49-F238E27FC236}">
                <a16:creationId xmlns:a16="http://schemas.microsoft.com/office/drawing/2014/main" id="{4D0686AC-9490-9709-172D-E966AD1D2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4176713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Dikdörtgen 1">
            <a:extLst>
              <a:ext uri="{FF2B5EF4-FFF2-40B4-BE49-F238E27FC236}">
                <a16:creationId xmlns:a16="http://schemas.microsoft.com/office/drawing/2014/main" id="{34A99CE6-B091-2AEA-261A-79C58D749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177800"/>
            <a:ext cx="349408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400">
                <a:solidFill>
                  <a:srgbClr val="FFFF00"/>
                </a:solidFill>
                <a:latin typeface="mHelvetica"/>
              </a:rPr>
              <a:t>(Alkol, O2, CO2 gibi moleküller veya yağda çözünen A, D, E, K</a:t>
            </a:r>
          </a:p>
          <a:p>
            <a:pPr eaLnBrk="1" hangingPunct="1"/>
            <a:r>
              <a:rPr lang="tr-TR" altLang="en-US" sz="2400">
                <a:solidFill>
                  <a:srgbClr val="FFFF00"/>
                </a:solidFill>
                <a:latin typeface="mHelvetica"/>
              </a:rPr>
              <a:t>vitaminleri)</a:t>
            </a:r>
            <a:endParaRPr lang="tr-TR" altLang="en-US" sz="2400">
              <a:solidFill>
                <a:srgbClr val="FFFF00"/>
              </a:solidFill>
            </a:endParaRPr>
          </a:p>
        </p:txBody>
      </p:sp>
      <p:sp>
        <p:nvSpPr>
          <p:cNvPr id="97284" name="Dikdörtgen 2">
            <a:extLst>
              <a:ext uri="{FF2B5EF4-FFF2-40B4-BE49-F238E27FC236}">
                <a16:creationId xmlns:a16="http://schemas.microsoft.com/office/drawing/2014/main" id="{B5A54A3E-EEB7-52FD-5493-13CD4DE91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463" y="3429000"/>
            <a:ext cx="1992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800">
                <a:solidFill>
                  <a:srgbClr val="FFFF00"/>
                </a:solidFill>
              </a:rPr>
              <a:t>Fosfolipitler</a:t>
            </a:r>
          </a:p>
        </p:txBody>
      </p:sp>
      <p:sp>
        <p:nvSpPr>
          <p:cNvPr id="97285" name="Dikdörtgen 3">
            <a:extLst>
              <a:ext uri="{FF2B5EF4-FFF2-40B4-BE49-F238E27FC236}">
                <a16:creationId xmlns:a16="http://schemas.microsoft.com/office/drawing/2014/main" id="{D8E25C93-A4DC-8745-EFBC-DBEC314D3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913" y="777875"/>
            <a:ext cx="17446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800">
                <a:solidFill>
                  <a:srgbClr val="FF0000"/>
                </a:solidFill>
              </a:rPr>
              <a:t>Hücre dışı</a:t>
            </a:r>
          </a:p>
        </p:txBody>
      </p:sp>
      <p:sp>
        <p:nvSpPr>
          <p:cNvPr id="97286" name="Dikdörtgen 4">
            <a:extLst>
              <a:ext uri="{FF2B5EF4-FFF2-40B4-BE49-F238E27FC236}">
                <a16:creationId xmlns:a16="http://schemas.microsoft.com/office/drawing/2014/main" id="{AEB74DDB-1BF3-9759-B256-81FB60EAC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75" y="5300663"/>
            <a:ext cx="1550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800">
                <a:solidFill>
                  <a:srgbClr val="FF0000"/>
                </a:solidFill>
              </a:rPr>
              <a:t>Hücre içi</a:t>
            </a:r>
          </a:p>
        </p:txBody>
      </p:sp>
      <p:cxnSp>
        <p:nvCxnSpPr>
          <p:cNvPr id="8" name="Düz Ok Bağlayıcısı 7">
            <a:extLst>
              <a:ext uri="{FF2B5EF4-FFF2-40B4-BE49-F238E27FC236}">
                <a16:creationId xmlns:a16="http://schemas.microsoft.com/office/drawing/2014/main" id="{8215CB56-ACCC-DF55-4E3D-DEF8E7C09A03}"/>
              </a:ext>
            </a:extLst>
          </p:cNvPr>
          <p:cNvCxnSpPr/>
          <p:nvPr/>
        </p:nvCxnSpPr>
        <p:spPr>
          <a:xfrm>
            <a:off x="3786188" y="1001713"/>
            <a:ext cx="1362075" cy="396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Düz Ok Bağlayıcısı 14">
            <a:extLst>
              <a:ext uri="{FF2B5EF4-FFF2-40B4-BE49-F238E27FC236}">
                <a16:creationId xmlns:a16="http://schemas.microsoft.com/office/drawing/2014/main" id="{B807DD8D-A2A3-12DE-0773-2057BA953CA9}"/>
              </a:ext>
            </a:extLst>
          </p:cNvPr>
          <p:cNvCxnSpPr/>
          <p:nvPr/>
        </p:nvCxnSpPr>
        <p:spPr>
          <a:xfrm flipV="1">
            <a:off x="4395788" y="3919538"/>
            <a:ext cx="1590675" cy="2301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Düz Ok Bağlayıcısı 15">
            <a:extLst>
              <a:ext uri="{FF2B5EF4-FFF2-40B4-BE49-F238E27FC236}">
                <a16:creationId xmlns:a16="http://schemas.microsoft.com/office/drawing/2014/main" id="{34E41783-32B8-329B-DDBE-523A232C0B16}"/>
              </a:ext>
            </a:extLst>
          </p:cNvPr>
          <p:cNvCxnSpPr/>
          <p:nvPr/>
        </p:nvCxnSpPr>
        <p:spPr>
          <a:xfrm>
            <a:off x="3786188" y="1989138"/>
            <a:ext cx="2622550" cy="14398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7290" name="Dikdörtgen 19">
            <a:extLst>
              <a:ext uri="{FF2B5EF4-FFF2-40B4-BE49-F238E27FC236}">
                <a16:creationId xmlns:a16="http://schemas.microsoft.com/office/drawing/2014/main" id="{6C395F3F-ACC4-C290-D5E4-A2818ACB4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6137275"/>
            <a:ext cx="86407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800">
                <a:solidFill>
                  <a:srgbClr val="FFFF00"/>
                </a:solidFill>
              </a:rPr>
              <a:t>Hücre zarından lipit tabaka aracılığıyla difüzyon</a:t>
            </a:r>
          </a:p>
        </p:txBody>
      </p:sp>
    </p:spTree>
  </p:cSld>
  <p:clrMapOvr>
    <a:masterClrMapping/>
  </p:clrMapOvr>
  <p:transition spd="med">
    <p:cover dir="ld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Dikdörtgen 1">
            <a:extLst>
              <a:ext uri="{FF2B5EF4-FFF2-40B4-BE49-F238E27FC236}">
                <a16:creationId xmlns:a16="http://schemas.microsoft.com/office/drawing/2014/main" id="{43114402-88B1-2504-7EE5-A5DAA8DB4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36525"/>
            <a:ext cx="8785225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     b- Kolaylaştırılmış Difüzyon</a:t>
            </a:r>
          </a:p>
          <a:p>
            <a:pPr eaLnBrk="1" hangingPunct="1"/>
            <a:endParaRPr lang="tr-TR" altLang="en-US" sz="2800" b="1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800" b="1">
                <a:solidFill>
                  <a:srgbClr val="FFFF00"/>
                </a:solidFill>
                <a:latin typeface="Comic Sans MS" panose="030F0702030302020204" pitchFamily="66" charset="0"/>
              </a:rPr>
              <a:t>	Hücre zarından taşıyıcı proteinler yardımıyla geçekleşir.</a:t>
            </a:r>
            <a:endParaRPr lang="tr-TR" altLang="en-US" sz="2800" b="1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tr-TR" altLang="en-US" sz="2800" b="1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	madde geçişi Çok yoğun ortamdan az yoğun ortama olur</a:t>
            </a: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	ATP harcanmaz. </a:t>
            </a: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	Canlı hücrelerde görülür.</a:t>
            </a: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        Enzim kullanılır.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2800">
                <a:solidFill>
                  <a:srgbClr val="FFFF00"/>
                </a:solidFill>
                <a:latin typeface="Comic Sans MS" panose="030F0702030302020204" pitchFamily="66" charset="0"/>
              </a:rPr>
              <a:t>	Glikoz, fruktoz, galaktoz, amino asitler, iyonlar, tuzlar gibi suda çözünebilen maddeler bu yolla hücre içine alınır.</a:t>
            </a:r>
          </a:p>
          <a:p>
            <a:pPr eaLnBrk="1" hangingPunct="1"/>
            <a:endParaRPr lang="tr-TR" altLang="en-US" sz="2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ağ Ok 1">
            <a:hlinkClick r:id="rId2" action="ppaction://hlinkfile"/>
            <a:extLst>
              <a:ext uri="{FF2B5EF4-FFF2-40B4-BE49-F238E27FC236}">
                <a16:creationId xmlns:a16="http://schemas.microsoft.com/office/drawing/2014/main" id="{36FFA742-0CF2-75C0-6EC0-BB96ACC8E545}"/>
              </a:ext>
            </a:extLst>
          </p:cNvPr>
          <p:cNvSpPr/>
          <p:nvPr/>
        </p:nvSpPr>
        <p:spPr>
          <a:xfrm>
            <a:off x="7554913" y="6138863"/>
            <a:ext cx="979487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 spd="med">
    <p:cover dir="ld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>
            <a:extLst>
              <a:ext uri="{FF2B5EF4-FFF2-40B4-BE49-F238E27FC236}">
                <a16:creationId xmlns:a16="http://schemas.microsoft.com/office/drawing/2014/main" id="{2BAD637F-AC8C-EBE7-A08A-809EA4135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7993062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Dikdörtgen 1">
            <a:extLst>
              <a:ext uri="{FF2B5EF4-FFF2-40B4-BE49-F238E27FC236}">
                <a16:creationId xmlns:a16="http://schemas.microsoft.com/office/drawing/2014/main" id="{57CAC9B0-95C4-D79F-8CCE-8A833532D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925" y="404813"/>
            <a:ext cx="25193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800">
                <a:solidFill>
                  <a:srgbClr val="FFFF00"/>
                </a:solidFill>
              </a:rPr>
              <a:t>Taşıyıcı protein</a:t>
            </a:r>
          </a:p>
        </p:txBody>
      </p:sp>
      <p:cxnSp>
        <p:nvCxnSpPr>
          <p:cNvPr id="5" name="Düz Ok Bağlayıcısı 4">
            <a:extLst>
              <a:ext uri="{FF2B5EF4-FFF2-40B4-BE49-F238E27FC236}">
                <a16:creationId xmlns:a16="http://schemas.microsoft.com/office/drawing/2014/main" id="{D8690363-0037-0F8E-1324-6AFA7B591B58}"/>
              </a:ext>
            </a:extLst>
          </p:cNvPr>
          <p:cNvCxnSpPr/>
          <p:nvPr/>
        </p:nvCxnSpPr>
        <p:spPr>
          <a:xfrm flipH="1">
            <a:off x="1893888" y="666750"/>
            <a:ext cx="936625" cy="23923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9333" name="Dikdörtgen 6">
            <a:extLst>
              <a:ext uri="{FF2B5EF4-FFF2-40B4-BE49-F238E27FC236}">
                <a16:creationId xmlns:a16="http://schemas.microsoft.com/office/drawing/2014/main" id="{96685B20-380E-7EBD-B1D0-0BB901179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681663"/>
            <a:ext cx="88169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800">
                <a:solidFill>
                  <a:srgbClr val="FFFF00"/>
                </a:solidFill>
              </a:rPr>
              <a:t>Taşıyıcı proteinler aracılığıyla hücre zarında gerçekleştirilen  kolaylaştırılmış difüzyon</a:t>
            </a:r>
          </a:p>
        </p:txBody>
      </p:sp>
    </p:spTree>
  </p:cSld>
  <p:clrMapOvr>
    <a:masterClrMapping/>
  </p:clrMapOvr>
  <p:transition spd="med">
    <p:cover dir="ld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Dikdörtgen 1">
            <a:extLst>
              <a:ext uri="{FF2B5EF4-FFF2-40B4-BE49-F238E27FC236}">
                <a16:creationId xmlns:a16="http://schemas.microsoft.com/office/drawing/2014/main" id="{90D8C0BE-61EF-0E6F-80D5-D9F075B71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476250"/>
            <a:ext cx="87852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DİFÜZYON HIZINI ETKİLEYEN FAKTÖRLER</a:t>
            </a:r>
            <a:r>
              <a:rPr lang="tr-TR" alt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</a:p>
          <a:p>
            <a:pPr eaLnBrk="1" hangingPunct="1"/>
            <a:endParaRPr lang="tr-TR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Sıcaklık, 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yoğunluk farkı ve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difüzyon yüzeyi,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Arttıkça   difüzyon hızı artar. </a:t>
            </a:r>
          </a:p>
          <a:p>
            <a:pPr eaLnBrk="1" hangingPunct="1"/>
            <a:endParaRPr lang="tr-TR" altLang="en-US" sz="32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</p:cSld>
  <p:clrMapOvr>
    <a:masterClrMapping/>
  </p:clrMapOvr>
  <p:transition spd="med">
    <p:cover dir="ld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Dikdörtgen 1">
            <a:extLst>
              <a:ext uri="{FF2B5EF4-FFF2-40B4-BE49-F238E27FC236}">
                <a16:creationId xmlns:a16="http://schemas.microsoft.com/office/drawing/2014/main" id="{7BA4814B-61DB-D264-1B3D-8357E9999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763" y="115888"/>
            <a:ext cx="871378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b- DİYALİZ</a:t>
            </a:r>
          </a:p>
          <a:p>
            <a:pPr eaLnBrk="1" hangingPunct="1"/>
            <a:r>
              <a:rPr lang="tr-TR" altLang="en-US" sz="3200">
                <a:solidFill>
                  <a:srgbClr val="FFFF00"/>
                </a:solidFill>
                <a:latin typeface="Comic Sans MS" panose="030F0702030302020204" pitchFamily="66" charset="0"/>
              </a:rPr>
              <a:t>	İstenilen moleküllerin seçici geçirgen zardan difüzyonuna diyaliz denir. 	</a:t>
            </a:r>
          </a:p>
        </p:txBody>
      </p:sp>
      <p:pic>
        <p:nvPicPr>
          <p:cNvPr id="101379" name="Picture 2">
            <a:extLst>
              <a:ext uri="{FF2B5EF4-FFF2-40B4-BE49-F238E27FC236}">
                <a16:creationId xmlns:a16="http://schemas.microsoft.com/office/drawing/2014/main" id="{D3E72E8E-4BDB-3D17-E93F-C002DFE8B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84338"/>
            <a:ext cx="8713788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</p:sld>
</file>

<file path=ppt/theme/theme1.xml><?xml version="1.0" encoding="utf-8"?>
<a:theme xmlns:a="http://schemas.openxmlformats.org/drawingml/2006/main" name="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6640</TotalTime>
  <Words>2230</Words>
  <Application>Microsoft Office PowerPoint</Application>
  <PresentationFormat>Ekran Gösterisi (4:3)</PresentationFormat>
  <Paragraphs>779</Paragraphs>
  <Slides>161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161</vt:i4>
      </vt:variant>
    </vt:vector>
  </HeadingPairs>
  <TitlesOfParts>
    <vt:vector size="162" baseType="lpstr">
      <vt:lpstr>Varsayılan Tasarım</vt:lpstr>
      <vt:lpstr>PowerPoint Sunusu</vt:lpstr>
      <vt:lpstr>PowerPoint Sunusu</vt:lpstr>
      <vt:lpstr>PowerPoint Sunusu</vt:lpstr>
      <vt:lpstr> 2- Hücreler, canlıların temel, yapısal ve işlevsel birimidir. (Teodor Şıvan) </vt:lpstr>
      <vt:lpstr>3) Yeni  hücreler,  var  olan  hücrelerin  bölünmesi  sonucu meydana gelir.</vt:lpstr>
      <vt:lpstr>PowerPoint Sunusu</vt:lpstr>
      <vt:lpstr>Pm: metrenin tirilyonda biri   nm: metrenin milyonda biri  um:  milimetrenin binde biri      </vt:lpstr>
      <vt:lpstr>PowerPoint Sunusu</vt:lpstr>
      <vt:lpstr>        Elektron Mikroskobu Elektron mikroskobunda aydınlatma için ışık yerine elektronlar kullanılır.  Elektronların dalga boyu görünür ışığın dalga boyundan daha kısadır. Bundan dolayı büyütme oranı ve çözünürlüğü ışık mikroskobuna oranla çok yüksektir.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2) SİTOPLAZMA</vt:lpstr>
      <vt:lpstr>PowerPoint Sunusu</vt:lpstr>
      <vt:lpstr>Hücrede bulunan organeller</vt:lpstr>
      <vt:lpstr>1-  MİTOKONDRİ</vt:lpstr>
      <vt:lpstr>MİTOKONDRİ</vt:lpstr>
      <vt:lpstr>PowerPoint Sunusu</vt:lpstr>
      <vt:lpstr>  2- PLASTİDLER </vt:lpstr>
      <vt:lpstr>PowerPoint Sunusu</vt:lpstr>
      <vt:lpstr>PowerPoint Sunusu</vt:lpstr>
      <vt:lpstr>PowerPoint Sunusu</vt:lpstr>
      <vt:lpstr>PowerPoint Sunusu</vt:lpstr>
      <vt:lpstr>PowerPoint Sunusu</vt:lpstr>
      <vt:lpstr>3-RİBOZOM</vt:lpstr>
      <vt:lpstr>PowerPoint Sunusu</vt:lpstr>
      <vt:lpstr>4- ENDOPLAZMİK RETİKULUM</vt:lpstr>
      <vt:lpstr>PowerPoint Sunusu</vt:lpstr>
      <vt:lpstr>PowerPoint Sunusu</vt:lpstr>
      <vt:lpstr>PowerPoint Sunusu</vt:lpstr>
      <vt:lpstr> 5-GOLGİ </vt:lpstr>
      <vt:lpstr>PowerPoint Sunusu</vt:lpstr>
      <vt:lpstr>PowerPoint Sunusu</vt:lpstr>
      <vt:lpstr>PowerPoint Sunusu</vt:lpstr>
      <vt:lpstr>PowerPoint Sunusu</vt:lpstr>
      <vt:lpstr>PowerPoint Sunusu</vt:lpstr>
      <vt:lpstr>7- SENTROZOM</vt:lpstr>
      <vt:lpstr>PowerPoint Sunusu</vt:lpstr>
      <vt:lpstr>SENTROZOM</vt:lpstr>
      <vt:lpstr>  8- KOFUL </vt:lpstr>
      <vt:lpstr>PowerPoint Sunusu</vt:lpstr>
      <vt:lpstr>PowerPoint Sunusu</vt:lpstr>
      <vt:lpstr>PowerPoint Sunusu</vt:lpstr>
      <vt:lpstr>PowerPoint Sunusu</vt:lpstr>
      <vt:lpstr>PowerPoint Sunusu</vt:lpstr>
      <vt:lpstr>  KOFUL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HÜCRE ZARINDA MADDE TAŞINMASI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  </vt:lpstr>
      <vt:lpstr>PowerPoint Sunusu</vt:lpstr>
      <vt:lpstr>PowerPoint Sunusu</vt:lpstr>
      <vt:lpstr>PowerPoint Sunusu</vt:lpstr>
      <vt:lpstr> A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HÜCRE</dc:title>
  <dc:creator>mehmet</dc:creator>
  <cp:lastModifiedBy>erdem_tova@hotmail.com</cp:lastModifiedBy>
  <cp:revision>526</cp:revision>
  <dcterms:created xsi:type="dcterms:W3CDTF">2006-01-31T09:37:06Z</dcterms:created>
  <dcterms:modified xsi:type="dcterms:W3CDTF">2024-02-06T15:24:41Z</dcterms:modified>
</cp:coreProperties>
</file>