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B1DEFA8C-F947-479F-BE07-76B6B3F80BF1}"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D9F75050-0E15-4C5B-92B0-66D068882F1F}" type="datetimeFigureOut">
              <a:rPr lang="tr-TR" smtClean="0"/>
              <a:pPr/>
              <a:t>15.12.2013</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9F75050-0E15-4C5B-92B0-66D068882F1F}" type="datetimeFigureOut">
              <a:rPr lang="tr-TR" smtClean="0"/>
              <a:pPr/>
              <a:t>15.12.2013</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DEFA8C-F947-479F-BE07-76B6B3F80BF1}"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literaturwelt.com/werke/klopstock/fruehlingsfeier.html" TargetMode="External"/><Relationship Id="rId2" Type="http://schemas.openxmlformats.org/officeDocument/2006/relationships/hyperlink" Target="http://www.literaturwelt.com/werke/klopstock/graeber.html" TargetMode="External"/><Relationship Id="rId1" Type="http://schemas.openxmlformats.org/officeDocument/2006/relationships/slideLayout" Target="../slideLayouts/slideLayout2.xml"/><Relationship Id="rId4" Type="http://schemas.openxmlformats.org/officeDocument/2006/relationships/hyperlink" Target="http://www.literaturwelt.com/werke/klopstock/zuerchersee.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571480"/>
            <a:ext cx="7772400" cy="727071"/>
          </a:xfrm>
        </p:spPr>
        <p:txBody>
          <a:bodyPr>
            <a:normAutofit fontScale="90000"/>
          </a:bodyPr>
          <a:lstStyle/>
          <a:p>
            <a:r>
              <a:rPr lang="tr-TR" b="1" dirty="0" err="1" smtClean="0"/>
              <a:t>Empfindsamkeit</a:t>
            </a:r>
            <a:r>
              <a:rPr lang="tr-TR" b="1" dirty="0" smtClean="0"/>
              <a:t/>
            </a:r>
            <a:br>
              <a:rPr lang="tr-TR" b="1" dirty="0" smtClean="0"/>
            </a:br>
            <a:endParaRPr lang="tr-TR" dirty="0"/>
          </a:p>
        </p:txBody>
      </p:sp>
      <p:sp>
        <p:nvSpPr>
          <p:cNvPr id="3" name="2 Alt Başlık"/>
          <p:cNvSpPr>
            <a:spLocks noGrp="1"/>
          </p:cNvSpPr>
          <p:nvPr>
            <p:ph type="subTitle" idx="1"/>
          </p:nvPr>
        </p:nvSpPr>
        <p:spPr>
          <a:xfrm>
            <a:off x="1371600" y="4643446"/>
            <a:ext cx="6400800" cy="995354"/>
          </a:xfrm>
        </p:spPr>
        <p:txBody>
          <a:bodyPr/>
          <a:lstStyle/>
          <a:p>
            <a:r>
              <a:rPr lang="tr-TR" dirty="0" err="1" smtClean="0">
                <a:solidFill>
                  <a:schemeClr val="bg2">
                    <a:lumMod val="10000"/>
                  </a:schemeClr>
                </a:solidFill>
              </a:rPr>
              <a:t>Friedrich</a:t>
            </a:r>
            <a:r>
              <a:rPr lang="tr-TR" dirty="0" smtClean="0">
                <a:solidFill>
                  <a:schemeClr val="bg2">
                    <a:lumMod val="10000"/>
                  </a:schemeClr>
                </a:solidFill>
              </a:rPr>
              <a:t> </a:t>
            </a:r>
            <a:r>
              <a:rPr lang="tr-TR" dirty="0" err="1" smtClean="0">
                <a:solidFill>
                  <a:schemeClr val="bg2">
                    <a:lumMod val="10000"/>
                  </a:schemeClr>
                </a:solidFill>
              </a:rPr>
              <a:t>Gottlieb</a:t>
            </a:r>
            <a:r>
              <a:rPr lang="tr-TR" dirty="0" smtClean="0">
                <a:solidFill>
                  <a:schemeClr val="bg2">
                    <a:lumMod val="10000"/>
                  </a:schemeClr>
                </a:solidFill>
              </a:rPr>
              <a:t> </a:t>
            </a:r>
            <a:r>
              <a:rPr lang="tr-TR" dirty="0" err="1" smtClean="0">
                <a:solidFill>
                  <a:schemeClr val="bg2">
                    <a:lumMod val="10000"/>
                  </a:schemeClr>
                </a:solidFill>
              </a:rPr>
              <a:t>Klopstock</a:t>
            </a:r>
            <a:endParaRPr lang="tr-TR" dirty="0">
              <a:solidFill>
                <a:schemeClr val="bg2">
                  <a:lumMod val="10000"/>
                </a:schemeClr>
              </a:solidFill>
            </a:endParaRPr>
          </a:p>
        </p:txBody>
      </p:sp>
      <p:pic>
        <p:nvPicPr>
          <p:cNvPr id="1026" name="Picture 2" descr="Friedrich Gottlieb Kloptsock"/>
          <p:cNvPicPr>
            <a:picLocks noChangeAspect="1" noChangeArrowheads="1"/>
          </p:cNvPicPr>
          <p:nvPr/>
        </p:nvPicPr>
        <p:blipFill>
          <a:blip r:embed="rId2"/>
          <a:srcRect/>
          <a:stretch>
            <a:fillRect/>
          </a:stretch>
        </p:blipFill>
        <p:spPr bwMode="auto">
          <a:xfrm>
            <a:off x="3000364" y="1071546"/>
            <a:ext cx="2857520" cy="357190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329642" cy="6143668"/>
          </a:xfrm>
        </p:spPr>
        <p:txBody>
          <a:bodyPr>
            <a:normAutofit fontScale="62500" lnSpcReduction="20000"/>
          </a:bodyPr>
          <a:lstStyle/>
          <a:p>
            <a:pPr algn="just">
              <a:buNone/>
            </a:pPr>
            <a:r>
              <a:rPr lang="tr-TR" b="1" dirty="0" smtClean="0"/>
              <a:t>	</a:t>
            </a:r>
            <a:r>
              <a:rPr lang="tr-TR" b="1" dirty="0" err="1" smtClean="0"/>
              <a:t>Begriff</a:t>
            </a:r>
            <a:endParaRPr lang="tr-TR" b="1" dirty="0" smtClean="0"/>
          </a:p>
          <a:p>
            <a:pPr algn="just"/>
            <a:r>
              <a:rPr lang="de-DE" dirty="0" smtClean="0"/>
              <a:t>Der Begriff </a:t>
            </a:r>
            <a:r>
              <a:rPr lang="de-DE" i="1" dirty="0" smtClean="0"/>
              <a:t>Empfindsamkeit</a:t>
            </a:r>
            <a:r>
              <a:rPr lang="de-DE" dirty="0" smtClean="0"/>
              <a:t> leitet sich von Lessings Verdeutschung "empfindsam" zum </a:t>
            </a:r>
            <a:r>
              <a:rPr lang="de-DE" dirty="0" smtClean="0"/>
              <a:t>englischen </a:t>
            </a:r>
            <a:r>
              <a:rPr lang="de-DE" dirty="0" smtClean="0"/>
              <a:t>Wort </a:t>
            </a:r>
            <a:r>
              <a:rPr lang="de-DE" i="1" dirty="0" smtClean="0"/>
              <a:t>sentimental</a:t>
            </a:r>
            <a:r>
              <a:rPr lang="de-DE" dirty="0" smtClean="0"/>
              <a:t> ab</a:t>
            </a:r>
            <a:r>
              <a:rPr lang="de-DE" dirty="0" smtClean="0"/>
              <a:t>.</a:t>
            </a:r>
            <a:endParaRPr lang="tr-TR" dirty="0" smtClean="0"/>
          </a:p>
          <a:p>
            <a:pPr algn="just"/>
            <a:endParaRPr lang="tr-TR" dirty="0" smtClean="0"/>
          </a:p>
          <a:p>
            <a:pPr algn="just"/>
            <a:r>
              <a:rPr lang="tr-TR" b="1" dirty="0" err="1" smtClean="0"/>
              <a:t>Literatur</a:t>
            </a:r>
            <a:r>
              <a:rPr lang="tr-TR" b="1" dirty="0" smtClean="0"/>
              <a:t> der </a:t>
            </a:r>
            <a:r>
              <a:rPr lang="tr-TR" b="1" dirty="0" err="1" smtClean="0"/>
              <a:t>Empfindsamkeit</a:t>
            </a:r>
            <a:endParaRPr lang="tr-TR" b="1" dirty="0" smtClean="0"/>
          </a:p>
          <a:p>
            <a:pPr algn="just"/>
            <a:r>
              <a:rPr lang="de-DE" dirty="0" smtClean="0"/>
              <a:t>Die Empfindsamkeit stellt keine Gegenbewegung zur Aufklärung dar, sondern ist eine Ergänzung der reinen Rationalität der Aufklärer mit Empfindungen. Das Bildungsbürgertum suchte eine Flucht vor der Unterdrückung durch die Obrigkeit – und fand sie in der Welt der Empfindungen</a:t>
            </a:r>
            <a:r>
              <a:rPr lang="de-DE" dirty="0" smtClean="0"/>
              <a:t>.</a:t>
            </a:r>
            <a:endParaRPr lang="tr-TR" dirty="0" smtClean="0"/>
          </a:p>
          <a:p>
            <a:pPr algn="just">
              <a:buNone/>
            </a:pPr>
            <a:r>
              <a:rPr lang="de-DE" dirty="0" smtClean="0"/>
              <a:t/>
            </a:r>
            <a:br>
              <a:rPr lang="de-DE" dirty="0" smtClean="0"/>
            </a:br>
            <a:r>
              <a:rPr lang="de-DE" dirty="0" smtClean="0"/>
              <a:t>Die Literatur der Empfindsamkeit ist geprägt von Pietismus, </a:t>
            </a:r>
            <a:r>
              <a:rPr lang="de-DE" dirty="0" err="1" smtClean="0"/>
              <a:t>Gefühlsbetontheit</a:t>
            </a:r>
            <a:r>
              <a:rPr lang="de-DE" dirty="0" smtClean="0"/>
              <a:t>, In-sich-</a:t>
            </a:r>
            <a:r>
              <a:rPr lang="de-DE" dirty="0" err="1" smtClean="0"/>
              <a:t>Gekehrtheit</a:t>
            </a:r>
            <a:r>
              <a:rPr lang="de-DE" dirty="0" smtClean="0"/>
              <a:t>, Freundschaft und Naturnähe. Den Höhepunkt in der empfindsamen Dichtung stellt Klopstocks Epos </a:t>
            </a:r>
            <a:r>
              <a:rPr lang="de-DE" b="1" i="1" dirty="0" smtClean="0"/>
              <a:t>Der Messias</a:t>
            </a:r>
            <a:r>
              <a:rPr lang="de-DE" dirty="0" smtClean="0"/>
              <a:t> (1748-1773) dar. Die 20 Gesänge des biblischen Epos sind in Hexametern verfasst. Bevorzugt wurden v. a. lyrische Formen. Die Hymnendichtung fand hier ihren Höhepunkt. Es entstanden auch viele Oden, die bekanntesten davon stammten von Klopstock, so z. B. </a:t>
            </a:r>
            <a:r>
              <a:rPr lang="de-DE" b="1" i="1" dirty="0" smtClean="0">
                <a:hlinkClick r:id="rId2"/>
              </a:rPr>
              <a:t>Die frühen Gräber</a:t>
            </a:r>
            <a:r>
              <a:rPr lang="de-DE" dirty="0" smtClean="0"/>
              <a:t>, </a:t>
            </a:r>
            <a:r>
              <a:rPr lang="de-DE" b="1" i="1" dirty="0" smtClean="0">
                <a:hlinkClick r:id="rId3"/>
              </a:rPr>
              <a:t>Die Frühlingsfeier</a:t>
            </a:r>
            <a:r>
              <a:rPr lang="de-DE" dirty="0" smtClean="0"/>
              <a:t>, </a:t>
            </a:r>
            <a:r>
              <a:rPr lang="de-DE" b="1" i="1" dirty="0" smtClean="0">
                <a:hlinkClick r:id="rId4"/>
              </a:rPr>
              <a:t>Der </a:t>
            </a:r>
            <a:r>
              <a:rPr lang="de-DE" b="1" i="1" dirty="0" err="1" smtClean="0">
                <a:hlinkClick r:id="rId4"/>
              </a:rPr>
              <a:t>Zürchersee</a:t>
            </a:r>
            <a:r>
              <a:rPr lang="de-DE" dirty="0" smtClean="0"/>
              <a:t>, </a:t>
            </a:r>
            <a:r>
              <a:rPr lang="de-DE" i="1" dirty="0" smtClean="0"/>
              <a:t>Das Wiedersehn</a:t>
            </a:r>
            <a:r>
              <a:rPr lang="de-DE" dirty="0" smtClean="0"/>
              <a:t> und </a:t>
            </a:r>
            <a:r>
              <a:rPr lang="de-DE" i="1" dirty="0" smtClean="0"/>
              <a:t>An meine Freunde</a:t>
            </a:r>
            <a:r>
              <a:rPr lang="de-DE" dirty="0" smtClean="0"/>
              <a:t>, und erschienen 1771 als Gesamtausgabe.</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endParaRPr lang="tr-TR" dirty="0"/>
          </a:p>
        </p:txBody>
      </p:sp>
      <p:sp>
        <p:nvSpPr>
          <p:cNvPr id="3" name="2 İçerik Yer Tutucusu"/>
          <p:cNvSpPr>
            <a:spLocks noGrp="1"/>
          </p:cNvSpPr>
          <p:nvPr>
            <p:ph idx="1"/>
          </p:nvPr>
        </p:nvSpPr>
        <p:spPr>
          <a:xfrm>
            <a:off x="457200" y="571480"/>
            <a:ext cx="8401080" cy="6072230"/>
          </a:xfrm>
        </p:spPr>
        <p:txBody>
          <a:bodyPr>
            <a:normAutofit fontScale="85000" lnSpcReduction="20000"/>
          </a:bodyPr>
          <a:lstStyle/>
          <a:p>
            <a:r>
              <a:rPr lang="tr-TR" b="1" dirty="0" err="1" smtClean="0"/>
              <a:t>Literarische</a:t>
            </a:r>
            <a:r>
              <a:rPr lang="tr-TR" b="1" dirty="0" smtClean="0"/>
              <a:t> Formen</a:t>
            </a:r>
          </a:p>
          <a:p>
            <a:r>
              <a:rPr lang="da-DK" dirty="0" smtClean="0"/>
              <a:t>Epos</a:t>
            </a:r>
          </a:p>
          <a:p>
            <a:r>
              <a:rPr lang="da-DK" dirty="0" smtClean="0"/>
              <a:t>Roman</a:t>
            </a:r>
          </a:p>
          <a:p>
            <a:r>
              <a:rPr lang="da-DK" dirty="0" smtClean="0"/>
              <a:t>Ode</a:t>
            </a:r>
          </a:p>
          <a:p>
            <a:r>
              <a:rPr lang="da-DK" dirty="0" smtClean="0"/>
              <a:t>Hymne</a:t>
            </a:r>
          </a:p>
          <a:p>
            <a:r>
              <a:rPr lang="da-DK" dirty="0" smtClean="0"/>
              <a:t>Idylle</a:t>
            </a:r>
          </a:p>
          <a:p>
            <a:pPr>
              <a:buNone/>
            </a:pPr>
            <a:r>
              <a:rPr lang="tr-TR" b="1" dirty="0" smtClean="0"/>
              <a:t>	</a:t>
            </a:r>
          </a:p>
          <a:p>
            <a:pPr>
              <a:buNone/>
            </a:pPr>
            <a:r>
              <a:rPr lang="tr-TR" b="1" dirty="0" smtClean="0"/>
              <a:t>	</a:t>
            </a:r>
            <a:r>
              <a:rPr lang="de-DE" b="1" dirty="0" smtClean="0"/>
              <a:t>Hymne</a:t>
            </a:r>
            <a:r>
              <a:rPr lang="de-DE" dirty="0" smtClean="0"/>
              <a:t>: (</a:t>
            </a:r>
            <a:r>
              <a:rPr lang="de-DE" dirty="0" err="1" smtClean="0"/>
              <a:t>griech</a:t>
            </a:r>
            <a:r>
              <a:rPr lang="de-DE" dirty="0" smtClean="0"/>
              <a:t>.: Festgesang) ist ein feierlicher Lob- und Preisgesang, der oft in freien Rhythmen verfasst wurde.</a:t>
            </a:r>
          </a:p>
          <a:p>
            <a:pPr>
              <a:buNone/>
            </a:pPr>
            <a:r>
              <a:rPr lang="de-DE" dirty="0" smtClean="0"/>
              <a:t/>
            </a:r>
            <a:br>
              <a:rPr lang="de-DE" dirty="0" smtClean="0"/>
            </a:br>
            <a:r>
              <a:rPr lang="de-DE" b="1" dirty="0" smtClean="0"/>
              <a:t>Idylle</a:t>
            </a:r>
            <a:r>
              <a:rPr lang="de-DE" dirty="0" smtClean="0"/>
              <a:t>: kommt vom griechischen Wort </a:t>
            </a:r>
            <a:r>
              <a:rPr lang="de-DE" i="1" dirty="0" err="1" smtClean="0"/>
              <a:t>eidyllon</a:t>
            </a:r>
            <a:r>
              <a:rPr lang="de-DE" dirty="0" smtClean="0"/>
              <a:t> und steht für Bildchen. Sie ist meist eine idealisierte harmonische Darstellung vom Land- und Volksleben in Prosa- oder </a:t>
            </a:r>
            <a:r>
              <a:rPr lang="de-DE" dirty="0" err="1" smtClean="0"/>
              <a:t>Versform</a:t>
            </a:r>
            <a:r>
              <a:rPr lang="de-DE" dirty="0" smtClean="0"/>
              <a:t>.</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68280"/>
          </a:xfrm>
        </p:spPr>
        <p:txBody>
          <a:bodyPr>
            <a:normAutofit fontScale="90000"/>
          </a:bodyPr>
          <a:lstStyle/>
          <a:p>
            <a:r>
              <a:rPr lang="tr-TR" b="1" dirty="0" err="1" smtClean="0"/>
              <a:t>Vertreter</a:t>
            </a:r>
            <a:r>
              <a:rPr lang="tr-TR" b="1" dirty="0" smtClean="0"/>
              <a:t> </a:t>
            </a:r>
            <a:r>
              <a:rPr lang="tr-TR" b="1" dirty="0" err="1" smtClean="0"/>
              <a:t>und</a:t>
            </a:r>
            <a:r>
              <a:rPr lang="tr-TR" b="1" dirty="0" smtClean="0"/>
              <a:t> </a:t>
            </a:r>
            <a:r>
              <a:rPr lang="tr-TR" b="1" dirty="0" err="1" smtClean="0"/>
              <a:t>Werke</a:t>
            </a:r>
            <a:endParaRPr lang="tr-TR" dirty="0"/>
          </a:p>
        </p:txBody>
      </p:sp>
      <p:sp>
        <p:nvSpPr>
          <p:cNvPr id="3" name="2 İçerik Yer Tutucusu"/>
          <p:cNvSpPr>
            <a:spLocks noGrp="1"/>
          </p:cNvSpPr>
          <p:nvPr>
            <p:ph idx="1"/>
          </p:nvPr>
        </p:nvSpPr>
        <p:spPr>
          <a:xfrm>
            <a:off x="457200" y="1000108"/>
            <a:ext cx="8229600" cy="5429288"/>
          </a:xfrm>
        </p:spPr>
        <p:txBody>
          <a:bodyPr/>
          <a:lstStyle/>
          <a:p>
            <a:r>
              <a:rPr lang="tr-TR" dirty="0" err="1" smtClean="0"/>
              <a:t>Klopstock</a:t>
            </a:r>
            <a:r>
              <a:rPr lang="tr-TR" dirty="0" smtClean="0"/>
              <a:t>: </a:t>
            </a:r>
            <a:r>
              <a:rPr lang="tr-TR" dirty="0" err="1" smtClean="0"/>
              <a:t>Messias</a:t>
            </a:r>
            <a:r>
              <a:rPr lang="tr-TR" dirty="0" smtClean="0"/>
              <a:t>, </a:t>
            </a:r>
            <a:r>
              <a:rPr lang="tr-TR" dirty="0" err="1" smtClean="0"/>
              <a:t>Hermanns</a:t>
            </a:r>
            <a:r>
              <a:rPr lang="tr-TR" dirty="0" smtClean="0"/>
              <a:t> </a:t>
            </a:r>
            <a:r>
              <a:rPr lang="tr-TR" dirty="0" err="1" smtClean="0"/>
              <a:t>Schlacht</a:t>
            </a:r>
            <a:r>
              <a:rPr lang="tr-TR" dirty="0" smtClean="0"/>
              <a:t>, </a:t>
            </a:r>
            <a:r>
              <a:rPr lang="tr-TR" dirty="0" err="1" smtClean="0"/>
              <a:t>Oden</a:t>
            </a:r>
            <a:r>
              <a:rPr lang="tr-TR" dirty="0" smtClean="0"/>
              <a:t>, </a:t>
            </a:r>
            <a:r>
              <a:rPr lang="tr-TR" dirty="0" err="1" smtClean="0"/>
              <a:t>Die</a:t>
            </a:r>
            <a:r>
              <a:rPr lang="tr-TR" dirty="0" smtClean="0"/>
              <a:t> </a:t>
            </a:r>
            <a:r>
              <a:rPr lang="tr-TR" dirty="0" err="1" smtClean="0"/>
              <a:t>frühen</a:t>
            </a:r>
            <a:r>
              <a:rPr lang="tr-TR" dirty="0" smtClean="0"/>
              <a:t> </a:t>
            </a:r>
            <a:r>
              <a:rPr lang="tr-TR" dirty="0" err="1" smtClean="0"/>
              <a:t>Gräber</a:t>
            </a:r>
            <a:r>
              <a:rPr lang="tr-TR" dirty="0" smtClean="0"/>
              <a:t>, Der </a:t>
            </a:r>
            <a:r>
              <a:rPr lang="tr-TR" dirty="0" err="1" smtClean="0"/>
              <a:t>Zürchersee</a:t>
            </a:r>
            <a:r>
              <a:rPr lang="tr-TR" dirty="0" smtClean="0"/>
              <a:t>, </a:t>
            </a:r>
            <a:r>
              <a:rPr lang="tr-TR" dirty="0" err="1" smtClean="0"/>
              <a:t>Die</a:t>
            </a:r>
            <a:r>
              <a:rPr lang="tr-TR" dirty="0" smtClean="0"/>
              <a:t> </a:t>
            </a:r>
            <a:r>
              <a:rPr lang="tr-TR" dirty="0" err="1" smtClean="0"/>
              <a:t>Frühlingsfeier</a:t>
            </a:r>
            <a:endParaRPr lang="tr-TR" dirty="0" smtClean="0"/>
          </a:p>
          <a:p>
            <a:endParaRPr lang="tr-TR" dirty="0" smtClean="0"/>
          </a:p>
          <a:p>
            <a:r>
              <a:rPr lang="tr-TR" dirty="0" err="1" smtClean="0"/>
              <a:t>Matthias</a:t>
            </a:r>
            <a:r>
              <a:rPr lang="tr-TR" dirty="0" smtClean="0"/>
              <a:t> </a:t>
            </a:r>
            <a:r>
              <a:rPr lang="tr-TR" b="1" dirty="0" err="1" smtClean="0"/>
              <a:t>Claudius</a:t>
            </a:r>
            <a:r>
              <a:rPr lang="tr-TR" dirty="0" smtClean="0"/>
              <a:t>: </a:t>
            </a:r>
            <a:r>
              <a:rPr lang="tr-TR" dirty="0" smtClean="0"/>
              <a:t>Der </a:t>
            </a:r>
            <a:r>
              <a:rPr lang="tr-TR" dirty="0" err="1" smtClean="0"/>
              <a:t>Wandsbecker</a:t>
            </a:r>
            <a:r>
              <a:rPr lang="tr-TR" dirty="0" smtClean="0"/>
              <a:t> </a:t>
            </a:r>
            <a:r>
              <a:rPr lang="tr-TR" dirty="0" err="1" smtClean="0"/>
              <a:t>Bothe</a:t>
            </a:r>
            <a:endParaRPr lang="tr-TR" dirty="0" smtClean="0"/>
          </a:p>
          <a:p>
            <a:endParaRPr lang="tr-TR" dirty="0" smtClean="0"/>
          </a:p>
          <a:p>
            <a:r>
              <a:rPr lang="de-DE" dirty="0" smtClean="0"/>
              <a:t>Johann Heinrich </a:t>
            </a:r>
            <a:r>
              <a:rPr lang="de-DE" b="1" dirty="0" smtClean="0"/>
              <a:t>Voß</a:t>
            </a:r>
            <a:r>
              <a:rPr lang="de-DE" dirty="0" smtClean="0"/>
              <a:t>: Der siebzigste Geburtstag, Luise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TotalTime>
  <Words>47</Words>
  <PresentationFormat>Ekran Gösterisi (4:3)</PresentationFormat>
  <Paragraphs>23</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Gezinti</vt:lpstr>
      <vt:lpstr>Empfindsamkeit </vt:lpstr>
      <vt:lpstr>Slayt 2</vt:lpstr>
      <vt:lpstr>Slayt 3</vt:lpstr>
      <vt:lpstr>Vertreter und Werke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Empfindsamkeit </dc:title>
  <dc:creator>Exper</dc:creator>
  <cp:lastModifiedBy>Exper</cp:lastModifiedBy>
  <cp:revision>19</cp:revision>
  <dcterms:created xsi:type="dcterms:W3CDTF">2013-12-15T14:23:03Z</dcterms:created>
  <dcterms:modified xsi:type="dcterms:W3CDTF">2013-12-15T14:32:24Z</dcterms:modified>
</cp:coreProperties>
</file>