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8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avokot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jeni pravokot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7" name="Pravokot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jeni pravokot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ot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jeni pravokot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  <p:sp>
        <p:nvSpPr>
          <p:cNvPr id="11" name="Pravokot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ot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jeni pravokot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EF22C3-6A7D-4A71-BDE9-A9DF639290F1}" type="datetimeFigureOut">
              <a:rPr lang="sl-SI" smtClean="0"/>
              <a:pPr/>
              <a:t>21. 03. 2018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4E8D6D9-3AA4-45FA-898F-9FC20AAA031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slov 2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r>
              <a:rPr lang="sl-SI" b="1" smtClean="0"/>
              <a:t>GESUNDHEIT - KRANKHEIT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doktor-schreiben-verordnung-~-ks1245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3582988" cy="5400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499992" y="1916832"/>
            <a:ext cx="4248472" cy="305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Die Ärztin schreibt ein Rezept. </a:t>
            </a:r>
            <a:r>
              <a:rPr lang="sl-SI" dirty="0">
                <a:latin typeface="Comic Sans MS" pitchFamily="66" charset="0"/>
              </a:rPr>
              <a:t>Sie</a:t>
            </a:r>
            <a:r>
              <a:rPr lang="de-DE" dirty="0">
                <a:latin typeface="Comic Sans MS" pitchFamily="66" charset="0"/>
              </a:rPr>
              <a:t> verschreibt ein Medikament.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-s Rezept (-e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 = Reçete</a:t>
            </a:r>
            <a:endParaRPr lang="de-DE" dirty="0">
              <a:latin typeface="Comic Sans MS" pitchFamily="66" charset="0"/>
            </a:endParaRP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-s Medikament (-e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 = İlaç</a:t>
            </a:r>
            <a:endParaRPr lang="de-DE" dirty="0">
              <a:latin typeface="Comic Sans MS" pitchFamily="66" charset="0"/>
            </a:endParaRP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-e Ärztin (-</a:t>
            </a:r>
            <a:r>
              <a:rPr lang="de-DE" dirty="0" err="1">
                <a:latin typeface="Comic Sans MS" pitchFamily="66" charset="0"/>
              </a:rPr>
              <a:t>nen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 = Bayan Doktor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tr-TR" dirty="0" smtClean="0">
                <a:latin typeface="Comic Sans MS" pitchFamily="66" charset="0"/>
              </a:rPr>
              <a:t>(v) </a:t>
            </a:r>
            <a:r>
              <a:rPr lang="tr-TR" dirty="0" err="1" smtClean="0">
                <a:latin typeface="Comic Sans MS" pitchFamily="66" charset="0"/>
              </a:rPr>
              <a:t>verschreiben</a:t>
            </a:r>
            <a:r>
              <a:rPr lang="tr-TR" dirty="0" smtClean="0">
                <a:latin typeface="Comic Sans MS" pitchFamily="66" charset="0"/>
              </a:rPr>
              <a:t>= reçete yazmak</a:t>
            </a: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apotheker-stehen-apotheke-~-729836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250" y="476251"/>
            <a:ext cx="5761038" cy="38888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1619250" y="4437112"/>
            <a:ext cx="5832475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Man holt das Medikament in der Apotheke ab.</a:t>
            </a:r>
          </a:p>
          <a:p>
            <a:pPr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-e Apotheke (-n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= Eczane</a:t>
            </a:r>
            <a:br>
              <a:rPr lang="tr-TR" dirty="0" smtClean="0">
                <a:latin typeface="Comic Sans MS" pitchFamily="66" charset="0"/>
              </a:rPr>
            </a:br>
            <a:r>
              <a:rPr lang="de-DE" dirty="0" smtClean="0">
                <a:latin typeface="Comic Sans MS" pitchFamily="66" charset="0"/>
              </a:rPr>
              <a:t>-r </a:t>
            </a:r>
            <a:r>
              <a:rPr lang="de-DE" dirty="0">
                <a:latin typeface="Comic Sans MS" pitchFamily="66" charset="0"/>
              </a:rPr>
              <a:t>Apotheker </a:t>
            </a:r>
            <a:r>
              <a:rPr lang="de-DE" dirty="0" smtClean="0">
                <a:latin typeface="Comic Sans MS" pitchFamily="66" charset="0"/>
              </a:rPr>
              <a:t>(-)</a:t>
            </a:r>
            <a:r>
              <a:rPr lang="tr-TR" dirty="0" smtClean="0">
                <a:latin typeface="Comic Sans MS" pitchFamily="66" charset="0"/>
              </a:rPr>
              <a:t> = Erkek Eczacı</a:t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a</a:t>
            </a:r>
            <a:r>
              <a:rPr lang="de-DE" dirty="0" err="1" smtClean="0">
                <a:latin typeface="Comic Sans MS" pitchFamily="66" charset="0"/>
              </a:rPr>
              <a:t>bholen</a:t>
            </a:r>
            <a:r>
              <a:rPr lang="tr-TR" dirty="0" smtClean="0">
                <a:latin typeface="Comic Sans MS" pitchFamily="66" charset="0"/>
              </a:rPr>
              <a:t>= almak</a:t>
            </a:r>
            <a:r>
              <a:rPr lang="de-DE" dirty="0">
                <a:latin typeface="Comic Sans MS" pitchFamily="66" charset="0"/>
              </a:rPr>
              <a:t>	</a:t>
            </a:r>
            <a:r>
              <a:rPr lang="sl-SI" dirty="0">
                <a:latin typeface="Comic Sans MS" pitchFamily="66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industrie-frau-nadel-doktor-~-1098r-63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836712"/>
            <a:ext cx="3222625" cy="4857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563888" y="2060847"/>
            <a:ext cx="5472000" cy="2986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Manchmal bekommt man eine Spritze.</a:t>
            </a: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Der Arzt gibt dem Patienten eine Spritze / eine Injektion</a:t>
            </a:r>
            <a:r>
              <a:rPr lang="de-DE" dirty="0" smtClean="0">
                <a:latin typeface="Comic Sans MS" pitchFamily="66" charset="0"/>
              </a:rPr>
              <a:t>.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de-DE" dirty="0" smtClean="0">
                <a:latin typeface="Comic Sans MS" pitchFamily="66" charset="0"/>
              </a:rPr>
              <a:t>-</a:t>
            </a:r>
            <a:r>
              <a:rPr lang="de-DE" dirty="0">
                <a:latin typeface="Comic Sans MS" pitchFamily="66" charset="0"/>
              </a:rPr>
              <a:t>e Spritze (-n) = -e Injektion (-en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= </a:t>
            </a:r>
            <a:r>
              <a:rPr lang="tr-TR" dirty="0" err="1" smtClean="0">
                <a:latin typeface="Comic Sans MS" pitchFamily="66" charset="0"/>
              </a:rPr>
              <a:t>Ennjeksiyon</a:t>
            </a:r>
            <a:r>
              <a:rPr lang="tr-TR" dirty="0" smtClean="0">
                <a:latin typeface="Comic Sans MS" pitchFamily="66" charset="0"/>
              </a:rPr>
              <a:t> iğne</a:t>
            </a:r>
          </a:p>
          <a:p>
            <a:pPr>
              <a:lnSpc>
                <a:spcPct val="135000"/>
              </a:lnSpc>
              <a:spcBef>
                <a:spcPct val="50000"/>
              </a:spcBef>
            </a:pPr>
            <a:r>
              <a:rPr lang="tr-TR" dirty="0" err="1" smtClean="0">
                <a:latin typeface="Comic Sans MS" pitchFamily="66" charset="0"/>
              </a:rPr>
              <a:t>bekommen</a:t>
            </a:r>
            <a:r>
              <a:rPr lang="tr-TR" dirty="0" smtClean="0">
                <a:latin typeface="Comic Sans MS" pitchFamily="66" charset="0"/>
              </a:rPr>
              <a:t>= almak </a:t>
            </a:r>
            <a:br>
              <a:rPr lang="tr-TR" dirty="0" smtClean="0">
                <a:latin typeface="Comic Sans MS" pitchFamily="66" charset="0"/>
              </a:rPr>
            </a:br>
            <a:r>
              <a:rPr lang="tr-TR" dirty="0" smtClean="0">
                <a:latin typeface="Comic Sans MS" pitchFamily="66" charset="0"/>
              </a:rPr>
              <a:t>(v) geben (es) = var</a:t>
            </a: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1196975"/>
            <a:ext cx="8229600" cy="316865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Der</a:t>
            </a:r>
            <a:r>
              <a:rPr lang="sl-SI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sl-SI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menschliche</a:t>
            </a:r>
            <a:r>
              <a:rPr lang="sl-SI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K</a:t>
            </a:r>
            <a:r>
              <a:rPr lang="de-DE" b="1" dirty="0" err="1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örper</a:t>
            </a:r>
            <a: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/>
            </a:r>
            <a:b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</a:br>
            <a:r>
              <a:rPr lang="de-DE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Körperteile</a:t>
            </a:r>
            <a:endParaRPr lang="sl-SI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433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2532" name="Picture 4" descr="Ab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476250"/>
            <a:ext cx="8424863" cy="5649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sl-SI" smtClean="0"/>
          </a:p>
        </p:txBody>
      </p:sp>
      <p:pic>
        <p:nvPicPr>
          <p:cNvPr id="23556" name="Picture 4" descr="Ab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0825" y="333375"/>
            <a:ext cx="8642350" cy="579278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125538"/>
            <a:ext cx="8229600" cy="5183782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Oberkörper</a:t>
            </a:r>
            <a:r>
              <a:rPr lang="tr-TR" sz="2000" dirty="0" smtClean="0">
                <a:latin typeface="Comic Sans MS" pitchFamily="66" charset="0"/>
              </a:rPr>
              <a:t>= Vücudun üst bölümü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Unterkörper</a:t>
            </a:r>
            <a:r>
              <a:rPr lang="tr-TR" sz="2000" dirty="0" smtClean="0">
                <a:latin typeface="Comic Sans MS" pitchFamily="66" charset="0"/>
              </a:rPr>
              <a:t>= Vücudun Üst </a:t>
            </a:r>
            <a:r>
              <a:rPr lang="tr-TR" sz="2000" dirty="0" err="1" smtClean="0">
                <a:latin typeface="Comic Sans MS" pitchFamily="66" charset="0"/>
              </a:rPr>
              <a:t>Bölümğ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Gliedmaße (-n)</a:t>
            </a:r>
            <a:r>
              <a:rPr lang="tr-TR" sz="2000" dirty="0" smtClean="0">
                <a:latin typeface="Comic Sans MS" pitchFamily="66" charset="0"/>
              </a:rPr>
              <a:t> =  Kütle Uzuv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Organ (-e) / innere Organe</a:t>
            </a:r>
            <a:r>
              <a:rPr lang="tr-TR" sz="2000" dirty="0" smtClean="0">
                <a:latin typeface="Comic Sans MS" pitchFamily="66" charset="0"/>
              </a:rPr>
              <a:t> = Organ / iç organlar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Knochen (-)</a:t>
            </a:r>
            <a:r>
              <a:rPr lang="tr-TR" sz="2000" dirty="0" smtClean="0">
                <a:latin typeface="Comic Sans MS" pitchFamily="66" charset="0"/>
              </a:rPr>
              <a:t>= Kemik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Muskel (-n)</a:t>
            </a:r>
            <a:r>
              <a:rPr lang="tr-TR" sz="2000" dirty="0" smtClean="0">
                <a:latin typeface="Comic Sans MS" pitchFamily="66" charset="0"/>
              </a:rPr>
              <a:t>= Kas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Ader (-n); </a:t>
            </a:r>
            <a:r>
              <a:rPr lang="tr-TR" sz="2000" dirty="0" smtClean="0">
                <a:latin typeface="Comic Sans MS" pitchFamily="66" charset="0"/>
              </a:rPr>
              <a:t>Damar</a:t>
            </a: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-s Blut</a:t>
            </a:r>
            <a:r>
              <a:rPr lang="tr-TR" sz="2000" dirty="0" smtClean="0">
                <a:latin typeface="Comic Sans MS" pitchFamily="66" charset="0"/>
              </a:rPr>
              <a:t>= Kan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Nerv (-en)</a:t>
            </a:r>
            <a:r>
              <a:rPr lang="tr-TR" sz="2000" dirty="0" smtClean="0">
                <a:latin typeface="Comic Sans MS" pitchFamily="66" charset="0"/>
              </a:rPr>
              <a:t>= Sinir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30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Haut</a:t>
            </a:r>
            <a:r>
              <a:rPr lang="tr-TR" sz="2000" dirty="0" smtClean="0">
                <a:latin typeface="Comic Sans MS" pitchFamily="66" charset="0"/>
              </a:rPr>
              <a:t>= Deri Cilt</a:t>
            </a:r>
            <a:endParaRPr lang="sl-SI" sz="20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tmFilter="0,0; .5, 1; 1, 1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9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19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 tmFilter="0,0; .5, 1; 1, 1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94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260648"/>
            <a:ext cx="3749675" cy="6192688"/>
          </a:xfrm>
        </p:spPr>
        <p:txBody>
          <a:bodyPr>
            <a:noAutofit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>
                <a:latin typeface="Comic Sans MS" pitchFamily="66" charset="0"/>
              </a:rPr>
              <a:t>-r Kopf (Köpfe) </a:t>
            </a:r>
            <a:r>
              <a:rPr lang="tr-TR" sz="1800" dirty="0" smtClean="0">
                <a:latin typeface="Comic Sans MS" pitchFamily="66" charset="0"/>
              </a:rPr>
              <a:t>= Baş Kafa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 smtClean="0">
                <a:latin typeface="Comic Sans MS" pitchFamily="66" charset="0"/>
              </a:rPr>
              <a:t>(-</a:t>
            </a:r>
            <a:r>
              <a:rPr lang="de-DE" sz="1800" dirty="0">
                <a:latin typeface="Comic Sans MS" pitchFamily="66" charset="0"/>
              </a:rPr>
              <a:t>r Schädel, -; </a:t>
            </a:r>
            <a:r>
              <a:rPr lang="tr-TR" sz="1800" dirty="0" smtClean="0">
                <a:latin typeface="Comic Sans MS" pitchFamily="66" charset="0"/>
              </a:rPr>
              <a:t> Kafa Tası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 smtClean="0">
                <a:latin typeface="Comic Sans MS" pitchFamily="66" charset="0"/>
              </a:rPr>
              <a:t>-</a:t>
            </a:r>
            <a:r>
              <a:rPr lang="de-DE" sz="1800" dirty="0">
                <a:latin typeface="Comic Sans MS" pitchFamily="66" charset="0"/>
              </a:rPr>
              <a:t>s </a:t>
            </a:r>
            <a:r>
              <a:rPr lang="de-DE" sz="1800" dirty="0" smtClean="0">
                <a:latin typeface="Comic Sans MS" pitchFamily="66" charset="0"/>
              </a:rPr>
              <a:t>Gehirn</a:t>
            </a:r>
            <a:r>
              <a:rPr lang="tr-TR" sz="1800" dirty="0" smtClean="0">
                <a:latin typeface="Comic Sans MS" pitchFamily="66" charset="0"/>
              </a:rPr>
              <a:t>= Beyin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 smtClean="0">
                <a:latin typeface="Comic Sans MS" pitchFamily="66" charset="0"/>
              </a:rPr>
              <a:t>-s </a:t>
            </a:r>
            <a:r>
              <a:rPr lang="de-DE" sz="1800" dirty="0">
                <a:latin typeface="Comic Sans MS" pitchFamily="66" charset="0"/>
              </a:rPr>
              <a:t>Haar (-e</a:t>
            </a:r>
            <a:r>
              <a:rPr lang="de-DE" sz="1800" dirty="0" smtClean="0">
                <a:latin typeface="Comic Sans MS" pitchFamily="66" charset="0"/>
              </a:rPr>
              <a:t>)</a:t>
            </a:r>
            <a:r>
              <a:rPr lang="tr-TR" sz="1800" dirty="0" smtClean="0">
                <a:latin typeface="Comic Sans MS" pitchFamily="66" charset="0"/>
              </a:rPr>
              <a:t> Saç</a:t>
            </a:r>
            <a:endParaRPr lang="de-DE" sz="18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>
                <a:latin typeface="Comic Sans MS" pitchFamily="66" charset="0"/>
              </a:rPr>
              <a:t>-s Ohr (-en</a:t>
            </a:r>
            <a:r>
              <a:rPr lang="de-DE" sz="1800" dirty="0" smtClean="0">
                <a:latin typeface="Comic Sans MS" pitchFamily="66" charset="0"/>
              </a:rPr>
              <a:t>)</a:t>
            </a:r>
            <a:r>
              <a:rPr lang="tr-TR" sz="1800" dirty="0" smtClean="0">
                <a:latin typeface="Comic Sans MS" pitchFamily="66" charset="0"/>
              </a:rPr>
              <a:t>= Kulak</a:t>
            </a:r>
            <a:endParaRPr lang="de-DE" sz="18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>
                <a:latin typeface="Comic Sans MS" pitchFamily="66" charset="0"/>
              </a:rPr>
              <a:t>-e Stirn (-en</a:t>
            </a:r>
            <a:r>
              <a:rPr lang="de-DE" sz="1800" dirty="0" smtClean="0">
                <a:latin typeface="Comic Sans MS" pitchFamily="66" charset="0"/>
              </a:rPr>
              <a:t>)</a:t>
            </a:r>
            <a:r>
              <a:rPr lang="tr-TR" sz="1800" dirty="0" smtClean="0">
                <a:latin typeface="Comic Sans MS" pitchFamily="66" charset="0"/>
              </a:rPr>
              <a:t>= Alın</a:t>
            </a:r>
            <a:endParaRPr lang="de-DE" sz="18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>
                <a:latin typeface="Comic Sans MS" pitchFamily="66" charset="0"/>
              </a:rPr>
              <a:t>-e Schläfe (-n</a:t>
            </a:r>
            <a:r>
              <a:rPr lang="de-DE" sz="1800" dirty="0" smtClean="0">
                <a:latin typeface="Comic Sans MS" pitchFamily="66" charset="0"/>
              </a:rPr>
              <a:t>)</a:t>
            </a:r>
            <a:r>
              <a:rPr lang="tr-TR" sz="1800" dirty="0" smtClean="0">
                <a:latin typeface="Comic Sans MS" pitchFamily="66" charset="0"/>
              </a:rPr>
              <a:t>= Koyun</a:t>
            </a:r>
            <a:endParaRPr lang="de-DE" sz="18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>
                <a:latin typeface="Comic Sans MS" pitchFamily="66" charset="0"/>
              </a:rPr>
              <a:t>-s Auge (-n</a:t>
            </a:r>
            <a:r>
              <a:rPr lang="de-DE" sz="1800" dirty="0" smtClean="0">
                <a:latin typeface="Comic Sans MS" pitchFamily="66" charset="0"/>
              </a:rPr>
              <a:t>)</a:t>
            </a:r>
            <a:r>
              <a:rPr lang="tr-TR" sz="1800" dirty="0" smtClean="0">
                <a:latin typeface="Comic Sans MS" pitchFamily="66" charset="0"/>
              </a:rPr>
              <a:t>= Göz</a:t>
            </a:r>
            <a:endParaRPr lang="de-DE" sz="18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>
                <a:latin typeface="Comic Sans MS" pitchFamily="66" charset="0"/>
              </a:rPr>
              <a:t>-e Augenbraue (-n</a:t>
            </a:r>
            <a:r>
              <a:rPr lang="de-DE" sz="1800" dirty="0" smtClean="0">
                <a:latin typeface="Comic Sans MS" pitchFamily="66" charset="0"/>
              </a:rPr>
              <a:t>)</a:t>
            </a:r>
            <a:r>
              <a:rPr lang="tr-TR" sz="1800" dirty="0" smtClean="0">
                <a:latin typeface="Comic Sans MS" pitchFamily="66" charset="0"/>
              </a:rPr>
              <a:t>= Kaş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 smtClean="0">
                <a:latin typeface="Comic Sans MS" pitchFamily="66" charset="0"/>
              </a:rPr>
              <a:t>-r</a:t>
            </a:r>
            <a:r>
              <a:rPr lang="tr-TR" sz="1800" dirty="0" smtClean="0">
                <a:latin typeface="Comic Sans MS" pitchFamily="66" charset="0"/>
              </a:rPr>
              <a:t> </a:t>
            </a:r>
            <a:r>
              <a:rPr lang="de-DE" sz="1800" dirty="0" smtClean="0">
                <a:latin typeface="Comic Sans MS" pitchFamily="66" charset="0"/>
              </a:rPr>
              <a:t>Augenbrauenstift</a:t>
            </a:r>
            <a:r>
              <a:rPr lang="de-DE" sz="1800" dirty="0">
                <a:latin typeface="Comic Sans MS" pitchFamily="66" charset="0"/>
              </a:rPr>
              <a:t>, </a:t>
            </a:r>
            <a:r>
              <a:rPr lang="tr-TR" sz="1800" dirty="0" smtClean="0">
                <a:latin typeface="Comic Sans MS" pitchFamily="66" charset="0"/>
              </a:rPr>
              <a:t>(</a:t>
            </a:r>
            <a:r>
              <a:rPr lang="de-DE" sz="1800" dirty="0" smtClean="0">
                <a:latin typeface="Comic Sans MS" pitchFamily="66" charset="0"/>
              </a:rPr>
              <a:t>-</a:t>
            </a:r>
            <a:r>
              <a:rPr lang="de-DE" sz="1800" dirty="0">
                <a:latin typeface="Comic Sans MS" pitchFamily="66" charset="0"/>
              </a:rPr>
              <a:t>e</a:t>
            </a:r>
            <a:r>
              <a:rPr lang="de-DE" sz="1800" dirty="0" smtClean="0">
                <a:latin typeface="Comic Sans MS" pitchFamily="66" charset="0"/>
              </a:rPr>
              <a:t>)</a:t>
            </a:r>
            <a:r>
              <a:rPr lang="tr-TR" sz="1800" dirty="0" smtClean="0">
                <a:latin typeface="Comic Sans MS" pitchFamily="66" charset="0"/>
              </a:rPr>
              <a:t> Kaş Kalemi</a:t>
            </a:r>
            <a:endParaRPr lang="de-DE" sz="18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>
                <a:latin typeface="Comic Sans MS" pitchFamily="66" charset="0"/>
              </a:rPr>
              <a:t>-s Augenlid (-er) </a:t>
            </a:r>
            <a:r>
              <a:rPr lang="tr-TR" sz="1800" dirty="0" smtClean="0">
                <a:latin typeface="Comic Sans MS" pitchFamily="66" charset="0"/>
              </a:rPr>
              <a:t>= Göz kapağı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 smtClean="0">
                <a:latin typeface="Comic Sans MS" pitchFamily="66" charset="0"/>
              </a:rPr>
              <a:t>-</a:t>
            </a:r>
            <a:r>
              <a:rPr lang="de-DE" sz="1800" dirty="0">
                <a:latin typeface="Comic Sans MS" pitchFamily="66" charset="0"/>
              </a:rPr>
              <a:t>r Lidschatten, </a:t>
            </a:r>
            <a:r>
              <a:rPr lang="de-DE" sz="1800" dirty="0" smtClean="0">
                <a:latin typeface="Comic Sans MS" pitchFamily="66" charset="0"/>
              </a:rPr>
              <a:t>-)</a:t>
            </a:r>
            <a:r>
              <a:rPr lang="tr-TR" sz="1800" dirty="0" smtClean="0">
                <a:latin typeface="Comic Sans MS" pitchFamily="66" charset="0"/>
              </a:rPr>
              <a:t> Göz Farı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 smtClean="0">
                <a:latin typeface="Comic Sans MS" pitchFamily="66" charset="0"/>
              </a:rPr>
              <a:t>e </a:t>
            </a:r>
            <a:r>
              <a:rPr lang="de-DE" sz="1800" dirty="0">
                <a:latin typeface="Comic Sans MS" pitchFamily="66" charset="0"/>
              </a:rPr>
              <a:t>Augenwimper (-n) </a:t>
            </a:r>
            <a:r>
              <a:rPr lang="tr-TR" sz="1800" dirty="0" smtClean="0">
                <a:latin typeface="Comic Sans MS" pitchFamily="66" charset="0"/>
              </a:rPr>
              <a:t>= </a:t>
            </a:r>
            <a:r>
              <a:rPr lang="tr-TR" sz="1800" dirty="0" err="1" smtClean="0">
                <a:latin typeface="Comic Sans MS" pitchFamily="66" charset="0"/>
              </a:rPr>
              <a:t>Kiprik</a:t>
            </a:r>
            <a:r>
              <a:rPr lang="tr-TR" sz="1800" dirty="0" smtClean="0">
                <a:latin typeface="Comic Sans MS" pitchFamily="66" charset="0"/>
              </a:rPr>
              <a:t> 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800" dirty="0" smtClean="0">
                <a:latin typeface="Comic Sans MS" pitchFamily="66" charset="0"/>
              </a:rPr>
              <a:t>-e Wimperntusche,-en</a:t>
            </a:r>
            <a:r>
              <a:rPr lang="tr-TR" sz="1800" dirty="0" smtClean="0">
                <a:latin typeface="Comic Sans MS" pitchFamily="66" charset="0"/>
              </a:rPr>
              <a:t>= Maskara</a:t>
            </a:r>
            <a:endParaRPr lang="de-DE" sz="1800" dirty="0">
              <a:latin typeface="Comic Sans MS" pitchFamily="66" charset="0"/>
            </a:endParaRPr>
          </a:p>
        </p:txBody>
      </p:sp>
      <p:sp>
        <p:nvSpPr>
          <p:cNvPr id="15365" name="Rectangle 5"/>
          <p:cNvSpPr>
            <a:spLocks noGrp="1" noChangeArrowheads="1"/>
          </p:cNvSpPr>
          <p:nvPr>
            <p:ph sz="quarter" idx="2"/>
          </p:nvPr>
        </p:nvSpPr>
        <p:spPr>
          <a:xfrm>
            <a:off x="4716016" y="188640"/>
            <a:ext cx="3749675" cy="6336704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Nase (-n</a:t>
            </a:r>
            <a:r>
              <a:rPr lang="de-DE" sz="1600" dirty="0" smtClean="0">
                <a:latin typeface="Comic Sans MS" pitchFamily="66" charset="0"/>
              </a:rPr>
              <a:t>),</a:t>
            </a:r>
            <a:r>
              <a:rPr lang="tr-TR" sz="1600" dirty="0" smtClean="0">
                <a:latin typeface="Comic Sans MS" pitchFamily="66" charset="0"/>
              </a:rPr>
              <a:t> Burun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 smtClean="0">
                <a:latin typeface="Comic Sans MS" pitchFamily="66" charset="0"/>
              </a:rPr>
              <a:t> </a:t>
            </a:r>
            <a:r>
              <a:rPr lang="de-DE" sz="1600" dirty="0">
                <a:latin typeface="Comic Sans MS" pitchFamily="66" charset="0"/>
              </a:rPr>
              <a:t>-s Nasenloch (-löcher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= Burun Deliği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Backe (-n), </a:t>
            </a:r>
            <a:r>
              <a:rPr lang="tr-TR" sz="1600" dirty="0" smtClean="0">
                <a:latin typeface="Comic Sans MS" pitchFamily="66" charset="0"/>
              </a:rPr>
              <a:t>Geri art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 smtClean="0">
                <a:latin typeface="Comic Sans MS" pitchFamily="66" charset="0"/>
              </a:rPr>
              <a:t>-</a:t>
            </a:r>
            <a:r>
              <a:rPr lang="de-DE" sz="1600" dirty="0">
                <a:latin typeface="Comic Sans MS" pitchFamily="66" charset="0"/>
              </a:rPr>
              <a:t>e Wange (-n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Yanak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-s Kinn (-e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= Çene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Bart (Bärte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Sakal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Mund (Münder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Ağız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Lippe (-n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= Dudak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 smtClean="0">
                <a:latin typeface="Comic Sans MS" pitchFamily="66" charset="0"/>
              </a:rPr>
              <a:t>-r Lippenstift</a:t>
            </a:r>
            <a:r>
              <a:rPr lang="tr-TR" sz="1600" dirty="0" smtClean="0">
                <a:latin typeface="Comic Sans MS" pitchFamily="66" charset="0"/>
              </a:rPr>
              <a:t>= Ruj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Zahn (Zähne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Diş 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Zunge (-n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Dil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-s </a:t>
            </a:r>
            <a:r>
              <a:rPr lang="de-DE" sz="1600" dirty="0" smtClean="0">
                <a:latin typeface="Comic Sans MS" pitchFamily="66" charset="0"/>
              </a:rPr>
              <a:t>Zahnfleisch</a:t>
            </a:r>
            <a:r>
              <a:rPr lang="tr-TR" sz="1600" dirty="0" smtClean="0">
                <a:latin typeface="Comic Sans MS" pitchFamily="66" charset="0"/>
              </a:rPr>
              <a:t> = Diş Eti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Gaumen </a:t>
            </a:r>
            <a:r>
              <a:rPr lang="de-DE" sz="1600" dirty="0" smtClean="0">
                <a:latin typeface="Comic Sans MS" pitchFamily="66" charset="0"/>
              </a:rPr>
              <a:t>(-)</a:t>
            </a:r>
            <a:r>
              <a:rPr lang="tr-TR" sz="1600" dirty="0" smtClean="0">
                <a:latin typeface="Comic Sans MS" pitchFamily="66" charset="0"/>
              </a:rPr>
              <a:t> = Damak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Ober-/Unterkiefer </a:t>
            </a:r>
            <a:r>
              <a:rPr lang="de-DE" sz="1600" dirty="0" smtClean="0">
                <a:latin typeface="Comic Sans MS" pitchFamily="66" charset="0"/>
              </a:rPr>
              <a:t>(-)</a:t>
            </a:r>
            <a:r>
              <a:rPr lang="tr-TR" sz="1600" dirty="0" smtClean="0">
                <a:latin typeface="Comic Sans MS" pitchFamily="66" charset="0"/>
              </a:rPr>
              <a:t>= Alt-Üst Çene</a:t>
            </a:r>
            <a:endParaRPr lang="sl-SI" sz="1600" dirty="0">
              <a:latin typeface="Comic Sans MS" pitchFamily="66" charset="0"/>
            </a:endParaRPr>
          </a:p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4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251520" y="188640"/>
            <a:ext cx="4104456" cy="6408712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2000" dirty="0">
                <a:latin typeface="Comic Sans MS" pitchFamily="66" charset="0"/>
              </a:rPr>
              <a:t>-r Hals (Hälse</a:t>
            </a:r>
            <a:r>
              <a:rPr lang="de-DE" sz="2000" dirty="0" smtClean="0">
                <a:latin typeface="Comic Sans MS" pitchFamily="66" charset="0"/>
              </a:rPr>
              <a:t>)</a:t>
            </a:r>
            <a:r>
              <a:rPr lang="tr-TR" sz="2000" dirty="0" smtClean="0">
                <a:latin typeface="Comic Sans MS" pitchFamily="66" charset="0"/>
              </a:rPr>
              <a:t> = Boyun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2000" dirty="0">
                <a:latin typeface="Comic Sans MS" pitchFamily="66" charset="0"/>
              </a:rPr>
              <a:t>-e Schulter (-n</a:t>
            </a:r>
            <a:r>
              <a:rPr lang="de-DE" sz="2000" dirty="0" smtClean="0">
                <a:latin typeface="Comic Sans MS" pitchFamily="66" charset="0"/>
              </a:rPr>
              <a:t>)</a:t>
            </a:r>
            <a:r>
              <a:rPr lang="tr-TR" sz="2000" dirty="0" smtClean="0">
                <a:latin typeface="Comic Sans MS" pitchFamily="66" charset="0"/>
              </a:rPr>
              <a:t> = Omuz 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2000" dirty="0">
                <a:latin typeface="Comic Sans MS" pitchFamily="66" charset="0"/>
              </a:rPr>
              <a:t>-r Arm (-e) (Ober-/Unterarm</a:t>
            </a:r>
            <a:r>
              <a:rPr lang="de-DE" sz="2000" dirty="0" smtClean="0">
                <a:latin typeface="Comic Sans MS" pitchFamily="66" charset="0"/>
              </a:rPr>
              <a:t>)</a:t>
            </a:r>
            <a:r>
              <a:rPr lang="tr-TR" sz="2000" dirty="0" smtClean="0">
                <a:latin typeface="Comic Sans MS" pitchFamily="66" charset="0"/>
              </a:rPr>
              <a:t> = Kol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2000" dirty="0">
                <a:latin typeface="Comic Sans MS" pitchFamily="66" charset="0"/>
              </a:rPr>
              <a:t>-r Ellbogen (-bögen</a:t>
            </a:r>
            <a:r>
              <a:rPr lang="de-DE" sz="2000" dirty="0" smtClean="0">
                <a:latin typeface="Comic Sans MS" pitchFamily="66" charset="0"/>
              </a:rPr>
              <a:t>)</a:t>
            </a:r>
            <a:r>
              <a:rPr lang="tr-TR" sz="2000" dirty="0" smtClean="0">
                <a:latin typeface="Comic Sans MS" pitchFamily="66" charset="0"/>
              </a:rPr>
              <a:t> = Dirsek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2000" dirty="0">
                <a:latin typeface="Comic Sans MS" pitchFamily="66" charset="0"/>
              </a:rPr>
              <a:t>-s Handgelenk (-e</a:t>
            </a:r>
            <a:r>
              <a:rPr lang="de-DE" sz="2000" dirty="0" smtClean="0">
                <a:latin typeface="Comic Sans MS" pitchFamily="66" charset="0"/>
              </a:rPr>
              <a:t>)</a:t>
            </a:r>
            <a:r>
              <a:rPr lang="tr-TR" sz="2000" dirty="0" smtClean="0">
                <a:latin typeface="Comic Sans MS" pitchFamily="66" charset="0"/>
              </a:rPr>
              <a:t> = El bileği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2000" dirty="0">
                <a:latin typeface="Comic Sans MS" pitchFamily="66" charset="0"/>
              </a:rPr>
              <a:t>-e Hand (Hände</a:t>
            </a:r>
            <a:r>
              <a:rPr lang="de-DE" sz="2000" dirty="0" smtClean="0">
                <a:latin typeface="Comic Sans MS" pitchFamily="66" charset="0"/>
              </a:rPr>
              <a:t>)</a:t>
            </a:r>
            <a:r>
              <a:rPr lang="tr-TR" sz="2000" dirty="0" smtClean="0">
                <a:latin typeface="Comic Sans MS" pitchFamily="66" charset="0"/>
              </a:rPr>
              <a:t> = El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2000" dirty="0">
                <a:latin typeface="Comic Sans MS" pitchFamily="66" charset="0"/>
              </a:rPr>
              <a:t>-r Finger </a:t>
            </a:r>
            <a:r>
              <a:rPr lang="de-DE" sz="2000" dirty="0" smtClean="0">
                <a:latin typeface="Comic Sans MS" pitchFamily="66" charset="0"/>
              </a:rPr>
              <a:t>(-):</a:t>
            </a:r>
            <a:r>
              <a:rPr lang="tr-TR" sz="2000" dirty="0" smtClean="0">
                <a:latin typeface="Comic Sans MS" pitchFamily="66" charset="0"/>
              </a:rPr>
              <a:t> Parmak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2000" dirty="0" smtClean="0">
                <a:latin typeface="Comic Sans MS" pitchFamily="66" charset="0"/>
              </a:rPr>
              <a:t>Daumen</a:t>
            </a:r>
            <a:r>
              <a:rPr lang="tr-TR" sz="2000" dirty="0" smtClean="0">
                <a:latin typeface="Comic Sans MS" pitchFamily="66" charset="0"/>
              </a:rPr>
              <a:t> = Baş Parmak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2000" dirty="0" smtClean="0">
                <a:latin typeface="Comic Sans MS" pitchFamily="66" charset="0"/>
              </a:rPr>
              <a:t>Zeigefinger</a:t>
            </a:r>
            <a:r>
              <a:rPr lang="tr-TR" sz="2000" dirty="0" smtClean="0">
                <a:latin typeface="Comic Sans MS" pitchFamily="66" charset="0"/>
              </a:rPr>
              <a:t> = İşaret Parmağı 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2000" dirty="0" smtClean="0">
                <a:latin typeface="Comic Sans MS" pitchFamily="66" charset="0"/>
              </a:rPr>
              <a:t>Mittelfinger</a:t>
            </a:r>
            <a:r>
              <a:rPr lang="tr-TR" sz="2000" dirty="0" smtClean="0">
                <a:latin typeface="Comic Sans MS" pitchFamily="66" charset="0"/>
              </a:rPr>
              <a:t> = Orta  Parmak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2000" dirty="0" smtClean="0">
                <a:latin typeface="Comic Sans MS" pitchFamily="66" charset="0"/>
              </a:rPr>
              <a:t>Ringfinger</a:t>
            </a:r>
            <a:r>
              <a:rPr lang="tr-TR" sz="2000" dirty="0" smtClean="0">
                <a:latin typeface="Comic Sans MS" pitchFamily="66" charset="0"/>
              </a:rPr>
              <a:t>= Yüzük Parmağı</a:t>
            </a:r>
            <a:endParaRPr lang="de-DE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de-DE" sz="2000" dirty="0">
                <a:latin typeface="Comic Sans MS" pitchFamily="66" charset="0"/>
              </a:rPr>
              <a:t>Kleinfinger </a:t>
            </a:r>
            <a:r>
              <a:rPr lang="tr-TR" sz="2000" dirty="0" smtClean="0">
                <a:latin typeface="Comic Sans MS" pitchFamily="66" charset="0"/>
              </a:rPr>
              <a:t>= </a:t>
            </a:r>
            <a:r>
              <a:rPr lang="tr-TR" sz="2000" dirty="0" err="1" smtClean="0">
                <a:latin typeface="Comic Sans MS" pitchFamily="66" charset="0"/>
              </a:rPr>
              <a:t>Şerçe</a:t>
            </a:r>
            <a:r>
              <a:rPr lang="tr-TR" sz="2000" dirty="0" smtClean="0">
                <a:latin typeface="Comic Sans MS" pitchFamily="66" charset="0"/>
              </a:rPr>
              <a:t> Parmağı</a:t>
            </a:r>
            <a:endParaRPr lang="sl-SI" sz="2000" dirty="0">
              <a:latin typeface="Comic Sans MS" pitchFamily="66" charset="0"/>
            </a:endParaRPr>
          </a:p>
        </p:txBody>
      </p:sp>
      <p:sp>
        <p:nvSpPr>
          <p:cNvPr id="17414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788024" y="260648"/>
            <a:ext cx="3749675" cy="45720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Brust (Brüste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= Göğüs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 smtClean="0">
                <a:latin typeface="Comic Sans MS" pitchFamily="66" charset="0"/>
              </a:rPr>
              <a:t>-</a:t>
            </a:r>
            <a:r>
              <a:rPr lang="de-DE" sz="1600" dirty="0">
                <a:latin typeface="Comic Sans MS" pitchFamily="66" charset="0"/>
              </a:rPr>
              <a:t>e Rippe, -</a:t>
            </a:r>
            <a:r>
              <a:rPr lang="de-DE" sz="1600" dirty="0" smtClean="0">
                <a:latin typeface="Comic Sans MS" pitchFamily="66" charset="0"/>
              </a:rPr>
              <a:t>n</a:t>
            </a:r>
            <a:r>
              <a:rPr lang="tr-TR" sz="1600" dirty="0" smtClean="0">
                <a:latin typeface="Comic Sans MS" pitchFamily="66" charset="0"/>
              </a:rPr>
              <a:t>= Kaburga</a:t>
            </a: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 smtClean="0">
                <a:latin typeface="Comic Sans MS" pitchFamily="66" charset="0"/>
              </a:rPr>
              <a:t>r </a:t>
            </a:r>
            <a:r>
              <a:rPr lang="de-DE" sz="1600" dirty="0">
                <a:latin typeface="Comic Sans MS" pitchFamily="66" charset="0"/>
              </a:rPr>
              <a:t>Bauch (Bäuche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Karın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Nabel </a:t>
            </a:r>
            <a:r>
              <a:rPr lang="de-DE" sz="1600" dirty="0" smtClean="0">
                <a:latin typeface="Comic Sans MS" pitchFamily="66" charset="0"/>
              </a:rPr>
              <a:t>(-)</a:t>
            </a:r>
            <a:r>
              <a:rPr lang="tr-TR" sz="1600" dirty="0" smtClean="0">
                <a:latin typeface="Comic Sans MS" pitchFamily="66" charset="0"/>
              </a:rPr>
              <a:t>= Göbek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Rücken </a:t>
            </a:r>
            <a:r>
              <a:rPr lang="de-DE" sz="1600" dirty="0" smtClean="0">
                <a:latin typeface="Comic Sans MS" pitchFamily="66" charset="0"/>
              </a:rPr>
              <a:t>(-)</a:t>
            </a:r>
            <a:r>
              <a:rPr lang="tr-TR" sz="1600" dirty="0" smtClean="0">
                <a:latin typeface="Comic Sans MS" pitchFamily="66" charset="0"/>
              </a:rPr>
              <a:t>= Sırt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Wirbelsäule (-n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Omurga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-s Genick (-e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Boyun ümük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-r Hintere (-n); -r Po (-s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Art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</a:t>
            </a:r>
            <a:r>
              <a:rPr lang="de-DE" sz="1600" dirty="0" err="1">
                <a:latin typeface="Comic Sans MS" pitchFamily="66" charset="0"/>
              </a:rPr>
              <a:t>Pobacke</a:t>
            </a:r>
            <a:r>
              <a:rPr lang="de-DE" sz="1600" dirty="0">
                <a:latin typeface="Comic Sans MS" pitchFamily="66" charset="0"/>
              </a:rPr>
              <a:t> (-n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Kalça 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omic Sans MS" pitchFamily="66" charset="0"/>
              </a:rPr>
              <a:t>-e Hüfte (-n</a:t>
            </a:r>
            <a:r>
              <a:rPr lang="de-DE" sz="1600" dirty="0" smtClean="0">
                <a:latin typeface="Comic Sans MS" pitchFamily="66" charset="0"/>
              </a:rPr>
              <a:t>)</a:t>
            </a:r>
            <a:r>
              <a:rPr lang="tr-TR" sz="1600" dirty="0" smtClean="0">
                <a:latin typeface="Comic Sans MS" pitchFamily="66" charset="0"/>
              </a:rPr>
              <a:t> = Kalça</a:t>
            </a:r>
            <a:endParaRPr lang="de-DE" sz="1600" dirty="0">
              <a:latin typeface="Comic Sans MS" pitchFamily="66" charset="0"/>
            </a:endParaRPr>
          </a:p>
          <a:p>
            <a:pPr marL="274320" indent="-274320" fontAlgn="auto">
              <a:lnSpc>
                <a:spcPct val="130000"/>
              </a:lnSpc>
              <a:spcBef>
                <a:spcPts val="580"/>
              </a:spcBef>
              <a:spcAft>
                <a:spcPts val="0"/>
              </a:spcAft>
              <a:buFontTx/>
              <a:buNone/>
              <a:defRPr/>
            </a:pPr>
            <a:endParaRPr lang="sl-SI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17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17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1000"/>
                                        <p:tgtEl>
                                          <p:spTgt spid="17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1000"/>
                                        <p:tgtEl>
                                          <p:spTgt spid="17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1000"/>
                                        <p:tgtEl>
                                          <p:spTgt spid="17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1000"/>
                                        <p:tgtEl>
                                          <p:spTgt spid="17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1000"/>
                                        <p:tgtEl>
                                          <p:spTgt spid="174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1000"/>
                                        <p:tgtEl>
                                          <p:spTgt spid="174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1000"/>
                                        <p:tgtEl>
                                          <p:spTgt spid="174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1000"/>
                                        <p:tgtEl>
                                          <p:spTgt spid="174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1000"/>
                                        <p:tgtEl>
                                          <p:spTgt spid="174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0" dur="1000"/>
                                        <p:tgtEl>
                                          <p:spTgt spid="1741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45" dur="10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0" dur="1000"/>
                                        <p:tgtEl>
                                          <p:spTgt spid="17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5" dur="1000"/>
                                        <p:tgtEl>
                                          <p:spTgt spid="17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58" dur="1000"/>
                                        <p:tgtEl>
                                          <p:spTgt spid="17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1" dur="1000"/>
                                        <p:tgtEl>
                                          <p:spTgt spid="17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4" dur="1000"/>
                                        <p:tgtEl>
                                          <p:spTgt spid="17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67" dur="1000"/>
                                        <p:tgtEl>
                                          <p:spTgt spid="174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0" dur="1000"/>
                                        <p:tgtEl>
                                          <p:spTgt spid="174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3" dur="1000"/>
                                        <p:tgtEl>
                                          <p:spTgt spid="174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6" dur="1000"/>
                                        <p:tgtEl>
                                          <p:spTgt spid="174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1052513"/>
            <a:ext cx="8229600" cy="4525962"/>
          </a:xfrm>
        </p:spPr>
        <p:txBody>
          <a:bodyPr>
            <a:normAutofit/>
          </a:bodyPr>
          <a:lstStyle/>
          <a:p>
            <a:pPr>
              <a:lnSpc>
                <a:spcPct val="140000"/>
              </a:lnSpc>
              <a:buFontTx/>
              <a:buNone/>
            </a:pPr>
            <a:r>
              <a:rPr lang="de-DE" sz="2800" dirty="0" smtClean="0">
                <a:latin typeface="Comic Sans MS" pitchFamily="66" charset="0"/>
              </a:rPr>
              <a:t>-s Bein (-e)</a:t>
            </a:r>
            <a:r>
              <a:rPr lang="tr-TR" sz="2800" dirty="0" smtClean="0">
                <a:latin typeface="Comic Sans MS" pitchFamily="66" charset="0"/>
              </a:rPr>
              <a:t> = Bacak</a:t>
            </a:r>
            <a:endParaRPr lang="de-DE" sz="2800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de-DE" sz="2800" dirty="0" smtClean="0">
                <a:latin typeface="Comic Sans MS" pitchFamily="66" charset="0"/>
              </a:rPr>
              <a:t>-r Ober-/Unterschenkel (-)</a:t>
            </a:r>
            <a:r>
              <a:rPr lang="tr-TR" sz="2800" dirty="0" smtClean="0">
                <a:latin typeface="Comic Sans MS" pitchFamily="66" charset="0"/>
              </a:rPr>
              <a:t>= </a:t>
            </a:r>
            <a:endParaRPr lang="de-DE" sz="2800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de-DE" sz="2800" dirty="0" smtClean="0">
                <a:latin typeface="Comic Sans MS" pitchFamily="66" charset="0"/>
              </a:rPr>
              <a:t>-s Knie (-)</a:t>
            </a:r>
            <a:r>
              <a:rPr lang="tr-TR" sz="2800" dirty="0" smtClean="0">
                <a:latin typeface="Comic Sans MS" pitchFamily="66" charset="0"/>
              </a:rPr>
              <a:t>= Diz</a:t>
            </a:r>
            <a:endParaRPr lang="de-DE" sz="2800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de-DE" sz="2800" dirty="0" smtClean="0">
                <a:latin typeface="Comic Sans MS" pitchFamily="66" charset="0"/>
              </a:rPr>
              <a:t>-r Fußknöchel (-)</a:t>
            </a:r>
            <a:r>
              <a:rPr lang="tr-TR" sz="2800" dirty="0" smtClean="0">
                <a:latin typeface="Comic Sans MS" pitchFamily="66" charset="0"/>
              </a:rPr>
              <a:t>= Ayak Kemikleri</a:t>
            </a:r>
            <a:endParaRPr lang="de-DE" sz="2800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de-DE" sz="2800" dirty="0" smtClean="0">
                <a:latin typeface="Comic Sans MS" pitchFamily="66" charset="0"/>
              </a:rPr>
              <a:t>-r Fuß (Füße)</a:t>
            </a:r>
            <a:r>
              <a:rPr lang="tr-TR" sz="2800" dirty="0" smtClean="0">
                <a:latin typeface="Comic Sans MS" pitchFamily="66" charset="0"/>
              </a:rPr>
              <a:t> = Ayak</a:t>
            </a:r>
            <a:endParaRPr lang="de-DE" sz="2800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  <a:buFontTx/>
              <a:buNone/>
            </a:pPr>
            <a:r>
              <a:rPr lang="de-DE" sz="2800" dirty="0" smtClean="0">
                <a:latin typeface="Comic Sans MS" pitchFamily="66" charset="0"/>
              </a:rPr>
              <a:t>-r Zeh (-en) / -e Zehe (-n)</a:t>
            </a:r>
            <a:r>
              <a:rPr lang="tr-TR" sz="2800" dirty="0" smtClean="0">
                <a:latin typeface="Comic Sans MS" pitchFamily="66" charset="0"/>
              </a:rPr>
              <a:t>= Ayak Parmağı</a:t>
            </a:r>
            <a:endParaRPr lang="sl-SI" sz="28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arz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3250" y="488950"/>
            <a:ext cx="5397500" cy="588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0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-243408"/>
            <a:ext cx="7772400" cy="1143000"/>
          </a:xfrm>
        </p:spPr>
        <p:txBody>
          <a:bodyPr/>
          <a:lstStyle/>
          <a:p>
            <a:r>
              <a:rPr lang="de-DE" sz="3200" b="1" dirty="0" smtClean="0">
                <a:solidFill>
                  <a:srgbClr val="33CC33"/>
                </a:solidFill>
                <a:latin typeface="Comic Sans MS" pitchFamily="66" charset="0"/>
              </a:rPr>
              <a:t>Innere Organe</a:t>
            </a:r>
            <a:r>
              <a:rPr lang="tr-TR" sz="3200" b="1" dirty="0" smtClean="0">
                <a:solidFill>
                  <a:srgbClr val="33CC33"/>
                </a:solidFill>
                <a:latin typeface="Comic Sans MS" pitchFamily="66" charset="0"/>
              </a:rPr>
              <a:t>= İç Organlar</a:t>
            </a:r>
            <a:endParaRPr lang="sl-SI" sz="3200" b="1" dirty="0" smtClean="0">
              <a:solidFill>
                <a:srgbClr val="33CC33"/>
              </a:solidFill>
              <a:latin typeface="Comic Sans MS" pitchFamily="66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914400" y="908720"/>
            <a:ext cx="7772400" cy="5111080"/>
          </a:xfrm>
        </p:spPr>
        <p:txBody>
          <a:bodyPr>
            <a:normAutofit lnSpcReduction="10000"/>
          </a:bodyPr>
          <a:lstStyle/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-s Gehirn</a:t>
            </a:r>
            <a:r>
              <a:rPr lang="tr-TR" sz="2000" dirty="0" smtClean="0">
                <a:latin typeface="Comic Sans MS" pitchFamily="66" charset="0"/>
              </a:rPr>
              <a:t> = Beyin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-s Herz (-en)</a:t>
            </a:r>
            <a:r>
              <a:rPr lang="tr-TR" sz="2000" dirty="0" smtClean="0">
                <a:latin typeface="Comic Sans MS" pitchFamily="66" charset="0"/>
              </a:rPr>
              <a:t>= Kalp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Lunge (-n)</a:t>
            </a:r>
            <a:r>
              <a:rPr lang="tr-TR" sz="2000" dirty="0" smtClean="0">
                <a:latin typeface="Comic Sans MS" pitchFamily="66" charset="0"/>
              </a:rPr>
              <a:t>= Akciğer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Speiseröhre (-n)</a:t>
            </a:r>
            <a:r>
              <a:rPr lang="tr-TR" sz="2000" dirty="0" smtClean="0">
                <a:latin typeface="Comic Sans MS" pitchFamily="66" charset="0"/>
              </a:rPr>
              <a:t>= Yemek Borusu 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Magen (Mägen)</a:t>
            </a:r>
            <a:r>
              <a:rPr lang="tr-TR" sz="2000" dirty="0" smtClean="0">
                <a:latin typeface="Comic Sans MS" pitchFamily="66" charset="0"/>
              </a:rPr>
              <a:t>= Mide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-r Darm (Därme)</a:t>
            </a:r>
            <a:r>
              <a:rPr lang="tr-TR" sz="2000" dirty="0" smtClean="0">
                <a:latin typeface="Comic Sans MS" pitchFamily="66" charset="0"/>
              </a:rPr>
              <a:t>= Bağırsak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Leber (-n)</a:t>
            </a:r>
            <a:r>
              <a:rPr lang="tr-TR" sz="2000" dirty="0" smtClean="0">
                <a:latin typeface="Comic Sans MS" pitchFamily="66" charset="0"/>
              </a:rPr>
              <a:t>= Karaciğer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Niere (-n)</a:t>
            </a:r>
            <a:r>
              <a:rPr lang="tr-TR" sz="2000" dirty="0" smtClean="0">
                <a:latin typeface="Comic Sans MS" pitchFamily="66" charset="0"/>
              </a:rPr>
              <a:t>= Böbrek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Galle (-n)</a:t>
            </a:r>
            <a:r>
              <a:rPr lang="tr-TR" sz="2000" dirty="0" smtClean="0">
                <a:latin typeface="Comic Sans MS" pitchFamily="66" charset="0"/>
              </a:rPr>
              <a:t>= Safra</a:t>
            </a:r>
            <a:endParaRPr lang="de-DE" sz="2000" dirty="0" smtClean="0">
              <a:latin typeface="Comic Sans MS" pitchFamily="66" charset="0"/>
            </a:endParaRPr>
          </a:p>
          <a:p>
            <a:pPr>
              <a:lnSpc>
                <a:spcPct val="145000"/>
              </a:lnSpc>
              <a:buFontTx/>
              <a:buNone/>
            </a:pPr>
            <a:r>
              <a:rPr lang="de-DE" sz="2000" dirty="0" smtClean="0">
                <a:latin typeface="Comic Sans MS" pitchFamily="66" charset="0"/>
              </a:rPr>
              <a:t>-e Harnblase (-n)</a:t>
            </a:r>
            <a:r>
              <a:rPr lang="tr-TR" sz="2000" dirty="0" smtClean="0">
                <a:latin typeface="Comic Sans MS" pitchFamily="66" charset="0"/>
              </a:rPr>
              <a:t>= Mesane</a:t>
            </a:r>
            <a:endParaRPr lang="de-DE" sz="2000" dirty="0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sl-SI" sz="1600" dirty="0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908050"/>
            <a:ext cx="8229600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sz="2400" dirty="0" smtClean="0">
                <a:latin typeface="Comic Sans MS" pitchFamily="66" charset="0"/>
              </a:rPr>
              <a:t>"Herr Doktor, ist das eine seltene Krankheit, die ich da habe?" - "Blödsinn, die Friedhöfe sind voll davon!“</a:t>
            </a:r>
          </a:p>
          <a:p>
            <a:pPr>
              <a:lnSpc>
                <a:spcPct val="150000"/>
              </a:lnSpc>
              <a:buFontTx/>
              <a:buNone/>
            </a:pPr>
            <a:endParaRPr lang="sl-SI" sz="2400" dirty="0" smtClean="0">
              <a:latin typeface="Comic Sans MS" pitchFamily="66" charset="0"/>
            </a:endParaRPr>
          </a:p>
          <a:p>
            <a:pPr>
              <a:lnSpc>
                <a:spcPct val="150000"/>
              </a:lnSpc>
            </a:pPr>
            <a:r>
              <a:rPr lang="sl-SI" sz="2400" dirty="0" smtClean="0">
                <a:latin typeface="Comic Sans MS" pitchFamily="66" charset="0"/>
              </a:rPr>
              <a:t>"Herr Doktor, mir wird ständig gelb und rot vor Augen", klagt der Fußballer. "Wechseln Sie mal den Schiedsrichter!" rät der Arzt.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bett-maedchen-thermometer-temperatur-~-1098r-595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908050"/>
            <a:ext cx="3313112" cy="496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5003800" y="1484313"/>
            <a:ext cx="3384550" cy="2834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sl-SI" dirty="0">
                <a:latin typeface="Comic Sans MS" pitchFamily="66" charset="0"/>
              </a:rPr>
              <a:t>Man </a:t>
            </a:r>
            <a:r>
              <a:rPr lang="de-DE" dirty="0" smtClean="0">
                <a:latin typeface="Comic Sans MS" pitchFamily="66" charset="0"/>
              </a:rPr>
              <a:t>fühlt </a:t>
            </a:r>
            <a:r>
              <a:rPr lang="de-DE" dirty="0">
                <a:latin typeface="Comic Sans MS" pitchFamily="66" charset="0"/>
              </a:rPr>
              <a:t>sich schlecht und geht ins Bett. Man hat Fieber.</a:t>
            </a:r>
          </a:p>
          <a:p>
            <a:pPr algn="r">
              <a:lnSpc>
                <a:spcPct val="110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sich gut / wohl </a:t>
            </a:r>
            <a:r>
              <a:rPr lang="de-DE" dirty="0" smtClean="0">
                <a:latin typeface="Comic Sans MS" pitchFamily="66" charset="0"/>
              </a:rPr>
              <a:t>fühlen</a:t>
            </a:r>
            <a:r>
              <a:rPr lang="tr-TR" dirty="0" smtClean="0">
                <a:latin typeface="Comic Sans MS" pitchFamily="66" charset="0"/>
              </a:rPr>
              <a:t>= rahat iyi hissetmek</a:t>
            </a:r>
            <a:endParaRPr lang="de-DE" dirty="0"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sich schlecht </a:t>
            </a:r>
            <a:r>
              <a:rPr lang="de-DE" dirty="0" smtClean="0">
                <a:latin typeface="Comic Sans MS" pitchFamily="66" charset="0"/>
              </a:rPr>
              <a:t>fühlen</a:t>
            </a:r>
            <a:r>
              <a:rPr lang="tr-TR" dirty="0" smtClean="0">
                <a:latin typeface="Comic Sans MS" pitchFamily="66" charset="0"/>
              </a:rPr>
              <a:t>=kötü hissetmek</a:t>
            </a: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industrie-thermometer-gesundheit-~-1042r-1089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908050"/>
            <a:ext cx="3297238" cy="496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148263" y="1700213"/>
            <a:ext cx="3384550" cy="3250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-s Fieberthermometer (-) </a:t>
            </a:r>
            <a:r>
              <a:rPr lang="tr-TR" dirty="0" smtClean="0">
                <a:latin typeface="Comic Sans MS" pitchFamily="66" charset="0"/>
              </a:rPr>
              <a:t>= Ateş ölçer</a:t>
            </a:r>
            <a:endParaRPr lang="de-DE" dirty="0">
              <a:latin typeface="Comic Sans MS" pitchFamily="66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Fieber </a:t>
            </a:r>
            <a:r>
              <a:rPr lang="de-DE" dirty="0" smtClean="0">
                <a:latin typeface="Comic Sans MS" pitchFamily="66" charset="0"/>
              </a:rPr>
              <a:t>haben</a:t>
            </a:r>
            <a:r>
              <a:rPr lang="tr-TR" dirty="0" smtClean="0">
                <a:latin typeface="Comic Sans MS" pitchFamily="66" charset="0"/>
              </a:rPr>
              <a:t>= Ateşi var</a:t>
            </a:r>
            <a:endParaRPr lang="de-DE" dirty="0">
              <a:latin typeface="Comic Sans MS" pitchFamily="66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Mit dem Fieberthermometer misst man Fieber</a:t>
            </a:r>
            <a:r>
              <a:rPr lang="de-DE" dirty="0" smtClean="0">
                <a:latin typeface="Comic Sans MS" pitchFamily="66" charset="0"/>
              </a:rPr>
              <a:t>.</a:t>
            </a:r>
            <a:endParaRPr lang="tr-TR" dirty="0" smtClean="0">
              <a:latin typeface="Comic Sans MS" pitchFamily="66" charset="0"/>
            </a:endParaRPr>
          </a:p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tr-TR" dirty="0" smtClean="0">
                <a:latin typeface="Comic Sans MS" pitchFamily="66" charset="0"/>
              </a:rPr>
              <a:t>missen= ölçmek</a:t>
            </a:r>
            <a:endParaRPr lang="de-DE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ortraet-familie-krankenhaus-~-u1855097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88640"/>
            <a:ext cx="6192837" cy="4108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691680" y="4221088"/>
            <a:ext cx="6408712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Man geht zum Arzt in die Arztpraxis. Zuerst muss man sich bei der Arzthelferin anmelden</a:t>
            </a:r>
            <a:r>
              <a:rPr lang="de-DE" dirty="0" smtClean="0">
                <a:latin typeface="Comic Sans MS" pitchFamily="66" charset="0"/>
              </a:rPr>
              <a:t>.</a:t>
            </a:r>
            <a:r>
              <a:rPr lang="tr-TR" dirty="0" smtClean="0">
                <a:latin typeface="Comic Sans MS" pitchFamily="66" charset="0"/>
              </a:rPr>
              <a:t/>
            </a:r>
            <a:br>
              <a:rPr lang="tr-TR" dirty="0" smtClean="0">
                <a:latin typeface="Comic Sans MS" pitchFamily="66" charset="0"/>
              </a:rPr>
            </a:br>
            <a:r>
              <a:rPr lang="de-DE" dirty="0" smtClean="0">
                <a:latin typeface="Comic Sans MS" pitchFamily="66" charset="0"/>
              </a:rPr>
              <a:t>-</a:t>
            </a:r>
            <a:r>
              <a:rPr lang="de-DE" dirty="0">
                <a:latin typeface="Comic Sans MS" pitchFamily="66" charset="0"/>
              </a:rPr>
              <a:t>e Arzthelferin (-</a:t>
            </a:r>
            <a:r>
              <a:rPr lang="de-DE" dirty="0" err="1">
                <a:latin typeface="Comic Sans MS" pitchFamily="66" charset="0"/>
              </a:rPr>
              <a:t>nen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=Doktor Yardımcısı</a:t>
            </a:r>
            <a:br>
              <a:rPr lang="tr-TR" dirty="0" smtClean="0">
                <a:latin typeface="Comic Sans MS" pitchFamily="66" charset="0"/>
              </a:rPr>
            </a:br>
            <a:r>
              <a:rPr lang="de-DE" dirty="0" smtClean="0">
                <a:latin typeface="Comic Sans MS" pitchFamily="66" charset="0"/>
              </a:rPr>
              <a:t>-</a:t>
            </a:r>
            <a:r>
              <a:rPr lang="de-DE" dirty="0">
                <a:latin typeface="Comic Sans MS" pitchFamily="66" charset="0"/>
              </a:rPr>
              <a:t>e Arztpraxis (-</a:t>
            </a:r>
            <a:r>
              <a:rPr lang="de-DE" dirty="0" err="1">
                <a:latin typeface="Comic Sans MS" pitchFamily="66" charset="0"/>
              </a:rPr>
              <a:t>xen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= Muayene</a:t>
            </a:r>
            <a:r>
              <a:rPr lang="tr-TR" dirty="0">
                <a:latin typeface="Comic Sans MS" pitchFamily="66" charset="0"/>
              </a:rPr>
              <a:t/>
            </a:r>
            <a:br>
              <a:rPr lang="tr-TR" dirty="0">
                <a:latin typeface="Comic Sans MS" pitchFamily="66" charset="0"/>
              </a:rPr>
            </a:br>
            <a:r>
              <a:rPr lang="de-DE" dirty="0" smtClean="0">
                <a:latin typeface="Comic Sans MS" pitchFamily="66" charset="0"/>
              </a:rPr>
              <a:t>sich anmelden</a:t>
            </a:r>
            <a:r>
              <a:rPr lang="tr-TR" dirty="0" smtClean="0">
                <a:latin typeface="Comic Sans MS" pitchFamily="66" charset="0"/>
              </a:rPr>
              <a:t>= Kayıt olmak </a:t>
            </a: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mutter-sohn-2-4-warten-zimmer-~-200066796-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1125538"/>
            <a:ext cx="3838575" cy="38766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5004048" y="1557338"/>
            <a:ext cx="3744665" cy="183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Dann muss man im Wartezimmer warten.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-s Wartezimmer </a:t>
            </a:r>
            <a:r>
              <a:rPr lang="de-DE" dirty="0" smtClean="0">
                <a:latin typeface="Comic Sans MS" pitchFamily="66" charset="0"/>
              </a:rPr>
              <a:t>(-)</a:t>
            </a:r>
            <a:r>
              <a:rPr lang="tr-TR" dirty="0" smtClean="0">
                <a:latin typeface="Comic Sans MS" pitchFamily="66" charset="0"/>
              </a:rPr>
              <a:t> =Bekleme odası</a:t>
            </a: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junge-mann-doktor-~-pe000786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908050"/>
            <a:ext cx="3689350" cy="48974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4932363" y="1268413"/>
            <a:ext cx="3600450" cy="289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Der Arzt untersucht den Patienten.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-r Patient (-en) = -r / -e Kranke (-n</a:t>
            </a:r>
            <a:r>
              <a:rPr lang="de-DE" dirty="0" smtClean="0">
                <a:latin typeface="Comic Sans MS" pitchFamily="66" charset="0"/>
              </a:rPr>
              <a:t>)</a:t>
            </a:r>
            <a:r>
              <a:rPr lang="tr-TR" dirty="0" smtClean="0">
                <a:latin typeface="Comic Sans MS" pitchFamily="66" charset="0"/>
              </a:rPr>
              <a:t> = Hasta</a:t>
            </a:r>
            <a:endParaRPr lang="de-DE" dirty="0">
              <a:latin typeface="Comic Sans MS" pitchFamily="66" charset="0"/>
            </a:endParaRP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>
                <a:latin typeface="Comic Sans MS" pitchFamily="66" charset="0"/>
              </a:rPr>
              <a:t>-r Arzt (Ärzte)</a:t>
            </a:r>
          </a:p>
          <a:p>
            <a:pPr>
              <a:lnSpc>
                <a:spcPct val="145000"/>
              </a:lnSpc>
              <a:spcBef>
                <a:spcPct val="50000"/>
              </a:spcBef>
            </a:pPr>
            <a:r>
              <a:rPr lang="de-DE" dirty="0" smtClean="0">
                <a:latin typeface="Comic Sans MS" pitchFamily="66" charset="0"/>
              </a:rPr>
              <a:t>Untersuchen</a:t>
            </a:r>
            <a:r>
              <a:rPr lang="tr-TR" dirty="0" smtClean="0">
                <a:latin typeface="Comic Sans MS" pitchFamily="66" charset="0"/>
              </a:rPr>
              <a:t> = muayene etmek</a:t>
            </a:r>
            <a:endParaRPr lang="sl-SI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0"/>
            <a:ext cx="8229600" cy="993775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3200" b="1" dirty="0">
                <a:solidFill>
                  <a:srgbClr val="CC00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Arbeitsgeräte des Arztes</a:t>
            </a:r>
            <a:endParaRPr lang="sl-SI" sz="3200" b="1" dirty="0">
              <a:solidFill>
                <a:srgbClr val="CC00CC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7651" name="Picture 4" descr="Abb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586263" cy="5269010"/>
          </a:xfr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slovni izid">
  <a:themeElements>
    <a:clrScheme name="Poslovni izi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oslovni izi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oslovni izi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0</TotalTime>
  <Words>841</Words>
  <Application>Microsoft Office PowerPoint</Application>
  <PresentationFormat>Ekran Gösterisi (4:3)</PresentationFormat>
  <Paragraphs>107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Poslovni izid</vt:lpstr>
      <vt:lpstr>GESUNDHEIT - KRANKHEIT</vt:lpstr>
      <vt:lpstr>Slayt 2</vt:lpstr>
      <vt:lpstr>Slayt 3</vt:lpstr>
      <vt:lpstr>Slayt 4</vt:lpstr>
      <vt:lpstr>Slayt 5</vt:lpstr>
      <vt:lpstr>Slayt 6</vt:lpstr>
      <vt:lpstr>Slayt 7</vt:lpstr>
      <vt:lpstr>Slayt 8</vt:lpstr>
      <vt:lpstr>Arbeitsgeräte des Arztes</vt:lpstr>
      <vt:lpstr>Slayt 10</vt:lpstr>
      <vt:lpstr>Slayt 11</vt:lpstr>
      <vt:lpstr>Slayt 12</vt:lpstr>
      <vt:lpstr>Der menschliche Körper  - Körperteile</vt:lpstr>
      <vt:lpstr>Slayt 14</vt:lpstr>
      <vt:lpstr>Slayt 15</vt:lpstr>
      <vt:lpstr>Slayt 16</vt:lpstr>
      <vt:lpstr>Slayt 17</vt:lpstr>
      <vt:lpstr>Slayt 18</vt:lpstr>
      <vt:lpstr>Slayt 19</vt:lpstr>
      <vt:lpstr>Innere Organe= İç Organlar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 - KRANKHEIT</dc:title>
  <cp:lastModifiedBy>Microsoft</cp:lastModifiedBy>
  <cp:revision>6</cp:revision>
  <dcterms:created xsi:type="dcterms:W3CDTF">2011-12-03T08:20:23Z</dcterms:created>
  <dcterms:modified xsi:type="dcterms:W3CDTF">2018-03-21T17:00:53Z</dcterms:modified>
</cp:coreProperties>
</file>