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15.12.2013</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15.12.2013</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iteraturwelt.com/werke/gryphius/elende.html" TargetMode="External"/><Relationship Id="rId2" Type="http://schemas.openxmlformats.org/officeDocument/2006/relationships/hyperlink" Target="http://www.literaturwelt.com/werke/gryphius/thraenen.html" TargetMode="External"/><Relationship Id="rId1" Type="http://schemas.openxmlformats.org/officeDocument/2006/relationships/slideLayout" Target="../slideLayouts/slideLayout2.xml"/><Relationship Id="rId4" Type="http://schemas.openxmlformats.org/officeDocument/2006/relationships/hyperlink" Target="http://www.literaturwelt.com/werke/gryphius/andiewelt.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285728"/>
            <a:ext cx="7772400" cy="1155699"/>
          </a:xfrm>
        </p:spPr>
        <p:txBody>
          <a:bodyPr>
            <a:normAutofit fontScale="90000"/>
          </a:bodyPr>
          <a:lstStyle/>
          <a:p>
            <a:r>
              <a:rPr lang="tr-TR" b="1" dirty="0" err="1" smtClean="0"/>
              <a:t>Barock</a:t>
            </a:r>
            <a:r>
              <a:rPr lang="tr-TR" b="1" dirty="0" smtClean="0"/>
              <a:t/>
            </a:r>
            <a:br>
              <a:rPr lang="tr-TR" b="1" dirty="0" smtClean="0"/>
            </a:br>
            <a:endParaRPr lang="tr-TR" dirty="0"/>
          </a:p>
        </p:txBody>
      </p:sp>
      <p:sp>
        <p:nvSpPr>
          <p:cNvPr id="3" name="2 Alt Başlık"/>
          <p:cNvSpPr>
            <a:spLocks noGrp="1"/>
          </p:cNvSpPr>
          <p:nvPr>
            <p:ph type="subTitle" idx="1"/>
          </p:nvPr>
        </p:nvSpPr>
        <p:spPr/>
        <p:txBody>
          <a:bodyPr/>
          <a:lstStyle/>
          <a:p>
            <a:endParaRPr lang="tr-TR" dirty="0"/>
          </a:p>
        </p:txBody>
      </p:sp>
      <p:pic>
        <p:nvPicPr>
          <p:cNvPr id="1026" name="Picture 2" descr="http://www.archinoah.com/files/architekturfotografie/foto67.jpg"/>
          <p:cNvPicPr>
            <a:picLocks noChangeAspect="1" noChangeArrowheads="1"/>
          </p:cNvPicPr>
          <p:nvPr/>
        </p:nvPicPr>
        <p:blipFill>
          <a:blip r:embed="rId2" cstate="print"/>
          <a:srcRect/>
          <a:stretch>
            <a:fillRect/>
          </a:stretch>
        </p:blipFill>
        <p:spPr bwMode="auto">
          <a:xfrm>
            <a:off x="2143108" y="928670"/>
            <a:ext cx="4929222" cy="5488116"/>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142984"/>
          </a:xfrm>
        </p:spPr>
        <p:txBody>
          <a:bodyPr/>
          <a:lstStyle/>
          <a:p>
            <a:r>
              <a:rPr lang="de-DE" b="1" dirty="0" err="1" smtClean="0"/>
              <a:t>Emblemata</a:t>
            </a:r>
            <a:endParaRPr lang="tr-TR" b="1" dirty="0"/>
          </a:p>
        </p:txBody>
      </p:sp>
      <p:pic>
        <p:nvPicPr>
          <p:cNvPr id="1026" name="Picture 2" descr="C:\Users\Logos\Desktop\barocnes.jpg"/>
          <p:cNvPicPr>
            <a:picLocks noGrp="1" noChangeAspect="1" noChangeArrowheads="1"/>
          </p:cNvPicPr>
          <p:nvPr>
            <p:ph idx="1"/>
          </p:nvPr>
        </p:nvPicPr>
        <p:blipFill>
          <a:blip r:embed="rId2"/>
          <a:srcRect/>
          <a:stretch>
            <a:fillRect/>
          </a:stretch>
        </p:blipFill>
        <p:spPr bwMode="auto">
          <a:xfrm>
            <a:off x="1785918" y="1357298"/>
            <a:ext cx="5500726" cy="5286388"/>
          </a:xfrm>
          <a:prstGeom prst="rect">
            <a:avLst/>
          </a:prstGeom>
          <a:noFill/>
        </p:spPr>
      </p:pic>
    </p:spTree>
  </p:cSld>
  <p:clrMapOvr>
    <a:masterClrMapping/>
  </p:clrMapOvr>
  <p:transition>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428628"/>
          </a:xfrm>
        </p:spPr>
        <p:txBody>
          <a:bodyPr>
            <a:normAutofit fontScale="90000"/>
          </a:bodyPr>
          <a:lstStyle/>
          <a:p>
            <a:r>
              <a:rPr lang="tr-TR" b="1" dirty="0" err="1" smtClean="0"/>
              <a:t>Vertreter</a:t>
            </a:r>
            <a:r>
              <a:rPr lang="tr-TR" b="1" dirty="0" smtClean="0"/>
              <a:t> </a:t>
            </a:r>
            <a:r>
              <a:rPr lang="tr-TR" b="1" dirty="0" err="1" smtClean="0"/>
              <a:t>und</a:t>
            </a:r>
            <a:r>
              <a:rPr lang="tr-TR" b="1" dirty="0" smtClean="0"/>
              <a:t> </a:t>
            </a:r>
            <a:r>
              <a:rPr lang="tr-TR" b="1" dirty="0" err="1" smtClean="0"/>
              <a:t>Werke</a:t>
            </a:r>
            <a:endParaRPr lang="tr-TR" dirty="0"/>
          </a:p>
        </p:txBody>
      </p:sp>
      <p:sp>
        <p:nvSpPr>
          <p:cNvPr id="3" name="2 İçerik Yer Tutucusu"/>
          <p:cNvSpPr>
            <a:spLocks noGrp="1"/>
          </p:cNvSpPr>
          <p:nvPr>
            <p:ph idx="1"/>
          </p:nvPr>
        </p:nvSpPr>
        <p:spPr>
          <a:xfrm>
            <a:off x="457200" y="1142984"/>
            <a:ext cx="8229600" cy="5357850"/>
          </a:xfrm>
        </p:spPr>
        <p:txBody>
          <a:bodyPr>
            <a:normAutofit/>
          </a:bodyPr>
          <a:lstStyle/>
          <a:p>
            <a:r>
              <a:rPr lang="tr-TR" sz="2400" b="1" dirty="0" err="1" smtClean="0"/>
              <a:t>Opitz</a:t>
            </a:r>
            <a:r>
              <a:rPr lang="tr-TR" sz="2400" dirty="0" smtClean="0"/>
              <a:t>: </a:t>
            </a:r>
            <a:r>
              <a:rPr lang="de-DE" sz="2400" dirty="0" smtClean="0"/>
              <a:t>Buch von der Deutschen </a:t>
            </a:r>
            <a:r>
              <a:rPr lang="de-DE" sz="2400" b="1" dirty="0" err="1" smtClean="0"/>
              <a:t>Poeterey</a:t>
            </a:r>
            <a:endParaRPr lang="tr-TR" sz="2400" b="1" dirty="0" smtClean="0"/>
          </a:p>
          <a:p>
            <a:r>
              <a:rPr lang="tr-TR" sz="2400" dirty="0" err="1" smtClean="0"/>
              <a:t>Gryphius</a:t>
            </a:r>
            <a:r>
              <a:rPr lang="tr-TR" sz="2400" dirty="0" smtClean="0"/>
              <a:t>: </a:t>
            </a:r>
            <a:r>
              <a:rPr lang="tr-TR" sz="2400" dirty="0" err="1" smtClean="0"/>
              <a:t>Sonn</a:t>
            </a:r>
            <a:r>
              <a:rPr lang="tr-TR" sz="2400" dirty="0" smtClean="0"/>
              <a:t>- </a:t>
            </a:r>
            <a:r>
              <a:rPr lang="tr-TR" sz="2400" dirty="0" err="1" smtClean="0"/>
              <a:t>und</a:t>
            </a:r>
            <a:r>
              <a:rPr lang="tr-TR" sz="2400" dirty="0" smtClean="0"/>
              <a:t> </a:t>
            </a:r>
            <a:r>
              <a:rPr lang="tr-TR" sz="2400" dirty="0" err="1" smtClean="0"/>
              <a:t>Feiertagssonette</a:t>
            </a:r>
            <a:r>
              <a:rPr lang="tr-TR" sz="2400" dirty="0" smtClean="0"/>
              <a:t>, </a:t>
            </a:r>
            <a:r>
              <a:rPr lang="tr-TR" sz="2400" dirty="0" err="1" smtClean="0"/>
              <a:t>Leo</a:t>
            </a:r>
            <a:r>
              <a:rPr lang="tr-TR" sz="2400" dirty="0" smtClean="0"/>
              <a:t> </a:t>
            </a:r>
            <a:r>
              <a:rPr lang="tr-TR" sz="2400" dirty="0" err="1" smtClean="0"/>
              <a:t>Armenius</a:t>
            </a:r>
            <a:endParaRPr lang="tr-TR" sz="2400" dirty="0" smtClean="0"/>
          </a:p>
          <a:p>
            <a:r>
              <a:rPr lang="tr-TR" sz="2400" dirty="0" err="1" smtClean="0"/>
              <a:t>Grimmelshausen</a:t>
            </a:r>
            <a:r>
              <a:rPr lang="tr-TR" sz="2400" dirty="0" smtClean="0"/>
              <a:t>: Der </a:t>
            </a:r>
            <a:r>
              <a:rPr lang="tr-TR" sz="2400" dirty="0" err="1" smtClean="0"/>
              <a:t>abenteuerliche</a:t>
            </a:r>
            <a:r>
              <a:rPr lang="tr-TR" sz="2400" dirty="0" smtClean="0"/>
              <a:t> </a:t>
            </a:r>
            <a:r>
              <a:rPr lang="tr-TR" sz="2400" b="1" dirty="0" err="1" smtClean="0"/>
              <a:t>Simplicissimus</a:t>
            </a:r>
            <a:r>
              <a:rPr lang="tr-TR" sz="2400" dirty="0" smtClean="0"/>
              <a:t> </a:t>
            </a:r>
            <a:r>
              <a:rPr lang="tr-TR" sz="2400" dirty="0" err="1" smtClean="0"/>
              <a:t>Teutsch</a:t>
            </a:r>
            <a:r>
              <a:rPr lang="tr-TR" sz="2400" dirty="0" smtClean="0"/>
              <a:t>, </a:t>
            </a:r>
            <a:r>
              <a:rPr lang="tr-TR" sz="2400" dirty="0" smtClean="0"/>
              <a:t>Der </a:t>
            </a:r>
            <a:r>
              <a:rPr lang="tr-TR" sz="2400" dirty="0" err="1" smtClean="0"/>
              <a:t>teutsche</a:t>
            </a:r>
            <a:r>
              <a:rPr lang="tr-TR" sz="2400" dirty="0" smtClean="0"/>
              <a:t> </a:t>
            </a:r>
            <a:r>
              <a:rPr lang="tr-TR" sz="2400" dirty="0" err="1" smtClean="0"/>
              <a:t>Bauer</a:t>
            </a:r>
            <a:endParaRPr lang="tr-TR" sz="2400" dirty="0" smtClean="0"/>
          </a:p>
          <a:p>
            <a:r>
              <a:rPr lang="tr-TR" sz="2400" dirty="0" err="1" smtClean="0"/>
              <a:t>Lohenstein</a:t>
            </a:r>
            <a:r>
              <a:rPr lang="tr-TR" sz="2400" dirty="0" smtClean="0"/>
              <a:t>: </a:t>
            </a:r>
            <a:r>
              <a:rPr lang="tr-TR" sz="2400" dirty="0" smtClean="0"/>
              <a:t>Cleopatra </a:t>
            </a:r>
            <a:r>
              <a:rPr lang="tr-TR" sz="2400" dirty="0" smtClean="0"/>
              <a:t>, </a:t>
            </a:r>
            <a:r>
              <a:rPr lang="tr-TR" sz="2400" dirty="0" err="1" smtClean="0"/>
              <a:t>Ibrahim</a:t>
            </a:r>
            <a:r>
              <a:rPr lang="tr-TR" sz="2400" dirty="0" smtClean="0"/>
              <a:t> </a:t>
            </a:r>
            <a:endParaRPr lang="tr-TR" sz="2400" dirty="0" smtClean="0"/>
          </a:p>
          <a:p>
            <a:r>
              <a:rPr lang="tr-TR" sz="2400" dirty="0" err="1" smtClean="0"/>
              <a:t>Weckherlin</a:t>
            </a:r>
            <a:r>
              <a:rPr lang="tr-TR" sz="2400" dirty="0" smtClean="0"/>
              <a:t>: </a:t>
            </a:r>
            <a:r>
              <a:rPr lang="tr-TR" sz="2400" dirty="0" err="1" smtClean="0"/>
              <a:t>Oden</a:t>
            </a:r>
            <a:r>
              <a:rPr lang="tr-TR" sz="2400" dirty="0" smtClean="0"/>
              <a:t> </a:t>
            </a:r>
            <a:r>
              <a:rPr lang="tr-TR" sz="2400" dirty="0" err="1" smtClean="0"/>
              <a:t>und</a:t>
            </a:r>
            <a:r>
              <a:rPr lang="tr-TR" sz="2400" dirty="0" smtClean="0"/>
              <a:t> </a:t>
            </a:r>
            <a:r>
              <a:rPr lang="tr-TR" sz="2400" dirty="0" err="1" smtClean="0"/>
              <a:t>Gesänge</a:t>
            </a:r>
            <a:endParaRPr lang="tr-TR" sz="2400" dirty="0" smtClean="0"/>
          </a:p>
          <a:p>
            <a:r>
              <a:rPr lang="tr-TR" sz="2400" dirty="0" err="1" smtClean="0"/>
              <a:t>Fleming</a:t>
            </a:r>
            <a:r>
              <a:rPr lang="tr-TR" sz="2400" dirty="0" smtClean="0"/>
              <a:t>: </a:t>
            </a:r>
            <a:r>
              <a:rPr lang="tr-TR" sz="2400" dirty="0" err="1" smtClean="0"/>
              <a:t>Teutschen</a:t>
            </a:r>
            <a:r>
              <a:rPr lang="tr-TR" sz="2400" dirty="0" smtClean="0"/>
              <a:t> </a:t>
            </a:r>
            <a:r>
              <a:rPr lang="tr-TR" sz="2400" dirty="0" err="1" smtClean="0"/>
              <a:t>Poemata</a:t>
            </a:r>
            <a:endParaRPr lang="tr-TR" sz="2400" dirty="0" smtClean="0"/>
          </a:p>
          <a:p>
            <a:r>
              <a:rPr lang="tr-TR" sz="2400" dirty="0" err="1" smtClean="0"/>
              <a:t>Logau</a:t>
            </a:r>
            <a:r>
              <a:rPr lang="tr-TR" sz="2400" dirty="0" smtClean="0"/>
              <a:t>: </a:t>
            </a:r>
            <a:r>
              <a:rPr lang="tr-TR" sz="2400" dirty="0" err="1" smtClean="0"/>
              <a:t>Deutscher</a:t>
            </a:r>
            <a:r>
              <a:rPr lang="tr-TR" sz="2400" dirty="0" smtClean="0"/>
              <a:t> </a:t>
            </a:r>
            <a:r>
              <a:rPr lang="tr-TR" sz="2400" b="1" dirty="0" err="1" smtClean="0"/>
              <a:t>Sinn</a:t>
            </a:r>
            <a:r>
              <a:rPr lang="tr-TR" sz="2400" b="1" dirty="0" smtClean="0"/>
              <a:t>-</a:t>
            </a:r>
            <a:r>
              <a:rPr lang="tr-TR" sz="2400" b="1" dirty="0" err="1" smtClean="0"/>
              <a:t>Gedichte</a:t>
            </a:r>
            <a:r>
              <a:rPr lang="tr-TR" sz="2400" b="1" dirty="0" smtClean="0"/>
              <a:t> </a:t>
            </a:r>
            <a:r>
              <a:rPr lang="tr-TR" sz="2400" dirty="0" err="1" smtClean="0"/>
              <a:t>drey</a:t>
            </a:r>
            <a:r>
              <a:rPr lang="tr-TR" sz="2400" dirty="0" smtClean="0"/>
              <a:t> </a:t>
            </a:r>
            <a:r>
              <a:rPr lang="tr-TR" sz="2400" dirty="0" err="1" smtClean="0"/>
              <a:t>Tausend</a:t>
            </a:r>
            <a:endParaRPr lang="tr-TR" sz="2400" b="1" dirty="0"/>
          </a:p>
        </p:txBody>
      </p:sp>
    </p:spTree>
  </p:cSld>
  <p:clrMapOvr>
    <a:masterClrMapping/>
  </p:clrMapOvr>
  <p:transition>
    <p:cover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fontScale="85000" lnSpcReduction="20000"/>
          </a:bodyPr>
          <a:lstStyle/>
          <a:p>
            <a:r>
              <a:rPr lang="tr-TR" b="1" dirty="0" err="1" smtClean="0"/>
              <a:t>Begriff</a:t>
            </a:r>
            <a:endParaRPr lang="tr-TR" b="1" dirty="0" smtClean="0"/>
          </a:p>
          <a:p>
            <a:r>
              <a:rPr lang="de-DE" dirty="0" smtClean="0"/>
              <a:t>Das Wort </a:t>
            </a:r>
            <a:r>
              <a:rPr lang="de-DE" i="1" dirty="0" smtClean="0"/>
              <a:t>Barock</a:t>
            </a:r>
            <a:r>
              <a:rPr lang="de-DE" dirty="0" smtClean="0"/>
              <a:t> kommt vom Portugiesischen "</a:t>
            </a:r>
            <a:r>
              <a:rPr lang="de-DE" dirty="0" err="1" smtClean="0"/>
              <a:t>barroca</a:t>
            </a:r>
            <a:r>
              <a:rPr lang="de-DE" dirty="0" smtClean="0"/>
              <a:t>" und bedeutet 'schiefrunde Perle'. Die Bezeichnung für </a:t>
            </a:r>
            <a:r>
              <a:rPr lang="de-DE" i="1" dirty="0" smtClean="0"/>
              <a:t>barock</a:t>
            </a:r>
            <a:r>
              <a:rPr lang="de-DE" dirty="0" smtClean="0"/>
              <a:t> als Adjektiv wurde daher zunächst abwertend gebraucht. Der Begriff </a:t>
            </a:r>
            <a:r>
              <a:rPr lang="de-DE" i="1" dirty="0" smtClean="0"/>
              <a:t>Barock</a:t>
            </a:r>
            <a:r>
              <a:rPr lang="de-DE" dirty="0" smtClean="0"/>
              <a:t> als </a:t>
            </a:r>
            <a:r>
              <a:rPr lang="de-DE" dirty="0" err="1" smtClean="0"/>
              <a:t>Epochenbezeichnung</a:t>
            </a:r>
            <a:r>
              <a:rPr lang="de-DE" dirty="0" smtClean="0"/>
              <a:t> setzte sich </a:t>
            </a:r>
            <a:r>
              <a:rPr lang="de-DE" dirty="0" smtClean="0"/>
              <a:t>erst </a:t>
            </a:r>
            <a:r>
              <a:rPr lang="de-DE" dirty="0" smtClean="0"/>
              <a:t>um Mitte des 19. Jahrhunderts durch</a:t>
            </a:r>
            <a:r>
              <a:rPr lang="de-DE" dirty="0" smtClean="0"/>
              <a:t>.</a:t>
            </a:r>
            <a:endParaRPr lang="tr-TR" dirty="0" smtClean="0"/>
          </a:p>
          <a:p>
            <a:endParaRPr lang="tr-TR" dirty="0" smtClean="0"/>
          </a:p>
          <a:p>
            <a:r>
              <a:rPr lang="tr-TR" b="1" dirty="0" err="1" smtClean="0"/>
              <a:t>Weltbild</a:t>
            </a:r>
            <a:endParaRPr lang="tr-TR" b="1" dirty="0" smtClean="0"/>
          </a:p>
          <a:p>
            <a:r>
              <a:rPr lang="de-DE" dirty="0" smtClean="0"/>
              <a:t>Das Weltbild des Barock war geprägt von der Antithetik in allen Lebensbereichen, zerrissenen Lebensgefühlen, Vergänglichkeitsbewusstsein, Todesangst durch den Dreißigjährigen Krieg, mystisch-religiöse Schwärmerei und fanatischen Glauben.</a:t>
            </a:r>
            <a:endParaRPr lang="tr-TR"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401080" cy="6143668"/>
          </a:xfrm>
        </p:spPr>
        <p:txBody>
          <a:bodyPr>
            <a:normAutofit fontScale="77500" lnSpcReduction="20000"/>
          </a:bodyPr>
          <a:lstStyle/>
          <a:p>
            <a:r>
              <a:rPr lang="tr-TR" b="1" dirty="0" err="1" smtClean="0"/>
              <a:t>Historischer</a:t>
            </a:r>
            <a:r>
              <a:rPr lang="tr-TR" b="1" dirty="0" smtClean="0"/>
              <a:t> </a:t>
            </a:r>
            <a:r>
              <a:rPr lang="tr-TR" b="1" dirty="0" err="1" smtClean="0"/>
              <a:t>Hintergrund</a:t>
            </a:r>
            <a:endParaRPr lang="tr-TR" b="1" dirty="0" smtClean="0"/>
          </a:p>
          <a:p>
            <a:pPr algn="just"/>
            <a:r>
              <a:rPr lang="de-DE" dirty="0" smtClean="0"/>
              <a:t>Mit dem Dreißigjährigen Krieg (1618-1648) erlebte das Deutsche Reich einen politischen, wirtschaftlichen und kulturellen Verfall. Etwa ein Drittel des deutschen Volkes kam dabei um. Doch waren nicht hohe Kriegsverluste dafür verantwortlich, sondern das Wüten der Pest in fast allen großen und kleinen Städten</a:t>
            </a:r>
            <a:r>
              <a:rPr lang="de-DE" dirty="0" smtClean="0"/>
              <a:t>.</a:t>
            </a:r>
            <a:endParaRPr lang="tr-TR" dirty="0" smtClean="0"/>
          </a:p>
          <a:p>
            <a:pPr algn="just">
              <a:buNone/>
            </a:pPr>
            <a:r>
              <a:rPr lang="de-DE" dirty="0" smtClean="0"/>
              <a:t/>
            </a:r>
            <a:br>
              <a:rPr lang="de-DE" dirty="0" smtClean="0"/>
            </a:br>
            <a:r>
              <a:rPr lang="de-DE" dirty="0" smtClean="0"/>
              <a:t>Nach dem Ende des Dreißigjährigen Krieges bildete sich in Deutschland der Territorialabsolutismus heraus. Die Einflussnahme des Staates griff auf alle Lebensbereiche wie Erziehung, Bildung, Wirtschaft und Kirche und machte klare Vorgaben. Das Leben an den absolutistischen Fürstenhöfen hatte den französischen Absolutismus in Versailles zum Vorbild. Luxuriöse Bauten wurden errichtet und ein verschwenderisches Leben geführt.</a:t>
            </a:r>
            <a:endParaRPr lang="tr-TR"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00042"/>
            <a:ext cx="8472518" cy="6357958"/>
          </a:xfrm>
        </p:spPr>
        <p:txBody>
          <a:bodyPr>
            <a:normAutofit fontScale="62500" lnSpcReduction="20000"/>
          </a:bodyPr>
          <a:lstStyle/>
          <a:p>
            <a:pPr algn="just">
              <a:buNone/>
            </a:pPr>
            <a:r>
              <a:rPr lang="tr-TR" b="1" dirty="0" smtClean="0"/>
              <a:t>1. </a:t>
            </a:r>
            <a:r>
              <a:rPr lang="tr-TR" b="1" dirty="0" err="1" smtClean="0"/>
              <a:t>Die</a:t>
            </a:r>
            <a:r>
              <a:rPr lang="tr-TR" b="1" dirty="0" smtClean="0"/>
              <a:t> </a:t>
            </a:r>
            <a:r>
              <a:rPr lang="tr-TR" b="1" dirty="0" err="1" smtClean="0"/>
              <a:t>Barockdichtung</a:t>
            </a:r>
            <a:endParaRPr lang="tr-TR" b="1" dirty="0" smtClean="0"/>
          </a:p>
          <a:p>
            <a:pPr algn="just"/>
            <a:r>
              <a:rPr lang="tr-TR" dirty="0" smtClean="0"/>
              <a:t>1.1. </a:t>
            </a:r>
            <a:r>
              <a:rPr lang="tr-TR" b="1" dirty="0" smtClean="0"/>
              <a:t>Reform der </a:t>
            </a:r>
            <a:r>
              <a:rPr lang="tr-TR" b="1" dirty="0" err="1" smtClean="0"/>
              <a:t>deutschen</a:t>
            </a:r>
            <a:r>
              <a:rPr lang="tr-TR" b="1" dirty="0" smtClean="0"/>
              <a:t> </a:t>
            </a:r>
            <a:r>
              <a:rPr lang="tr-TR" b="1" dirty="0" err="1" smtClean="0"/>
              <a:t>Dichtung</a:t>
            </a:r>
            <a:endParaRPr lang="tr-TR" b="1" dirty="0" smtClean="0"/>
          </a:p>
          <a:p>
            <a:pPr algn="just">
              <a:buNone/>
            </a:pPr>
            <a:r>
              <a:rPr lang="tr-TR" dirty="0" smtClean="0"/>
              <a:t>	</a:t>
            </a:r>
            <a:r>
              <a:rPr lang="de-DE" dirty="0" smtClean="0"/>
              <a:t>Während </a:t>
            </a:r>
            <a:r>
              <a:rPr lang="de-DE" dirty="0" smtClean="0"/>
              <a:t>in der Renaissance die Dichtungen noch vorwiegend in Lateinisch geschrieben worden waren, so wurden sie im Barock allmählich von der Deutschen Sprache abgelöst</a:t>
            </a:r>
            <a:r>
              <a:rPr lang="de-DE" dirty="0" smtClean="0"/>
              <a:t>.</a:t>
            </a:r>
            <a:endParaRPr lang="tr-TR" dirty="0" smtClean="0"/>
          </a:p>
          <a:p>
            <a:pPr algn="just">
              <a:buNone/>
            </a:pPr>
            <a:r>
              <a:rPr lang="de-DE" dirty="0" smtClean="0"/>
              <a:t/>
            </a:r>
            <a:br>
              <a:rPr lang="de-DE" dirty="0" smtClean="0"/>
            </a:br>
            <a:r>
              <a:rPr lang="de-DE" dirty="0" smtClean="0"/>
              <a:t>Für die Literaturreform an sich steht Martin Opitz mit seinem Werk </a:t>
            </a:r>
            <a:r>
              <a:rPr lang="de-DE" b="1" i="1" dirty="0" smtClean="0"/>
              <a:t>Buch von der Deutschen </a:t>
            </a:r>
            <a:r>
              <a:rPr lang="de-DE" b="1" i="1" dirty="0" err="1" smtClean="0"/>
              <a:t>Poeterey</a:t>
            </a:r>
            <a:r>
              <a:rPr lang="de-DE" dirty="0" smtClean="0"/>
              <a:t> (1624). Es war die erste deutschsprachige Poetik und enthielt Vorschriften für Verse und Textverfassungen für beinahe alle Gattungen. Sie war eine Regelpoetik: "Damit aber die </a:t>
            </a:r>
            <a:r>
              <a:rPr lang="de-DE" dirty="0" err="1" smtClean="0"/>
              <a:t>syllben</a:t>
            </a:r>
            <a:r>
              <a:rPr lang="de-DE" dirty="0" smtClean="0"/>
              <a:t> </a:t>
            </a:r>
            <a:r>
              <a:rPr lang="de-DE" dirty="0" err="1" smtClean="0"/>
              <a:t>vnd</a:t>
            </a:r>
            <a:r>
              <a:rPr lang="de-DE" dirty="0" smtClean="0"/>
              <a:t> worte in die reime recht gebracht werden / sind nachfolgende lehren in acht </a:t>
            </a:r>
            <a:r>
              <a:rPr lang="de-DE" dirty="0" err="1" smtClean="0"/>
              <a:t>zue</a:t>
            </a:r>
            <a:r>
              <a:rPr lang="de-DE" dirty="0" smtClean="0"/>
              <a:t> nehmen." (Kapitel 7). Opitz' Intention war es, eine Anleitung für regelgerechtes Dichten aufzustellen, nach der sich deutsche Dichter richten sollten. Martin Opitz setzte sich für die Verwendung des alternierenden Versprinzips (Jambus und Trochäus) ein, das der deutschen Sprache am besten entspreche. Für Opitz war die Einteilung der Inhalte an Genres gebunden, d. h. bestimmte Genres eigneten sich für die Darstellung bestimmter Inhalte</a:t>
            </a:r>
            <a:r>
              <a:rPr lang="de-DE" dirty="0" smtClean="0"/>
              <a:t>.</a:t>
            </a:r>
            <a:endParaRPr lang="tr-TR" dirty="0" smtClean="0"/>
          </a:p>
          <a:p>
            <a:pPr algn="just"/>
            <a:r>
              <a:rPr lang="de-DE" dirty="0" smtClean="0"/>
              <a:t/>
            </a:r>
            <a:br>
              <a:rPr lang="de-DE" dirty="0" smtClean="0"/>
            </a:br>
            <a:r>
              <a:rPr lang="de-DE" dirty="0" smtClean="0"/>
              <a:t>Die Barockdichter hielten sich auch meist an die Vorgaben, denn der barocke Leser erwartete von ihm, dass das Werk einer bestimmten Gattung den Vorgaben entsprach. Nur selten wurden bestimmte Vorgaben ein wenig abgeändert. Die Dichtungen des Barock sind daher keine Erlebnisdichtungen, da Formen als auch Themen vorgegeben wurden.</a:t>
            </a:r>
            <a:endParaRPr lang="tr-T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6072230"/>
          </a:xfrm>
        </p:spPr>
        <p:txBody>
          <a:bodyPr>
            <a:normAutofit fontScale="70000" lnSpcReduction="20000"/>
          </a:bodyPr>
          <a:lstStyle/>
          <a:p>
            <a:r>
              <a:rPr lang="tr-TR" b="1" dirty="0" smtClean="0"/>
              <a:t>1.2 Motive der </a:t>
            </a:r>
            <a:r>
              <a:rPr lang="tr-TR" b="1" dirty="0" err="1" smtClean="0"/>
              <a:t>Barockdichtung</a:t>
            </a:r>
            <a:endParaRPr lang="tr-TR" b="1" dirty="0" smtClean="0"/>
          </a:p>
          <a:p>
            <a:r>
              <a:rPr lang="tr-TR" dirty="0" err="1" smtClean="0"/>
              <a:t>Antithetik</a:t>
            </a:r>
            <a:r>
              <a:rPr lang="tr-TR" dirty="0" smtClean="0"/>
              <a:t>:</a:t>
            </a:r>
          </a:p>
          <a:p>
            <a:pPr>
              <a:buNone/>
            </a:pPr>
            <a:r>
              <a:rPr lang="tr-TR" dirty="0" smtClean="0"/>
              <a:t>	</a:t>
            </a:r>
            <a:r>
              <a:rPr lang="tr-TR" dirty="0" err="1" smtClean="0"/>
              <a:t>Diesseits</a:t>
            </a:r>
            <a:r>
              <a:rPr lang="tr-TR" dirty="0" smtClean="0"/>
              <a:t>					</a:t>
            </a:r>
            <a:r>
              <a:rPr lang="tr-TR" dirty="0" err="1" smtClean="0"/>
              <a:t>Jenseits</a:t>
            </a:r>
            <a:r>
              <a:rPr lang="tr-TR" dirty="0" smtClean="0"/>
              <a:t> </a:t>
            </a:r>
          </a:p>
          <a:p>
            <a:pPr>
              <a:buNone/>
            </a:pPr>
            <a:r>
              <a:rPr lang="tr-TR" dirty="0" smtClean="0"/>
              <a:t>	</a:t>
            </a:r>
            <a:r>
              <a:rPr lang="tr-TR" dirty="0" err="1" smtClean="0"/>
              <a:t>Ewigkeit</a:t>
            </a:r>
            <a:r>
              <a:rPr lang="tr-TR" dirty="0" smtClean="0"/>
              <a:t> 					</a:t>
            </a:r>
            <a:r>
              <a:rPr lang="tr-TR" dirty="0" err="1" smtClean="0"/>
              <a:t>Zeit</a:t>
            </a:r>
            <a:r>
              <a:rPr lang="tr-TR" dirty="0" smtClean="0"/>
              <a:t> 	</a:t>
            </a:r>
          </a:p>
          <a:p>
            <a:pPr>
              <a:buNone/>
            </a:pPr>
            <a:r>
              <a:rPr lang="tr-TR" dirty="0" smtClean="0"/>
              <a:t>	</a:t>
            </a:r>
            <a:r>
              <a:rPr lang="tr-TR" dirty="0" err="1" smtClean="0"/>
              <a:t>Schein</a:t>
            </a:r>
            <a:r>
              <a:rPr lang="tr-TR" dirty="0" smtClean="0"/>
              <a:t> 					</a:t>
            </a:r>
            <a:r>
              <a:rPr lang="tr-TR" dirty="0" err="1" smtClean="0"/>
              <a:t>Sein</a:t>
            </a:r>
            <a:r>
              <a:rPr lang="tr-TR" dirty="0" smtClean="0"/>
              <a:t> 	</a:t>
            </a:r>
          </a:p>
          <a:p>
            <a:pPr>
              <a:buNone/>
            </a:pPr>
            <a:r>
              <a:rPr lang="tr-TR" dirty="0" smtClean="0"/>
              <a:t>	</a:t>
            </a:r>
            <a:r>
              <a:rPr lang="tr-TR" dirty="0" err="1" smtClean="0"/>
              <a:t>Spiel</a:t>
            </a:r>
            <a:r>
              <a:rPr lang="tr-TR" dirty="0" smtClean="0"/>
              <a:t> 					</a:t>
            </a:r>
            <a:r>
              <a:rPr lang="tr-TR" dirty="0" err="1" smtClean="0"/>
              <a:t>Ernst</a:t>
            </a:r>
            <a:r>
              <a:rPr lang="tr-TR" dirty="0" smtClean="0"/>
              <a:t> </a:t>
            </a:r>
          </a:p>
          <a:p>
            <a:pPr>
              <a:buNone/>
            </a:pPr>
            <a:r>
              <a:rPr lang="tr-TR" dirty="0" smtClean="0"/>
              <a:t>	</a:t>
            </a:r>
            <a:r>
              <a:rPr lang="tr-TR" dirty="0" err="1" smtClean="0"/>
              <a:t>Lebensgier</a:t>
            </a:r>
            <a:r>
              <a:rPr lang="tr-TR" dirty="0" smtClean="0"/>
              <a:t> 					</a:t>
            </a:r>
            <a:r>
              <a:rPr lang="tr-TR" dirty="0" err="1" smtClean="0"/>
              <a:t>Todesbewusstsein</a:t>
            </a:r>
            <a:r>
              <a:rPr lang="tr-TR" dirty="0" smtClean="0"/>
              <a:t> </a:t>
            </a:r>
          </a:p>
          <a:p>
            <a:pPr>
              <a:buNone/>
            </a:pPr>
            <a:r>
              <a:rPr lang="tr-TR" dirty="0" smtClean="0"/>
              <a:t>	</a:t>
            </a:r>
            <a:r>
              <a:rPr lang="tr-TR" dirty="0" err="1" smtClean="0"/>
              <a:t>Aufbau</a:t>
            </a:r>
            <a:r>
              <a:rPr lang="tr-TR" dirty="0" smtClean="0"/>
              <a:t> 					</a:t>
            </a:r>
            <a:r>
              <a:rPr lang="tr-TR" dirty="0" err="1" smtClean="0"/>
              <a:t>Zerstörung</a:t>
            </a:r>
            <a:r>
              <a:rPr lang="tr-TR" dirty="0" smtClean="0"/>
              <a:t>              </a:t>
            </a:r>
            <a:r>
              <a:rPr lang="tr-TR" dirty="0" err="1" smtClean="0"/>
              <a:t>Blüte</a:t>
            </a:r>
            <a:r>
              <a:rPr lang="tr-TR" dirty="0" smtClean="0"/>
              <a:t> 					</a:t>
            </a:r>
            <a:r>
              <a:rPr lang="tr-TR" dirty="0" err="1" smtClean="0"/>
              <a:t>Verfall</a:t>
            </a:r>
            <a:r>
              <a:rPr lang="tr-TR" dirty="0" smtClean="0"/>
              <a:t>	                </a:t>
            </a:r>
            <a:r>
              <a:rPr lang="tr-TR" dirty="0" err="1" smtClean="0"/>
              <a:t>carpe</a:t>
            </a:r>
            <a:r>
              <a:rPr lang="tr-TR" dirty="0" smtClean="0"/>
              <a:t> </a:t>
            </a:r>
            <a:r>
              <a:rPr lang="tr-TR" dirty="0" err="1" smtClean="0"/>
              <a:t>diem</a:t>
            </a:r>
            <a:r>
              <a:rPr lang="tr-TR" dirty="0" smtClean="0"/>
              <a:t>			                             in </a:t>
            </a:r>
            <a:r>
              <a:rPr lang="tr-TR" dirty="0" err="1" smtClean="0"/>
              <a:t>memento</a:t>
            </a:r>
            <a:r>
              <a:rPr lang="tr-TR" dirty="0" smtClean="0"/>
              <a:t> </a:t>
            </a:r>
            <a:r>
              <a:rPr lang="tr-TR" dirty="0" err="1" smtClean="0"/>
              <a:t>mori</a:t>
            </a:r>
            <a:r>
              <a:rPr lang="tr-TR" dirty="0" smtClean="0"/>
              <a:t> Erotik</a:t>
            </a:r>
            <a:r>
              <a:rPr lang="tr-TR" dirty="0" smtClean="0"/>
              <a:t>, </a:t>
            </a:r>
            <a:r>
              <a:rPr lang="tr-TR" dirty="0" err="1" smtClean="0"/>
              <a:t>Wollust</a:t>
            </a:r>
            <a:r>
              <a:rPr lang="tr-TR" dirty="0" smtClean="0"/>
              <a:t>			               </a:t>
            </a:r>
            <a:r>
              <a:rPr lang="tr-TR" dirty="0" err="1" smtClean="0"/>
              <a:t>Tugend</a:t>
            </a:r>
            <a:r>
              <a:rPr lang="tr-TR" dirty="0" smtClean="0"/>
              <a:t>, </a:t>
            </a:r>
            <a:r>
              <a:rPr lang="tr-TR" dirty="0" err="1" smtClean="0"/>
              <a:t>Askese</a:t>
            </a:r>
            <a:r>
              <a:rPr lang="tr-TR" dirty="0" smtClean="0"/>
              <a:t> </a:t>
            </a:r>
          </a:p>
          <a:p>
            <a:pPr>
              <a:buNone/>
            </a:pPr>
            <a:r>
              <a:rPr lang="tr-TR" dirty="0" smtClean="0"/>
              <a:t>	</a:t>
            </a:r>
            <a:r>
              <a:rPr lang="tr-TR" dirty="0" err="1" smtClean="0"/>
              <a:t>Wohlstand</a:t>
            </a:r>
            <a:r>
              <a:rPr lang="tr-TR" dirty="0" smtClean="0"/>
              <a:t>  			                             Armut </a:t>
            </a:r>
          </a:p>
          <a:p>
            <a:pPr>
              <a:buNone/>
            </a:pPr>
            <a:r>
              <a:rPr lang="tr-TR" dirty="0" smtClean="0"/>
              <a:t>	</a:t>
            </a:r>
            <a:r>
              <a:rPr lang="tr-TR" dirty="0" err="1" smtClean="0"/>
              <a:t>Gesundheit</a:t>
            </a:r>
            <a:r>
              <a:rPr lang="tr-TR" dirty="0" smtClean="0"/>
              <a:t> 			                             </a:t>
            </a:r>
            <a:r>
              <a:rPr lang="tr-TR" dirty="0" err="1" smtClean="0"/>
              <a:t>Krankheit</a:t>
            </a:r>
            <a:endParaRPr lang="tr-TR" dirty="0" smtClean="0"/>
          </a:p>
          <a:p>
            <a:pPr>
              <a:buNone/>
            </a:pPr>
            <a:endParaRPr lang="tr-TR" dirty="0" smtClean="0"/>
          </a:p>
          <a:p>
            <a:pPr algn="just">
              <a:buNone/>
            </a:pPr>
            <a:r>
              <a:rPr lang="tr-TR" dirty="0" smtClean="0"/>
              <a:t>	</a:t>
            </a:r>
            <a:r>
              <a:rPr lang="de-DE" dirty="0" smtClean="0"/>
              <a:t>Die </a:t>
            </a:r>
            <a:r>
              <a:rPr lang="de-DE" dirty="0" smtClean="0"/>
              <a:t>starken Gegensätze und Spannungen ließen ein Vergänglichkeitsbewusstsein aufkommen, das sogenannte Vanitas-Motiv. Dieses führte in vielen barocken Werken zur Hinwendung zu Gott oder zur Weltflucht.</a:t>
            </a:r>
            <a:endParaRPr lang="tr-TR" b="1" dirty="0" smtClean="0"/>
          </a:p>
          <a:p>
            <a:endParaRPr lang="tr-TR"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71480"/>
            <a:ext cx="8401080" cy="6286520"/>
          </a:xfrm>
        </p:spPr>
        <p:txBody>
          <a:bodyPr>
            <a:normAutofit fontScale="55000" lnSpcReduction="20000"/>
          </a:bodyPr>
          <a:lstStyle/>
          <a:p>
            <a:pPr algn="just">
              <a:buNone/>
            </a:pPr>
            <a:r>
              <a:rPr lang="tr-TR" b="1" dirty="0" smtClean="0"/>
              <a:t>	</a:t>
            </a:r>
            <a:r>
              <a:rPr lang="tr-TR" b="1" dirty="0" err="1" smtClean="0"/>
              <a:t>Lyrik</a:t>
            </a:r>
            <a:r>
              <a:rPr lang="tr-TR" b="1" dirty="0" smtClean="0"/>
              <a:t> </a:t>
            </a:r>
            <a:r>
              <a:rPr lang="tr-TR" b="1" dirty="0" smtClean="0"/>
              <a:t>im </a:t>
            </a:r>
            <a:r>
              <a:rPr lang="tr-TR" b="1" dirty="0" err="1" smtClean="0"/>
              <a:t>Barock</a:t>
            </a:r>
            <a:endParaRPr lang="tr-TR" b="1" dirty="0" smtClean="0"/>
          </a:p>
          <a:p>
            <a:pPr algn="just">
              <a:buNone/>
            </a:pPr>
            <a:endParaRPr lang="tr-TR" b="1" dirty="0" smtClean="0"/>
          </a:p>
          <a:p>
            <a:pPr algn="just"/>
            <a:r>
              <a:rPr lang="de-DE" dirty="0" smtClean="0"/>
              <a:t>In der Lyrik waren Sonett, Elegie, Epigramm und Ode die vorherrschenden Formen. Beliebt waren auch die Figurengedichte. Mit </a:t>
            </a:r>
            <a:r>
              <a:rPr lang="de-DE" dirty="0" err="1" smtClean="0"/>
              <a:t>seinen</a:t>
            </a:r>
            <a:r>
              <a:rPr lang="de-DE" i="1" dirty="0" err="1" smtClean="0"/>
              <a:t>Oden</a:t>
            </a:r>
            <a:r>
              <a:rPr lang="de-DE" i="1" dirty="0" smtClean="0"/>
              <a:t> und Gesängen</a:t>
            </a:r>
            <a:r>
              <a:rPr lang="de-DE" dirty="0" smtClean="0"/>
              <a:t> (1618/19) schuf Georg </a:t>
            </a:r>
            <a:r>
              <a:rPr lang="de-DE" dirty="0" err="1" smtClean="0"/>
              <a:t>Weckherlin</a:t>
            </a:r>
            <a:r>
              <a:rPr lang="de-DE" dirty="0" smtClean="0"/>
              <a:t> den Beginn einer neuhochdeutschen lyrischen Kunstdichtung</a:t>
            </a:r>
            <a:r>
              <a:rPr lang="de-DE" dirty="0" smtClean="0"/>
              <a:t>.</a:t>
            </a:r>
            <a:endParaRPr lang="tr-TR" dirty="0" smtClean="0"/>
          </a:p>
          <a:p>
            <a:pPr algn="just"/>
            <a:r>
              <a:rPr lang="de-DE" dirty="0" smtClean="0"/>
              <a:t/>
            </a:r>
            <a:br>
              <a:rPr lang="de-DE" dirty="0" smtClean="0"/>
            </a:br>
            <a:r>
              <a:rPr lang="de-DE" dirty="0" smtClean="0"/>
              <a:t>Der </a:t>
            </a:r>
            <a:r>
              <a:rPr lang="de-DE" dirty="0" err="1" smtClean="0"/>
              <a:t>herausragendste</a:t>
            </a:r>
            <a:r>
              <a:rPr lang="de-DE" dirty="0" smtClean="0"/>
              <a:t> Liebeslyriker war Paul Fleming. Seine Liebesgedichte hatten die Schönheit der Liebe, deren Wesen und Wirkung zum Thema. Formal richteten sie sich jedoch streng nach den von Martin Opitz vorgegebenen Normen und Stilen. Die Formen der Liebeslyrik waren entweder Sonett oder Lied/Ode. Im Sonett konnte die Antithetik gut umgesetzt werden, doch wurden auch volksliednahe Lieder und Oden geschrieben, die sich einem größeren Gesellschaftskreis durchsetzten konnten</a:t>
            </a:r>
            <a:r>
              <a:rPr lang="de-DE" dirty="0" smtClean="0"/>
              <a:t>.</a:t>
            </a:r>
            <a:endParaRPr lang="tr-TR" dirty="0" smtClean="0"/>
          </a:p>
          <a:p>
            <a:pPr algn="just"/>
            <a:r>
              <a:rPr lang="de-DE" dirty="0" smtClean="0"/>
              <a:t/>
            </a:r>
            <a:br>
              <a:rPr lang="de-DE" dirty="0" smtClean="0"/>
            </a:br>
            <a:r>
              <a:rPr lang="de-DE" dirty="0" smtClean="0"/>
              <a:t>Im Mittelpunkt des Werkes von Andreas Gryphius standen Vergänglichkeit (Vanitas) und das Leid der Welt. Auch seine Gedichte richteten sich nach den Normen von Martin Opitz. Gryphius' bekanntestes Sonett ist </a:t>
            </a:r>
            <a:r>
              <a:rPr lang="de-DE" b="1" i="1" dirty="0" err="1" smtClean="0">
                <a:hlinkClick r:id="rId2"/>
              </a:rPr>
              <a:t>Thränen</a:t>
            </a:r>
            <a:r>
              <a:rPr lang="de-DE" b="1" i="1" dirty="0" smtClean="0">
                <a:hlinkClick r:id="rId2"/>
              </a:rPr>
              <a:t> des Vaterlandes Anno 1636</a:t>
            </a:r>
            <a:r>
              <a:rPr lang="de-DE" dirty="0" smtClean="0"/>
              <a:t>, in welchem er den Schrecken des Dreißigjährigen Krieges und die Qualen und Plagen der Menschen beschreibt. Die Leiden und Vergänglichkeit des Menschen werden in seinem Sonett </a:t>
            </a:r>
            <a:r>
              <a:rPr lang="de-DE" b="1" i="1" dirty="0" smtClean="0">
                <a:hlinkClick r:id="rId3"/>
              </a:rPr>
              <a:t>Menschliches Elende</a:t>
            </a:r>
            <a:r>
              <a:rPr lang="de-DE" dirty="0" smtClean="0"/>
              <a:t> besonders deutlich. Mit grotesken Worten beschreibt er darin den Zustand des Menschen und der Gesellschaft. In seinen scheinbaren Naturgedichten entpuppen sich die Naturgegenstände als Metaphern, die erst erschlossen werden müssen, so auch in seinem Sonett </a:t>
            </a:r>
            <a:r>
              <a:rPr lang="de-DE" b="1" i="1" dirty="0" smtClean="0">
                <a:hlinkClick r:id="rId4"/>
              </a:rPr>
              <a:t>An die Welt</a:t>
            </a:r>
            <a:r>
              <a:rPr lang="de-DE" dirty="0" smtClean="0"/>
              <a:t>.</a:t>
            </a:r>
            <a:endParaRPr lang="tr-TR"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214282" y="214290"/>
            <a:ext cx="8643998" cy="6643710"/>
          </a:xfrm>
        </p:spPr>
        <p:txBody>
          <a:bodyPr>
            <a:normAutofit fontScale="55000" lnSpcReduction="20000"/>
          </a:bodyPr>
          <a:lstStyle/>
          <a:p>
            <a:pPr algn="just"/>
            <a:r>
              <a:rPr lang="tr-TR" b="1" dirty="0" err="1" smtClean="0"/>
              <a:t>Das</a:t>
            </a:r>
            <a:r>
              <a:rPr lang="tr-TR" b="1" dirty="0" smtClean="0"/>
              <a:t> </a:t>
            </a:r>
            <a:r>
              <a:rPr lang="tr-TR" b="1" dirty="0" err="1" smtClean="0"/>
              <a:t>Theater</a:t>
            </a:r>
            <a:r>
              <a:rPr lang="tr-TR" b="1" dirty="0" smtClean="0"/>
              <a:t> im </a:t>
            </a:r>
            <a:r>
              <a:rPr lang="tr-TR" b="1" dirty="0" err="1" smtClean="0"/>
              <a:t>Barock</a:t>
            </a:r>
            <a:endParaRPr lang="tr-TR" b="1" dirty="0" smtClean="0"/>
          </a:p>
          <a:p>
            <a:pPr algn="just"/>
            <a:r>
              <a:rPr lang="de-DE" dirty="0" smtClean="0"/>
              <a:t>Das Theater im Barock wurde von den meisten Dramaturgen als Welttheater angesehen, ausgehend davon, dass "die Welt ein Theater ist". Allerdings konnten die deutschen Theaterdichter den europäischen, wie Shakespeare, Moliere, Corneille oder Monteverdi, kaum etwas entgegensetzen, da es in Deutschland kein Nationaltheater gab. Zum Theater des Barock in Deutschland zählten daher nur Laienspiel, Wandertheater, Ordensdramen, Schultheater, Hoftheater und die Oper. Eine der wichtigsten Neuerungen im deutschen Theater war, dass die Frauenrollen nicht mehr von den Männern gespielt wurden. Die Ständeklausel blieb im Barock fest bestehen: Die Tragödie handle von hochgestellten, adligen Personen; die Komödie handle von niederen Menschen</a:t>
            </a:r>
            <a:r>
              <a:rPr lang="de-DE" dirty="0" smtClean="0"/>
              <a:t>.</a:t>
            </a:r>
            <a:endParaRPr lang="tr-TR" dirty="0" smtClean="0"/>
          </a:p>
          <a:p>
            <a:pPr algn="just"/>
            <a:endParaRPr lang="tr-TR" dirty="0" smtClean="0"/>
          </a:p>
          <a:p>
            <a:pPr algn="just"/>
            <a:r>
              <a:rPr lang="tr-TR" b="1" dirty="0" err="1" smtClean="0"/>
              <a:t>Die</a:t>
            </a:r>
            <a:r>
              <a:rPr lang="tr-TR" b="1" dirty="0" smtClean="0"/>
              <a:t> </a:t>
            </a:r>
            <a:r>
              <a:rPr lang="tr-TR" b="1" dirty="0" err="1" smtClean="0"/>
              <a:t>Prosa</a:t>
            </a:r>
            <a:r>
              <a:rPr lang="tr-TR" b="1" dirty="0" smtClean="0"/>
              <a:t> im </a:t>
            </a:r>
            <a:r>
              <a:rPr lang="tr-TR" b="1" dirty="0" err="1" smtClean="0"/>
              <a:t>Barock</a:t>
            </a:r>
            <a:endParaRPr lang="tr-TR" b="1" dirty="0" smtClean="0"/>
          </a:p>
          <a:p>
            <a:pPr algn="just"/>
            <a:r>
              <a:rPr lang="de-DE" dirty="0" smtClean="0"/>
              <a:t>Die Prosa im Barock hatte eine Vielzahl an Formen. Vorherrschend waren vor allem Reisebeschreibungen, Predigten, wissenschaftliche und journalistische Werke – also die nichtfiktionale Literatur – und daneben die bestehenden literarischen Gattungen wie Roman, Schwank, Satire, Sprüche und andere Erzählformen</a:t>
            </a:r>
            <a:r>
              <a:rPr lang="de-DE" dirty="0" smtClean="0"/>
              <a:t>.</a:t>
            </a:r>
            <a:endParaRPr lang="tr-TR" dirty="0" smtClean="0"/>
          </a:p>
          <a:p>
            <a:pPr algn="just"/>
            <a:r>
              <a:rPr lang="de-DE" dirty="0" smtClean="0"/>
              <a:t/>
            </a:r>
            <a:br>
              <a:rPr lang="de-DE" dirty="0" smtClean="0"/>
            </a:br>
            <a:r>
              <a:rPr lang="de-DE" dirty="0" smtClean="0"/>
              <a:t>Der </a:t>
            </a:r>
            <a:r>
              <a:rPr lang="de-DE" dirty="0" err="1" smtClean="0"/>
              <a:t>Barockroman</a:t>
            </a:r>
            <a:r>
              <a:rPr lang="de-DE" dirty="0" smtClean="0"/>
              <a:t> unterteilt sich in drei wesentliche Gattungen: der höfisch-historische Roman, der Schäferroman und der niedere Roman, zu welchem auch der Schelmenroman (oder </a:t>
            </a:r>
            <a:r>
              <a:rPr lang="de-DE" dirty="0" err="1" smtClean="0"/>
              <a:t>Pikaroroman</a:t>
            </a:r>
            <a:r>
              <a:rPr lang="de-DE" dirty="0" smtClean="0"/>
              <a:t>) gehört. Während sich der höfisch-historische Roman aus Übersetzungen europäischer Romane entwickelte, entstanden deutsche Schäferromane aus eigenständigen kleinen Romanen, deren Themen persönliche Liebeskonflikte waren. Im Schelmen- oder </a:t>
            </a:r>
            <a:r>
              <a:rPr lang="de-DE" dirty="0" err="1" smtClean="0"/>
              <a:t>Pikaroroman</a:t>
            </a:r>
            <a:r>
              <a:rPr lang="de-DE" dirty="0" smtClean="0"/>
              <a:t> stammte der Held aus niederen sozialen Verhältnissen. Die Welt wird von unten, aus einem niederen Stand, betrachtet. Die Hauptpersonen sind meist Unterdrückte. Die meisten Schelmenromane bauen sich aus einer fiktiven Autobiographie auf, so auch im </a:t>
            </a:r>
            <a:r>
              <a:rPr lang="de-DE" b="1" i="1" dirty="0" err="1" smtClean="0"/>
              <a:t>Simplicissimus</a:t>
            </a:r>
            <a:r>
              <a:rPr lang="de-DE" dirty="0" smtClean="0"/>
              <a:t> von Grimmelshausen.</a:t>
            </a:r>
            <a:endParaRPr lang="tr-TR" dirty="0"/>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5626121"/>
          </a:xfrm>
        </p:spPr>
        <p:txBody>
          <a:bodyPr/>
          <a:lstStyle/>
          <a:p>
            <a:r>
              <a:rPr lang="tr-TR" b="1" dirty="0" err="1" smtClean="0"/>
              <a:t>Literarische</a:t>
            </a:r>
            <a:r>
              <a:rPr lang="tr-TR" b="1" dirty="0" smtClean="0"/>
              <a:t> Formen</a:t>
            </a:r>
          </a:p>
          <a:p>
            <a:r>
              <a:rPr lang="de-DE" dirty="0" smtClean="0"/>
              <a:t>Sonett</a:t>
            </a:r>
          </a:p>
          <a:p>
            <a:r>
              <a:rPr lang="de-DE" dirty="0" smtClean="0"/>
              <a:t>Emblem</a:t>
            </a:r>
          </a:p>
          <a:p>
            <a:r>
              <a:rPr lang="de-DE" dirty="0" smtClean="0"/>
              <a:t>Epigramm</a:t>
            </a:r>
          </a:p>
          <a:p>
            <a:r>
              <a:rPr lang="de-DE" dirty="0" smtClean="0"/>
              <a:t>Jesuitendrama</a:t>
            </a:r>
          </a:p>
          <a:p>
            <a:r>
              <a:rPr lang="de-DE" dirty="0" smtClean="0"/>
              <a:t>Schäferdichtung</a:t>
            </a:r>
          </a:p>
          <a:p>
            <a:r>
              <a:rPr lang="de-DE" dirty="0" smtClean="0"/>
              <a:t>Kirchenlied</a:t>
            </a:r>
          </a:p>
          <a:p>
            <a:endParaRPr lang="tr-TR" dirty="0"/>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71480"/>
            <a:ext cx="8229600" cy="5554683"/>
          </a:xfrm>
        </p:spPr>
        <p:txBody>
          <a:bodyPr>
            <a:normAutofit fontScale="55000" lnSpcReduction="20000"/>
          </a:bodyPr>
          <a:lstStyle/>
          <a:p>
            <a:r>
              <a:rPr lang="de-DE" b="1" dirty="0" smtClean="0"/>
              <a:t>Sonett</a:t>
            </a:r>
            <a:r>
              <a:rPr lang="de-DE" dirty="0" smtClean="0"/>
              <a:t>: Das Sonett ist eine </a:t>
            </a:r>
            <a:r>
              <a:rPr lang="de-DE" dirty="0" err="1" smtClean="0"/>
              <a:t>Lyrikform</a:t>
            </a:r>
            <a:r>
              <a:rPr lang="de-DE" dirty="0" smtClean="0"/>
              <a:t> bestehend aus 14 Zeilen. Diese lassen sich in zwei Quartette und in zwei Terzette unterteilen. Die </a:t>
            </a:r>
            <a:r>
              <a:rPr lang="de-DE" dirty="0" err="1" smtClean="0"/>
              <a:t>Versform</a:t>
            </a:r>
            <a:r>
              <a:rPr lang="de-DE" dirty="0" smtClean="0"/>
              <a:t> der Sonette ist der Alexandriner (6 Hebungen). Der wohl bekannteste </a:t>
            </a:r>
            <a:r>
              <a:rPr lang="de-DE" dirty="0" err="1" smtClean="0"/>
              <a:t>Sonettdichter</a:t>
            </a:r>
            <a:r>
              <a:rPr lang="de-DE" dirty="0" smtClean="0"/>
              <a:t> des Barock war Andreas Gryphius</a:t>
            </a:r>
            <a:r>
              <a:rPr lang="de-DE" dirty="0" smtClean="0"/>
              <a:t>.</a:t>
            </a:r>
            <a:endParaRPr lang="tr-TR" dirty="0" smtClean="0"/>
          </a:p>
          <a:p>
            <a:endParaRPr lang="tr-TR" dirty="0" smtClean="0"/>
          </a:p>
          <a:p>
            <a:r>
              <a:rPr lang="de-DE" b="1" dirty="0" smtClean="0"/>
              <a:t>Emblem</a:t>
            </a:r>
            <a:r>
              <a:rPr lang="de-DE" dirty="0" smtClean="0"/>
              <a:t>: Das Emblem setzt sich aus einem Bild und Text zusammen und ist in drei Teile untergliedert: die Überschrift, das Motto (</a:t>
            </a:r>
            <a:r>
              <a:rPr lang="de-DE" dirty="0" err="1" smtClean="0"/>
              <a:t>inscriptio</a:t>
            </a:r>
            <a:r>
              <a:rPr lang="de-DE" dirty="0" smtClean="0"/>
              <a:t>), das Bild (</a:t>
            </a:r>
            <a:r>
              <a:rPr lang="de-DE" dirty="0" err="1" smtClean="0"/>
              <a:t>pictura</a:t>
            </a:r>
            <a:r>
              <a:rPr lang="de-DE" dirty="0" smtClean="0"/>
              <a:t>) und die Bildunterschrift (</a:t>
            </a:r>
            <a:r>
              <a:rPr lang="de-DE" dirty="0" err="1" smtClean="0"/>
              <a:t>subscriptio</a:t>
            </a:r>
            <a:r>
              <a:rPr lang="de-DE" dirty="0" smtClean="0"/>
              <a:t>).</a:t>
            </a:r>
            <a:endParaRPr lang="tr-TR" dirty="0" smtClean="0"/>
          </a:p>
          <a:p>
            <a:endParaRPr lang="de-DE" dirty="0" smtClean="0"/>
          </a:p>
          <a:p>
            <a:r>
              <a:rPr lang="de-DE" b="1" dirty="0" smtClean="0"/>
              <a:t>Epigramm</a:t>
            </a:r>
            <a:r>
              <a:rPr lang="de-DE" dirty="0" smtClean="0"/>
              <a:t>: Das Epigramm ist eine oft lustige literarische Kurzform, die in Versen geschrieben ist. Der bedeutendste Epigrammatiker war Angelus </a:t>
            </a:r>
            <a:r>
              <a:rPr lang="de-DE" dirty="0" err="1" smtClean="0"/>
              <a:t>Silesius</a:t>
            </a:r>
            <a:r>
              <a:rPr lang="de-DE" dirty="0" smtClean="0"/>
              <a:t> mit seinem Hauptwerk, dem Cherubinischen </a:t>
            </a:r>
            <a:r>
              <a:rPr lang="de-DE" dirty="0" err="1" smtClean="0"/>
              <a:t>Wandersmann</a:t>
            </a:r>
            <a:r>
              <a:rPr lang="de-DE" dirty="0" smtClean="0"/>
              <a:t>.</a:t>
            </a:r>
            <a:endParaRPr lang="tr-TR" dirty="0" smtClean="0"/>
          </a:p>
          <a:p>
            <a:endParaRPr lang="de-DE" dirty="0" smtClean="0"/>
          </a:p>
          <a:p>
            <a:r>
              <a:rPr lang="de-DE" b="1" dirty="0" smtClean="0"/>
              <a:t>Jesuitendrama</a:t>
            </a:r>
            <a:r>
              <a:rPr lang="de-DE" dirty="0" smtClean="0"/>
              <a:t>: Das Jesuitendrama ist eine Theaterform des Jesuitenordens. Es wurden meist biblische Stoffe behandelt. Der Hauptvertreter des Jesuitendramas ist Jakob </a:t>
            </a:r>
            <a:r>
              <a:rPr lang="de-DE" dirty="0" err="1" smtClean="0"/>
              <a:t>Bidermann</a:t>
            </a:r>
            <a:r>
              <a:rPr lang="de-DE" dirty="0" smtClean="0"/>
              <a:t>. Das Jesuitendrama ist das Bindeglied zwischen lateinischem </a:t>
            </a:r>
            <a:r>
              <a:rPr lang="de-DE" dirty="0" err="1" smtClean="0"/>
              <a:t>Humanistendrama</a:t>
            </a:r>
            <a:r>
              <a:rPr lang="de-DE" dirty="0" smtClean="0"/>
              <a:t> und dem barocken Trauerspiel</a:t>
            </a:r>
            <a:r>
              <a:rPr lang="de-DE" dirty="0" smtClean="0"/>
              <a:t>.</a:t>
            </a:r>
            <a:endParaRPr lang="tr-TR" dirty="0" smtClean="0"/>
          </a:p>
          <a:p>
            <a:endParaRPr lang="de-DE" dirty="0" smtClean="0"/>
          </a:p>
          <a:p>
            <a:r>
              <a:rPr lang="de-DE" b="1" dirty="0" smtClean="0"/>
              <a:t>Schäferdichtung</a:t>
            </a:r>
            <a:r>
              <a:rPr lang="de-DE" dirty="0" smtClean="0"/>
              <a:t>: Die Schäferdichtung ist eine Dichtungsform, die ein unwirkliches Bild vom Leben eines Hirten berichtet. Sie existierte schon im 3. Jahrhundert v. Chr., wurde aber erst im Barock auch in Deutschland angewendet.</a:t>
            </a:r>
          </a:p>
          <a:p>
            <a:endParaRPr lang="tr-TR" dirty="0"/>
          </a:p>
        </p:txBody>
      </p:sp>
    </p:spTree>
  </p:cSld>
  <p:clrMapOvr>
    <a:masterClrMapping/>
  </p:clrMapOvr>
  <p:transition>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TotalTime>
  <Words>476</Words>
  <PresentationFormat>Ekran Gösterisi (4:3)</PresentationFormat>
  <Paragraphs>62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Gezinti</vt:lpstr>
      <vt:lpstr>Barock </vt:lpstr>
      <vt:lpstr>Slayt 2</vt:lpstr>
      <vt:lpstr>Slayt 3</vt:lpstr>
      <vt:lpstr>Slayt 4</vt:lpstr>
      <vt:lpstr>Slayt 5</vt:lpstr>
      <vt:lpstr>Slayt 6</vt:lpstr>
      <vt:lpstr>Slayt 7</vt:lpstr>
      <vt:lpstr>Slayt 8</vt:lpstr>
      <vt:lpstr>Slayt 9</vt:lpstr>
      <vt:lpstr>Emblemata</vt:lpstr>
      <vt:lpstr>Vertreter und Werke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Barock </dc:title>
  <dc:creator>Exper</dc:creator>
  <cp:lastModifiedBy>Exper</cp:lastModifiedBy>
  <cp:revision>31</cp:revision>
  <dcterms:created xsi:type="dcterms:W3CDTF">2013-12-15T08:25:58Z</dcterms:created>
  <dcterms:modified xsi:type="dcterms:W3CDTF">2013-12-15T09:05:24Z</dcterms:modified>
</cp:coreProperties>
</file>