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7" r:id="rId4"/>
    <p:sldId id="259" r:id="rId5"/>
    <p:sldId id="260" r:id="rId6"/>
    <p:sldId id="261" r:id="rId7"/>
    <p:sldId id="262" r:id="rId8"/>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6 Düz Bağlayıcı"/>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28 Başlık"/>
          <p:cNvSpPr>
            <a:spLocks noGrp="1"/>
          </p:cNvSpPr>
          <p:nvPr>
            <p:ph type="ctrTitle"/>
          </p:nvPr>
        </p:nvSpPr>
        <p:spPr>
          <a:xfrm>
            <a:off x="381000" y="4853411"/>
            <a:ext cx="8458200" cy="1222375"/>
          </a:xfrm>
        </p:spPr>
        <p:txBody>
          <a:bodyPr anchor="t"/>
          <a:lstStyle/>
          <a:p>
            <a:r>
              <a:rPr kumimoji="0" lang="tr-TR" smtClean="0"/>
              <a:t>Asıl başlık stili için tıklatın</a:t>
            </a:r>
            <a:endParaRPr kumimoji="0" lang="en-US"/>
          </a:p>
        </p:txBody>
      </p:sp>
      <p:sp>
        <p:nvSpPr>
          <p:cNvPr id="9" name="8 Alt Başlık"/>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16" name="15 Veri Yer Tutucusu"/>
          <p:cNvSpPr>
            <a:spLocks noGrp="1"/>
          </p:cNvSpPr>
          <p:nvPr>
            <p:ph type="dt" sz="half" idx="10"/>
          </p:nvPr>
        </p:nvSpPr>
        <p:spPr/>
        <p:txBody>
          <a:bodyPr/>
          <a:lstStyle/>
          <a:p>
            <a:fld id="{D9F75050-0E15-4C5B-92B0-66D068882F1F}" type="datetimeFigureOut">
              <a:rPr lang="tr-TR" smtClean="0"/>
              <a:pPr/>
              <a:t>15.12.2013</a:t>
            </a:fld>
            <a:endParaRPr lang="tr-TR"/>
          </a:p>
        </p:txBody>
      </p:sp>
      <p:sp>
        <p:nvSpPr>
          <p:cNvPr id="2" name="1 Altbilgi Yer Tutucusu"/>
          <p:cNvSpPr>
            <a:spLocks noGrp="1"/>
          </p:cNvSpPr>
          <p:nvPr>
            <p:ph type="ftr" sz="quarter" idx="11"/>
          </p:nvPr>
        </p:nvSpPr>
        <p:spPr/>
        <p:txBody>
          <a:bodyPr/>
          <a:lstStyle/>
          <a:p>
            <a:endParaRPr lang="tr-TR"/>
          </a:p>
        </p:txBody>
      </p:sp>
      <p:sp>
        <p:nvSpPr>
          <p:cNvPr id="15" name="14 Slayt Numarası Yer Tutucusu"/>
          <p:cNvSpPr>
            <a:spLocks noGrp="1"/>
          </p:cNvSpPr>
          <p:nvPr>
            <p:ph type="sldNum" sz="quarter" idx="12"/>
          </p:nvPr>
        </p:nvSpPr>
        <p:spPr>
          <a:xfrm>
            <a:off x="8229600" y="6473952"/>
            <a:ext cx="758952" cy="246888"/>
          </a:xfrm>
        </p:spPr>
        <p:txBody>
          <a:bodyPr/>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15.12.2013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858000" y="549276"/>
            <a:ext cx="182880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549276"/>
            <a:ext cx="62484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15.12.2013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2" name="21 Başlık"/>
          <p:cNvSpPr>
            <a:spLocks noGrp="1"/>
          </p:cNvSpPr>
          <p:nvPr>
            <p:ph type="title"/>
          </p:nvPr>
        </p:nvSpPr>
        <p:spPr/>
        <p:txBody>
          <a:bodyPr/>
          <a:lstStyle/>
          <a:p>
            <a:r>
              <a:rPr kumimoji="0" lang="tr-TR" smtClean="0"/>
              <a:t>Asıl başlık stili için tıklatın</a:t>
            </a:r>
            <a:endParaRPr kumimoji="0" lang="en-US"/>
          </a:p>
        </p:txBody>
      </p:sp>
      <p:sp>
        <p:nvSpPr>
          <p:cNvPr id="27" name="26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5" name="24 Veri Yer Tutucusu"/>
          <p:cNvSpPr>
            <a:spLocks noGrp="1"/>
          </p:cNvSpPr>
          <p:nvPr>
            <p:ph type="dt" sz="half" idx="10"/>
          </p:nvPr>
        </p:nvSpPr>
        <p:spPr/>
        <p:txBody>
          <a:bodyPr/>
          <a:lstStyle/>
          <a:p>
            <a:fld id="{D9F75050-0E15-4C5B-92B0-66D068882F1F}" type="datetimeFigureOut">
              <a:rPr lang="tr-TR" smtClean="0"/>
              <a:pPr/>
              <a:t>15.12.2013</a:t>
            </a:fld>
            <a:endParaRPr lang="tr-TR"/>
          </a:p>
        </p:txBody>
      </p:sp>
      <p:sp>
        <p:nvSpPr>
          <p:cNvPr id="19" name="18 Altbilgi Yer Tutucusu"/>
          <p:cNvSpPr>
            <a:spLocks noGrp="1"/>
          </p:cNvSpPr>
          <p:nvPr>
            <p:ph type="ftr" sz="quarter" idx="11"/>
          </p:nvPr>
        </p:nvSpPr>
        <p:spPr>
          <a:xfrm>
            <a:off x="3581400" y="76200"/>
            <a:ext cx="2895600" cy="288925"/>
          </a:xfrm>
        </p:spPr>
        <p:txBody>
          <a:bodyPr/>
          <a:lstStyle/>
          <a:p>
            <a:endParaRPr lang="tr-TR"/>
          </a:p>
        </p:txBody>
      </p:sp>
      <p:sp>
        <p:nvSpPr>
          <p:cNvPr id="16" name="15 Slayt Numarası Yer Tutucusu"/>
          <p:cNvSpPr>
            <a:spLocks noGrp="1"/>
          </p:cNvSpPr>
          <p:nvPr>
            <p:ph type="sldNum" sz="quarter" idx="12"/>
          </p:nvPr>
        </p:nvSpPr>
        <p:spPr>
          <a:xfrm>
            <a:off x="8229600" y="6473952"/>
            <a:ext cx="758952" cy="246888"/>
          </a:xfrm>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3">
        <a:schemeClr val="bg2"/>
      </p:bgRef>
    </p:bg>
    <p:spTree>
      <p:nvGrpSpPr>
        <p:cNvPr id="1" name=""/>
        <p:cNvGrpSpPr/>
        <p:nvPr/>
      </p:nvGrpSpPr>
      <p:grpSpPr>
        <a:xfrm>
          <a:off x="0" y="0"/>
          <a:ext cx="0" cy="0"/>
          <a:chOff x="0" y="0"/>
          <a:chExt cx="0" cy="0"/>
        </a:xfrm>
      </p:grpSpPr>
      <p:sp>
        <p:nvSpPr>
          <p:cNvPr id="7" name="6 Düz Bağlayıcı"/>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Metin Yer Tutucusu"/>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19" name="18 Veri Yer Tutucusu"/>
          <p:cNvSpPr>
            <a:spLocks noGrp="1"/>
          </p:cNvSpPr>
          <p:nvPr>
            <p:ph type="dt" sz="half" idx="10"/>
          </p:nvPr>
        </p:nvSpPr>
        <p:spPr/>
        <p:txBody>
          <a:bodyPr/>
          <a:lstStyle/>
          <a:p>
            <a:fld id="{D9F75050-0E15-4C5B-92B0-66D068882F1F}" type="datetimeFigureOut">
              <a:rPr lang="tr-TR" smtClean="0"/>
              <a:pPr/>
              <a:t>15.12.2013</a:t>
            </a:fld>
            <a:endParaRPr lang="tr-TR"/>
          </a:p>
        </p:txBody>
      </p:sp>
      <p:sp>
        <p:nvSpPr>
          <p:cNvPr id="11" name="10 Altbilgi Yer Tutucusu"/>
          <p:cNvSpPr>
            <a:spLocks noGrp="1"/>
          </p:cNvSpPr>
          <p:nvPr>
            <p:ph type="ftr" sz="quarter" idx="11"/>
          </p:nvPr>
        </p:nvSpPr>
        <p:spPr/>
        <p:txBody>
          <a:bodyPr/>
          <a:lstStyle/>
          <a:p>
            <a:endParaRPr lang="tr-TR"/>
          </a:p>
        </p:txBody>
      </p:sp>
      <p:sp>
        <p:nvSpPr>
          <p:cNvPr id="16" name="1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8" name="7 Başlık"/>
          <p:cNvSpPr>
            <a:spLocks noGrp="1"/>
          </p:cNvSpPr>
          <p:nvPr>
            <p:ph type="title"/>
          </p:nvPr>
        </p:nvSpPr>
        <p:spPr>
          <a:xfrm>
            <a:off x="180475" y="2947085"/>
            <a:ext cx="8686800" cy="1184825"/>
          </a:xfrm>
        </p:spPr>
        <p:txBody>
          <a:bodyPr rtlCol="0" anchor="t"/>
          <a:lstStyle>
            <a:lvl1pPr algn="r">
              <a:defRPr/>
            </a:lvl1pPr>
          </a:lstStyle>
          <a:p>
            <a:r>
              <a:rPr kumimoji="0" lang="tr-TR" smtClean="0"/>
              <a:t>Asıl başlık stili için tıklatın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0" name="19 Başlık"/>
          <p:cNvSpPr>
            <a:spLocks noGrp="1"/>
          </p:cNvSpPr>
          <p:nvPr>
            <p:ph type="title"/>
          </p:nvPr>
        </p:nvSpPr>
        <p:spPr>
          <a:xfrm>
            <a:off x="301752" y="457200"/>
            <a:ext cx="8686800" cy="841248"/>
          </a:xfrm>
        </p:spPr>
        <p:txBody>
          <a:bodyPr/>
          <a:lstStyle/>
          <a:p>
            <a:r>
              <a:rPr kumimoji="0" lang="tr-TR" smtClean="0"/>
              <a:t>Asıl başlık stili için tıklatın</a:t>
            </a:r>
            <a:endParaRPr kumimoji="0" lang="en-US"/>
          </a:p>
        </p:txBody>
      </p:sp>
      <p:sp>
        <p:nvSpPr>
          <p:cNvPr id="14" name="13 İçerik Yer Tutucusu"/>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12 İçerik Yer Tutucusu"/>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1" name="20 Veri Yer Tutucusu"/>
          <p:cNvSpPr>
            <a:spLocks noGrp="1"/>
          </p:cNvSpPr>
          <p:nvPr>
            <p:ph type="dt" sz="half" idx="10"/>
          </p:nvPr>
        </p:nvSpPr>
        <p:spPr/>
        <p:txBody>
          <a:bodyPr/>
          <a:lstStyle/>
          <a:p>
            <a:fld id="{D9F75050-0E15-4C5B-92B0-66D068882F1F}" type="datetimeFigureOut">
              <a:rPr lang="tr-TR" smtClean="0"/>
              <a:pPr/>
              <a:t>15.12.2013</a:t>
            </a:fld>
            <a:endParaRPr lang="tr-TR"/>
          </a:p>
        </p:txBody>
      </p:sp>
      <p:sp>
        <p:nvSpPr>
          <p:cNvPr id="10" name="9 Altbilgi Yer Tutucusu"/>
          <p:cNvSpPr>
            <a:spLocks noGrp="1"/>
          </p:cNvSpPr>
          <p:nvPr>
            <p:ph type="ftr" sz="quarter" idx="11"/>
          </p:nvPr>
        </p:nvSpPr>
        <p:spPr/>
        <p:txBody>
          <a:bodyPr/>
          <a:lstStyle/>
          <a:p>
            <a:endParaRPr lang="tr-TR"/>
          </a:p>
        </p:txBody>
      </p:sp>
      <p:sp>
        <p:nvSpPr>
          <p:cNvPr id="31" name="30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9" name="28 Başlık"/>
          <p:cNvSpPr>
            <a:spLocks noGrp="1"/>
          </p:cNvSpPr>
          <p:nvPr>
            <p:ph type="title"/>
          </p:nvPr>
        </p:nvSpPr>
        <p:spPr>
          <a:xfrm>
            <a:off x="304800" y="5410200"/>
            <a:ext cx="8610600" cy="882650"/>
          </a:xfrm>
        </p:spPr>
        <p:txBody>
          <a:bodyPr anchor="ctr"/>
          <a:lstStyle>
            <a:lvl1pPr>
              <a:defRPr/>
            </a:lvl1p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25" name="24 Metin Yer Tutucusu"/>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İçerik Yer Tutucusu"/>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8" name="27 İçerik Yer Tutucusu"/>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0" name="9 Veri Yer Tutucusu"/>
          <p:cNvSpPr>
            <a:spLocks noGrp="1"/>
          </p:cNvSpPr>
          <p:nvPr>
            <p:ph type="dt" sz="half" idx="10"/>
          </p:nvPr>
        </p:nvSpPr>
        <p:spPr/>
        <p:txBody>
          <a:bodyPr/>
          <a:lstStyle/>
          <a:p>
            <a:fld id="{D9F75050-0E15-4C5B-92B0-66D068882F1F}" type="datetimeFigureOut">
              <a:rPr lang="tr-TR" smtClean="0"/>
              <a:pPr/>
              <a:t>15.12.2013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a:xfrm>
            <a:off x="8229600" y="6477000"/>
            <a:ext cx="762000" cy="246888"/>
          </a:xfrm>
        </p:spPr>
        <p:txBody>
          <a:bodyPr/>
          <a:lstStyle/>
          <a:p>
            <a:fld id="{B1DEFA8C-F947-479F-BE07-76B6B3F80BF1}" type="slidenum">
              <a:rPr lang="tr-TR" smtClean="0"/>
              <a:pPr/>
              <a:t>‹#›</a:t>
            </a:fld>
            <a:endParaRPr lang="tr-TR"/>
          </a:p>
        </p:txBody>
      </p:sp>
      <p:sp>
        <p:nvSpPr>
          <p:cNvPr id="11" name="10 Düz Bağlayıcı"/>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30" name="29 Başlık"/>
          <p:cNvSpPr>
            <a:spLocks noGrp="1"/>
          </p:cNvSpPr>
          <p:nvPr>
            <p:ph type="title"/>
          </p:nvPr>
        </p:nvSpPr>
        <p:spPr>
          <a:xfrm>
            <a:off x="301752" y="457200"/>
            <a:ext cx="8686800" cy="841248"/>
          </a:xfrm>
        </p:spPr>
        <p:txBody>
          <a:bodyPr/>
          <a:lstStyle/>
          <a:p>
            <a:r>
              <a:rPr kumimoji="0" lang="tr-TR" smtClean="0"/>
              <a:t>Asıl başlık stili için tıklatın</a:t>
            </a:r>
            <a:endParaRPr kumimoji="0" lang="en-US"/>
          </a:p>
        </p:txBody>
      </p:sp>
      <p:sp>
        <p:nvSpPr>
          <p:cNvPr id="12" name="11 Veri Yer Tutucusu"/>
          <p:cNvSpPr>
            <a:spLocks noGrp="1"/>
          </p:cNvSpPr>
          <p:nvPr>
            <p:ph type="dt" sz="half" idx="10"/>
          </p:nvPr>
        </p:nvSpPr>
        <p:spPr/>
        <p:txBody>
          <a:bodyPr/>
          <a:lstStyle/>
          <a:p>
            <a:fld id="{D9F75050-0E15-4C5B-92B0-66D068882F1F}" type="datetimeFigureOut">
              <a:rPr lang="tr-TR" smtClean="0"/>
              <a:pPr/>
              <a:t>15.12.2013</a:t>
            </a:fld>
            <a:endParaRPr lang="tr-TR"/>
          </a:p>
        </p:txBody>
      </p:sp>
      <p:sp>
        <p:nvSpPr>
          <p:cNvPr id="21" name="20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3" name="2 Veri Yer Tutucusu"/>
          <p:cNvSpPr>
            <a:spLocks noGrp="1"/>
          </p:cNvSpPr>
          <p:nvPr>
            <p:ph type="dt" sz="half" idx="10"/>
          </p:nvPr>
        </p:nvSpPr>
        <p:spPr/>
        <p:txBody>
          <a:bodyPr/>
          <a:lstStyle/>
          <a:p>
            <a:fld id="{D9F75050-0E15-4C5B-92B0-66D068882F1F}" type="datetimeFigureOut">
              <a:rPr lang="tr-TR" smtClean="0"/>
              <a:pPr/>
              <a:t>15.12.2013</a:t>
            </a:fld>
            <a:endParaRPr lang="tr-TR"/>
          </a:p>
        </p:txBody>
      </p:sp>
      <p:sp>
        <p:nvSpPr>
          <p:cNvPr id="24" name="23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7 Düz Bağlayıcı"/>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Başlık"/>
          <p:cNvSpPr>
            <a:spLocks noGrp="1"/>
          </p:cNvSpPr>
          <p:nvPr>
            <p:ph type="title"/>
          </p:nvPr>
        </p:nvSpPr>
        <p:spPr>
          <a:xfrm>
            <a:off x="457200" y="5486400"/>
            <a:ext cx="8458200" cy="520700"/>
          </a:xfrm>
        </p:spPr>
        <p:txBody>
          <a:bodyPr anchor="ctr"/>
          <a:lstStyle>
            <a:lvl1pPr algn="l">
              <a:buNone/>
              <a:defRPr sz="2000" b="1"/>
            </a:lvl1pPr>
          </a:lstStyle>
          <a:p>
            <a:r>
              <a:rPr kumimoji="0" lang="tr-TR" smtClean="0"/>
              <a:t>Asıl başlık stili için tıklatın</a:t>
            </a:r>
            <a:endParaRPr kumimoji="0" lang="en-US"/>
          </a:p>
        </p:txBody>
      </p:sp>
      <p:sp>
        <p:nvSpPr>
          <p:cNvPr id="26" name="25 Metin Yer Tutucusu"/>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14" name="13 İçerik Yer Tutucusu"/>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5" name="24 Veri Yer Tutucusu"/>
          <p:cNvSpPr>
            <a:spLocks noGrp="1"/>
          </p:cNvSpPr>
          <p:nvPr>
            <p:ph type="dt" sz="half" idx="10"/>
          </p:nvPr>
        </p:nvSpPr>
        <p:spPr/>
        <p:txBody>
          <a:bodyPr/>
          <a:lstStyle/>
          <a:p>
            <a:fld id="{D9F75050-0E15-4C5B-92B0-66D068882F1F}" type="datetimeFigureOut">
              <a:rPr lang="tr-TR" smtClean="0"/>
              <a:pPr/>
              <a:t>15.12.2013</a:t>
            </a:fld>
            <a:endParaRPr lang="tr-TR"/>
          </a:p>
        </p:txBody>
      </p:sp>
      <p:sp>
        <p:nvSpPr>
          <p:cNvPr id="29" name="28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3" name="12 Resim Yer Tutucusu"/>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tr-TR" smtClean="0"/>
              <a:t>Resim eklemek için simgeyi tıklatın</a:t>
            </a:r>
            <a:endParaRPr kumimoji="0" lang="en-US" dirty="0"/>
          </a:p>
        </p:txBody>
      </p:sp>
      <p:sp>
        <p:nvSpPr>
          <p:cNvPr id="7" name="6 Veri Yer Tutucusu"/>
          <p:cNvSpPr>
            <a:spLocks noGrp="1"/>
          </p:cNvSpPr>
          <p:nvPr>
            <p:ph type="dt" sz="half" idx="10"/>
          </p:nvPr>
        </p:nvSpPr>
        <p:spPr/>
        <p:txBody>
          <a:bodyPr/>
          <a:lstStyle/>
          <a:p>
            <a:fld id="{D9F75050-0E15-4C5B-92B0-66D068882F1F}" type="datetimeFigureOut">
              <a:rPr lang="tr-TR" smtClean="0"/>
              <a:pPr/>
              <a:t>15.12.2013</a:t>
            </a:fld>
            <a:endParaRPr lang="tr-TR"/>
          </a:p>
        </p:txBody>
      </p:sp>
      <p:sp>
        <p:nvSpPr>
          <p:cNvPr id="5" name="4 Altbilgi Yer Tutucusu"/>
          <p:cNvSpPr>
            <a:spLocks noGrp="1"/>
          </p:cNvSpPr>
          <p:nvPr>
            <p:ph type="ftr" sz="quarter" idx="11"/>
          </p:nvPr>
        </p:nvSpPr>
        <p:spPr/>
        <p:txBody>
          <a:bodyPr/>
          <a:lstStyle/>
          <a:p>
            <a:endParaRPr lang="tr-TR"/>
          </a:p>
        </p:txBody>
      </p:sp>
      <p:sp>
        <p:nvSpPr>
          <p:cNvPr id="31" name="30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17" name="16 Başlık"/>
          <p:cNvSpPr>
            <a:spLocks noGrp="1"/>
          </p:cNvSpPr>
          <p:nvPr>
            <p:ph type="title"/>
          </p:nvPr>
        </p:nvSpPr>
        <p:spPr>
          <a:xfrm>
            <a:off x="381000" y="4993760"/>
            <a:ext cx="5867400" cy="522288"/>
          </a:xfrm>
        </p:spPr>
        <p:txBody>
          <a:bodyPr anchor="ctr"/>
          <a:lstStyle>
            <a:lvl1pPr algn="l">
              <a:buNone/>
              <a:defRPr sz="2000" b="1"/>
            </a:lvl1pPr>
          </a:lstStyle>
          <a:p>
            <a:r>
              <a:rPr kumimoji="0" lang="tr-TR" smtClean="0"/>
              <a:t>Asıl başlık stili için tıklatın</a:t>
            </a:r>
            <a:endParaRPr kumimoji="0" lang="en-US"/>
          </a:p>
        </p:txBody>
      </p:sp>
      <p:sp>
        <p:nvSpPr>
          <p:cNvPr id="26" name="25 Metin Yer Tutucusu"/>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Düz Bağlayıcı"/>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7 Metin Yer Tutucusu"/>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1" name="10 Veri Yer Tutucusu"/>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D9F75050-0E15-4C5B-92B0-66D068882F1F}" type="datetimeFigureOut">
              <a:rPr lang="tr-TR" smtClean="0"/>
              <a:pPr/>
              <a:t>15.12.2013</a:t>
            </a:fld>
            <a:endParaRPr lang="tr-TR"/>
          </a:p>
        </p:txBody>
      </p:sp>
      <p:sp>
        <p:nvSpPr>
          <p:cNvPr id="28" name="27 Altbilgi Yer Tutucusu"/>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tr-TR"/>
          </a:p>
        </p:txBody>
      </p:sp>
      <p:sp>
        <p:nvSpPr>
          <p:cNvPr id="5" name="4 Slayt Numarası Yer Tutucusu"/>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B1DEFA8C-F947-479F-BE07-76B6B3F80BF1}" type="slidenum">
              <a:rPr lang="tr-TR" smtClean="0"/>
              <a:pPr/>
              <a:t>‹#›</a:t>
            </a:fld>
            <a:endParaRPr lang="tr-TR"/>
          </a:p>
        </p:txBody>
      </p:sp>
      <p:sp>
        <p:nvSpPr>
          <p:cNvPr id="10" name="9 Başlık Yer Tutucusu"/>
          <p:cNvSpPr>
            <a:spLocks noGrp="1"/>
          </p:cNvSpPr>
          <p:nvPr>
            <p:ph type="title"/>
          </p:nvPr>
        </p:nvSpPr>
        <p:spPr>
          <a:xfrm>
            <a:off x="304800" y="457200"/>
            <a:ext cx="8686800" cy="838200"/>
          </a:xfrm>
          <a:prstGeom prst="rect">
            <a:avLst/>
          </a:prstGeom>
        </p:spPr>
        <p:txBody>
          <a:bodyPr vert="horz" anchor="ctr">
            <a:normAutofit/>
          </a:bodyPr>
          <a:lstStyle/>
          <a:p>
            <a:r>
              <a:rPr kumimoji="0" lang="tr-TR" smtClean="0"/>
              <a:t>Asıl başlık stili için tıklatın</a:t>
            </a:r>
            <a:endParaRPr kumimoji="0" lang="en-US"/>
          </a:p>
        </p:txBody>
      </p:sp>
      <p:sp>
        <p:nvSpPr>
          <p:cNvPr id="9" name="8 Düz Bağlayıcı"/>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Düz Bağlayıcı"/>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literaturwelt.com/autoren/lenau.html" TargetMode="External"/><Relationship Id="rId2" Type="http://schemas.openxmlformats.org/officeDocument/2006/relationships/hyperlink" Target="http://www.literaturwelt.com/autoren/grillparzer.html" TargetMode="External"/><Relationship Id="rId1" Type="http://schemas.openxmlformats.org/officeDocument/2006/relationships/slideLayout" Target="../slideLayouts/slideLayout2.xml"/><Relationship Id="rId6" Type="http://schemas.openxmlformats.org/officeDocument/2006/relationships/hyperlink" Target="http://www.literaturwelt.com/autoren/raimund.html" TargetMode="External"/><Relationship Id="rId5" Type="http://schemas.openxmlformats.org/officeDocument/2006/relationships/hyperlink" Target="http://www.literaturwelt.com/autoren/stifter.html" TargetMode="External"/><Relationship Id="rId4" Type="http://schemas.openxmlformats.org/officeDocument/2006/relationships/hyperlink" Target="http://www.literaturwelt.com/autoren/moerike.html"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www.literaturwelt.com/autoren/gotthelf.html" TargetMode="External"/><Relationship Id="rId7" Type="http://schemas.openxmlformats.org/officeDocument/2006/relationships/hyperlink" Target="http://www.literaturwelt.com/autoren/stifter.html" TargetMode="External"/><Relationship Id="rId2" Type="http://schemas.openxmlformats.org/officeDocument/2006/relationships/hyperlink" Target="http://www.literaturwelt.com/autoren/droste.html" TargetMode="External"/><Relationship Id="rId1" Type="http://schemas.openxmlformats.org/officeDocument/2006/relationships/slideLayout" Target="../slideLayouts/slideLayout2.xml"/><Relationship Id="rId6" Type="http://schemas.openxmlformats.org/officeDocument/2006/relationships/hyperlink" Target="http://www.literaturwelt.com/autoren/moerike.html" TargetMode="External"/><Relationship Id="rId5" Type="http://schemas.openxmlformats.org/officeDocument/2006/relationships/hyperlink" Target="http://www.literaturwelt.com/autoren/immermann.html" TargetMode="External"/><Relationship Id="rId4" Type="http://schemas.openxmlformats.org/officeDocument/2006/relationships/hyperlink" Target="http://www.literaturwelt.com/autoren/grillparzer.html"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www.literaturwelt.com/autoren/nestroy.html" TargetMode="External"/><Relationship Id="rId2" Type="http://schemas.openxmlformats.org/officeDocument/2006/relationships/hyperlink" Target="http://www.literaturwelt.com/autoren/grillparzer.html" TargetMode="External"/><Relationship Id="rId1" Type="http://schemas.openxmlformats.org/officeDocument/2006/relationships/slideLayout" Target="../slideLayouts/slideLayout2.xml"/><Relationship Id="rId5" Type="http://schemas.openxmlformats.org/officeDocument/2006/relationships/hyperlink" Target="http://www.literaturwelt.com/spezial/ballade.html" TargetMode="External"/><Relationship Id="rId4" Type="http://schemas.openxmlformats.org/officeDocument/2006/relationships/hyperlink" Target="http://www.literaturwelt.com/autoren/raimund.html"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642910" y="357166"/>
            <a:ext cx="7772400" cy="1470025"/>
          </a:xfrm>
        </p:spPr>
        <p:txBody>
          <a:bodyPr>
            <a:normAutofit fontScale="90000"/>
          </a:bodyPr>
          <a:lstStyle/>
          <a:p>
            <a:r>
              <a:rPr lang="tr-TR" b="1" dirty="0" err="1" smtClean="0"/>
              <a:t>Biedermeier</a:t>
            </a:r>
            <a:r>
              <a:rPr lang="tr-TR" b="1" dirty="0" smtClean="0"/>
              <a:t/>
            </a:r>
            <a:br>
              <a:rPr lang="tr-TR" b="1" dirty="0" smtClean="0"/>
            </a:br>
            <a:r>
              <a:rPr lang="tr-TR" b="1" dirty="0" smtClean="0"/>
              <a:t>1815 - 1848</a:t>
            </a:r>
            <a:br>
              <a:rPr lang="tr-TR" b="1" dirty="0" smtClean="0"/>
            </a:br>
            <a:endParaRPr lang="tr-TR" dirty="0"/>
          </a:p>
        </p:txBody>
      </p:sp>
      <p:sp>
        <p:nvSpPr>
          <p:cNvPr id="3" name="2 Alt Başlık"/>
          <p:cNvSpPr>
            <a:spLocks noGrp="1"/>
          </p:cNvSpPr>
          <p:nvPr>
            <p:ph type="subTitle" idx="1"/>
          </p:nvPr>
        </p:nvSpPr>
        <p:spPr/>
        <p:txBody>
          <a:bodyPr/>
          <a:lstStyle/>
          <a:p>
            <a:endParaRPr lang="tr-TR"/>
          </a:p>
        </p:txBody>
      </p:sp>
      <p:pic>
        <p:nvPicPr>
          <p:cNvPr id="2050" name="Picture 2" descr="http://www.cyrny.de/images/messestand-.jpg"/>
          <p:cNvPicPr>
            <a:picLocks noChangeAspect="1" noChangeArrowheads="1"/>
          </p:cNvPicPr>
          <p:nvPr/>
        </p:nvPicPr>
        <p:blipFill>
          <a:blip r:embed="rId2"/>
          <a:srcRect/>
          <a:stretch>
            <a:fillRect/>
          </a:stretch>
        </p:blipFill>
        <p:spPr bwMode="auto">
          <a:xfrm>
            <a:off x="1428728" y="1643050"/>
            <a:ext cx="6589118" cy="4640841"/>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dirty="0"/>
          </a:p>
        </p:txBody>
      </p:sp>
      <p:pic>
        <p:nvPicPr>
          <p:cNvPr id="15362" name="Picture 2" descr="http://www.billerantik.de/gallery2/main.php/d/22307-1/32_Sonntagsspaziergang_LW_D.jpg"/>
          <p:cNvPicPr>
            <a:picLocks noChangeAspect="1" noChangeArrowheads="1"/>
          </p:cNvPicPr>
          <p:nvPr/>
        </p:nvPicPr>
        <p:blipFill>
          <a:blip r:embed="rId2"/>
          <a:srcRect/>
          <a:stretch>
            <a:fillRect/>
          </a:stretch>
        </p:blipFill>
        <p:spPr bwMode="auto">
          <a:xfrm>
            <a:off x="1142976" y="1000108"/>
            <a:ext cx="7143750" cy="4943476"/>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53966"/>
          </a:xfrm>
        </p:spPr>
        <p:txBody>
          <a:bodyPr>
            <a:normAutofit fontScale="90000"/>
          </a:bodyPr>
          <a:lstStyle/>
          <a:p>
            <a:endParaRPr lang="tr-TR" dirty="0"/>
          </a:p>
        </p:txBody>
      </p:sp>
      <p:sp>
        <p:nvSpPr>
          <p:cNvPr id="3" name="2 İçerik Yer Tutucusu"/>
          <p:cNvSpPr>
            <a:spLocks noGrp="1"/>
          </p:cNvSpPr>
          <p:nvPr>
            <p:ph idx="1"/>
          </p:nvPr>
        </p:nvSpPr>
        <p:spPr>
          <a:xfrm>
            <a:off x="214282" y="428604"/>
            <a:ext cx="8715436" cy="6215106"/>
          </a:xfrm>
        </p:spPr>
        <p:txBody>
          <a:bodyPr>
            <a:normAutofit fontScale="55000" lnSpcReduction="20000"/>
          </a:bodyPr>
          <a:lstStyle/>
          <a:p>
            <a:pPr algn="just"/>
            <a:r>
              <a:rPr lang="tr-TR" b="1" dirty="0" err="1" smtClean="0"/>
              <a:t>Begriff</a:t>
            </a:r>
            <a:endParaRPr lang="tr-TR" b="1" dirty="0" smtClean="0"/>
          </a:p>
          <a:p>
            <a:pPr algn="just"/>
            <a:r>
              <a:rPr lang="de-DE" dirty="0" smtClean="0"/>
              <a:t>Der Begriff </a:t>
            </a:r>
            <a:r>
              <a:rPr lang="de-DE" i="1" dirty="0" smtClean="0"/>
              <a:t>Biedermeier</a:t>
            </a:r>
            <a:r>
              <a:rPr lang="de-DE" dirty="0" smtClean="0"/>
              <a:t> wurde zunächst von den Realisten abwertend zur Kritik der Literatur der Restaurationszeit verwendet. In der Jahrhundertwende vom 19. zum 20. Jahrhundert wandte sich die Bedeutung des Begriffs ins Positive. Man verband damit Vorstellungen von der "guten alten Zeit", jenseits aller politischen Wirren, sowie Häuslichkeit, Geselligkeit im kleinen Kreis und die Zurückgezogenheit ins Private</a:t>
            </a:r>
            <a:r>
              <a:rPr lang="de-DE" dirty="0" smtClean="0"/>
              <a:t>.</a:t>
            </a:r>
            <a:endParaRPr lang="tr-TR" dirty="0" smtClean="0"/>
          </a:p>
          <a:p>
            <a:pPr algn="just"/>
            <a:endParaRPr lang="tr-TR" dirty="0" smtClean="0"/>
          </a:p>
          <a:p>
            <a:pPr algn="just"/>
            <a:r>
              <a:rPr lang="tr-TR" b="1" dirty="0" err="1" smtClean="0"/>
              <a:t>Historischer</a:t>
            </a:r>
            <a:r>
              <a:rPr lang="tr-TR" b="1" dirty="0" smtClean="0"/>
              <a:t> </a:t>
            </a:r>
            <a:r>
              <a:rPr lang="tr-TR" b="1" dirty="0" err="1" smtClean="0"/>
              <a:t>Hintergrund</a:t>
            </a:r>
            <a:endParaRPr lang="tr-TR" b="1" dirty="0" smtClean="0"/>
          </a:p>
          <a:p>
            <a:pPr algn="just"/>
            <a:r>
              <a:rPr lang="de-DE" dirty="0" smtClean="0"/>
              <a:t>1815 wurde der Wiener Kongress eingeleitet, bei dem die Neuordnung Europas geregelt wurde. Die Zeit zwischen 1815 und 1848 war geprägt von dem Interessenskonflikt zwischen den deutschen Fürsten, welche sich für eine Restauration einsetzten, und dem "Jungen Deutschland" (Studenten und Professoren), das nach Freiheit und einer politischen Einheit strebte. 1815 kam es zur Gründung des Deutschen Bundes zwischen 39 Einzelstaaten. Es kam außerdem zur Gründung von Burschenschaften, zuerst in Jena, später auch in anderen deutschen Städten. 1819 wurden die Karlsbader Beschlüsse gefasst, welche die Burschenschaften verboten, die Überwachung von Universitäten einleiteten, eine Buch- und Pressezensur einführten und den Einsatz von Spitzeln erlaubten. 1834 kam es zur Gründung des Deutschen Zollvereins, der die innerdeutschen Zollschranken beseitigte und somit eine wirtschaftliche Einheit herstellte. Die Enttäuschung über die unerfüllten Hoffnungen des "Jungen Deutschlands" und das Festhalten an der alten Ordnung deutscher Fürsten führte 1848 schließlich zur Märzrevolution.</a:t>
            </a:r>
            <a:endParaRPr lang="tr-T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82528"/>
          </a:xfrm>
        </p:spPr>
        <p:txBody>
          <a:bodyPr>
            <a:normAutofit fontScale="90000"/>
          </a:bodyPr>
          <a:lstStyle/>
          <a:p>
            <a:endParaRPr lang="tr-TR" dirty="0"/>
          </a:p>
        </p:txBody>
      </p:sp>
      <p:sp>
        <p:nvSpPr>
          <p:cNvPr id="3" name="2 İçerik Yer Tutucusu"/>
          <p:cNvSpPr>
            <a:spLocks noGrp="1"/>
          </p:cNvSpPr>
          <p:nvPr>
            <p:ph idx="1"/>
          </p:nvPr>
        </p:nvSpPr>
        <p:spPr>
          <a:xfrm>
            <a:off x="357158" y="428604"/>
            <a:ext cx="8572560" cy="6215106"/>
          </a:xfrm>
        </p:spPr>
        <p:txBody>
          <a:bodyPr>
            <a:normAutofit fontScale="55000" lnSpcReduction="20000"/>
          </a:bodyPr>
          <a:lstStyle/>
          <a:p>
            <a:pPr algn="just"/>
            <a:r>
              <a:rPr lang="tr-TR" b="1" dirty="0" err="1" smtClean="0"/>
              <a:t>Philosophischer</a:t>
            </a:r>
            <a:r>
              <a:rPr lang="tr-TR" b="1" dirty="0" smtClean="0"/>
              <a:t> </a:t>
            </a:r>
            <a:r>
              <a:rPr lang="tr-TR" b="1" dirty="0" err="1" smtClean="0"/>
              <a:t>Hintergrund</a:t>
            </a:r>
            <a:endParaRPr lang="tr-TR" b="1" dirty="0" smtClean="0"/>
          </a:p>
          <a:p>
            <a:pPr algn="just"/>
            <a:r>
              <a:rPr lang="de-DE" dirty="0" smtClean="0"/>
              <a:t>Der philosophische Hintergrund der Restaurationszeit war v. a. von der Philosophie Friedrich Hegels (1770-1831) und seinen Schriften</a:t>
            </a:r>
            <a:r>
              <a:rPr lang="de-DE" i="1" dirty="0" smtClean="0"/>
              <a:t>Phänomenologie des Geistes</a:t>
            </a:r>
            <a:r>
              <a:rPr lang="de-DE" dirty="0" smtClean="0"/>
              <a:t> (1806), </a:t>
            </a:r>
            <a:r>
              <a:rPr lang="de-DE" i="1" dirty="0" smtClean="0"/>
              <a:t>Wissenschaft der Logik</a:t>
            </a:r>
            <a:r>
              <a:rPr lang="de-DE" dirty="0" smtClean="0"/>
              <a:t> (1812/16), </a:t>
            </a:r>
            <a:r>
              <a:rPr lang="de-DE" i="1" dirty="0" smtClean="0"/>
              <a:t>Enzyklopädie der philosophischen Wissenschaften</a:t>
            </a:r>
            <a:r>
              <a:rPr lang="de-DE" dirty="0" smtClean="0"/>
              <a:t> (1817) </a:t>
            </a:r>
            <a:r>
              <a:rPr lang="de-DE" dirty="0" err="1" smtClean="0"/>
              <a:t>und</a:t>
            </a:r>
            <a:r>
              <a:rPr lang="de-DE" i="1" dirty="0" err="1" smtClean="0"/>
              <a:t>Grundlinien</a:t>
            </a:r>
            <a:r>
              <a:rPr lang="de-DE" i="1" dirty="0" smtClean="0"/>
              <a:t> der Philosophie des Rechts</a:t>
            </a:r>
            <a:r>
              <a:rPr lang="de-DE" dirty="0" smtClean="0"/>
              <a:t> (1831) geprägt</a:t>
            </a:r>
            <a:r>
              <a:rPr lang="de-DE" dirty="0" smtClean="0"/>
              <a:t>.</a:t>
            </a:r>
            <a:endParaRPr lang="tr-TR" dirty="0" smtClean="0"/>
          </a:p>
          <a:p>
            <a:pPr algn="just"/>
            <a:endParaRPr lang="tr-TR" dirty="0" smtClean="0"/>
          </a:p>
          <a:p>
            <a:pPr algn="just"/>
            <a:r>
              <a:rPr lang="tr-TR" b="1" dirty="0" smtClean="0"/>
              <a:t>1. </a:t>
            </a:r>
            <a:r>
              <a:rPr lang="tr-TR" b="1" dirty="0" err="1" smtClean="0"/>
              <a:t>Literatur</a:t>
            </a:r>
            <a:r>
              <a:rPr lang="tr-TR" b="1" dirty="0" smtClean="0"/>
              <a:t> </a:t>
            </a:r>
            <a:r>
              <a:rPr lang="tr-TR" b="1" dirty="0" err="1" smtClean="0"/>
              <a:t>des</a:t>
            </a:r>
            <a:r>
              <a:rPr lang="tr-TR" b="1" dirty="0" smtClean="0"/>
              <a:t> </a:t>
            </a:r>
            <a:r>
              <a:rPr lang="tr-TR" b="1" dirty="0" err="1" smtClean="0"/>
              <a:t>Biedermeier</a:t>
            </a:r>
            <a:endParaRPr lang="tr-TR" b="1" dirty="0" smtClean="0"/>
          </a:p>
          <a:p>
            <a:pPr algn="just"/>
            <a:r>
              <a:rPr lang="de-DE" dirty="0" smtClean="0"/>
              <a:t>Die Biedermeierdichtung versuchte dem Konflikt zwischen Wirklichkeit und Ideal sowie den politischen Spannungen eine </a:t>
            </a:r>
            <a:r>
              <a:rPr lang="de-DE" i="1" dirty="0" smtClean="0"/>
              <a:t>heile poetische Welt</a:t>
            </a:r>
            <a:r>
              <a:rPr lang="de-DE" dirty="0" smtClean="0"/>
              <a:t> mit dem Ziel der Harmonisierung entgegenzusetzen. Bevorzugt wurden kleine literarische Formen. In der biedermeierlichen Literatur wurde das sittliche Ideal der Zeit – genügsame Selbstbescheidung, Zähmung der Leidenschaften, Unterordnung unter das Schicksal, politische Haltung des Mittelwegs, Schätzung des inneren Friedens und kleinen Glücks, Bedacht auf Ordnung, Hang zum Pietismus, Interesse für Natur und Geschichte – dargestellt. Dabei kamen oft die biedermeierlichen Lebensgefühle wie Resignation, Weltschmerz, Schwermut, Stille, Verzweiflung und Entsagung zum Ausdruck, die nicht selten zu Hypochondrie und </a:t>
            </a:r>
            <a:r>
              <a:rPr lang="de-DE" dirty="0" smtClean="0"/>
              <a:t>Selbstmord</a:t>
            </a:r>
            <a:r>
              <a:rPr lang="tr-TR" dirty="0" smtClean="0"/>
              <a:t> </a:t>
            </a:r>
            <a:r>
              <a:rPr lang="de-DE" dirty="0" smtClean="0"/>
              <a:t>führten</a:t>
            </a:r>
            <a:r>
              <a:rPr lang="de-DE" dirty="0" smtClean="0"/>
              <a:t>. </a:t>
            </a:r>
            <a:r>
              <a:rPr lang="de-DE" b="1" dirty="0" err="1" smtClean="0">
                <a:hlinkClick r:id="rId2"/>
              </a:rPr>
              <a:t>Grillparzer</a:t>
            </a:r>
            <a:r>
              <a:rPr lang="de-DE" dirty="0" err="1" smtClean="0"/>
              <a:t>,</a:t>
            </a:r>
            <a:r>
              <a:rPr lang="de-DE" b="1" dirty="0" err="1" smtClean="0">
                <a:hlinkClick r:id="rId3"/>
              </a:rPr>
              <a:t>Lenau</a:t>
            </a:r>
            <a:r>
              <a:rPr lang="de-DE" dirty="0" smtClean="0"/>
              <a:t> und </a:t>
            </a:r>
            <a:r>
              <a:rPr lang="de-DE" b="1" dirty="0" smtClean="0">
                <a:hlinkClick r:id="rId4"/>
              </a:rPr>
              <a:t>Mörike</a:t>
            </a:r>
            <a:r>
              <a:rPr lang="de-DE" dirty="0" smtClean="0"/>
              <a:t> beispielsweise litten in ihren letzten Lebensjahren an Hypochondrie; </a:t>
            </a:r>
            <a:r>
              <a:rPr lang="de-DE" b="1" dirty="0" smtClean="0">
                <a:hlinkClick r:id="rId5"/>
              </a:rPr>
              <a:t>Stifter</a:t>
            </a:r>
            <a:r>
              <a:rPr lang="de-DE" dirty="0" smtClean="0"/>
              <a:t> und </a:t>
            </a:r>
            <a:r>
              <a:rPr lang="de-DE" b="1" dirty="0" smtClean="0">
                <a:hlinkClick r:id="rId6"/>
              </a:rPr>
              <a:t>Raimund</a:t>
            </a:r>
            <a:r>
              <a:rPr lang="de-DE" dirty="0" smtClean="0"/>
              <a:t> dagegen gingen in den </a:t>
            </a:r>
            <a:r>
              <a:rPr lang="de-DE" dirty="0" smtClean="0"/>
              <a:t>Freitod.</a:t>
            </a:r>
            <a:r>
              <a:rPr lang="tr-TR" dirty="0" smtClean="0"/>
              <a:t> </a:t>
            </a:r>
            <a:r>
              <a:rPr lang="de-DE" dirty="0" smtClean="0"/>
              <a:t>Sprachliche </a:t>
            </a:r>
            <a:r>
              <a:rPr lang="de-DE" dirty="0" smtClean="0"/>
              <a:t>Kennzeichen biedermeierlicher Literatur sind besonders die Schlichtheit in Form und Sprache, Volkstümlichkeit, Detailgenauigkeit und Bildlichkeit.</a:t>
            </a:r>
            <a:endParaRPr lang="tr-T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53966"/>
          </a:xfrm>
        </p:spPr>
        <p:txBody>
          <a:bodyPr>
            <a:normAutofit fontScale="90000"/>
          </a:bodyPr>
          <a:lstStyle/>
          <a:p>
            <a:endParaRPr lang="tr-TR" dirty="0"/>
          </a:p>
        </p:txBody>
      </p:sp>
      <p:sp>
        <p:nvSpPr>
          <p:cNvPr id="3" name="2 İçerik Yer Tutucusu"/>
          <p:cNvSpPr>
            <a:spLocks noGrp="1"/>
          </p:cNvSpPr>
          <p:nvPr>
            <p:ph idx="1"/>
          </p:nvPr>
        </p:nvSpPr>
        <p:spPr>
          <a:xfrm>
            <a:off x="457200" y="642918"/>
            <a:ext cx="8229600" cy="5786478"/>
          </a:xfrm>
        </p:spPr>
        <p:txBody>
          <a:bodyPr>
            <a:normAutofit fontScale="55000" lnSpcReduction="20000"/>
          </a:bodyPr>
          <a:lstStyle/>
          <a:p>
            <a:pPr algn="just"/>
            <a:r>
              <a:rPr lang="de-DE" b="1" dirty="0" smtClean="0"/>
              <a:t>1.1 Lyrik im Biedermeier</a:t>
            </a:r>
          </a:p>
          <a:p>
            <a:pPr algn="just"/>
            <a:r>
              <a:rPr lang="de-DE" dirty="0" smtClean="0"/>
              <a:t>Die biedermeierliche Lyrik zeichnet sich sowohl in ihrer Form als auch in ihrem Inhalt vor allem durch Einfachheit und </a:t>
            </a:r>
            <a:r>
              <a:rPr lang="de-DE" dirty="0" err="1" smtClean="0"/>
              <a:t>Volksliedhaftigkeit</a:t>
            </a:r>
            <a:r>
              <a:rPr lang="de-DE" dirty="0" smtClean="0"/>
              <a:t> aus. Wichtige Themen waren: Liebe, Religion, Vergänglichkeit, Entsagung und häusliches Glück. Wie schon in der Romantik, traten auch im Biedermeier häufig Gedichtzyklen auf, z. B. bei Droste-Hülshoff (</a:t>
            </a:r>
            <a:r>
              <a:rPr lang="de-DE" i="1" dirty="0" smtClean="0"/>
              <a:t>Heidebilder</a:t>
            </a:r>
            <a:r>
              <a:rPr lang="de-DE" dirty="0" smtClean="0"/>
              <a:t> (1841/42)), Grillparzer, </a:t>
            </a:r>
            <a:r>
              <a:rPr lang="de-DE" dirty="0" err="1" smtClean="0"/>
              <a:t>Lenau</a:t>
            </a:r>
            <a:r>
              <a:rPr lang="de-DE" dirty="0" smtClean="0"/>
              <a:t> und Mörike</a:t>
            </a:r>
            <a:r>
              <a:rPr lang="de-DE" dirty="0" smtClean="0"/>
              <a:t>.</a:t>
            </a:r>
            <a:endParaRPr lang="tr-TR" dirty="0" smtClean="0"/>
          </a:p>
          <a:p>
            <a:pPr algn="just"/>
            <a:endParaRPr lang="de-DE" dirty="0" smtClean="0"/>
          </a:p>
          <a:p>
            <a:pPr algn="just"/>
            <a:r>
              <a:rPr lang="de-DE" b="1" dirty="0" smtClean="0"/>
              <a:t> 1.2 Epik im Biedermeier</a:t>
            </a:r>
          </a:p>
          <a:p>
            <a:pPr algn="just"/>
            <a:r>
              <a:rPr lang="de-DE" dirty="0" smtClean="0"/>
              <a:t>In der Epik waren im Biedermeier kurze Erzählformen, wie z. B. Novelle und Kurzgeschichte, beliebt. Die wichtigste epische Kleinform in der Biedermeierzeit war die Novelle. </a:t>
            </a:r>
            <a:r>
              <a:rPr lang="de-DE" i="1" dirty="0" smtClean="0"/>
              <a:t>Die Judenbuche</a:t>
            </a:r>
            <a:r>
              <a:rPr lang="de-DE" dirty="0" smtClean="0"/>
              <a:t> Annette von </a:t>
            </a:r>
            <a:r>
              <a:rPr lang="de-DE" b="1" dirty="0" smtClean="0">
                <a:hlinkClick r:id="rId2"/>
              </a:rPr>
              <a:t>Droste-Hülshoffs</a:t>
            </a:r>
            <a:r>
              <a:rPr lang="de-DE" dirty="0" smtClean="0"/>
              <a:t>, </a:t>
            </a:r>
            <a:r>
              <a:rPr lang="de-DE" i="1" dirty="0" smtClean="0"/>
              <a:t>Die schwarze Spinne</a:t>
            </a:r>
            <a:r>
              <a:rPr lang="de-DE" dirty="0" smtClean="0"/>
              <a:t> Jeremias </a:t>
            </a:r>
            <a:r>
              <a:rPr lang="de-DE" b="1" dirty="0" err="1" smtClean="0">
                <a:hlinkClick r:id="rId3"/>
              </a:rPr>
              <a:t>Gotthelfs</a:t>
            </a:r>
            <a:r>
              <a:rPr lang="de-DE" dirty="0" smtClean="0"/>
              <a:t> und </a:t>
            </a:r>
            <a:r>
              <a:rPr lang="de-DE" i="1" dirty="0" smtClean="0"/>
              <a:t>Der arme Spielmann</a:t>
            </a:r>
            <a:r>
              <a:rPr lang="de-DE" dirty="0" smtClean="0"/>
              <a:t> Franz </a:t>
            </a:r>
            <a:r>
              <a:rPr lang="de-DE" b="1" dirty="0" err="1" smtClean="0">
                <a:hlinkClick r:id="rId4"/>
              </a:rPr>
              <a:t>Grillparzers</a:t>
            </a:r>
            <a:r>
              <a:rPr lang="de-DE" dirty="0" smtClean="0"/>
              <a:t> gelten als die bekanntesten Beispiele für Novellen des Biedermeiers</a:t>
            </a:r>
            <a:r>
              <a:rPr lang="de-DE" dirty="0" smtClean="0"/>
              <a:t>.</a:t>
            </a:r>
            <a:endParaRPr lang="tr-TR" dirty="0" smtClean="0"/>
          </a:p>
          <a:p>
            <a:pPr algn="just"/>
            <a:r>
              <a:rPr lang="de-DE" dirty="0" smtClean="0"/>
              <a:t/>
            </a:r>
            <a:br>
              <a:rPr lang="de-DE" dirty="0" smtClean="0"/>
            </a:br>
            <a:r>
              <a:rPr lang="de-DE" dirty="0" smtClean="0"/>
              <a:t>Trotz der Tendenz zu kleinen Formen in der Biedermeierzeit entstanden auch größere epische Dichtungen, die ebenso einflussreich waren. Die von Karl </a:t>
            </a:r>
            <a:r>
              <a:rPr lang="de-DE" b="1" dirty="0" smtClean="0">
                <a:hlinkClick r:id="rId5"/>
              </a:rPr>
              <a:t>Immermann</a:t>
            </a:r>
            <a:r>
              <a:rPr lang="de-DE" dirty="0" smtClean="0"/>
              <a:t> verfassten Romane </a:t>
            </a:r>
            <a:r>
              <a:rPr lang="de-DE" i="1" dirty="0" smtClean="0"/>
              <a:t>Die </a:t>
            </a:r>
            <a:r>
              <a:rPr lang="de-DE" i="1" dirty="0" err="1" smtClean="0"/>
              <a:t>Epigonien</a:t>
            </a:r>
            <a:r>
              <a:rPr lang="de-DE" i="1" dirty="0" smtClean="0"/>
              <a:t>. Familienmemoiren in neun Büchern</a:t>
            </a:r>
            <a:r>
              <a:rPr lang="de-DE" dirty="0" smtClean="0"/>
              <a:t> (1836) und </a:t>
            </a:r>
            <a:r>
              <a:rPr lang="de-DE" i="1" dirty="0" smtClean="0"/>
              <a:t>Münchhausen. Eine Geschichte in Arabesken</a:t>
            </a:r>
            <a:r>
              <a:rPr lang="de-DE" dirty="0" smtClean="0"/>
              <a:t> (1838/39), </a:t>
            </a:r>
            <a:r>
              <a:rPr lang="de-DE" b="1" dirty="0" smtClean="0">
                <a:hlinkClick r:id="rId6"/>
              </a:rPr>
              <a:t>Mörikes</a:t>
            </a:r>
            <a:r>
              <a:rPr lang="de-DE" dirty="0" smtClean="0"/>
              <a:t> </a:t>
            </a:r>
            <a:r>
              <a:rPr lang="de-DE" i="1" dirty="0" smtClean="0"/>
              <a:t>Maler </a:t>
            </a:r>
            <a:r>
              <a:rPr lang="de-DE" i="1" dirty="0" err="1" smtClean="0"/>
              <a:t>Nolten</a:t>
            </a:r>
            <a:r>
              <a:rPr lang="de-DE" dirty="0" smtClean="0"/>
              <a:t> (1832) und </a:t>
            </a:r>
            <a:r>
              <a:rPr lang="de-DE" b="1" dirty="0" smtClean="0">
                <a:hlinkClick r:id="rId7"/>
              </a:rPr>
              <a:t>Stifters</a:t>
            </a:r>
            <a:r>
              <a:rPr lang="de-DE" dirty="0" smtClean="0"/>
              <a:t> </a:t>
            </a:r>
            <a:r>
              <a:rPr lang="de-DE" i="1" dirty="0" smtClean="0"/>
              <a:t>Der Nachsommer</a:t>
            </a:r>
            <a:r>
              <a:rPr lang="de-DE" dirty="0" smtClean="0"/>
              <a:t> (1857) gelten als die wichtigsten ihres Genres.</a:t>
            </a:r>
          </a:p>
          <a:p>
            <a:endParaRPr lang="tr-T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53966"/>
          </a:xfrm>
        </p:spPr>
        <p:txBody>
          <a:bodyPr>
            <a:normAutofit fontScale="90000"/>
          </a:bodyPr>
          <a:lstStyle/>
          <a:p>
            <a:endParaRPr lang="tr-TR" dirty="0"/>
          </a:p>
        </p:txBody>
      </p:sp>
      <p:sp>
        <p:nvSpPr>
          <p:cNvPr id="3" name="2 İçerik Yer Tutucusu"/>
          <p:cNvSpPr>
            <a:spLocks noGrp="1"/>
          </p:cNvSpPr>
          <p:nvPr>
            <p:ph idx="1"/>
          </p:nvPr>
        </p:nvSpPr>
        <p:spPr>
          <a:xfrm>
            <a:off x="457200" y="571480"/>
            <a:ext cx="8229600" cy="6286520"/>
          </a:xfrm>
        </p:spPr>
        <p:txBody>
          <a:bodyPr>
            <a:normAutofit fontScale="47500" lnSpcReduction="20000"/>
          </a:bodyPr>
          <a:lstStyle/>
          <a:p>
            <a:pPr algn="just"/>
            <a:r>
              <a:rPr lang="de-DE" b="1" dirty="0" smtClean="0"/>
              <a:t>1.3 Biedermeierliches Drama</a:t>
            </a:r>
          </a:p>
          <a:p>
            <a:pPr algn="just"/>
            <a:r>
              <a:rPr lang="de-DE" dirty="0" smtClean="0"/>
              <a:t>Die drei bedeutendsten Dramatiker des Biedermeier stammen aus Österreich: </a:t>
            </a:r>
            <a:r>
              <a:rPr lang="de-DE" b="1" dirty="0" smtClean="0">
                <a:hlinkClick r:id="rId2"/>
              </a:rPr>
              <a:t>Grillparzer</a:t>
            </a:r>
            <a:r>
              <a:rPr lang="de-DE" dirty="0" smtClean="0"/>
              <a:t>, der in der Tradition des Wiener Burgtheaters stand, und die </a:t>
            </a:r>
            <a:r>
              <a:rPr lang="de-DE" dirty="0" smtClean="0"/>
              <a:t>beiden</a:t>
            </a:r>
            <a:r>
              <a:rPr lang="tr-TR" dirty="0" smtClean="0"/>
              <a:t> </a:t>
            </a:r>
            <a:r>
              <a:rPr lang="de-DE" dirty="0" smtClean="0"/>
              <a:t>Volksbühnenautoren</a:t>
            </a:r>
            <a:r>
              <a:rPr lang="de-DE" dirty="0" smtClean="0"/>
              <a:t> </a:t>
            </a:r>
            <a:r>
              <a:rPr lang="de-DE" b="1" dirty="0" smtClean="0">
                <a:hlinkClick r:id="rId3"/>
              </a:rPr>
              <a:t>Nestroy</a:t>
            </a:r>
            <a:r>
              <a:rPr lang="de-DE" dirty="0" smtClean="0"/>
              <a:t> und </a:t>
            </a:r>
            <a:r>
              <a:rPr lang="de-DE" b="1" dirty="0" smtClean="0">
                <a:hlinkClick r:id="rId4"/>
              </a:rPr>
              <a:t>Raimund</a:t>
            </a:r>
            <a:r>
              <a:rPr lang="de-DE" dirty="0" smtClean="0"/>
              <a:t>. Eine melancholische und pessimistische Einstellung zur Welt prägt die Werke aller drei Autoren.</a:t>
            </a:r>
          </a:p>
          <a:p>
            <a:pPr algn="just"/>
            <a:endParaRPr lang="tr-TR" dirty="0" smtClean="0"/>
          </a:p>
          <a:p>
            <a:pPr algn="just">
              <a:buNone/>
            </a:pPr>
            <a:r>
              <a:rPr lang="tr-TR" b="1" dirty="0" smtClean="0"/>
              <a:t>	</a:t>
            </a:r>
            <a:r>
              <a:rPr lang="tr-TR" b="1" dirty="0" err="1" smtClean="0"/>
              <a:t>Literarische</a:t>
            </a:r>
            <a:r>
              <a:rPr lang="tr-TR" b="1" dirty="0" smtClean="0"/>
              <a:t> </a:t>
            </a:r>
            <a:r>
              <a:rPr lang="tr-TR" b="1" dirty="0" smtClean="0"/>
              <a:t>Formen</a:t>
            </a:r>
          </a:p>
          <a:p>
            <a:pPr algn="just"/>
            <a:r>
              <a:rPr lang="de-DE" b="1" dirty="0" smtClean="0">
                <a:hlinkClick r:id="rId5"/>
              </a:rPr>
              <a:t>Balladen</a:t>
            </a:r>
            <a:endParaRPr lang="de-DE" dirty="0" smtClean="0"/>
          </a:p>
          <a:p>
            <a:pPr algn="just"/>
            <a:r>
              <a:rPr lang="de-DE" dirty="0" smtClean="0"/>
              <a:t>Novellen</a:t>
            </a:r>
          </a:p>
          <a:p>
            <a:pPr algn="just"/>
            <a:r>
              <a:rPr lang="de-DE" dirty="0" smtClean="0"/>
              <a:t>Kurzgeschichten</a:t>
            </a:r>
          </a:p>
          <a:p>
            <a:pPr algn="just"/>
            <a:r>
              <a:rPr lang="de-DE" dirty="0" smtClean="0"/>
              <a:t>Studien/ Skizzen (bes. Stimmungsbilder)</a:t>
            </a:r>
          </a:p>
          <a:p>
            <a:pPr algn="just"/>
            <a:r>
              <a:rPr lang="de-DE" dirty="0" smtClean="0"/>
              <a:t>Verserzählungen</a:t>
            </a:r>
          </a:p>
          <a:p>
            <a:pPr algn="just"/>
            <a:r>
              <a:rPr lang="de-DE" dirty="0" smtClean="0"/>
              <a:t>Volkslustspiele, wie Possen, Komödien und </a:t>
            </a:r>
            <a:r>
              <a:rPr lang="de-DE" dirty="0" smtClean="0"/>
              <a:t>Zauberstücke</a:t>
            </a:r>
            <a:endParaRPr lang="tr-TR" dirty="0" smtClean="0"/>
          </a:p>
          <a:p>
            <a:pPr algn="just"/>
            <a:endParaRPr lang="de-DE" dirty="0" smtClean="0"/>
          </a:p>
          <a:p>
            <a:pPr algn="just"/>
            <a:r>
              <a:rPr lang="de-DE" b="1" dirty="0" smtClean="0"/>
              <a:t>Skizze/Studie</a:t>
            </a:r>
            <a:r>
              <a:rPr lang="de-DE" dirty="0" smtClean="0"/>
              <a:t>: Ein Skizze/Studie ist ein selbständiger, jedoch formal und stilistisch bewusst </a:t>
            </a:r>
            <a:r>
              <a:rPr lang="de-DE" dirty="0" err="1" smtClean="0"/>
              <a:t>unausgestalteter</a:t>
            </a:r>
            <a:r>
              <a:rPr lang="de-DE" dirty="0" smtClean="0"/>
              <a:t> Prosatext. Diese Erzählform überschneidet sich häufig mit anderen, z. B. der Erzählung, der Kurzgeschichte oder dem Bericht</a:t>
            </a:r>
            <a:r>
              <a:rPr lang="de-DE" dirty="0" smtClean="0"/>
              <a:t>.</a:t>
            </a:r>
            <a:endParaRPr lang="tr-TR" dirty="0" smtClean="0"/>
          </a:p>
          <a:p>
            <a:pPr algn="just"/>
            <a:endParaRPr lang="de-DE" dirty="0" smtClean="0"/>
          </a:p>
          <a:p>
            <a:pPr algn="just"/>
            <a:r>
              <a:rPr lang="de-DE" b="1" dirty="0" smtClean="0"/>
              <a:t>Zauberstück</a:t>
            </a:r>
            <a:r>
              <a:rPr lang="de-DE" dirty="0" smtClean="0"/>
              <a:t>: Ein Zauberstück ist eine Spielvorlage, die übernatürliche Requisiten und Personal beinhaltet. Man unterscheidet zwischen Zauberspiel (z. B. Raimund: </a:t>
            </a:r>
            <a:r>
              <a:rPr lang="de-DE" i="1" dirty="0" smtClean="0"/>
              <a:t>Die gefesselte Phantasie</a:t>
            </a:r>
            <a:r>
              <a:rPr lang="de-DE" dirty="0" smtClean="0"/>
              <a:t>), Zaubermärchen (z. B. Raimund: </a:t>
            </a:r>
            <a:r>
              <a:rPr lang="de-DE" i="1" dirty="0" smtClean="0"/>
              <a:t>Der Verschwender</a:t>
            </a:r>
            <a:r>
              <a:rPr lang="de-DE" dirty="0" smtClean="0"/>
              <a:t>), Zauberposse (z. B. </a:t>
            </a:r>
            <a:r>
              <a:rPr lang="de-DE" dirty="0" err="1" smtClean="0"/>
              <a:t>Nestroy:</a:t>
            </a:r>
            <a:r>
              <a:rPr lang="de-DE" i="1" dirty="0" err="1" smtClean="0"/>
              <a:t>Der</a:t>
            </a:r>
            <a:r>
              <a:rPr lang="de-DE" i="1" dirty="0" smtClean="0"/>
              <a:t> böse Geist </a:t>
            </a:r>
            <a:r>
              <a:rPr lang="de-DE" i="1" dirty="0" err="1" smtClean="0"/>
              <a:t>Lumpazivagabundus</a:t>
            </a:r>
            <a:r>
              <a:rPr lang="de-DE" dirty="0" smtClean="0"/>
              <a:t>; Raimund: </a:t>
            </a:r>
            <a:r>
              <a:rPr lang="de-DE" i="1" dirty="0" smtClean="0"/>
              <a:t>Der Barometermacher auf der Zauberinsel</a:t>
            </a:r>
            <a:r>
              <a:rPr lang="de-DE" dirty="0" smtClean="0"/>
              <a:t>) und Zauberoper (z. B. </a:t>
            </a:r>
            <a:r>
              <a:rPr lang="de-DE" dirty="0" err="1" smtClean="0"/>
              <a:t>Schikaneder</a:t>
            </a:r>
            <a:r>
              <a:rPr lang="de-DE" dirty="0" smtClean="0"/>
              <a:t>: </a:t>
            </a:r>
            <a:r>
              <a:rPr lang="de-DE" i="1" dirty="0" smtClean="0"/>
              <a:t>Die Zauberflöte</a:t>
            </a:r>
            <a:r>
              <a:rPr lang="de-DE" dirty="0" smtClean="0"/>
              <a:t>).</a:t>
            </a:r>
          </a:p>
          <a:p>
            <a:endParaRPr lang="tr-TR" dirty="0" smtClean="0"/>
          </a:p>
          <a:p>
            <a:endParaRPr lang="tr-T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439718"/>
          </a:xfrm>
        </p:spPr>
        <p:txBody>
          <a:bodyPr>
            <a:normAutofit fontScale="90000"/>
          </a:bodyPr>
          <a:lstStyle/>
          <a:p>
            <a:r>
              <a:rPr lang="tr-TR" b="1" dirty="0" err="1" smtClean="0"/>
              <a:t>Vertreter</a:t>
            </a:r>
            <a:r>
              <a:rPr lang="tr-TR" b="1" dirty="0" smtClean="0"/>
              <a:t> </a:t>
            </a:r>
            <a:r>
              <a:rPr lang="tr-TR" b="1" dirty="0" err="1" smtClean="0"/>
              <a:t>und</a:t>
            </a:r>
            <a:r>
              <a:rPr lang="tr-TR" b="1" dirty="0" smtClean="0"/>
              <a:t> </a:t>
            </a:r>
            <a:r>
              <a:rPr lang="tr-TR" b="1" dirty="0" err="1" smtClean="0"/>
              <a:t>Werke</a:t>
            </a:r>
            <a:endParaRPr lang="tr-TR" dirty="0"/>
          </a:p>
        </p:txBody>
      </p:sp>
      <p:sp>
        <p:nvSpPr>
          <p:cNvPr id="3" name="2 İçerik Yer Tutucusu"/>
          <p:cNvSpPr>
            <a:spLocks noGrp="1"/>
          </p:cNvSpPr>
          <p:nvPr>
            <p:ph idx="1"/>
          </p:nvPr>
        </p:nvSpPr>
        <p:spPr>
          <a:xfrm>
            <a:off x="457200" y="785794"/>
            <a:ext cx="8229600" cy="5500726"/>
          </a:xfrm>
        </p:spPr>
        <p:txBody>
          <a:bodyPr>
            <a:normAutofit fontScale="77500" lnSpcReduction="20000"/>
          </a:bodyPr>
          <a:lstStyle/>
          <a:p>
            <a:r>
              <a:rPr lang="tr-TR" b="1" dirty="0" err="1" smtClean="0"/>
              <a:t>Droste</a:t>
            </a:r>
            <a:r>
              <a:rPr lang="tr-TR" b="1" dirty="0" smtClean="0"/>
              <a:t>-</a:t>
            </a:r>
            <a:r>
              <a:rPr lang="tr-TR" b="1" dirty="0" err="1" smtClean="0"/>
              <a:t>Hülshoff</a:t>
            </a:r>
            <a:r>
              <a:rPr lang="tr-TR" b="1" dirty="0" smtClean="0"/>
              <a:t>:</a:t>
            </a:r>
            <a:r>
              <a:rPr lang="tr-TR" dirty="0" smtClean="0"/>
              <a:t> </a:t>
            </a:r>
            <a:r>
              <a:rPr lang="tr-TR" dirty="0" err="1" smtClean="0"/>
              <a:t>Heidebilder</a:t>
            </a:r>
            <a:r>
              <a:rPr lang="tr-TR" dirty="0" smtClean="0"/>
              <a:t>, </a:t>
            </a:r>
            <a:r>
              <a:rPr lang="tr-TR" dirty="0" err="1" smtClean="0"/>
              <a:t>Die</a:t>
            </a:r>
            <a:r>
              <a:rPr lang="tr-TR" dirty="0" smtClean="0"/>
              <a:t> </a:t>
            </a:r>
            <a:r>
              <a:rPr lang="tr-TR" dirty="0" err="1" smtClean="0"/>
              <a:t>Judenbuche</a:t>
            </a:r>
            <a:endParaRPr lang="tr-TR" dirty="0" smtClean="0"/>
          </a:p>
          <a:p>
            <a:endParaRPr lang="tr-TR" dirty="0" smtClean="0"/>
          </a:p>
          <a:p>
            <a:r>
              <a:rPr lang="tr-TR" b="1" dirty="0" err="1" smtClean="0"/>
              <a:t>Grillparzer</a:t>
            </a:r>
            <a:r>
              <a:rPr lang="tr-TR" b="1" dirty="0" smtClean="0"/>
              <a:t>:</a:t>
            </a:r>
            <a:r>
              <a:rPr lang="tr-TR" dirty="0" err="1" smtClean="0"/>
              <a:t>Die</a:t>
            </a:r>
            <a:r>
              <a:rPr lang="tr-TR" dirty="0" smtClean="0"/>
              <a:t> </a:t>
            </a:r>
            <a:r>
              <a:rPr lang="tr-TR" dirty="0" err="1" smtClean="0"/>
              <a:t>Ahnfrau</a:t>
            </a:r>
            <a:r>
              <a:rPr lang="tr-TR" dirty="0" smtClean="0"/>
              <a:t>, </a:t>
            </a:r>
            <a:r>
              <a:rPr lang="tr-TR" dirty="0" smtClean="0"/>
              <a:t>Der </a:t>
            </a:r>
            <a:r>
              <a:rPr lang="tr-TR" dirty="0" err="1" smtClean="0"/>
              <a:t>arme</a:t>
            </a:r>
            <a:r>
              <a:rPr lang="tr-TR" dirty="0" smtClean="0"/>
              <a:t> </a:t>
            </a:r>
            <a:r>
              <a:rPr lang="tr-TR" dirty="0" err="1" smtClean="0"/>
              <a:t>Spielmann</a:t>
            </a:r>
            <a:r>
              <a:rPr lang="tr-TR" dirty="0" smtClean="0"/>
              <a:t>, </a:t>
            </a:r>
            <a:r>
              <a:rPr lang="tr-TR" dirty="0" err="1" smtClean="0"/>
              <a:t>Die</a:t>
            </a:r>
            <a:r>
              <a:rPr lang="tr-TR" dirty="0" smtClean="0"/>
              <a:t> </a:t>
            </a:r>
            <a:r>
              <a:rPr lang="tr-TR" dirty="0" err="1" smtClean="0"/>
              <a:t>Jüdin</a:t>
            </a:r>
            <a:r>
              <a:rPr lang="tr-TR" dirty="0" smtClean="0"/>
              <a:t> </a:t>
            </a:r>
            <a:r>
              <a:rPr lang="tr-TR" dirty="0" err="1" smtClean="0"/>
              <a:t>von</a:t>
            </a:r>
            <a:r>
              <a:rPr lang="tr-TR" dirty="0" smtClean="0"/>
              <a:t> </a:t>
            </a:r>
            <a:r>
              <a:rPr lang="tr-TR" dirty="0" err="1" smtClean="0"/>
              <a:t>Toledo</a:t>
            </a:r>
            <a:endParaRPr lang="tr-TR" dirty="0" smtClean="0"/>
          </a:p>
          <a:p>
            <a:endParaRPr lang="tr-TR" dirty="0" smtClean="0"/>
          </a:p>
          <a:p>
            <a:r>
              <a:rPr lang="tr-TR" b="1" dirty="0" err="1" smtClean="0"/>
              <a:t>Mörike</a:t>
            </a:r>
            <a:r>
              <a:rPr lang="tr-TR" b="1" dirty="0" smtClean="0"/>
              <a:t>: </a:t>
            </a:r>
            <a:r>
              <a:rPr lang="tr-TR" dirty="0" err="1" smtClean="0"/>
              <a:t>Maler</a:t>
            </a:r>
            <a:r>
              <a:rPr lang="tr-TR" dirty="0" smtClean="0"/>
              <a:t> </a:t>
            </a:r>
            <a:r>
              <a:rPr lang="tr-TR" dirty="0" err="1" smtClean="0"/>
              <a:t>Nolten</a:t>
            </a:r>
            <a:endParaRPr lang="tr-TR" dirty="0" smtClean="0"/>
          </a:p>
          <a:p>
            <a:endParaRPr lang="tr-TR" dirty="0" smtClean="0"/>
          </a:p>
          <a:p>
            <a:r>
              <a:rPr lang="tr-TR" b="1" dirty="0" err="1" smtClean="0"/>
              <a:t>Stifter</a:t>
            </a:r>
            <a:r>
              <a:rPr lang="tr-TR" b="1" dirty="0" smtClean="0"/>
              <a:t>:</a:t>
            </a:r>
            <a:r>
              <a:rPr lang="tr-TR" dirty="0" smtClean="0"/>
              <a:t> </a:t>
            </a:r>
            <a:r>
              <a:rPr lang="tr-TR" dirty="0" smtClean="0"/>
              <a:t>Der </a:t>
            </a:r>
            <a:r>
              <a:rPr lang="tr-TR" dirty="0" err="1" smtClean="0"/>
              <a:t>Hochwald</a:t>
            </a:r>
            <a:r>
              <a:rPr lang="tr-TR" dirty="0" smtClean="0"/>
              <a:t>, </a:t>
            </a:r>
            <a:r>
              <a:rPr lang="tr-TR" dirty="0" err="1" smtClean="0"/>
              <a:t>Bunte</a:t>
            </a:r>
            <a:r>
              <a:rPr lang="tr-TR" dirty="0" smtClean="0"/>
              <a:t> </a:t>
            </a:r>
            <a:r>
              <a:rPr lang="tr-TR" dirty="0" err="1" smtClean="0"/>
              <a:t>Steine</a:t>
            </a:r>
            <a:r>
              <a:rPr lang="tr-TR" dirty="0" smtClean="0"/>
              <a:t>, </a:t>
            </a:r>
            <a:r>
              <a:rPr lang="tr-TR" dirty="0" smtClean="0"/>
              <a:t>Der </a:t>
            </a:r>
            <a:r>
              <a:rPr lang="tr-TR" dirty="0" err="1" smtClean="0"/>
              <a:t>Nachsommer</a:t>
            </a:r>
            <a:endParaRPr lang="tr-TR" dirty="0" smtClean="0"/>
          </a:p>
          <a:p>
            <a:endParaRPr lang="tr-TR" dirty="0" smtClean="0"/>
          </a:p>
          <a:p>
            <a:r>
              <a:rPr lang="tr-TR" b="1" dirty="0" err="1" smtClean="0"/>
              <a:t>Immermann</a:t>
            </a:r>
            <a:r>
              <a:rPr lang="tr-TR" b="1" dirty="0" smtClean="0"/>
              <a:t>:</a:t>
            </a:r>
            <a:r>
              <a:rPr lang="tr-TR" dirty="0" err="1" smtClean="0"/>
              <a:t>Die</a:t>
            </a:r>
            <a:r>
              <a:rPr lang="tr-TR" dirty="0" smtClean="0"/>
              <a:t> </a:t>
            </a:r>
            <a:r>
              <a:rPr lang="tr-TR" dirty="0" err="1" smtClean="0"/>
              <a:t>Epigonen</a:t>
            </a:r>
            <a:endParaRPr lang="tr-TR" dirty="0" smtClean="0"/>
          </a:p>
          <a:p>
            <a:endParaRPr lang="tr-TR" dirty="0" smtClean="0"/>
          </a:p>
          <a:p>
            <a:r>
              <a:rPr lang="tr-TR" b="1" dirty="0" err="1" smtClean="0"/>
              <a:t>Gotthelf</a:t>
            </a:r>
            <a:r>
              <a:rPr lang="tr-TR" b="1" dirty="0" smtClean="0"/>
              <a:t>: </a:t>
            </a:r>
            <a:r>
              <a:rPr lang="tr-TR" dirty="0" err="1" smtClean="0"/>
              <a:t>Die</a:t>
            </a:r>
            <a:r>
              <a:rPr lang="tr-TR" dirty="0" smtClean="0"/>
              <a:t> </a:t>
            </a:r>
            <a:r>
              <a:rPr lang="tr-TR" dirty="0" err="1" smtClean="0"/>
              <a:t>schwarze</a:t>
            </a:r>
            <a:r>
              <a:rPr lang="tr-TR" dirty="0" smtClean="0"/>
              <a:t> </a:t>
            </a:r>
            <a:r>
              <a:rPr lang="tr-TR" dirty="0" err="1" smtClean="0"/>
              <a:t>Spinne</a:t>
            </a:r>
            <a:endParaRPr lang="tr-TR" dirty="0" smtClean="0"/>
          </a:p>
          <a:p>
            <a:endParaRPr lang="tr-TR" dirty="0" smtClean="0"/>
          </a:p>
          <a:p>
            <a:r>
              <a:rPr lang="tr-TR" b="1" dirty="0" err="1" smtClean="0"/>
              <a:t>Lenau</a:t>
            </a:r>
            <a:r>
              <a:rPr lang="tr-TR" b="1" dirty="0" smtClean="0"/>
              <a:t>: </a:t>
            </a:r>
            <a:r>
              <a:rPr lang="tr-TR" dirty="0" smtClean="0"/>
              <a:t>Don </a:t>
            </a:r>
            <a:r>
              <a:rPr lang="tr-TR" dirty="0" err="1" smtClean="0"/>
              <a:t>Juan</a:t>
            </a:r>
            <a:endParaRPr lang="tr-TR" dirty="0" smtClean="0"/>
          </a:p>
          <a:p>
            <a:endParaRPr lang="tr-TR" dirty="0" smtClean="0"/>
          </a:p>
          <a:p>
            <a:pPr>
              <a:buNone/>
            </a:pPr>
            <a:endParaRPr lang="tr-TR"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Gezinti">
  <a:themeElements>
    <a:clrScheme name="Gezinti">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Gezinti">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Gezinti">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16</TotalTime>
  <Words>129</Words>
  <PresentationFormat>Ekran Gösterisi (4:3)</PresentationFormat>
  <Paragraphs>45</Paragraphs>
  <Slides>7</Slides>
  <Notes>0</Notes>
  <HiddenSlides>0</HiddenSlides>
  <MMClips>0</MMClips>
  <ScaleCrop>false</ScaleCrop>
  <HeadingPairs>
    <vt:vector size="4" baseType="variant">
      <vt:variant>
        <vt:lpstr>Tema</vt:lpstr>
      </vt:variant>
      <vt:variant>
        <vt:i4>1</vt:i4>
      </vt:variant>
      <vt:variant>
        <vt:lpstr>Slayt Başlıkları</vt:lpstr>
      </vt:variant>
      <vt:variant>
        <vt:i4>7</vt:i4>
      </vt:variant>
    </vt:vector>
  </HeadingPairs>
  <TitlesOfParts>
    <vt:vector size="8" baseType="lpstr">
      <vt:lpstr>Gezinti</vt:lpstr>
      <vt:lpstr>Biedermeier 1815 - 1848 </vt:lpstr>
      <vt:lpstr>Slayt 2</vt:lpstr>
      <vt:lpstr>Slayt 3</vt:lpstr>
      <vt:lpstr>Slayt 4</vt:lpstr>
      <vt:lpstr>Slayt 5</vt:lpstr>
      <vt:lpstr>Slayt 6</vt:lpstr>
      <vt:lpstr>Vertreter und Werke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Biedermeier 1815 - 1848 </dc:title>
  <dc:creator>Exper</dc:creator>
  <cp:lastModifiedBy>Exper</cp:lastModifiedBy>
  <cp:revision>27</cp:revision>
  <dcterms:created xsi:type="dcterms:W3CDTF">2013-12-15T17:50:41Z</dcterms:created>
  <dcterms:modified xsi:type="dcterms:W3CDTF">2013-12-15T18:08:49Z</dcterms:modified>
</cp:coreProperties>
</file>