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28.12.2013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iteraturwelt.com/autoren/hartmann_von_aue.html" TargetMode="External"/><Relationship Id="rId2" Type="http://schemas.openxmlformats.org/officeDocument/2006/relationships/hyperlink" Target="http://www.literaturwelt.com/autoren/walther_von_der_vogelweide.html" TargetMode="External"/><Relationship Id="rId1" Type="http://schemas.openxmlformats.org/officeDocument/2006/relationships/slideLayout" Target="../slideLayouts/slideLayout2.xml"/><Relationship Id="rId6" Type="http://schemas.openxmlformats.org/officeDocument/2006/relationships/hyperlink" Target="http://www.literaturwelt.com/autoren/gottfried_von_strassburg.html" TargetMode="External"/><Relationship Id="rId5" Type="http://schemas.openxmlformats.org/officeDocument/2006/relationships/hyperlink" Target="http://www.literaturwelt.com/autoren/wolfram_von_eschenbach.html" TargetMode="External"/><Relationship Id="rId4" Type="http://schemas.openxmlformats.org/officeDocument/2006/relationships/hyperlink" Target="http://www.literaturwelt.com/autoren/heinrich_von_morungen.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iteraturwelt.com/werke/heinrich_von_morungen/owesolaber.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71480"/>
            <a:ext cx="7772400" cy="1470025"/>
          </a:xfrm>
        </p:spPr>
        <p:txBody>
          <a:bodyPr/>
          <a:lstStyle/>
          <a:p>
            <a:r>
              <a:rPr lang="tr-TR" dirty="0" err="1" smtClean="0"/>
              <a:t>Hochmittelalter</a:t>
            </a:r>
            <a:endParaRPr lang="tr-TR" dirty="0"/>
          </a:p>
        </p:txBody>
      </p:sp>
      <p:sp>
        <p:nvSpPr>
          <p:cNvPr id="3" name="2 Alt Başlık"/>
          <p:cNvSpPr>
            <a:spLocks noGrp="1"/>
          </p:cNvSpPr>
          <p:nvPr>
            <p:ph type="subTitle" idx="1"/>
          </p:nvPr>
        </p:nvSpPr>
        <p:spPr/>
        <p:txBody>
          <a:bodyPr/>
          <a:lstStyle/>
          <a:p>
            <a:endParaRPr lang="tr-TR" dirty="0"/>
          </a:p>
        </p:txBody>
      </p:sp>
      <p:pic>
        <p:nvPicPr>
          <p:cNvPr id="4098" name="Picture 2" descr="Wolfram von Eschenbach - Miniatur aus der Großen Heidelberger Liederhandschrift"/>
          <p:cNvPicPr>
            <a:picLocks noChangeAspect="1" noChangeArrowheads="1"/>
          </p:cNvPicPr>
          <p:nvPr/>
        </p:nvPicPr>
        <p:blipFill>
          <a:blip r:embed="rId2"/>
          <a:srcRect/>
          <a:stretch>
            <a:fillRect/>
          </a:stretch>
        </p:blipFill>
        <p:spPr bwMode="auto">
          <a:xfrm>
            <a:off x="2928926" y="1714488"/>
            <a:ext cx="3071834" cy="442344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6143668"/>
          </a:xfrm>
        </p:spPr>
        <p:txBody>
          <a:bodyPr>
            <a:normAutofit fontScale="62500" lnSpcReduction="20000"/>
          </a:bodyPr>
          <a:lstStyle/>
          <a:p>
            <a:pPr algn="just">
              <a:buNone/>
            </a:pPr>
            <a:r>
              <a:rPr lang="tr-TR" b="1" dirty="0" smtClean="0"/>
              <a:t>	</a:t>
            </a:r>
            <a:r>
              <a:rPr lang="tr-TR" b="1" dirty="0" err="1" smtClean="0"/>
              <a:t>Historischer</a:t>
            </a:r>
            <a:r>
              <a:rPr lang="tr-TR" b="1" dirty="0" smtClean="0"/>
              <a:t> </a:t>
            </a:r>
            <a:r>
              <a:rPr lang="tr-TR" b="1" dirty="0" err="1" smtClean="0"/>
              <a:t>Hintergrund</a:t>
            </a:r>
            <a:endParaRPr lang="tr-TR" b="1" dirty="0" smtClean="0"/>
          </a:p>
          <a:p>
            <a:pPr algn="just"/>
            <a:r>
              <a:rPr lang="de-DE" dirty="0" smtClean="0"/>
              <a:t>Mit der Übernahme der Herrschaftsgewalt der Staufer über die Salier 1125 setzte alsbald das Hochmittelalter ein. Ihren Höhepunkt der Macht erreichten die Staufer unter Friedrich I. – Barbarossa. 1270 erlosch jedoch das Staufergeschlecht und die Macht ging an die Adelshäuser der Luxemburger, </a:t>
            </a:r>
            <a:r>
              <a:rPr lang="de-DE" dirty="0" err="1" smtClean="0"/>
              <a:t>Wittelsbacher</a:t>
            </a:r>
            <a:r>
              <a:rPr lang="de-DE" dirty="0" smtClean="0"/>
              <a:t> und Habsburger über. Die Habsburger stellten dann den römisch-deutschen König.</a:t>
            </a:r>
            <a:br>
              <a:rPr lang="de-DE" dirty="0" smtClean="0"/>
            </a:br>
            <a:r>
              <a:rPr lang="de-DE" dirty="0" smtClean="0"/>
              <a:t>In fast allen Lebensbereichen fand ein umfassender Wandel statt. </a:t>
            </a:r>
            <a:endParaRPr lang="tr-TR" dirty="0" smtClean="0"/>
          </a:p>
          <a:p>
            <a:pPr algn="just"/>
            <a:endParaRPr lang="tr-TR" dirty="0" smtClean="0"/>
          </a:p>
          <a:p>
            <a:pPr algn="just"/>
            <a:r>
              <a:rPr lang="de-DE" dirty="0" smtClean="0"/>
              <a:t>Die Anzahl der Menschen wuchs rasch. Durch gestiegenen Nahrungsbedarf verbesserte sich die landwirtschaftliche Produktion. Handwerk und Handel erlebten einen ähnlichen Aufschwung; die Tauschwirtschaft wurde von der Geldwirtschaft verdrängt. </a:t>
            </a:r>
            <a:r>
              <a:rPr lang="de-DE" dirty="0" smtClean="0">
                <a:solidFill>
                  <a:srgbClr val="0070C0"/>
                </a:solidFill>
              </a:rPr>
              <a:t>Die Kirche erlangte eine geordnete Hierarchie, deren Oberhaupt nun ein Papst war. Das Hochmittelalter war die Blütezeit vieler geistlicher Orden, jedoch kam es häufig zu Konfrontationen geistlicher und weltlicher Herrschaft, die im Investiturstreit mündeten.</a:t>
            </a:r>
            <a:r>
              <a:rPr lang="de-DE" dirty="0" smtClean="0"/>
              <a:t> Neben dem wirtschaftlichen Aufschwung setzte auch ein kultureller Aufbruch ein: </a:t>
            </a:r>
            <a:r>
              <a:rPr lang="de-DE" dirty="0" smtClean="0">
                <a:solidFill>
                  <a:srgbClr val="FF0000"/>
                </a:solidFill>
              </a:rPr>
              <a:t>Schreiben und Lesen blieb nicht mehr dem Klerus vorbehalten; die Literatur richtete sich jetzt an ein adliges Publikum.</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472518" cy="6215106"/>
          </a:xfrm>
        </p:spPr>
        <p:txBody>
          <a:bodyPr>
            <a:normAutofit fontScale="70000" lnSpcReduction="20000"/>
          </a:bodyPr>
          <a:lstStyle/>
          <a:p>
            <a:pPr algn="just"/>
            <a:r>
              <a:rPr lang="tr-TR" b="1" dirty="0" err="1" smtClean="0"/>
              <a:t>Die</a:t>
            </a:r>
            <a:r>
              <a:rPr lang="tr-TR" b="1" dirty="0" smtClean="0"/>
              <a:t> </a:t>
            </a:r>
            <a:r>
              <a:rPr lang="tr-TR" b="1" dirty="0" err="1" smtClean="0"/>
              <a:t>hochmittelalterliche</a:t>
            </a:r>
            <a:r>
              <a:rPr lang="tr-TR" b="1" dirty="0" smtClean="0"/>
              <a:t> </a:t>
            </a:r>
            <a:r>
              <a:rPr lang="tr-TR" b="1" dirty="0" err="1" smtClean="0"/>
              <a:t>Dichtung</a:t>
            </a:r>
            <a:endParaRPr lang="tr-TR" b="1" dirty="0" smtClean="0"/>
          </a:p>
          <a:p>
            <a:pPr algn="just"/>
            <a:r>
              <a:rPr lang="de-DE" dirty="0" smtClean="0">
                <a:solidFill>
                  <a:srgbClr val="0070C0"/>
                </a:solidFill>
              </a:rPr>
              <a:t>Im Hochmittelalter fand der </a:t>
            </a:r>
            <a:r>
              <a:rPr lang="de-DE" b="1" dirty="0" smtClean="0">
                <a:solidFill>
                  <a:srgbClr val="FF0000"/>
                </a:solidFill>
              </a:rPr>
              <a:t>Minnesang</a:t>
            </a:r>
            <a:r>
              <a:rPr lang="de-DE" dirty="0" smtClean="0">
                <a:solidFill>
                  <a:srgbClr val="0070C0"/>
                </a:solidFill>
              </a:rPr>
              <a:t> seine Blütezeit. </a:t>
            </a:r>
            <a:r>
              <a:rPr lang="de-DE" dirty="0" smtClean="0">
                <a:solidFill>
                  <a:schemeClr val="tx1"/>
                </a:solidFill>
              </a:rPr>
              <a:t>Neben</a:t>
            </a:r>
            <a:r>
              <a:rPr lang="de-DE" dirty="0" smtClean="0">
                <a:solidFill>
                  <a:srgbClr val="0070C0"/>
                </a:solidFill>
              </a:rPr>
              <a:t> </a:t>
            </a:r>
            <a:r>
              <a:rPr lang="de-DE" dirty="0" smtClean="0"/>
              <a:t>diesen Lobgesang entstanden noch das </a:t>
            </a:r>
            <a:r>
              <a:rPr lang="de-DE" b="1" dirty="0" smtClean="0"/>
              <a:t>Tagelied und Kreuzlied</a:t>
            </a:r>
            <a:r>
              <a:rPr lang="de-DE" dirty="0" smtClean="0"/>
              <a:t>. Die schönsten Minnelieder stammen von </a:t>
            </a:r>
            <a:r>
              <a:rPr lang="de-DE" b="1" dirty="0" smtClean="0">
                <a:hlinkClick r:id="rId2"/>
              </a:rPr>
              <a:t>Walther von der Vogelweide</a:t>
            </a:r>
            <a:r>
              <a:rPr lang="de-DE" dirty="0" smtClean="0"/>
              <a:t>, </a:t>
            </a:r>
            <a:r>
              <a:rPr lang="de-DE" b="1" dirty="0" smtClean="0">
                <a:hlinkClick r:id="rId3"/>
              </a:rPr>
              <a:t>Hartmann von Aue</a:t>
            </a:r>
            <a:r>
              <a:rPr lang="de-DE" dirty="0" smtClean="0"/>
              <a:t> und </a:t>
            </a:r>
            <a:r>
              <a:rPr lang="de-DE" b="1" dirty="0" smtClean="0">
                <a:hlinkClick r:id="rId4"/>
              </a:rPr>
              <a:t>Heinrich von </a:t>
            </a:r>
            <a:r>
              <a:rPr lang="de-DE" b="1" dirty="0" err="1" smtClean="0">
                <a:hlinkClick r:id="rId4"/>
              </a:rPr>
              <a:t>Morungen</a:t>
            </a:r>
            <a:r>
              <a:rPr lang="de-DE" dirty="0" smtClean="0"/>
              <a:t>. Sie entwickelten auch die Spruchdichtung weiter.</a:t>
            </a:r>
            <a:endParaRPr lang="tr-TR" dirty="0" smtClean="0"/>
          </a:p>
          <a:p>
            <a:pPr algn="just">
              <a:buNone/>
            </a:pPr>
            <a:r>
              <a:rPr lang="de-DE" dirty="0" smtClean="0"/>
              <a:t/>
            </a:r>
            <a:br>
              <a:rPr lang="de-DE" dirty="0" smtClean="0"/>
            </a:br>
            <a:r>
              <a:rPr lang="de-DE" dirty="0" smtClean="0"/>
              <a:t>Neben dem Minnesang entstand das höfische Epos und Heldenepos. Mit </a:t>
            </a:r>
            <a:r>
              <a:rPr lang="de-DE" b="1" i="1" dirty="0" err="1" smtClean="0"/>
              <a:t>Erec</a:t>
            </a:r>
            <a:r>
              <a:rPr lang="de-DE" dirty="0" smtClean="0"/>
              <a:t> (ca. 1180) schuf Hartmann von Aue den ersten deutschen </a:t>
            </a:r>
            <a:r>
              <a:rPr lang="de-DE" dirty="0" err="1" smtClean="0"/>
              <a:t>Artusroman</a:t>
            </a:r>
            <a:r>
              <a:rPr lang="de-DE" dirty="0" smtClean="0"/>
              <a:t>. Das bedeutendste Epos des Mittelalters, </a:t>
            </a:r>
            <a:r>
              <a:rPr lang="de-DE" b="1" i="1" dirty="0" smtClean="0"/>
              <a:t>Parzival</a:t>
            </a:r>
            <a:r>
              <a:rPr lang="de-DE" dirty="0" smtClean="0"/>
              <a:t>, wurde von </a:t>
            </a:r>
            <a:r>
              <a:rPr lang="de-DE" b="1" dirty="0" smtClean="0">
                <a:hlinkClick r:id="rId5"/>
              </a:rPr>
              <a:t>Wolfram von Eschenbach</a:t>
            </a:r>
            <a:r>
              <a:rPr lang="de-DE" dirty="0" smtClean="0"/>
              <a:t> geschrieben. Auch </a:t>
            </a:r>
            <a:r>
              <a:rPr lang="de-DE" b="1" dirty="0" smtClean="0">
                <a:hlinkClick r:id="rId6"/>
              </a:rPr>
              <a:t>Gottfried von Straßburg</a:t>
            </a:r>
            <a:r>
              <a:rPr lang="de-DE" dirty="0" smtClean="0"/>
              <a:t> erlangte großen Ruhm durch sein Epos </a:t>
            </a:r>
            <a:r>
              <a:rPr lang="de-DE" b="1" i="1" dirty="0" smtClean="0"/>
              <a:t>Tristan und Isolde</a:t>
            </a:r>
            <a:r>
              <a:rPr lang="de-DE" dirty="0" smtClean="0"/>
              <a:t>. Ein weiteres Werk erhielt große Bedeutung: das </a:t>
            </a:r>
            <a:r>
              <a:rPr lang="de-DE" b="1" i="1" dirty="0" smtClean="0"/>
              <a:t>Nibelungenlied</a:t>
            </a:r>
            <a:r>
              <a:rPr lang="de-DE" dirty="0" smtClean="0"/>
              <a:t>, ein Heldenepos, das jedoch anonym überliefert ist. Die Epen des Hochmittelalters waren Versepen, die aus Reimpaaren aufgebaut waren. Im Hochmittelalter bildete sich das Mittelhochdeutsch heraus.</a:t>
            </a:r>
            <a:br>
              <a:rPr lang="de-DE" dirty="0" smtClean="0"/>
            </a:br>
            <a:r>
              <a:rPr lang="de-DE" dirty="0" smtClean="0">
                <a:solidFill>
                  <a:srgbClr val="0070C0"/>
                </a:solidFill>
              </a:rPr>
              <a:t>Neben Minne und Epos entstand die </a:t>
            </a:r>
            <a:r>
              <a:rPr lang="de-DE" b="1" dirty="0" smtClean="0">
                <a:solidFill>
                  <a:srgbClr val="0070C0"/>
                </a:solidFill>
              </a:rPr>
              <a:t>Vagantendichtung</a:t>
            </a:r>
            <a:r>
              <a:rPr lang="de-DE" dirty="0" smtClean="0"/>
              <a:t>. Sie stellte Gegenstände des irdischen Lebens dar und stand somit im Gegensatz zu Minnesang und Epos. Die Vagantendichtung wurde in lateinischer Sprache verfasst, deren berühmtestes Werk die </a:t>
            </a:r>
            <a:r>
              <a:rPr lang="de-DE" b="1" i="1" dirty="0" smtClean="0"/>
              <a:t>Carmina Burana</a:t>
            </a:r>
            <a:r>
              <a:rPr lang="de-DE" dirty="0" smtClean="0"/>
              <a:t> ist.</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fontScale="70000" lnSpcReduction="20000"/>
          </a:bodyPr>
          <a:lstStyle/>
          <a:p>
            <a:pPr algn="just"/>
            <a:r>
              <a:rPr lang="de-DE" b="1" dirty="0" smtClean="0"/>
              <a:t>Rittertum</a:t>
            </a:r>
            <a:endParaRPr lang="tr-TR" b="1" dirty="0" smtClean="0"/>
          </a:p>
          <a:p>
            <a:pPr algn="just"/>
            <a:endParaRPr lang="de-DE" dirty="0" smtClean="0"/>
          </a:p>
          <a:p>
            <a:pPr algn="just"/>
            <a:r>
              <a:rPr lang="de-DE" dirty="0" smtClean="0">
                <a:solidFill>
                  <a:srgbClr val="0070C0"/>
                </a:solidFill>
              </a:rPr>
              <a:t>Das Rittertum spielte im Hochmittelalter eine herausragende Rolle. </a:t>
            </a:r>
            <a:r>
              <a:rPr lang="de-DE" dirty="0" smtClean="0"/>
              <a:t>Ursprünglich bezeichnete man mit Rittertum eine militärische Institution im fränkischen Heerwesen. Die ehemals berittenen Krieger im Dienste von Adligen und Königen übernahmen deren Lebensformen. Der Begriff Ritter galt nun als Standesbezeichnung. Es bildete sich ein Rittertum heraus, welches geprägt wurde von Festen, Turnieren, typischen Symbolen (z. B. Wappen) und spezieller Kleidung. Es entstanden </a:t>
            </a:r>
            <a:r>
              <a:rPr lang="de-DE" dirty="0" smtClean="0">
                <a:solidFill>
                  <a:srgbClr val="0070C0"/>
                </a:solidFill>
              </a:rPr>
              <a:t>drei wesentliche ritterliche Ideale: Dienst für den Herrn (weltliche Ritterideale), Dienst für die Kirche und Christenheit (christliche Ritterideale) und den Frauendienst. </a:t>
            </a:r>
            <a:r>
              <a:rPr lang="de-DE" dirty="0" smtClean="0"/>
              <a:t>Die Wirklichkeit sah jedoch anders aus: Habgier, Hurerei und Totschlag waren typische Sünden der Ritter. Die hochmittelalterliche Dichtung hatte die Aufgabe, das ritterliche Ideal darzustellen. Das höfische Epos (Ritterepos) und der Minnesang waren die Hauptformen der ritterlichen Dichtung.</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6143668"/>
          </a:xfrm>
        </p:spPr>
        <p:txBody>
          <a:bodyPr>
            <a:normAutofit fontScale="70000" lnSpcReduction="20000"/>
          </a:bodyPr>
          <a:lstStyle/>
          <a:p>
            <a:pPr>
              <a:buNone/>
            </a:pPr>
            <a:r>
              <a:rPr lang="tr-TR" dirty="0" smtClean="0"/>
              <a:t>	</a:t>
            </a:r>
            <a:r>
              <a:rPr lang="de-DE" b="1" dirty="0" smtClean="0"/>
              <a:t>Leitbegriffe höfischer Ritter/</a:t>
            </a:r>
            <a:br>
              <a:rPr lang="de-DE" b="1" dirty="0" smtClean="0"/>
            </a:br>
            <a:r>
              <a:rPr lang="de-DE" b="1" dirty="0" smtClean="0"/>
              <a:t>ritterliche Tugenden</a:t>
            </a:r>
            <a:endParaRPr lang="tr-TR" dirty="0" smtClean="0"/>
          </a:p>
          <a:p>
            <a:r>
              <a:rPr lang="de-DE" dirty="0" err="1" smtClean="0"/>
              <a:t>mâze</a:t>
            </a:r>
            <a:r>
              <a:rPr lang="de-DE" dirty="0" smtClean="0"/>
              <a:t>: maßvolles Leben, Zurückhaltung</a:t>
            </a:r>
          </a:p>
          <a:p>
            <a:r>
              <a:rPr lang="de-DE" dirty="0" err="1" smtClean="0"/>
              <a:t>zuht</a:t>
            </a:r>
            <a:r>
              <a:rPr lang="de-DE" dirty="0" smtClean="0"/>
              <a:t>: Erziehung nach festen Regeln</a:t>
            </a:r>
          </a:p>
          <a:p>
            <a:r>
              <a:rPr lang="de-DE" dirty="0" err="1" smtClean="0"/>
              <a:t>êre</a:t>
            </a:r>
            <a:r>
              <a:rPr lang="de-DE" dirty="0" smtClean="0"/>
              <a:t>: ritterliches Ansehen, Würde</a:t>
            </a:r>
          </a:p>
          <a:p>
            <a:r>
              <a:rPr lang="de-DE" dirty="0" err="1" smtClean="0"/>
              <a:t>triuwe</a:t>
            </a:r>
            <a:r>
              <a:rPr lang="de-DE" dirty="0" smtClean="0"/>
              <a:t>: Treue</a:t>
            </a:r>
            <a:r>
              <a:rPr lang="tr-TR" dirty="0" smtClean="0"/>
              <a:t> (</a:t>
            </a:r>
            <a:endParaRPr lang="de-DE" dirty="0" smtClean="0"/>
          </a:p>
          <a:p>
            <a:r>
              <a:rPr lang="de-DE" dirty="0" err="1" smtClean="0"/>
              <a:t>hôher</a:t>
            </a:r>
            <a:r>
              <a:rPr lang="de-DE" dirty="0" smtClean="0"/>
              <a:t> </a:t>
            </a:r>
            <a:r>
              <a:rPr lang="de-DE" dirty="0" err="1" smtClean="0"/>
              <a:t>muot</a:t>
            </a:r>
            <a:r>
              <a:rPr lang="de-DE" dirty="0" smtClean="0"/>
              <a:t>: seelische Hochstimmung</a:t>
            </a:r>
          </a:p>
          <a:p>
            <a:r>
              <a:rPr lang="de-DE" dirty="0" err="1" smtClean="0"/>
              <a:t>milte</a:t>
            </a:r>
            <a:r>
              <a:rPr lang="de-DE" dirty="0" smtClean="0"/>
              <a:t>: Freigiebigkeit</a:t>
            </a:r>
          </a:p>
          <a:p>
            <a:r>
              <a:rPr lang="de-DE" dirty="0" err="1" smtClean="0"/>
              <a:t>werdekeit</a:t>
            </a:r>
            <a:r>
              <a:rPr lang="de-DE" dirty="0" smtClean="0"/>
              <a:t>: Würde</a:t>
            </a:r>
          </a:p>
          <a:p>
            <a:r>
              <a:rPr lang="de-DE" dirty="0" err="1" smtClean="0"/>
              <a:t>staete</a:t>
            </a:r>
            <a:r>
              <a:rPr lang="de-DE" dirty="0" smtClean="0"/>
              <a:t>: Beständigkeit, Festigkeit</a:t>
            </a:r>
          </a:p>
          <a:p>
            <a:r>
              <a:rPr lang="de-DE" dirty="0" err="1" smtClean="0"/>
              <a:t>güete</a:t>
            </a:r>
            <a:r>
              <a:rPr lang="de-DE" dirty="0" smtClean="0"/>
              <a:t>: Freundlichkeit</a:t>
            </a:r>
          </a:p>
          <a:p>
            <a:r>
              <a:rPr lang="de-DE" dirty="0" err="1" smtClean="0"/>
              <a:t>manheit</a:t>
            </a:r>
            <a:r>
              <a:rPr lang="de-DE" dirty="0" smtClean="0"/>
              <a:t>: Tapferkeit</a:t>
            </a:r>
          </a:p>
          <a:p>
            <a:pPr>
              <a:buNone/>
            </a:pPr>
            <a:endParaRPr lang="tr-TR" dirty="0" smtClean="0"/>
          </a:p>
          <a:p>
            <a:pPr>
              <a:buNone/>
            </a:pPr>
            <a:r>
              <a:rPr lang="tr-TR" b="1" dirty="0" smtClean="0"/>
              <a:t>	</a:t>
            </a:r>
            <a:r>
              <a:rPr lang="tr-TR" b="1" dirty="0" err="1" smtClean="0"/>
              <a:t>Leitbegriffe</a:t>
            </a:r>
            <a:r>
              <a:rPr lang="tr-TR" b="1" dirty="0" smtClean="0"/>
              <a:t> der </a:t>
            </a:r>
            <a:r>
              <a:rPr lang="tr-TR" b="1" dirty="0" err="1" smtClean="0"/>
              <a:t>Mönche</a:t>
            </a:r>
            <a:endParaRPr lang="tr-TR" b="1" dirty="0" smtClean="0"/>
          </a:p>
          <a:p>
            <a:r>
              <a:rPr lang="de-DE" dirty="0" smtClean="0"/>
              <a:t>Beten</a:t>
            </a:r>
          </a:p>
          <a:p>
            <a:r>
              <a:rPr lang="de-DE" dirty="0" smtClean="0"/>
              <a:t>Hilfsbereitschaft</a:t>
            </a:r>
          </a:p>
          <a:p>
            <a:r>
              <a:rPr lang="de-DE" dirty="0" smtClean="0"/>
              <a:t>Keuschheit</a:t>
            </a:r>
          </a:p>
          <a:p>
            <a:r>
              <a:rPr lang="de-DE" dirty="0" smtClean="0"/>
              <a:t>asketische Lebensführung</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401080" cy="6429396"/>
          </a:xfrm>
        </p:spPr>
        <p:txBody>
          <a:bodyPr>
            <a:normAutofit fontScale="55000" lnSpcReduction="20000"/>
          </a:bodyPr>
          <a:lstStyle/>
          <a:p>
            <a:pPr algn="just">
              <a:buNone/>
            </a:pPr>
            <a:r>
              <a:rPr lang="tr-TR" b="1" dirty="0" smtClean="0"/>
              <a:t>	</a:t>
            </a:r>
          </a:p>
          <a:p>
            <a:pPr algn="just">
              <a:buNone/>
            </a:pPr>
            <a:endParaRPr lang="tr-TR" b="1" dirty="0" smtClean="0"/>
          </a:p>
          <a:p>
            <a:pPr algn="just">
              <a:buNone/>
            </a:pPr>
            <a:endParaRPr lang="tr-TR" b="1" dirty="0" smtClean="0"/>
          </a:p>
          <a:p>
            <a:pPr algn="just">
              <a:buNone/>
            </a:pPr>
            <a:endParaRPr lang="tr-TR" b="1" dirty="0" smtClean="0"/>
          </a:p>
          <a:p>
            <a:pPr algn="just">
              <a:buNone/>
            </a:pPr>
            <a:endParaRPr lang="tr-TR" b="1" dirty="0" smtClean="0"/>
          </a:p>
          <a:p>
            <a:pPr algn="just">
              <a:buNone/>
            </a:pPr>
            <a:endParaRPr lang="tr-TR" b="1" dirty="0" smtClean="0"/>
          </a:p>
          <a:p>
            <a:pPr algn="just">
              <a:buNone/>
            </a:pPr>
            <a:endParaRPr lang="tr-TR" b="1" dirty="0" smtClean="0"/>
          </a:p>
          <a:p>
            <a:pPr algn="just">
              <a:buNone/>
            </a:pPr>
            <a:endParaRPr lang="tr-TR" b="1" dirty="0" smtClean="0"/>
          </a:p>
          <a:p>
            <a:pPr algn="just">
              <a:buNone/>
            </a:pPr>
            <a:endParaRPr lang="tr-TR" b="1" dirty="0" smtClean="0"/>
          </a:p>
          <a:p>
            <a:pPr algn="just">
              <a:buNone/>
            </a:pPr>
            <a:r>
              <a:rPr lang="tr-TR" b="1" dirty="0" err="1" smtClean="0"/>
              <a:t>Minnesang</a:t>
            </a:r>
            <a:endParaRPr lang="tr-TR" b="1" dirty="0" smtClean="0"/>
          </a:p>
          <a:p>
            <a:pPr algn="just">
              <a:buNone/>
            </a:pPr>
            <a:endParaRPr lang="tr-TR" b="1" dirty="0" smtClean="0"/>
          </a:p>
          <a:p>
            <a:pPr algn="just"/>
            <a:r>
              <a:rPr lang="de-DE" dirty="0" smtClean="0"/>
              <a:t>Minne ist der Begriff für höfische Liebe des Mittelalters und stammt vom althochdeutschen Wort </a:t>
            </a:r>
            <a:r>
              <a:rPr lang="de-DE" i="1" dirty="0" err="1" smtClean="0"/>
              <a:t>minna</a:t>
            </a:r>
            <a:r>
              <a:rPr lang="de-DE" dirty="0" smtClean="0"/>
              <a:t> ('Liebe'). Die Minnedichtung ist die älteste Liebesdichtung im westeuropäischem Sprachraum. Die Minnesänger kamen aus allen Ständen, standen aber als solche gleichrangig nebeneinander. Die Strophenform eines Minneliedes war die Stollenstrophe.</a:t>
            </a:r>
            <a:endParaRPr lang="tr-TR" dirty="0" smtClean="0"/>
          </a:p>
          <a:p>
            <a:pPr algn="just">
              <a:buNone/>
            </a:pPr>
            <a:endParaRPr lang="tr-TR" dirty="0" smtClean="0"/>
          </a:p>
          <a:p>
            <a:pPr algn="just"/>
            <a:r>
              <a:rPr lang="de-DE" dirty="0" smtClean="0"/>
              <a:t>Im Minnelied lobte man meist die Gesamtheit der Frauen und nicht nur eine einzelne Frau. </a:t>
            </a:r>
            <a:r>
              <a:rPr lang="de-DE" dirty="0" smtClean="0">
                <a:solidFill>
                  <a:srgbClr val="0070C0"/>
                </a:solidFill>
              </a:rPr>
              <a:t>Im Zentrum des Minneliedes stand die Liebeserklärung eines Ritters (des Minnesängers) an eine adlige Frau</a:t>
            </a:r>
            <a:r>
              <a:rPr lang="de-DE" dirty="0" smtClean="0"/>
              <a:t>. Er pries ihre Schönheit und Vorzüge, hoffte auf die Erhörung, beklagte aber auch die </a:t>
            </a:r>
            <a:r>
              <a:rPr lang="de-DE" dirty="0" err="1" smtClean="0"/>
              <a:t>Unerfüllung</a:t>
            </a:r>
            <a:r>
              <a:rPr lang="de-DE" dirty="0" smtClean="0"/>
              <a:t>. Somit enthielten Minnelieder einen Konflikt zwischen geistiger Liebe und Besinnung. Sie waren Bestandteil des Minnedienstes und wurden vor allem bei Hoffesten vorgetragen</a:t>
            </a:r>
            <a:r>
              <a:rPr lang="de-DE" b="1" dirty="0" smtClean="0">
                <a:solidFill>
                  <a:srgbClr val="0070C0"/>
                </a:solidFill>
              </a:rPr>
              <a:t>. Der Minnedienst war ein Teil der ritterlichen Erziehung </a:t>
            </a:r>
            <a:r>
              <a:rPr lang="de-DE" dirty="0" smtClean="0"/>
              <a:t>und die Minne selbst stellte das Ritterideal dar.</a:t>
            </a:r>
            <a:endParaRPr lang="tr-TR" dirty="0"/>
          </a:p>
        </p:txBody>
      </p:sp>
      <p:pic>
        <p:nvPicPr>
          <p:cNvPr id="6" name="Picture 2" descr="Walther von der Vogelweide - Miniatur aus der Großen Heidelberger Liederhandschrift"/>
          <p:cNvPicPr>
            <a:picLocks noChangeAspect="1" noChangeArrowheads="1"/>
          </p:cNvPicPr>
          <p:nvPr/>
        </p:nvPicPr>
        <p:blipFill>
          <a:blip r:embed="rId2"/>
          <a:srcRect/>
          <a:stretch>
            <a:fillRect/>
          </a:stretch>
        </p:blipFill>
        <p:spPr bwMode="auto">
          <a:xfrm>
            <a:off x="3357554" y="214290"/>
            <a:ext cx="2357454"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472518" cy="6215106"/>
          </a:xfrm>
        </p:spPr>
        <p:txBody>
          <a:bodyPr/>
          <a:lstStyle/>
          <a:p>
            <a:pPr>
              <a:buNone/>
            </a:pPr>
            <a:r>
              <a:rPr lang="tr-TR" b="1" dirty="0" smtClean="0"/>
              <a:t>	</a:t>
            </a:r>
            <a:r>
              <a:rPr lang="tr-TR" b="1" dirty="0" err="1" smtClean="0"/>
              <a:t>Literarische</a:t>
            </a:r>
            <a:r>
              <a:rPr lang="tr-TR" b="1" dirty="0" smtClean="0"/>
              <a:t> Formen</a:t>
            </a:r>
          </a:p>
          <a:p>
            <a:r>
              <a:rPr lang="tr-TR" dirty="0" err="1" smtClean="0"/>
              <a:t>Heldenepos</a:t>
            </a:r>
            <a:endParaRPr lang="tr-TR" dirty="0" smtClean="0"/>
          </a:p>
          <a:p>
            <a:r>
              <a:rPr lang="tr-TR" dirty="0" err="1" smtClean="0"/>
              <a:t>höfisches</a:t>
            </a:r>
            <a:r>
              <a:rPr lang="tr-TR" dirty="0" smtClean="0"/>
              <a:t> </a:t>
            </a:r>
            <a:r>
              <a:rPr lang="tr-TR" dirty="0" err="1" smtClean="0"/>
              <a:t>Epos</a:t>
            </a:r>
            <a:endParaRPr lang="tr-TR" dirty="0" smtClean="0"/>
          </a:p>
          <a:p>
            <a:r>
              <a:rPr lang="tr-TR" dirty="0" err="1" smtClean="0"/>
              <a:t>Artusepik</a:t>
            </a:r>
            <a:endParaRPr lang="tr-TR" dirty="0" smtClean="0"/>
          </a:p>
          <a:p>
            <a:r>
              <a:rPr lang="tr-TR" dirty="0" err="1" smtClean="0"/>
              <a:t>Minnesang</a:t>
            </a:r>
            <a:endParaRPr lang="tr-TR" dirty="0" smtClean="0"/>
          </a:p>
          <a:p>
            <a:r>
              <a:rPr lang="tr-TR" dirty="0" err="1" smtClean="0"/>
              <a:t>Spruchdichtung</a:t>
            </a:r>
            <a:endParaRPr lang="tr-TR" dirty="0" smtClean="0"/>
          </a:p>
          <a:p>
            <a:r>
              <a:rPr lang="tr-TR" dirty="0" err="1" smtClean="0"/>
              <a:t>Tagelied</a:t>
            </a:r>
            <a:endParaRPr lang="tr-TR" dirty="0" smtClean="0"/>
          </a:p>
          <a:p>
            <a:r>
              <a:rPr lang="tr-TR" dirty="0" err="1" smtClean="0"/>
              <a:t>Kreuzlied</a:t>
            </a:r>
            <a:endParaRPr lang="tr-TR" dirty="0" smtClean="0"/>
          </a:p>
          <a:p>
            <a:r>
              <a:rPr lang="tr-TR" dirty="0" err="1" smtClean="0"/>
              <a:t>Leich</a:t>
            </a:r>
            <a:endParaRPr lang="tr-TR" dirty="0" smtClean="0"/>
          </a:p>
          <a:p>
            <a:r>
              <a:rPr lang="tr-TR" dirty="0" err="1" smtClean="0"/>
              <a:t>Vagantendichtung</a:t>
            </a:r>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6143668"/>
          </a:xfrm>
        </p:spPr>
        <p:txBody>
          <a:bodyPr>
            <a:normAutofit fontScale="47500" lnSpcReduction="20000"/>
          </a:bodyPr>
          <a:lstStyle/>
          <a:p>
            <a:pPr>
              <a:buNone/>
            </a:pPr>
            <a:r>
              <a:rPr lang="tr-TR" b="1" dirty="0" smtClean="0"/>
              <a:t>	</a:t>
            </a:r>
            <a:r>
              <a:rPr lang="de-DE" b="1" dirty="0" smtClean="0"/>
              <a:t>höfisches Epos:</a:t>
            </a:r>
            <a:r>
              <a:rPr lang="de-DE" dirty="0" smtClean="0"/>
              <a:t> Im Mittelpunkt steht meist ein adliger Ritter, der viele Abenteuer bestehen und seine Ideale beweisen muss, damit er die höchste Ritterwürde erhält: die Aufnahme in die Tafelrunde am Hofe des Königs Arthus; z. B. </a:t>
            </a:r>
            <a:r>
              <a:rPr lang="de-DE" i="1" dirty="0" smtClean="0">
                <a:solidFill>
                  <a:srgbClr val="0070C0"/>
                </a:solidFill>
              </a:rPr>
              <a:t>Parzival</a:t>
            </a:r>
            <a:r>
              <a:rPr lang="de-DE" dirty="0" smtClean="0">
                <a:solidFill>
                  <a:srgbClr val="0070C0"/>
                </a:solidFill>
              </a:rPr>
              <a:t>, </a:t>
            </a:r>
            <a:r>
              <a:rPr lang="de-DE" i="1" dirty="0" err="1" smtClean="0">
                <a:solidFill>
                  <a:srgbClr val="0070C0"/>
                </a:solidFill>
              </a:rPr>
              <a:t>Erec</a:t>
            </a:r>
            <a:r>
              <a:rPr lang="de-DE" dirty="0" smtClean="0">
                <a:solidFill>
                  <a:srgbClr val="0070C0"/>
                </a:solidFill>
              </a:rPr>
              <a:t> oder </a:t>
            </a:r>
            <a:r>
              <a:rPr lang="de-DE" i="1" dirty="0" err="1" smtClean="0">
                <a:solidFill>
                  <a:srgbClr val="0070C0"/>
                </a:solidFill>
              </a:rPr>
              <a:t>Iwein</a:t>
            </a:r>
            <a:r>
              <a:rPr lang="de-DE" dirty="0" smtClean="0">
                <a:solidFill>
                  <a:srgbClr val="0070C0"/>
                </a:solidFill>
              </a:rPr>
              <a:t>.</a:t>
            </a:r>
            <a:r>
              <a:rPr lang="de-DE" dirty="0" smtClean="0"/>
              <a:t/>
            </a:r>
            <a:br>
              <a:rPr lang="de-DE" dirty="0" smtClean="0"/>
            </a:br>
            <a:r>
              <a:rPr lang="de-DE" dirty="0" smtClean="0"/>
              <a:t>Das höfische Epos zeigt die Vorstellung des Lebensideals und der ritterlichen Tugenden.</a:t>
            </a:r>
          </a:p>
          <a:p>
            <a:pPr>
              <a:buNone/>
            </a:pPr>
            <a:r>
              <a:rPr lang="de-DE" dirty="0" smtClean="0"/>
              <a:t/>
            </a:r>
            <a:br>
              <a:rPr lang="de-DE" dirty="0" smtClean="0"/>
            </a:br>
            <a:r>
              <a:rPr lang="de-DE" b="1" dirty="0" smtClean="0"/>
              <a:t>Heldenepos:</a:t>
            </a:r>
            <a:r>
              <a:rPr lang="de-DE" dirty="0" smtClean="0"/>
              <a:t> Im Mittelpunkt steht das Bestehen eines Abenteuers.</a:t>
            </a:r>
          </a:p>
          <a:p>
            <a:pPr>
              <a:buNone/>
            </a:pPr>
            <a:r>
              <a:rPr lang="de-DE" dirty="0" smtClean="0"/>
              <a:t/>
            </a:r>
            <a:br>
              <a:rPr lang="de-DE" dirty="0" smtClean="0"/>
            </a:br>
            <a:r>
              <a:rPr lang="de-DE" b="1" dirty="0" smtClean="0"/>
              <a:t>Spruchdichtung:</a:t>
            </a:r>
            <a:r>
              <a:rPr lang="de-DE" dirty="0" smtClean="0"/>
              <a:t> Die Spruchdichtung unterscheidet sich zwischen "Sprechspruch", mit belehrendem Inhalt, und dem lyrischen "</a:t>
            </a:r>
            <a:r>
              <a:rPr lang="de-DE" dirty="0" err="1" smtClean="0"/>
              <a:t>Sangspruch</a:t>
            </a:r>
            <a:r>
              <a:rPr lang="de-DE" dirty="0" smtClean="0"/>
              <a:t>", mit religiösen, politischen oder moralischen Inhalten. Ein bedeutender Vertreter des </a:t>
            </a:r>
            <a:r>
              <a:rPr lang="de-DE" dirty="0" err="1" smtClean="0"/>
              <a:t>Sangspruchs</a:t>
            </a:r>
            <a:r>
              <a:rPr lang="de-DE" dirty="0" smtClean="0"/>
              <a:t> war Walther von der Vogelweide. Der </a:t>
            </a:r>
            <a:r>
              <a:rPr lang="de-DE" dirty="0" err="1" smtClean="0"/>
              <a:t>Sangspruch</a:t>
            </a:r>
            <a:r>
              <a:rPr lang="de-DE" dirty="0" smtClean="0"/>
              <a:t> löste sich später in den Meistersang auf.</a:t>
            </a:r>
            <a:br>
              <a:rPr lang="de-DE" dirty="0" smtClean="0"/>
            </a:br>
            <a:endParaRPr lang="de-DE" dirty="0" smtClean="0"/>
          </a:p>
          <a:p>
            <a:pPr>
              <a:buNone/>
            </a:pPr>
            <a:r>
              <a:rPr lang="tr-TR" b="1" dirty="0" smtClean="0"/>
              <a:t>	</a:t>
            </a:r>
            <a:r>
              <a:rPr lang="de-DE" b="1" dirty="0" smtClean="0"/>
              <a:t>Tagelied:</a:t>
            </a:r>
            <a:r>
              <a:rPr lang="de-DE" dirty="0" smtClean="0"/>
              <a:t> Das Tagelied ist ein Minnelied, das die Verabschiedung zweier Liebender nach einer gemeinsamen Liebesnacht, den Schmerz des Abschieds und die Furcht der Aufdeckung der Liebe zum Thema hat. Herausragende Tagelied-Dichter sind Walther von der Vogelweide (z. B. </a:t>
            </a:r>
            <a:r>
              <a:rPr lang="de-DE" i="1" dirty="0" err="1" smtClean="0"/>
              <a:t>Friuntlichen</a:t>
            </a:r>
            <a:r>
              <a:rPr lang="de-DE" i="1" dirty="0" smtClean="0"/>
              <a:t> </a:t>
            </a:r>
            <a:r>
              <a:rPr lang="de-DE" i="1" dirty="0" err="1" smtClean="0"/>
              <a:t>lac</a:t>
            </a:r>
            <a:r>
              <a:rPr lang="de-DE" dirty="0" smtClean="0"/>
              <a:t>), Heinrich von </a:t>
            </a:r>
            <a:r>
              <a:rPr lang="de-DE" dirty="0" err="1" smtClean="0"/>
              <a:t>Morungen</a:t>
            </a:r>
            <a:r>
              <a:rPr lang="de-DE" dirty="0" smtClean="0"/>
              <a:t> (z. B. </a:t>
            </a:r>
            <a:r>
              <a:rPr lang="de-DE" b="1" dirty="0" err="1" smtClean="0">
                <a:hlinkClick r:id="rId2"/>
              </a:rPr>
              <a:t>Owê</a:t>
            </a:r>
            <a:r>
              <a:rPr lang="de-DE" b="1" dirty="0" smtClean="0">
                <a:hlinkClick r:id="rId2"/>
              </a:rPr>
              <a:t>, - Sol aber mir </a:t>
            </a:r>
            <a:r>
              <a:rPr lang="de-DE" b="1" dirty="0" err="1" smtClean="0">
                <a:hlinkClick r:id="rId2"/>
              </a:rPr>
              <a:t>iemer</a:t>
            </a:r>
            <a:r>
              <a:rPr lang="de-DE" b="1" dirty="0" smtClean="0">
                <a:hlinkClick r:id="rId2"/>
              </a:rPr>
              <a:t> </a:t>
            </a:r>
            <a:r>
              <a:rPr lang="de-DE" b="1" dirty="0" err="1" smtClean="0">
                <a:hlinkClick r:id="rId2"/>
              </a:rPr>
              <a:t>mê</a:t>
            </a:r>
            <a:r>
              <a:rPr lang="de-DE" dirty="0" smtClean="0"/>
              <a:t>) und Wolfram von Eschenbach.</a:t>
            </a:r>
          </a:p>
          <a:p>
            <a:pPr>
              <a:buNone/>
            </a:pPr>
            <a:r>
              <a:rPr lang="de-DE" dirty="0" smtClean="0"/>
              <a:t/>
            </a:r>
            <a:br>
              <a:rPr lang="de-DE" dirty="0" smtClean="0"/>
            </a:br>
            <a:r>
              <a:rPr lang="de-DE" b="1" dirty="0" smtClean="0"/>
              <a:t>Kreuzlied:</a:t>
            </a:r>
            <a:r>
              <a:rPr lang="de-DE" dirty="0" smtClean="0"/>
              <a:t> Das Kreuzlied ist eine Form des Minnesangs, in welcher der Minnesänger vor der Entscheidung steht, sich einem Kreuzzug anzuschließen oder den Minnedienst für seine Herrin fortzuführen. Kreuzlieder schrieben z. B. Friedrich von Hausen (z. B. </a:t>
            </a:r>
            <a:r>
              <a:rPr lang="de-DE" i="1" dirty="0" smtClean="0"/>
              <a:t>Min herze und min </a:t>
            </a:r>
            <a:r>
              <a:rPr lang="de-DE" i="1" dirty="0" err="1" smtClean="0"/>
              <a:t>lip</a:t>
            </a:r>
            <a:r>
              <a:rPr lang="de-DE" i="1" dirty="0" smtClean="0"/>
              <a:t> die </a:t>
            </a:r>
            <a:r>
              <a:rPr lang="de-DE" i="1" dirty="0" err="1" smtClean="0"/>
              <a:t>wellent</a:t>
            </a:r>
            <a:r>
              <a:rPr lang="de-DE" i="1" dirty="0" smtClean="0"/>
              <a:t> scheiden</a:t>
            </a:r>
            <a:r>
              <a:rPr lang="de-DE" dirty="0" smtClean="0"/>
              <a:t>) und Albrecht von </a:t>
            </a:r>
            <a:r>
              <a:rPr lang="de-DE" dirty="0" err="1" smtClean="0"/>
              <a:t>Johannsdorf</a:t>
            </a:r>
            <a:r>
              <a:rPr lang="de-DE" dirty="0" smtClean="0"/>
              <a:t> (z. B. </a:t>
            </a:r>
            <a:r>
              <a:rPr lang="de-DE" i="1" dirty="0" smtClean="0"/>
              <a:t>Ich und ein </a:t>
            </a:r>
            <a:r>
              <a:rPr lang="de-DE" i="1" dirty="0" err="1" smtClean="0"/>
              <a:t>wîp</a:t>
            </a:r>
            <a:r>
              <a:rPr lang="de-DE" dirty="0" smtClean="0"/>
              <a:t>).</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39718"/>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457200" y="857232"/>
            <a:ext cx="8229600" cy="5572164"/>
          </a:xfrm>
        </p:spPr>
        <p:txBody>
          <a:bodyPr/>
          <a:lstStyle/>
          <a:p>
            <a:r>
              <a:rPr lang="tr-TR" dirty="0" err="1" smtClean="0"/>
              <a:t>Wolfram</a:t>
            </a:r>
            <a:r>
              <a:rPr lang="tr-TR" dirty="0" smtClean="0"/>
              <a:t> </a:t>
            </a:r>
            <a:r>
              <a:rPr lang="tr-TR" dirty="0" err="1" smtClean="0"/>
              <a:t>von</a:t>
            </a:r>
            <a:r>
              <a:rPr lang="tr-TR" dirty="0" smtClean="0"/>
              <a:t> </a:t>
            </a:r>
            <a:r>
              <a:rPr lang="tr-TR" b="1" dirty="0" err="1" smtClean="0"/>
              <a:t>Eschenbach</a:t>
            </a:r>
            <a:r>
              <a:rPr lang="tr-TR" dirty="0" smtClean="0"/>
              <a:t>: </a:t>
            </a:r>
            <a:r>
              <a:rPr lang="tr-TR" dirty="0" err="1" smtClean="0">
                <a:solidFill>
                  <a:srgbClr val="FF0000"/>
                </a:solidFill>
              </a:rPr>
              <a:t>Parzival</a:t>
            </a:r>
            <a:r>
              <a:rPr lang="tr-TR" dirty="0" smtClean="0">
                <a:solidFill>
                  <a:srgbClr val="FF0000"/>
                </a:solidFill>
              </a:rPr>
              <a:t>, </a:t>
            </a:r>
            <a:r>
              <a:rPr lang="tr-TR" dirty="0" err="1" smtClean="0"/>
              <a:t>Minnelieder</a:t>
            </a:r>
            <a:r>
              <a:rPr lang="tr-TR" dirty="0" smtClean="0"/>
              <a:t>, </a:t>
            </a:r>
            <a:r>
              <a:rPr lang="tr-TR" dirty="0" err="1" smtClean="0"/>
              <a:t>Willehalm</a:t>
            </a:r>
            <a:r>
              <a:rPr lang="tr-TR" dirty="0" smtClean="0"/>
              <a:t> </a:t>
            </a:r>
          </a:p>
          <a:p>
            <a:endParaRPr lang="tr-TR" dirty="0" smtClean="0"/>
          </a:p>
          <a:p>
            <a:r>
              <a:rPr lang="tr-TR" dirty="0" err="1" smtClean="0"/>
              <a:t>Hartmann</a:t>
            </a:r>
            <a:r>
              <a:rPr lang="tr-TR" dirty="0" smtClean="0"/>
              <a:t> </a:t>
            </a:r>
            <a:r>
              <a:rPr lang="tr-TR" dirty="0" err="1" smtClean="0"/>
              <a:t>von</a:t>
            </a:r>
            <a:r>
              <a:rPr lang="tr-TR" dirty="0" smtClean="0"/>
              <a:t> </a:t>
            </a:r>
            <a:r>
              <a:rPr lang="tr-TR" b="1" dirty="0" err="1" smtClean="0"/>
              <a:t>Aue</a:t>
            </a:r>
            <a:r>
              <a:rPr lang="tr-TR" dirty="0" smtClean="0"/>
              <a:t>: </a:t>
            </a:r>
            <a:r>
              <a:rPr lang="tr-TR" dirty="0" smtClean="0">
                <a:solidFill>
                  <a:srgbClr val="FF0000"/>
                </a:solidFill>
              </a:rPr>
              <a:t>Der </a:t>
            </a:r>
            <a:r>
              <a:rPr lang="tr-TR" dirty="0" err="1" smtClean="0">
                <a:solidFill>
                  <a:srgbClr val="FF0000"/>
                </a:solidFill>
              </a:rPr>
              <a:t>arme</a:t>
            </a:r>
            <a:r>
              <a:rPr lang="tr-TR" dirty="0" smtClean="0">
                <a:solidFill>
                  <a:srgbClr val="FF0000"/>
                </a:solidFill>
              </a:rPr>
              <a:t> </a:t>
            </a:r>
            <a:r>
              <a:rPr lang="tr-TR" dirty="0" err="1" smtClean="0">
                <a:solidFill>
                  <a:srgbClr val="FF0000"/>
                </a:solidFill>
              </a:rPr>
              <a:t>Heinrich</a:t>
            </a:r>
            <a:r>
              <a:rPr lang="tr-TR" dirty="0" smtClean="0"/>
              <a:t>, </a:t>
            </a:r>
            <a:r>
              <a:rPr lang="tr-TR" dirty="0" err="1" smtClean="0"/>
              <a:t>Erec</a:t>
            </a:r>
            <a:r>
              <a:rPr lang="tr-TR" dirty="0" smtClean="0"/>
              <a:t>, </a:t>
            </a:r>
            <a:r>
              <a:rPr lang="tr-TR" dirty="0" err="1" smtClean="0"/>
              <a:t>Iwein</a:t>
            </a:r>
            <a:r>
              <a:rPr lang="tr-TR" dirty="0" smtClean="0"/>
              <a:t>, </a:t>
            </a:r>
            <a:r>
              <a:rPr lang="tr-TR" dirty="0" err="1" smtClean="0"/>
              <a:t>Gregorius</a:t>
            </a:r>
            <a:r>
              <a:rPr lang="tr-TR" dirty="0" smtClean="0"/>
              <a:t> </a:t>
            </a:r>
          </a:p>
          <a:p>
            <a:endParaRPr lang="tr-TR" dirty="0" smtClean="0"/>
          </a:p>
          <a:p>
            <a:r>
              <a:rPr lang="tr-TR" dirty="0" err="1" smtClean="0"/>
              <a:t>Gottfried</a:t>
            </a:r>
            <a:r>
              <a:rPr lang="tr-TR" dirty="0" smtClean="0"/>
              <a:t> </a:t>
            </a:r>
            <a:r>
              <a:rPr lang="tr-TR" dirty="0" err="1" smtClean="0"/>
              <a:t>von</a:t>
            </a:r>
            <a:r>
              <a:rPr lang="tr-TR" dirty="0" smtClean="0"/>
              <a:t> </a:t>
            </a:r>
            <a:r>
              <a:rPr lang="tr-TR" b="1" dirty="0" err="1" smtClean="0"/>
              <a:t>Straßburg</a:t>
            </a:r>
            <a:r>
              <a:rPr lang="tr-TR" dirty="0" smtClean="0"/>
              <a:t>: </a:t>
            </a:r>
            <a:r>
              <a:rPr lang="tr-TR" dirty="0" err="1" smtClean="0">
                <a:solidFill>
                  <a:srgbClr val="FF0000"/>
                </a:solidFill>
              </a:rPr>
              <a:t>Tristan</a:t>
            </a:r>
            <a:r>
              <a:rPr lang="tr-TR" dirty="0" smtClean="0">
                <a:solidFill>
                  <a:srgbClr val="FF0000"/>
                </a:solidFill>
              </a:rPr>
              <a:t> </a:t>
            </a:r>
            <a:r>
              <a:rPr lang="tr-TR" dirty="0" err="1" smtClean="0">
                <a:solidFill>
                  <a:srgbClr val="FF0000"/>
                </a:solidFill>
              </a:rPr>
              <a:t>und</a:t>
            </a:r>
            <a:r>
              <a:rPr lang="tr-TR" dirty="0" smtClean="0">
                <a:solidFill>
                  <a:srgbClr val="FF0000"/>
                </a:solidFill>
              </a:rPr>
              <a:t> </a:t>
            </a:r>
            <a:r>
              <a:rPr lang="tr-TR" dirty="0" err="1" smtClean="0">
                <a:solidFill>
                  <a:srgbClr val="FF0000"/>
                </a:solidFill>
              </a:rPr>
              <a:t>Isolde</a:t>
            </a:r>
            <a:endParaRPr lang="tr-TR"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TotalTime>
  <Words>103</Words>
  <PresentationFormat>Ekran Gösterisi (4:3)</PresentationFormat>
  <Paragraphs>64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Gezinti</vt:lpstr>
      <vt:lpstr>Hochmittelalter</vt:lpstr>
      <vt:lpstr>Slayt 2</vt:lpstr>
      <vt:lpstr>Slayt 3</vt:lpstr>
      <vt:lpstr>Slayt 4</vt:lpstr>
      <vt:lpstr>Slayt 5</vt:lpstr>
      <vt:lpstr>Slayt 6</vt:lpstr>
      <vt:lpstr>Slayt 7</vt:lpstr>
      <vt:lpstr>Slayt 8</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Hochmittelalter</dc:title>
  <dc:creator>Exper</dc:creator>
  <cp:lastModifiedBy>Exper</cp:lastModifiedBy>
  <cp:revision>34</cp:revision>
  <dcterms:created xsi:type="dcterms:W3CDTF">2013-12-15T07:28:41Z</dcterms:created>
  <dcterms:modified xsi:type="dcterms:W3CDTF">2013-12-28T19:47:35Z</dcterms:modified>
</cp:coreProperties>
</file>