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80" r:id="rId24"/>
    <p:sldId id="281" r:id="rId25"/>
    <p:sldId id="282" r:id="rId2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6" d="100"/>
          <a:sy n="56" d="100"/>
        </p:scale>
        <p:origin x="-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62BC7F6-BFE6-47EF-A8E1-A6D28559047B}" type="datetimeFigureOut">
              <a:rPr lang="de-DE"/>
              <a:pPr>
                <a:defRPr/>
              </a:pPr>
              <a:t>25.02.2020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0BD551-7996-45A4-810B-51A02C9A43BB}"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4"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hteck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hteck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Gerade Verbindung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hteck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a:p>
        </p:txBody>
      </p:sp>
      <p:sp>
        <p:nvSpPr>
          <p:cNvPr id="8" name="Titel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de-DE" smtClean="0"/>
              <a:t>Titelmasterformat durch Klicken bearbeiten</a:t>
            </a:r>
            <a:endParaRPr lang="en-US"/>
          </a:p>
        </p:txBody>
      </p:sp>
      <p:sp>
        <p:nvSpPr>
          <p:cNvPr id="15" name="Datumsplatzhalter 27"/>
          <p:cNvSpPr>
            <a:spLocks noGrp="1"/>
          </p:cNvSpPr>
          <p:nvPr>
            <p:ph type="dt" sz="half" idx="10"/>
          </p:nvPr>
        </p:nvSpPr>
        <p:spPr/>
        <p:txBody>
          <a:bodyPr/>
          <a:lstStyle>
            <a:lvl1pPr>
              <a:defRPr/>
            </a:lvl1pPr>
          </a:lstStyle>
          <a:p>
            <a:pPr>
              <a:defRPr/>
            </a:pPr>
            <a:fld id="{3D685CDF-E5B6-45E1-8FA6-D1CD0E474D47}" type="datetime1">
              <a:rPr lang="de-DE"/>
              <a:pPr>
                <a:defRPr/>
              </a:pPr>
              <a:t>25.02.2020</a:t>
            </a:fld>
            <a:endParaRPr lang="de-DE"/>
          </a:p>
        </p:txBody>
      </p:sp>
      <p:sp>
        <p:nvSpPr>
          <p:cNvPr id="16" name="Fußzeilenplatzhalter 16"/>
          <p:cNvSpPr>
            <a:spLocks noGrp="1"/>
          </p:cNvSpPr>
          <p:nvPr>
            <p:ph type="ftr" sz="quarter" idx="11"/>
          </p:nvPr>
        </p:nvSpPr>
        <p:spPr/>
        <p:txBody>
          <a:bodyPr/>
          <a:lstStyle>
            <a:lvl1pPr>
              <a:defRPr/>
            </a:lvl1pPr>
          </a:lstStyle>
          <a:p>
            <a:pPr>
              <a:defRPr/>
            </a:pPr>
            <a:endParaRPr lang="de-DE"/>
          </a:p>
        </p:txBody>
      </p:sp>
      <p:sp>
        <p:nvSpPr>
          <p:cNvPr id="17" name="Foliennummernplatzhalt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B600FB83-F07E-4D2D-B858-880941CB8F63}"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B93FBE5F-A0E4-4DC9-88E2-DE5E1F3E33EB}" type="datetime1">
              <a:rPr lang="de-DE"/>
              <a:pPr>
                <a:defRPr/>
              </a:pPr>
              <a:t>25.02.2020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39227C8-07B5-466E-A169-B6F8DDA809AB}"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4"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hteck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Gerade Verbindung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Ellipse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kaler Textplatzhalter 2"/>
          <p:cNvSpPr>
            <a:spLocks noGrp="1"/>
          </p:cNvSpPr>
          <p:nvPr>
            <p:ph type="body" orient="vert" idx="1"/>
          </p:nvPr>
        </p:nvSpPr>
        <p:spPr>
          <a:xfrm>
            <a:off x="304800" y="304800"/>
            <a:ext cx="6553200" cy="5821366"/>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 name="Vertikaler Titel 1"/>
          <p:cNvSpPr>
            <a:spLocks noGrp="1"/>
          </p:cNvSpPr>
          <p:nvPr>
            <p:ph type="title" orient="vert"/>
          </p:nvPr>
        </p:nvSpPr>
        <p:spPr>
          <a:xfrm>
            <a:off x="7391400" y="304801"/>
            <a:ext cx="1447800" cy="5851525"/>
          </a:xfrm>
        </p:spPr>
        <p:txBody>
          <a:bodyPr vert="eaVert"/>
          <a:lstStyle/>
          <a:p>
            <a:r>
              <a:rPr lang="de-DE" smtClean="0"/>
              <a:t>Titelmasterformat durch Klicken bearbeiten</a:t>
            </a:r>
            <a:endParaRPr lang="en-US"/>
          </a:p>
        </p:txBody>
      </p:sp>
      <p:sp>
        <p:nvSpPr>
          <p:cNvPr id="13" name="Foliennummernplatzhalter 5"/>
          <p:cNvSpPr>
            <a:spLocks noGrp="1"/>
          </p:cNvSpPr>
          <p:nvPr>
            <p:ph type="sldNum" sz="quarter" idx="10"/>
          </p:nvPr>
        </p:nvSpPr>
        <p:spPr>
          <a:xfrm>
            <a:off x="6915150" y="3009900"/>
            <a:ext cx="457200" cy="441325"/>
          </a:xfrm>
        </p:spPr>
        <p:txBody>
          <a:bodyPr/>
          <a:lstStyle>
            <a:lvl1pPr>
              <a:defRPr/>
            </a:lvl1pPr>
          </a:lstStyle>
          <a:p>
            <a:pPr>
              <a:defRPr/>
            </a:pPr>
            <a:fld id="{E0F114B7-DE57-4D48-9F97-8A14B61B339F}" type="slidenum">
              <a:rPr lang="de-DE"/>
              <a:pPr>
                <a:defRPr/>
              </a:pPr>
              <a:t>‹#›</a:t>
            </a:fld>
            <a:endParaRPr lang="de-DE"/>
          </a:p>
        </p:txBody>
      </p:sp>
      <p:sp>
        <p:nvSpPr>
          <p:cNvPr id="14" name="Datumsplatzhalter 3"/>
          <p:cNvSpPr>
            <a:spLocks noGrp="1"/>
          </p:cNvSpPr>
          <p:nvPr>
            <p:ph type="dt" sz="half" idx="11"/>
          </p:nvPr>
        </p:nvSpPr>
        <p:spPr/>
        <p:txBody>
          <a:bodyPr/>
          <a:lstStyle>
            <a:lvl1pPr>
              <a:defRPr/>
            </a:lvl1pPr>
          </a:lstStyle>
          <a:p>
            <a:pPr>
              <a:defRPr/>
            </a:pPr>
            <a:fld id="{EA037AF5-A4B1-4F25-B0E1-11EB277764A4}" type="datetime1">
              <a:rPr lang="de-DE"/>
              <a:pPr>
                <a:defRPr/>
              </a:pPr>
              <a:t>25.02.2020</a:t>
            </a:fld>
            <a:endParaRPr lang="de-DE"/>
          </a:p>
        </p:txBody>
      </p:sp>
      <p:sp>
        <p:nvSpPr>
          <p:cNvPr id="15" name="Fußzeilenplatzhalter 4"/>
          <p:cNvSpPr>
            <a:spLocks noGrp="1"/>
          </p:cNvSpPr>
          <p:nvPr>
            <p:ph type="ftr" sz="quarter" idx="12"/>
          </p:nvPr>
        </p:nvSpPr>
        <p:spPr/>
        <p:txBody>
          <a:bodyPr/>
          <a:lstStyle>
            <a:lvl1pPr>
              <a:defRPr/>
            </a:lvl1pPr>
          </a:lstStyle>
          <a:p>
            <a:pPr>
              <a:defRPr/>
            </a:pPr>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lang="de-DE" smtClean="0"/>
              <a:t>Titelmasterformat durch Klicken bearbeiten</a:t>
            </a:r>
            <a:endParaRPr lang="en-US"/>
          </a:p>
        </p:txBody>
      </p:sp>
      <p:sp>
        <p:nvSpPr>
          <p:cNvPr id="8" name="Inhaltsplatzhalter 7"/>
          <p:cNvSpPr>
            <a:spLocks noGrp="1"/>
          </p:cNvSpPr>
          <p:nvPr>
            <p:ph sz="quarter" idx="1"/>
          </p:nvPr>
        </p:nvSpPr>
        <p:spPr>
          <a:xfrm>
            <a:off x="301752" y="1527048"/>
            <a:ext cx="850392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F8445FA7-ACCD-4159-A0F3-7EBAC1FE8D9D}" type="datetime1">
              <a:rPr lang="de-DE"/>
              <a:pPr>
                <a:defRPr/>
              </a:pPr>
              <a:t>25.02.2020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a:xfrm>
            <a:off x="4362450" y="1027113"/>
            <a:ext cx="457200" cy="441325"/>
          </a:xfrm>
        </p:spPr>
        <p:txBody>
          <a:bodyPr/>
          <a:lstStyle>
            <a:lvl1pPr>
              <a:defRPr/>
            </a:lvl1pPr>
          </a:lstStyle>
          <a:p>
            <a:pPr>
              <a:defRPr/>
            </a:pPr>
            <a:fld id="{1BF7F1EC-0A6F-49C7-831E-1D08D0BDF91A}"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4"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hteck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hteck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hteck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Gerade Verbindung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Ellipse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platzhalt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2" name="Titel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de-DE" smtClean="0"/>
              <a:t>Titelmasterformat durch Klicken bearbeiten</a:t>
            </a:r>
            <a:endParaRPr lang="en-US"/>
          </a:p>
        </p:txBody>
      </p:sp>
      <p:sp>
        <p:nvSpPr>
          <p:cNvPr id="15" name="Fußzeilenplatzhalter 4"/>
          <p:cNvSpPr>
            <a:spLocks noGrp="1"/>
          </p:cNvSpPr>
          <p:nvPr>
            <p:ph type="ftr" sz="quarter" idx="10"/>
          </p:nvPr>
        </p:nvSpPr>
        <p:spPr/>
        <p:txBody>
          <a:bodyPr/>
          <a:lstStyle>
            <a:lvl1pPr>
              <a:defRPr/>
            </a:lvl1pPr>
          </a:lstStyle>
          <a:p>
            <a:pPr>
              <a:defRPr/>
            </a:pPr>
            <a:endParaRPr lang="de-DE"/>
          </a:p>
        </p:txBody>
      </p:sp>
      <p:sp>
        <p:nvSpPr>
          <p:cNvPr id="16" name="Datumsplatzhalter 3"/>
          <p:cNvSpPr>
            <a:spLocks noGrp="1"/>
          </p:cNvSpPr>
          <p:nvPr>
            <p:ph type="dt" sz="half" idx="11"/>
          </p:nvPr>
        </p:nvSpPr>
        <p:spPr/>
        <p:txBody>
          <a:bodyPr/>
          <a:lstStyle>
            <a:lvl1pPr>
              <a:defRPr/>
            </a:lvl1pPr>
          </a:lstStyle>
          <a:p>
            <a:pPr>
              <a:defRPr/>
            </a:pPr>
            <a:fld id="{596CB12B-3B87-4113-BD6E-C90D959046C5}" type="datetime1">
              <a:rPr lang="de-DE"/>
              <a:pPr>
                <a:defRPr/>
              </a:pPr>
              <a:t>25.02.2020</a:t>
            </a:fld>
            <a:endParaRPr lang="de-DE"/>
          </a:p>
        </p:txBody>
      </p:sp>
      <p:sp>
        <p:nvSpPr>
          <p:cNvPr id="17" name="Foliennummernplatzhalt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59F1CC7C-D4E0-41F1-A148-500C3A31E477}"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5" name="Gerade Verbindung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301752" y="228600"/>
            <a:ext cx="8534400" cy="758952"/>
          </a:xfrm>
        </p:spPr>
        <p:txBody>
          <a:bodyPr/>
          <a:lstStyle/>
          <a:p>
            <a:r>
              <a:rPr lang="de-DE" smtClean="0"/>
              <a:t>Titelmasterformat durch Klicken bearbeiten</a:t>
            </a:r>
            <a:endParaRPr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Datumsplatzhalter 4"/>
          <p:cNvSpPr>
            <a:spLocks noGrp="1"/>
          </p:cNvSpPr>
          <p:nvPr>
            <p:ph type="dt" sz="half" idx="10"/>
          </p:nvPr>
        </p:nvSpPr>
        <p:spPr>
          <a:xfrm>
            <a:off x="5791200" y="6410325"/>
            <a:ext cx="3044825" cy="365125"/>
          </a:xfrm>
        </p:spPr>
        <p:txBody>
          <a:bodyPr/>
          <a:lstStyle>
            <a:lvl1pPr>
              <a:defRPr/>
            </a:lvl1pPr>
          </a:lstStyle>
          <a:p>
            <a:pPr>
              <a:defRPr/>
            </a:pPr>
            <a:fld id="{8A7B2F64-E37A-4608-B4F3-1236356C228A}" type="datetime1">
              <a:rPr lang="de-DE"/>
              <a:pPr>
                <a:defRPr/>
              </a:pPr>
              <a:t>25.02.2020</a:t>
            </a:fld>
            <a:endParaRPr lang="de-DE"/>
          </a:p>
        </p:txBody>
      </p:sp>
      <p:sp>
        <p:nvSpPr>
          <p:cNvPr id="7" name="Fußzeilenplatzhalter 5"/>
          <p:cNvSpPr>
            <a:spLocks noGrp="1"/>
          </p:cNvSpPr>
          <p:nvPr>
            <p:ph type="ftr" sz="quarter" idx="11"/>
          </p:nvPr>
        </p:nvSpPr>
        <p:spPr/>
        <p:txBody>
          <a:bodyPr/>
          <a:lstStyle>
            <a:lvl1pPr>
              <a:defRPr/>
            </a:lvl1pPr>
          </a:lstStyle>
          <a:p>
            <a:pPr>
              <a:defRPr/>
            </a:pPr>
            <a:endParaRPr lang="de-DE"/>
          </a:p>
        </p:txBody>
      </p:sp>
      <p:sp>
        <p:nvSpPr>
          <p:cNvPr id="8" name="Foliennummernplatzhalter 6"/>
          <p:cNvSpPr>
            <a:spLocks noGrp="1"/>
          </p:cNvSpPr>
          <p:nvPr>
            <p:ph type="sldNum" sz="quarter" idx="12"/>
          </p:nvPr>
        </p:nvSpPr>
        <p:spPr/>
        <p:txBody>
          <a:bodyPr/>
          <a:lstStyle>
            <a:lvl1pPr>
              <a:defRPr/>
            </a:lvl1pPr>
          </a:lstStyle>
          <a:p>
            <a:pPr>
              <a:defRPr/>
            </a:pPr>
            <a:fld id="{328651AB-6C7D-4C46-A058-EF5DCBA18A05}"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7" name="Gerade Verbindung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hteck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htec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Gerade Verbindung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hteck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Ellipse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24" name="Inhaltsplatzhalter 23"/>
          <p:cNvSpPr>
            <a:spLocks noGrp="1"/>
          </p:cNvSpPr>
          <p:nvPr>
            <p:ph sz="quarter" idx="2"/>
          </p:nvPr>
        </p:nvSpPr>
        <p:spPr>
          <a:xfrm>
            <a:off x="301752" y="2471383"/>
            <a:ext cx="4041648" cy="3818404"/>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6" name="Inhaltsplatzhalter 25"/>
          <p:cNvSpPr>
            <a:spLocks noGrp="1"/>
          </p:cNvSpPr>
          <p:nvPr>
            <p:ph sz="quarter" idx="4"/>
          </p:nvPr>
        </p:nvSpPr>
        <p:spPr>
          <a:xfrm>
            <a:off x="4800600" y="2471383"/>
            <a:ext cx="4038600" cy="382219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3" name="Titel 22"/>
          <p:cNvSpPr>
            <a:spLocks noGrp="1"/>
          </p:cNvSpPr>
          <p:nvPr>
            <p:ph type="title"/>
          </p:nvPr>
        </p:nvSpPr>
        <p:spPr/>
        <p:txBody>
          <a:bodyPr rtlCol="0"/>
          <a:lstStyle/>
          <a:p>
            <a:r>
              <a:rPr lang="de-DE" smtClean="0"/>
              <a:t>Titelmasterformat durch Klicken bearbeiten</a:t>
            </a:r>
            <a:endParaRPr lang="en-US"/>
          </a:p>
        </p:txBody>
      </p:sp>
      <p:sp>
        <p:nvSpPr>
          <p:cNvPr id="18" name="Datumsplatzhalter 6"/>
          <p:cNvSpPr>
            <a:spLocks noGrp="1"/>
          </p:cNvSpPr>
          <p:nvPr>
            <p:ph type="dt" sz="half" idx="10"/>
          </p:nvPr>
        </p:nvSpPr>
        <p:spPr/>
        <p:txBody>
          <a:bodyPr/>
          <a:lstStyle>
            <a:lvl1pPr>
              <a:defRPr/>
            </a:lvl1pPr>
          </a:lstStyle>
          <a:p>
            <a:pPr>
              <a:defRPr/>
            </a:pPr>
            <a:fld id="{9B827EE0-A7AE-466B-80A0-88FFB0D0732A}" type="datetime1">
              <a:rPr lang="de-DE"/>
              <a:pPr>
                <a:defRPr/>
              </a:pPr>
              <a:t>25.02.2020</a:t>
            </a:fld>
            <a:endParaRPr lang="de-DE"/>
          </a:p>
        </p:txBody>
      </p:sp>
      <p:sp>
        <p:nvSpPr>
          <p:cNvPr id="19" name="Fußzeilenplatzhalter 7"/>
          <p:cNvSpPr>
            <a:spLocks noGrp="1"/>
          </p:cNvSpPr>
          <p:nvPr>
            <p:ph type="ftr" sz="quarter" idx="11"/>
          </p:nvPr>
        </p:nvSpPr>
        <p:spPr>
          <a:xfrm>
            <a:off x="304800" y="6410325"/>
            <a:ext cx="3581400" cy="365125"/>
          </a:xfrm>
        </p:spPr>
        <p:txBody>
          <a:bodyPr/>
          <a:lstStyle>
            <a:lvl1pPr>
              <a:defRPr/>
            </a:lvl1pPr>
          </a:lstStyle>
          <a:p>
            <a:pPr>
              <a:defRPr/>
            </a:pPr>
            <a:endParaRPr lang="de-DE"/>
          </a:p>
        </p:txBody>
      </p:sp>
      <p:sp>
        <p:nvSpPr>
          <p:cNvPr id="20" name="Foliennummernplatzhalter 8"/>
          <p:cNvSpPr>
            <a:spLocks noGrp="1"/>
          </p:cNvSpPr>
          <p:nvPr>
            <p:ph type="sldNum" sz="quarter" idx="12"/>
          </p:nvPr>
        </p:nvSpPr>
        <p:spPr>
          <a:xfrm>
            <a:off x="4343400" y="1042988"/>
            <a:ext cx="457200" cy="441325"/>
          </a:xfrm>
        </p:spPr>
        <p:txBody>
          <a:bodyPr/>
          <a:lstStyle>
            <a:lvl1pPr algn="ctr">
              <a:defRPr smtClean="0"/>
            </a:lvl1pPr>
          </a:lstStyle>
          <a:p>
            <a:pPr>
              <a:defRPr/>
            </a:pPr>
            <a:fld id="{70D77069-45BC-42E0-A8E0-E5A15FD254AB}" type="slidenum">
              <a:rPr lang="de-DE"/>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pPr>
              <a:defRPr/>
            </a:pPr>
            <a:fld id="{1B7B10B0-475D-4B54-BC8C-FD7B7E71A615}" type="datetime1">
              <a:rPr lang="de-DE"/>
              <a:pPr>
                <a:defRPr/>
              </a:pPr>
              <a:t>25.02.2020</a:t>
            </a:fld>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a:xfrm>
            <a:off x="4343400" y="1036638"/>
            <a:ext cx="457200" cy="441325"/>
          </a:xfrm>
        </p:spPr>
        <p:txBody>
          <a:bodyPr/>
          <a:lstStyle>
            <a:lvl1pPr>
              <a:defRPr/>
            </a:lvl1pPr>
          </a:lstStyle>
          <a:p>
            <a:pPr>
              <a:defRPr/>
            </a:pPr>
            <a:fld id="{1552CA8C-CCC9-476D-986F-3F3EB80744CB}" type="slidenum">
              <a:rPr lang="de-DE"/>
              <a:pPr>
                <a:defRPr/>
              </a:pPr>
              <a:t>‹#›</a:t>
            </a:fld>
            <a:endParaRPr lang="de-DE"/>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hteck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umsplatzhalter 1"/>
          <p:cNvSpPr>
            <a:spLocks noGrp="1"/>
          </p:cNvSpPr>
          <p:nvPr>
            <p:ph type="dt" sz="half" idx="10"/>
          </p:nvPr>
        </p:nvSpPr>
        <p:spPr/>
        <p:txBody>
          <a:bodyPr/>
          <a:lstStyle>
            <a:lvl1pPr>
              <a:defRPr/>
            </a:lvl1pPr>
          </a:lstStyle>
          <a:p>
            <a:pPr>
              <a:defRPr/>
            </a:pPr>
            <a:fld id="{1700644F-64FB-4C0B-A05E-E978870CF809}" type="datetime1">
              <a:rPr lang="de-DE"/>
              <a:pPr>
                <a:defRPr/>
              </a:pPr>
              <a:t>25.02.2020</a:t>
            </a:fld>
            <a:endParaRPr lang="de-DE"/>
          </a:p>
        </p:txBody>
      </p:sp>
      <p:sp>
        <p:nvSpPr>
          <p:cNvPr id="9" name="Fußzeilenplatzhalter 2"/>
          <p:cNvSpPr>
            <a:spLocks noGrp="1"/>
          </p:cNvSpPr>
          <p:nvPr>
            <p:ph type="ftr" sz="quarter" idx="11"/>
          </p:nvPr>
        </p:nvSpPr>
        <p:spPr/>
        <p:txBody>
          <a:bodyPr/>
          <a:lstStyle>
            <a:lvl1pPr>
              <a:defRPr/>
            </a:lvl1pPr>
          </a:lstStyle>
          <a:p>
            <a:pPr>
              <a:defRPr/>
            </a:pPr>
            <a:endParaRPr lang="de-DE"/>
          </a:p>
        </p:txBody>
      </p:sp>
      <p:sp>
        <p:nvSpPr>
          <p:cNvPr id="10" name="Foliennummernplatzhalt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E0D0FE53-C335-44FD-9837-CA412704516A}" type="slidenum">
              <a:rPr lang="de-DE"/>
              <a:pPr>
                <a:defRPr/>
              </a:pPr>
              <a:t>‹#›</a:t>
            </a:fld>
            <a:endParaRPr lang="de-DE"/>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5" name="Rechteck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hteck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hteck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Gerade Verbindung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hteck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de-DE" smtClean="0"/>
              <a:t>Titelmasterformat durch Klicken bearbeiten</a:t>
            </a:r>
            <a:endParaRPr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20" name="Inhaltsplatzhalter 19"/>
          <p:cNvSpPr>
            <a:spLocks noGrp="1"/>
          </p:cNvSpPr>
          <p:nvPr>
            <p:ph sz="quarter" idx="1"/>
          </p:nvPr>
        </p:nvSpPr>
        <p:spPr>
          <a:xfrm>
            <a:off x="3124200" y="685800"/>
            <a:ext cx="5638800" cy="5410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6" name="Foliennummernplatzhalt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B3F1A6EB-F429-42D8-A941-2334F1FF30D9}" type="slidenum">
              <a:rPr lang="de-DE"/>
              <a:pPr>
                <a:defRPr/>
              </a:pPr>
              <a:t>‹#›</a:t>
            </a:fld>
            <a:endParaRPr lang="de-DE"/>
          </a:p>
        </p:txBody>
      </p:sp>
      <p:sp>
        <p:nvSpPr>
          <p:cNvPr id="17" name="Datumsplatzhalter 4"/>
          <p:cNvSpPr>
            <a:spLocks noGrp="1"/>
          </p:cNvSpPr>
          <p:nvPr>
            <p:ph type="dt" sz="half" idx="11"/>
          </p:nvPr>
        </p:nvSpPr>
        <p:spPr/>
        <p:txBody>
          <a:bodyPr/>
          <a:lstStyle>
            <a:lvl1pPr>
              <a:defRPr/>
            </a:lvl1pPr>
          </a:lstStyle>
          <a:p>
            <a:pPr>
              <a:defRPr/>
            </a:pPr>
            <a:fld id="{BE5A05C5-ED66-49A9-8124-7ACF6BCE24F3}" type="datetime1">
              <a:rPr lang="de-DE"/>
              <a:pPr>
                <a:defRPr/>
              </a:pPr>
              <a:t>25.02.2020</a:t>
            </a:fld>
            <a:endParaRPr lang="de-DE"/>
          </a:p>
        </p:txBody>
      </p:sp>
      <p:sp>
        <p:nvSpPr>
          <p:cNvPr id="18" name="Fußzeilenplatzhalter 5"/>
          <p:cNvSpPr>
            <a:spLocks noGrp="1"/>
          </p:cNvSpPr>
          <p:nvPr>
            <p:ph type="ftr" sz="quarter" idx="12"/>
          </p:nvPr>
        </p:nvSpPr>
        <p:spPr>
          <a:xfrm>
            <a:off x="301625" y="6410325"/>
            <a:ext cx="3382963" cy="366713"/>
          </a:xfrm>
        </p:spPr>
        <p:txBody>
          <a:bodyPr/>
          <a:lstStyle>
            <a:lvl1pPr>
              <a:defRPr/>
            </a:lvl1pPr>
          </a:lstStyle>
          <a:p>
            <a:pPr>
              <a:defRPr/>
            </a:pPr>
            <a:endParaRPr lang="de-DE"/>
          </a:p>
        </p:txBody>
      </p:sp>
    </p:spTree>
  </p:cSld>
  <p:clrMapOvr>
    <a:overrideClrMapping bg1="lt1" tx1="dk1" bg2="lt2" tx2="dk2" accent1="accent1" accent2="accent2" accent3="accent3" accent4="accent4" accent5="accent5" accent6="accent6" hlink="hlink" folHlink="folHlink"/>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Gerade Verbindung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hteck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htec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hteck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de-DE" smtClean="0"/>
              <a:t>Titelmasterformat durch Klicken bearbeiten</a:t>
            </a:r>
            <a:endParaRPr lang="en-US"/>
          </a:p>
        </p:txBody>
      </p:sp>
      <p:sp>
        <p:nvSpPr>
          <p:cNvPr id="3" name="Bildplatzhalt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de-DE" smtClean="0"/>
              <a:t>Textmasterformate durch Klicken bearbeiten</a:t>
            </a:r>
          </a:p>
        </p:txBody>
      </p:sp>
      <p:sp>
        <p:nvSpPr>
          <p:cNvPr id="16" name="Foliennummernplatzhalter 6"/>
          <p:cNvSpPr>
            <a:spLocks noGrp="1"/>
          </p:cNvSpPr>
          <p:nvPr>
            <p:ph type="sldNum" sz="quarter" idx="10"/>
          </p:nvPr>
        </p:nvSpPr>
        <p:spPr>
          <a:xfrm>
            <a:off x="1371600" y="312738"/>
            <a:ext cx="457200" cy="441325"/>
          </a:xfrm>
        </p:spPr>
        <p:txBody>
          <a:bodyPr/>
          <a:lstStyle>
            <a:lvl1pPr>
              <a:defRPr/>
            </a:lvl1pPr>
          </a:lstStyle>
          <a:p>
            <a:pPr>
              <a:defRPr/>
            </a:pPr>
            <a:fld id="{AD7520E4-8391-472C-A327-6A17DCD3688D}" type="slidenum">
              <a:rPr lang="de-DE"/>
              <a:pPr>
                <a:defRPr/>
              </a:pPr>
              <a:t>‹#›</a:t>
            </a:fld>
            <a:endParaRPr lang="de-DE"/>
          </a:p>
        </p:txBody>
      </p:sp>
      <p:sp>
        <p:nvSpPr>
          <p:cNvPr id="17" name="Datumsplatzhalter 4"/>
          <p:cNvSpPr>
            <a:spLocks noGrp="1"/>
          </p:cNvSpPr>
          <p:nvPr>
            <p:ph type="dt" sz="half" idx="11"/>
          </p:nvPr>
        </p:nvSpPr>
        <p:spPr>
          <a:xfrm>
            <a:off x="5788025" y="6405563"/>
            <a:ext cx="3044825" cy="365125"/>
          </a:xfrm>
        </p:spPr>
        <p:txBody>
          <a:bodyPr/>
          <a:lstStyle>
            <a:lvl1pPr>
              <a:defRPr/>
            </a:lvl1pPr>
          </a:lstStyle>
          <a:p>
            <a:pPr>
              <a:defRPr/>
            </a:pPr>
            <a:fld id="{420DB509-3634-42CF-8DBA-FD6434806A27}" type="datetime1">
              <a:rPr lang="de-DE"/>
              <a:pPr>
                <a:defRPr/>
              </a:pPr>
              <a:t>25.02.2020</a:t>
            </a:fld>
            <a:endParaRPr lang="de-DE"/>
          </a:p>
        </p:txBody>
      </p:sp>
      <p:sp>
        <p:nvSpPr>
          <p:cNvPr id="18" name="Fußzeilenplatzhalter 5"/>
          <p:cNvSpPr>
            <a:spLocks noGrp="1"/>
          </p:cNvSpPr>
          <p:nvPr>
            <p:ph type="ftr" sz="quarter" idx="12"/>
          </p:nvPr>
        </p:nvSpPr>
        <p:spPr>
          <a:xfrm>
            <a:off x="301625" y="6410325"/>
            <a:ext cx="3584575" cy="366713"/>
          </a:xfrm>
        </p:spPr>
        <p:txBody>
          <a:bodyPr/>
          <a:lstStyle>
            <a:lvl1pPr>
              <a:defRPr/>
            </a:lvl1pPr>
          </a:lstStyle>
          <a:p>
            <a:pPr>
              <a:defRPr/>
            </a:pPr>
            <a:endParaRPr lang="de-DE"/>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htec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htec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umsplatzhalt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BFAC98DF-7D2C-489A-9800-1D777A8D02E0}" type="datetime1">
              <a:rPr lang="de-DE"/>
              <a:pPr>
                <a:defRPr/>
              </a:pPr>
              <a:t>25.02.2020</a:t>
            </a:fld>
            <a:endParaRPr lang="de-DE"/>
          </a:p>
        </p:txBody>
      </p:sp>
      <p:sp>
        <p:nvSpPr>
          <p:cNvPr id="3" name="Fußzeilenplatzhalt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de-DE"/>
          </a:p>
        </p:txBody>
      </p:sp>
      <p:sp>
        <p:nvSpPr>
          <p:cNvPr id="8" name="Rechtec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Gerade Verbindung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Foliennummernplatzhalt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70F637E4-B8F2-44A8-BA0B-430D95559138}" type="slidenum">
              <a:rPr lang="de-DE"/>
              <a:pPr>
                <a:defRPr/>
              </a:pPr>
              <a:t>‹#›</a:t>
            </a:fld>
            <a:endParaRPr lang="de-DE"/>
          </a:p>
        </p:txBody>
      </p:sp>
      <p:sp>
        <p:nvSpPr>
          <p:cNvPr id="1038" name="Titelplatzhalt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Titelmasterformat durch Klicken bearbeiten</a:t>
            </a:r>
            <a:endParaRPr lang="en-US" smtClean="0"/>
          </a:p>
        </p:txBody>
      </p:sp>
      <p:sp>
        <p:nvSpPr>
          <p:cNvPr id="1039" name="Textplatzhalt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pull dir="ru"/>
  </p:transition>
  <p:hf hdr="0" ftr="0" dt="0"/>
  <p:txStyles>
    <p:titleStyle>
      <a:lvl1pPr algn="ctr" rtl="0" fontAlgn="base">
        <a:spcBef>
          <a:spcPct val="0"/>
        </a:spcBef>
        <a:spcAft>
          <a:spcPct val="0"/>
        </a:spcAft>
        <a:defRPr sz="3300" kern="1200">
          <a:solidFill>
            <a:srgbClr val="CA5E6D"/>
          </a:solidFill>
          <a:latin typeface="+mj-lt"/>
          <a:ea typeface="+mj-ea"/>
          <a:cs typeface="+mj-cs"/>
        </a:defRPr>
      </a:lvl1pPr>
      <a:lvl2pPr algn="ctr" rtl="0" fontAlgn="base">
        <a:spcBef>
          <a:spcPct val="0"/>
        </a:spcBef>
        <a:spcAft>
          <a:spcPct val="0"/>
        </a:spcAft>
        <a:defRPr sz="3300">
          <a:solidFill>
            <a:srgbClr val="CA5E6D"/>
          </a:solidFill>
          <a:latin typeface="Georgia" pitchFamily="18" charset="0"/>
        </a:defRPr>
      </a:lvl2pPr>
      <a:lvl3pPr algn="ctr" rtl="0" fontAlgn="base">
        <a:spcBef>
          <a:spcPct val="0"/>
        </a:spcBef>
        <a:spcAft>
          <a:spcPct val="0"/>
        </a:spcAft>
        <a:defRPr sz="3300">
          <a:solidFill>
            <a:srgbClr val="CA5E6D"/>
          </a:solidFill>
          <a:latin typeface="Georgia" pitchFamily="18" charset="0"/>
        </a:defRPr>
      </a:lvl3pPr>
      <a:lvl4pPr algn="ctr" rtl="0" fontAlgn="base">
        <a:spcBef>
          <a:spcPct val="0"/>
        </a:spcBef>
        <a:spcAft>
          <a:spcPct val="0"/>
        </a:spcAft>
        <a:defRPr sz="3300">
          <a:solidFill>
            <a:srgbClr val="CA5E6D"/>
          </a:solidFill>
          <a:latin typeface="Georgia" pitchFamily="18" charset="0"/>
        </a:defRPr>
      </a:lvl4pPr>
      <a:lvl5pPr algn="ctr" rtl="0" fontAlgn="base">
        <a:spcBef>
          <a:spcPct val="0"/>
        </a:spcBef>
        <a:spcAft>
          <a:spcPct val="0"/>
        </a:spcAft>
        <a:defRPr sz="3300">
          <a:solidFill>
            <a:srgbClr val="CA5E6D"/>
          </a:solidFill>
          <a:latin typeface="Georgia" pitchFamily="18" charset="0"/>
        </a:defRPr>
      </a:lvl5pPr>
      <a:lvl6pPr marL="457200" algn="ctr" rtl="0" fontAlgn="base">
        <a:spcBef>
          <a:spcPct val="0"/>
        </a:spcBef>
        <a:spcAft>
          <a:spcPct val="0"/>
        </a:spcAft>
        <a:defRPr sz="3300">
          <a:solidFill>
            <a:srgbClr val="CA5E6D"/>
          </a:solidFill>
          <a:latin typeface="Georgia" pitchFamily="18" charset="0"/>
        </a:defRPr>
      </a:lvl6pPr>
      <a:lvl7pPr marL="914400" algn="ctr" rtl="0" fontAlgn="base">
        <a:spcBef>
          <a:spcPct val="0"/>
        </a:spcBef>
        <a:spcAft>
          <a:spcPct val="0"/>
        </a:spcAft>
        <a:defRPr sz="3300">
          <a:solidFill>
            <a:srgbClr val="CA5E6D"/>
          </a:solidFill>
          <a:latin typeface="Georgia" pitchFamily="18" charset="0"/>
        </a:defRPr>
      </a:lvl7pPr>
      <a:lvl8pPr marL="1371600" algn="ctr" rtl="0" fontAlgn="base">
        <a:spcBef>
          <a:spcPct val="0"/>
        </a:spcBef>
        <a:spcAft>
          <a:spcPct val="0"/>
        </a:spcAft>
        <a:defRPr sz="3300">
          <a:solidFill>
            <a:srgbClr val="CA5E6D"/>
          </a:solidFill>
          <a:latin typeface="Georgia" pitchFamily="18" charset="0"/>
        </a:defRPr>
      </a:lvl8pPr>
      <a:lvl9pPr marL="1828800" algn="ctr" rtl="0" fontAlgn="base">
        <a:spcBef>
          <a:spcPct val="0"/>
        </a:spcBef>
        <a:spcAft>
          <a:spcPct val="0"/>
        </a:spcAft>
        <a:defRPr sz="3300">
          <a:solidFill>
            <a:srgbClr val="CA5E6D"/>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E66C7D"/>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6BB76D"/>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E88651"/>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literaturwelt.com/autoren/willkomm.html" TargetMode="External"/><Relationship Id="rId3" Type="http://schemas.openxmlformats.org/officeDocument/2006/relationships/hyperlink" Target="http://www.literaturwelt.com/autoren/grabbe.html" TargetMode="External"/><Relationship Id="rId7" Type="http://schemas.openxmlformats.org/officeDocument/2006/relationships/hyperlink" Target="http://www.literaturwelt.com/autoren/mundt.html" TargetMode="External"/><Relationship Id="rId2" Type="http://schemas.openxmlformats.org/officeDocument/2006/relationships/hyperlink" Target="http://www.literaturwelt.com/autoren/buechner.html" TargetMode="External"/><Relationship Id="rId1" Type="http://schemas.openxmlformats.org/officeDocument/2006/relationships/slideLayout" Target="../slideLayouts/slideLayout2.xml"/><Relationship Id="rId6" Type="http://schemas.openxmlformats.org/officeDocument/2006/relationships/hyperlink" Target="http://www.literaturwelt.com/autoren/laube.html" TargetMode="External"/><Relationship Id="rId5" Type="http://schemas.openxmlformats.org/officeDocument/2006/relationships/hyperlink" Target="http://www.literaturwelt.com/autoren/heine.html" TargetMode="External"/><Relationship Id="rId4" Type="http://schemas.openxmlformats.org/officeDocument/2006/relationships/hyperlink" Target="http://www.literaturwelt.com/autoren/gutzkow.html" TargetMode="External"/><Relationship Id="rId9" Type="http://schemas.openxmlformats.org/officeDocument/2006/relationships/hyperlink" Target="http://www.literaturwelt.com/autoren/boerne.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literaturwelt.com/autoren/fallersleben.html" TargetMode="External"/><Relationship Id="rId7" Type="http://schemas.openxmlformats.org/officeDocument/2006/relationships/hyperlink" Target="http://www.literaturwelt.com/autoren/willkomm.html" TargetMode="External"/><Relationship Id="rId2" Type="http://schemas.openxmlformats.org/officeDocument/2006/relationships/hyperlink" Target="http://www.literaturwelt.com/autoren/freiligrath.html" TargetMode="External"/><Relationship Id="rId1" Type="http://schemas.openxmlformats.org/officeDocument/2006/relationships/slideLayout" Target="../slideLayouts/slideLayout2.xml"/><Relationship Id="rId6" Type="http://schemas.openxmlformats.org/officeDocument/2006/relationships/hyperlink" Target="http://www.literaturwelt.com/autoren/weerth.html" TargetMode="External"/><Relationship Id="rId5" Type="http://schemas.openxmlformats.org/officeDocument/2006/relationships/hyperlink" Target="http://www.literaturwelt.com/autoren/herwegh.html" TargetMode="External"/><Relationship Id="rId4" Type="http://schemas.openxmlformats.org/officeDocument/2006/relationships/hyperlink" Target="http://www.literaturwelt.com/autoren/hein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literaturwelt.com/werke/herwegh/aufruf1841.html" TargetMode="External"/><Relationship Id="rId2" Type="http://schemas.openxmlformats.org/officeDocument/2006/relationships/hyperlink" Target="http://www.literaturwelt.com/werke/fallersleben/lieddeutsch.html" TargetMode="External"/><Relationship Id="rId1" Type="http://schemas.openxmlformats.org/officeDocument/2006/relationships/slideLayout" Target="../slideLayouts/slideLayout2.xml"/><Relationship Id="rId5" Type="http://schemas.openxmlformats.org/officeDocument/2006/relationships/hyperlink" Target="http://www.literaturwelt.com/werke/herwegh/bundeslied-adav.html" TargetMode="External"/><Relationship Id="rId4" Type="http://schemas.openxmlformats.org/officeDocument/2006/relationships/hyperlink" Target="http://www.literaturwelt.com/werke/heine/webe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a:bodyPr>
          <a:lstStyle/>
          <a:p>
            <a:pPr fontAlgn="auto">
              <a:spcAft>
                <a:spcPts val="0"/>
              </a:spcAft>
              <a:buFont typeface="Wingdings 2"/>
              <a:buNone/>
              <a:defRPr/>
            </a:pPr>
            <a:r>
              <a:rPr lang="de-DE" dirty="0" smtClean="0"/>
              <a:t>Aysegül </a:t>
            </a:r>
            <a:r>
              <a:rPr lang="de-DE" dirty="0" err="1" smtClean="0"/>
              <a:t>evrin</a:t>
            </a:r>
            <a:endParaRPr lang="de-DE" dirty="0"/>
          </a:p>
        </p:txBody>
      </p:sp>
      <p:sp>
        <p:nvSpPr>
          <p:cNvPr id="2" name="Titel 1"/>
          <p:cNvSpPr>
            <a:spLocks noGrp="1"/>
          </p:cNvSpPr>
          <p:nvPr>
            <p:ph type="ctrTitle"/>
          </p:nvPr>
        </p:nvSpPr>
        <p:spPr/>
        <p:txBody>
          <a:bodyPr>
            <a:normAutofit fontScale="90000"/>
          </a:bodyPr>
          <a:lstStyle/>
          <a:p>
            <a:pPr fontAlgn="auto">
              <a:spcAft>
                <a:spcPts val="0"/>
              </a:spcAft>
              <a:defRPr/>
            </a:pPr>
            <a:r>
              <a:rPr lang="de-DE" b="1" dirty="0" smtClean="0"/>
              <a:t>Junges Deutschland und Vormärz</a:t>
            </a:r>
            <a:br>
              <a:rPr lang="de-DE" b="1" dirty="0" smtClean="0"/>
            </a:br>
            <a:r>
              <a:rPr lang="de-DE" b="1" dirty="0" smtClean="0"/>
              <a:t>1825 - 1848</a:t>
            </a:r>
            <a:endParaRPr lang="de-DE" dirty="0"/>
          </a:p>
        </p:txBody>
      </p:sp>
    </p:spTree>
  </p:cSld>
  <p:clrMapOvr>
    <a:masterClrMapping/>
  </p:clrMapOvr>
  <p:transition spd="slow">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fontAlgn="auto">
              <a:spcAft>
                <a:spcPts val="0"/>
              </a:spcAft>
              <a:defRPr/>
            </a:pPr>
            <a:r>
              <a:rPr lang="de-DE" b="1" dirty="0" smtClean="0"/>
              <a:t>1.4 Dramatik des Jungen Deutschlands</a:t>
            </a:r>
            <a:endParaRPr lang="de-DE" dirty="0"/>
          </a:p>
        </p:txBody>
      </p:sp>
      <p:sp>
        <p:nvSpPr>
          <p:cNvPr id="3" name="Inhaltsplatzhalter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de-DE" dirty="0" smtClean="0"/>
              <a:t>Als einer der </a:t>
            </a:r>
            <a:r>
              <a:rPr lang="de-DE" b="1" dirty="0" smtClean="0"/>
              <a:t>wichtigsten Dramatiker trat Christian Dietrich Grabbe </a:t>
            </a:r>
            <a:r>
              <a:rPr lang="de-DE" dirty="0" smtClean="0"/>
              <a:t>hervor, der das Geschichtsdrama bevorzugte. </a:t>
            </a:r>
          </a:p>
          <a:p>
            <a:pPr marL="274320" indent="-274320" fontAlgn="auto">
              <a:spcAft>
                <a:spcPts val="0"/>
              </a:spcAft>
              <a:buFont typeface="Wingdings 2"/>
              <a:buChar char=""/>
              <a:defRPr/>
            </a:pPr>
            <a:r>
              <a:rPr lang="de-DE" dirty="0" smtClean="0"/>
              <a:t>In seinem bekanntestem Werk, </a:t>
            </a:r>
            <a:r>
              <a:rPr lang="de-DE" b="1" i="1" dirty="0" smtClean="0"/>
              <a:t>Napoleon oder Die hundert Tage</a:t>
            </a:r>
            <a:r>
              <a:rPr lang="de-DE" dirty="0" smtClean="0"/>
              <a:t>, das 1831 erschien, legte Grabbe wichtige Grundsteine für die Entwicklung des epischen Dramas. </a:t>
            </a:r>
          </a:p>
          <a:p>
            <a:pPr marL="274320" indent="-274320" fontAlgn="auto">
              <a:spcAft>
                <a:spcPts val="0"/>
              </a:spcAft>
              <a:buFont typeface="Wingdings 2"/>
              <a:buChar char=""/>
              <a:defRPr/>
            </a:pPr>
            <a:r>
              <a:rPr lang="de-DE" dirty="0" smtClean="0"/>
              <a:t>Seine Dramen sind von </a:t>
            </a:r>
            <a:r>
              <a:rPr lang="de-DE" b="1" dirty="0" smtClean="0"/>
              <a:t>Pessimismus </a:t>
            </a:r>
            <a:r>
              <a:rPr lang="de-DE" dirty="0" smtClean="0"/>
              <a:t>bestimmt, enden aber nicht im Weltschmerz, sondern kritisieren stark das Wirklichkeitsverständnis seiner Zeit.</a:t>
            </a:r>
            <a:endParaRPr lang="de-DE" dirty="0"/>
          </a:p>
        </p:txBody>
      </p:sp>
      <p:sp>
        <p:nvSpPr>
          <p:cNvPr id="4" name="Foliennummernplatzhalter 3"/>
          <p:cNvSpPr>
            <a:spLocks noGrp="1"/>
          </p:cNvSpPr>
          <p:nvPr>
            <p:ph type="sldNum" sz="quarter" idx="12"/>
          </p:nvPr>
        </p:nvSpPr>
        <p:spPr/>
        <p:txBody>
          <a:bodyPr/>
          <a:lstStyle/>
          <a:p>
            <a:pPr>
              <a:defRPr/>
            </a:pPr>
            <a:fld id="{BDAEDB66-BC6C-42D8-89A4-3B8309E96CCB}" type="slidenum">
              <a:rPr lang="de-DE"/>
              <a:pPr>
                <a:defRPr/>
              </a:pPr>
              <a:t>10</a:t>
            </a:fld>
            <a:endParaRPr lang="de-DE"/>
          </a:p>
        </p:txBody>
      </p:sp>
    </p:spTree>
  </p:cSld>
  <p:clrMapOvr>
    <a:masterClrMapping/>
  </p:clrMapOvr>
  <p:transition spd="slow">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endParaRPr lang="tr-TR"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de-DE" b="1" dirty="0" smtClean="0"/>
              <a:t>Georg Büchner </a:t>
            </a:r>
            <a:r>
              <a:rPr lang="de-DE" dirty="0" smtClean="0"/>
              <a:t>wurde von seinen Zeitgenossen kaum beachtet. </a:t>
            </a:r>
          </a:p>
          <a:p>
            <a:pPr marL="274320" indent="-274320" fontAlgn="auto">
              <a:spcAft>
                <a:spcPts val="0"/>
              </a:spcAft>
              <a:buFont typeface="Wingdings 2"/>
              <a:buChar char=""/>
              <a:defRPr/>
            </a:pPr>
            <a:r>
              <a:rPr lang="de-DE" dirty="0" smtClean="0"/>
              <a:t>1835 erschien das in nur fünf Wochen geschriebene Drama </a:t>
            </a:r>
            <a:r>
              <a:rPr lang="de-DE" b="1" i="1" dirty="0" err="1" smtClean="0"/>
              <a:t>Dantons</a:t>
            </a:r>
            <a:r>
              <a:rPr lang="de-DE" b="1" i="1" dirty="0" smtClean="0"/>
              <a:t> Tod</a:t>
            </a:r>
            <a:r>
              <a:rPr lang="de-DE" dirty="0" smtClean="0"/>
              <a:t>, das aber erst 1902 uraufgeführt wurde. </a:t>
            </a:r>
          </a:p>
          <a:p>
            <a:pPr marL="274320" indent="-274320" fontAlgn="auto">
              <a:spcAft>
                <a:spcPts val="0"/>
              </a:spcAft>
              <a:buFont typeface="Wingdings 2"/>
              <a:buChar char=""/>
              <a:defRPr/>
            </a:pPr>
            <a:r>
              <a:rPr lang="de-DE" dirty="0" smtClean="0"/>
              <a:t>1836 entstand das </a:t>
            </a:r>
            <a:r>
              <a:rPr lang="de-DE" b="1" dirty="0" smtClean="0"/>
              <a:t>erste soziale Drama</a:t>
            </a:r>
            <a:r>
              <a:rPr lang="de-DE" dirty="0" smtClean="0"/>
              <a:t> der deutschen Literatur, Büchners </a:t>
            </a:r>
            <a:r>
              <a:rPr lang="de-DE" b="1" i="1" dirty="0" smtClean="0"/>
              <a:t>Woyzeck</a:t>
            </a:r>
            <a:r>
              <a:rPr lang="de-DE" dirty="0" smtClean="0"/>
              <a:t>. </a:t>
            </a:r>
          </a:p>
          <a:p>
            <a:pPr marL="274320" indent="-274320" fontAlgn="auto">
              <a:spcAft>
                <a:spcPts val="0"/>
              </a:spcAft>
              <a:buFont typeface="Wingdings 2"/>
              <a:buChar char=""/>
              <a:defRPr/>
            </a:pPr>
            <a:r>
              <a:rPr lang="de-DE" dirty="0" smtClean="0"/>
              <a:t>Darin wird zum ersten Mal ein aus der untersten gesellschaftlichen Schicht stammender Mensch zum Helden einer Tragödie. </a:t>
            </a:r>
          </a:p>
          <a:p>
            <a:pPr marL="274320" indent="-274320" fontAlgn="auto">
              <a:spcAft>
                <a:spcPts val="0"/>
              </a:spcAft>
              <a:buFont typeface="Wingdings 2"/>
              <a:buChar char=""/>
              <a:defRPr/>
            </a:pPr>
            <a:r>
              <a:rPr lang="de-DE" dirty="0" smtClean="0"/>
              <a:t>Dieser war durch den Druck seiner sozialen Stellung gezwungen, seine Geliebte zu töten.</a:t>
            </a:r>
            <a:endParaRPr lang="de-DE" dirty="0"/>
          </a:p>
        </p:txBody>
      </p:sp>
      <p:sp>
        <p:nvSpPr>
          <p:cNvPr id="4" name="Foliennummernplatzhalter 3"/>
          <p:cNvSpPr>
            <a:spLocks noGrp="1"/>
          </p:cNvSpPr>
          <p:nvPr>
            <p:ph type="sldNum" sz="quarter" idx="12"/>
          </p:nvPr>
        </p:nvSpPr>
        <p:spPr/>
        <p:txBody>
          <a:bodyPr/>
          <a:lstStyle/>
          <a:p>
            <a:pPr>
              <a:defRPr/>
            </a:pPr>
            <a:fld id="{50F67A09-2A67-4CD1-887C-DA5E6F7AAA09}" type="slidenum">
              <a:rPr lang="de-DE"/>
              <a:pPr>
                <a:defRPr/>
              </a:pPr>
              <a:t>11</a:t>
            </a:fld>
            <a:endParaRPr lang="de-DE"/>
          </a:p>
        </p:txBody>
      </p:sp>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de-DE" b="1" smtClean="0">
                <a:solidFill>
                  <a:srgbClr val="CA5E6D"/>
                </a:solidFill>
              </a:rPr>
              <a:t>2. Vertreter des Jungen Deutschlands</a:t>
            </a:r>
            <a:endParaRPr lang="de-DE" smtClean="0">
              <a:solidFill>
                <a:srgbClr val="CA5E6D"/>
              </a:solidFill>
            </a:endParaRPr>
          </a:p>
        </p:txBody>
      </p:sp>
      <p:sp>
        <p:nvSpPr>
          <p:cNvPr id="25602" name="Inhaltsplatzhalter 2"/>
          <p:cNvSpPr>
            <a:spLocks noGrp="1"/>
          </p:cNvSpPr>
          <p:nvPr>
            <p:ph sz="quarter" idx="1"/>
          </p:nvPr>
        </p:nvSpPr>
        <p:spPr>
          <a:xfrm>
            <a:off x="301625" y="1527175"/>
            <a:ext cx="8504238" cy="4572000"/>
          </a:xfrm>
        </p:spPr>
        <p:txBody>
          <a:bodyPr/>
          <a:lstStyle/>
          <a:p>
            <a:r>
              <a:rPr lang="de-DE" b="1" smtClean="0">
                <a:hlinkClick r:id="rId2"/>
              </a:rPr>
              <a:t>Georg Büchner</a:t>
            </a:r>
            <a:r>
              <a:rPr lang="de-DE" smtClean="0"/>
              <a:t> (1813-1837)</a:t>
            </a:r>
          </a:p>
          <a:p>
            <a:r>
              <a:rPr lang="de-DE" b="1" smtClean="0">
                <a:hlinkClick r:id="rId3"/>
              </a:rPr>
              <a:t>Christian Dietrich Grabbe</a:t>
            </a:r>
            <a:r>
              <a:rPr lang="de-DE" smtClean="0"/>
              <a:t> (1801-1836)</a:t>
            </a:r>
          </a:p>
          <a:p>
            <a:r>
              <a:rPr lang="de-DE" b="1" smtClean="0">
                <a:hlinkClick r:id="rId4"/>
              </a:rPr>
              <a:t>Karl Gutzkow</a:t>
            </a:r>
            <a:r>
              <a:rPr lang="de-DE" smtClean="0"/>
              <a:t> (1811-1878)</a:t>
            </a:r>
          </a:p>
          <a:p>
            <a:r>
              <a:rPr lang="de-DE" b="1" smtClean="0">
                <a:hlinkClick r:id="rId5"/>
              </a:rPr>
              <a:t>Heinrich Heine</a:t>
            </a:r>
            <a:r>
              <a:rPr lang="de-DE" smtClean="0"/>
              <a:t> (1797-1856)</a:t>
            </a:r>
          </a:p>
          <a:p>
            <a:r>
              <a:rPr lang="de-DE" b="1" smtClean="0">
                <a:hlinkClick r:id="rId6"/>
              </a:rPr>
              <a:t>Heinrich Laube</a:t>
            </a:r>
            <a:r>
              <a:rPr lang="de-DE" smtClean="0"/>
              <a:t> (1806-1884)</a:t>
            </a:r>
          </a:p>
          <a:p>
            <a:r>
              <a:rPr lang="de-DE" b="1" smtClean="0">
                <a:hlinkClick r:id="rId7"/>
              </a:rPr>
              <a:t>Theodor Mundt</a:t>
            </a:r>
            <a:r>
              <a:rPr lang="de-DE" smtClean="0"/>
              <a:t> (1809-1861)</a:t>
            </a:r>
          </a:p>
          <a:p>
            <a:r>
              <a:rPr lang="de-DE" b="1" smtClean="0">
                <a:hlinkClick r:id="rId8"/>
              </a:rPr>
              <a:t>Ernst Willkomm</a:t>
            </a:r>
            <a:r>
              <a:rPr lang="de-DE" smtClean="0"/>
              <a:t> (1810-1886)</a:t>
            </a:r>
          </a:p>
          <a:p>
            <a:r>
              <a:rPr lang="de-DE" b="1" smtClean="0">
                <a:hlinkClick r:id="rId9"/>
              </a:rPr>
              <a:t>Ludwig Börne</a:t>
            </a:r>
            <a:r>
              <a:rPr lang="de-DE" smtClean="0"/>
              <a:t> (1786-1837)</a:t>
            </a:r>
          </a:p>
        </p:txBody>
      </p:sp>
      <p:sp>
        <p:nvSpPr>
          <p:cNvPr id="4" name="Foliennummernplatzhalter 3"/>
          <p:cNvSpPr>
            <a:spLocks noGrp="1"/>
          </p:cNvSpPr>
          <p:nvPr>
            <p:ph type="sldNum" sz="quarter" idx="12"/>
          </p:nvPr>
        </p:nvSpPr>
        <p:spPr/>
        <p:txBody>
          <a:bodyPr/>
          <a:lstStyle/>
          <a:p>
            <a:pPr>
              <a:defRPr/>
            </a:pPr>
            <a:fld id="{CF429A1E-FCB4-41D5-9CEB-9BD39B011A57}" type="slidenum">
              <a:rPr lang="de-DE"/>
              <a:pPr>
                <a:defRPr/>
              </a:pPr>
              <a:t>12</a:t>
            </a:fld>
            <a:endParaRPr lang="de-DE"/>
          </a:p>
        </p:txBody>
      </p:sp>
    </p:spTree>
  </p:cSld>
  <p:clrMapOvr>
    <a:masterClrMapping/>
  </p:clrMapOvr>
  <p:transition spd="slow">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r>
              <a:rPr lang="de-DE" b="1" smtClean="0">
                <a:solidFill>
                  <a:srgbClr val="CA5E6D"/>
                </a:solidFill>
              </a:rPr>
              <a:t>3. Werke des Jungen Deutschlands</a:t>
            </a:r>
            <a:endParaRPr lang="de-DE" smtClean="0">
              <a:solidFill>
                <a:srgbClr val="CA5E6D"/>
              </a:solidFill>
            </a:endParaRPr>
          </a:p>
        </p:txBody>
      </p:sp>
      <p:sp>
        <p:nvSpPr>
          <p:cNvPr id="26626" name="Inhaltsplatzhalter 2"/>
          <p:cNvSpPr>
            <a:spLocks noGrp="1"/>
          </p:cNvSpPr>
          <p:nvPr>
            <p:ph sz="quarter" idx="1"/>
          </p:nvPr>
        </p:nvSpPr>
        <p:spPr>
          <a:xfrm>
            <a:off x="301625" y="1527175"/>
            <a:ext cx="8504238" cy="4572000"/>
          </a:xfrm>
        </p:spPr>
        <p:txBody>
          <a:bodyPr/>
          <a:lstStyle/>
          <a:p>
            <a:r>
              <a:rPr lang="de-DE" smtClean="0"/>
              <a:t>Reisebilder. Erster Teil (1826) - Heine</a:t>
            </a:r>
          </a:p>
          <a:p>
            <a:r>
              <a:rPr lang="de-DE" smtClean="0"/>
              <a:t>Die Heimkehr</a:t>
            </a:r>
          </a:p>
          <a:p>
            <a:r>
              <a:rPr lang="de-DE" smtClean="0"/>
              <a:t>Die Harzreise</a:t>
            </a:r>
          </a:p>
          <a:p>
            <a:r>
              <a:rPr lang="de-DE" smtClean="0"/>
              <a:t>Die Nordsee</a:t>
            </a:r>
          </a:p>
          <a:p>
            <a:r>
              <a:rPr lang="de-DE" smtClean="0"/>
              <a:t>Reisebilder. Zweiter Teil (1827) - Heine</a:t>
            </a:r>
          </a:p>
          <a:p>
            <a:r>
              <a:rPr lang="de-DE" smtClean="0"/>
              <a:t>Die Nordsee</a:t>
            </a:r>
          </a:p>
          <a:p>
            <a:r>
              <a:rPr lang="de-DE" smtClean="0"/>
              <a:t>Ideen. Das Buch Le Grand</a:t>
            </a:r>
          </a:p>
          <a:p>
            <a:r>
              <a:rPr lang="de-DE" smtClean="0"/>
              <a:t>Neuer Frühling</a:t>
            </a:r>
          </a:p>
          <a:p>
            <a:r>
              <a:rPr lang="de-DE" smtClean="0"/>
              <a:t>Buch der Lieder (1827) – Heine</a:t>
            </a:r>
          </a:p>
        </p:txBody>
      </p:sp>
      <p:sp>
        <p:nvSpPr>
          <p:cNvPr id="4" name="Foliennummernplatzhalter 3"/>
          <p:cNvSpPr>
            <a:spLocks noGrp="1"/>
          </p:cNvSpPr>
          <p:nvPr>
            <p:ph type="sldNum" sz="quarter" idx="12"/>
          </p:nvPr>
        </p:nvSpPr>
        <p:spPr/>
        <p:txBody>
          <a:bodyPr/>
          <a:lstStyle/>
          <a:p>
            <a:pPr>
              <a:defRPr/>
            </a:pPr>
            <a:fld id="{C4B47858-6C9F-4FE5-A52C-E268289A9263}" type="slidenum">
              <a:rPr lang="de-DE"/>
              <a:pPr>
                <a:defRPr/>
              </a:pPr>
              <a:t>13</a:t>
            </a:fld>
            <a:endParaRPr lang="de-DE"/>
          </a:p>
        </p:txBody>
      </p:sp>
    </p:spTree>
  </p:cSld>
  <p:clrMapOvr>
    <a:masterClrMapping/>
  </p:clrMapOvr>
  <p:transition spd="slow">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lstStyle/>
          <a:p>
            <a:endParaRPr lang="tr-TR"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de-DE" dirty="0" smtClean="0"/>
              <a:t>Don Juan und Faust (1829)- Grabbe</a:t>
            </a:r>
          </a:p>
          <a:p>
            <a:pPr marL="274320" indent="-274320" fontAlgn="auto">
              <a:spcAft>
                <a:spcPts val="0"/>
              </a:spcAft>
              <a:buFont typeface="Wingdings 2"/>
              <a:buChar char=""/>
              <a:defRPr/>
            </a:pPr>
            <a:r>
              <a:rPr lang="de-DE" dirty="0" smtClean="0"/>
              <a:t>Reisebilder. Dritter Teil (1830) - Heine</a:t>
            </a:r>
          </a:p>
          <a:p>
            <a:pPr marL="274320" indent="-274320" fontAlgn="auto">
              <a:spcAft>
                <a:spcPts val="0"/>
              </a:spcAft>
              <a:buFont typeface="Wingdings 2"/>
              <a:buChar char=""/>
              <a:defRPr/>
            </a:pPr>
            <a:r>
              <a:rPr lang="de-DE" dirty="0" smtClean="0"/>
              <a:t>Die Reise von München nach Genua</a:t>
            </a:r>
          </a:p>
          <a:p>
            <a:pPr marL="274320" indent="-274320" fontAlgn="auto">
              <a:spcAft>
                <a:spcPts val="0"/>
              </a:spcAft>
              <a:buFont typeface="Wingdings 2"/>
              <a:buChar char=""/>
              <a:defRPr/>
            </a:pPr>
            <a:r>
              <a:rPr lang="de-DE" dirty="0" smtClean="0"/>
              <a:t>Die Bäder von </a:t>
            </a:r>
            <a:r>
              <a:rPr lang="de-DE" dirty="0" err="1" smtClean="0"/>
              <a:t>Lukka</a:t>
            </a:r>
            <a:endParaRPr lang="de-DE" dirty="0" smtClean="0"/>
          </a:p>
          <a:p>
            <a:pPr marL="274320" indent="-274320" fontAlgn="auto">
              <a:spcAft>
                <a:spcPts val="0"/>
              </a:spcAft>
              <a:buFont typeface="Wingdings 2"/>
              <a:buChar char=""/>
              <a:defRPr/>
            </a:pPr>
            <a:r>
              <a:rPr lang="de-DE" dirty="0" smtClean="0"/>
              <a:t>Napoleon oder Die hundert Tage (1831) - Grabbe</a:t>
            </a:r>
          </a:p>
          <a:p>
            <a:pPr marL="274320" indent="-274320" fontAlgn="auto">
              <a:spcAft>
                <a:spcPts val="0"/>
              </a:spcAft>
              <a:buFont typeface="Wingdings 2"/>
              <a:buChar char=""/>
              <a:defRPr/>
            </a:pPr>
            <a:r>
              <a:rPr lang="de-DE" dirty="0" smtClean="0"/>
              <a:t>Der Hessische Landbote (1834) - Büchner</a:t>
            </a:r>
          </a:p>
          <a:p>
            <a:pPr marL="274320" indent="-274320" fontAlgn="auto">
              <a:spcAft>
                <a:spcPts val="0"/>
              </a:spcAft>
              <a:buFont typeface="Wingdings 2"/>
              <a:buChar char=""/>
              <a:defRPr/>
            </a:pPr>
            <a:r>
              <a:rPr lang="de-DE" dirty="0" err="1" smtClean="0"/>
              <a:t>Dantons</a:t>
            </a:r>
            <a:r>
              <a:rPr lang="de-DE" dirty="0" smtClean="0"/>
              <a:t> Tod (1835) - Büchner</a:t>
            </a:r>
          </a:p>
          <a:p>
            <a:pPr marL="274320" indent="-274320" fontAlgn="auto">
              <a:spcAft>
                <a:spcPts val="0"/>
              </a:spcAft>
              <a:buFont typeface="Wingdings 2"/>
              <a:buChar char=""/>
              <a:defRPr/>
            </a:pPr>
            <a:r>
              <a:rPr lang="de-DE" dirty="0" smtClean="0"/>
              <a:t>Woyzeck (1836) - Büchner</a:t>
            </a:r>
          </a:p>
          <a:p>
            <a:pPr marL="274320" indent="-274320" fontAlgn="auto">
              <a:spcAft>
                <a:spcPts val="0"/>
              </a:spcAft>
              <a:buFont typeface="Wingdings 2"/>
              <a:buChar char=""/>
              <a:defRPr/>
            </a:pPr>
            <a:r>
              <a:rPr lang="de-DE" dirty="0" smtClean="0"/>
              <a:t>Die Romantische Schule (1836) - Heine</a:t>
            </a:r>
          </a:p>
          <a:p>
            <a:pPr marL="274320" indent="-274320" fontAlgn="auto">
              <a:spcAft>
                <a:spcPts val="0"/>
              </a:spcAft>
              <a:buFont typeface="Wingdings 2"/>
              <a:buChar char=""/>
              <a:defRPr/>
            </a:pPr>
            <a:r>
              <a:rPr lang="de-DE" dirty="0" smtClean="0"/>
              <a:t>Lenz (1839) - Büchner</a:t>
            </a:r>
          </a:p>
          <a:p>
            <a:pPr marL="274320" indent="-274320" fontAlgn="auto">
              <a:spcAft>
                <a:spcPts val="0"/>
              </a:spcAft>
              <a:buFont typeface="Wingdings 2"/>
              <a:buChar char=""/>
              <a:defRPr/>
            </a:pPr>
            <a:endParaRPr lang="de-DE" dirty="0"/>
          </a:p>
        </p:txBody>
      </p:sp>
      <p:sp>
        <p:nvSpPr>
          <p:cNvPr id="4" name="Foliennummernplatzhalter 3"/>
          <p:cNvSpPr>
            <a:spLocks noGrp="1"/>
          </p:cNvSpPr>
          <p:nvPr>
            <p:ph type="sldNum" sz="quarter" idx="12"/>
          </p:nvPr>
        </p:nvSpPr>
        <p:spPr/>
        <p:txBody>
          <a:bodyPr/>
          <a:lstStyle/>
          <a:p>
            <a:pPr>
              <a:defRPr/>
            </a:pPr>
            <a:fld id="{25DC2563-04B4-4054-8E62-81C75592CE0B}" type="slidenum">
              <a:rPr lang="de-DE"/>
              <a:pPr>
                <a:defRPr/>
              </a:pPr>
              <a:t>14</a:t>
            </a:fld>
            <a:endParaRPr lang="de-DE"/>
          </a:p>
        </p:txBody>
      </p:sp>
    </p:spTree>
  </p:cSld>
  <p:clrMapOvr>
    <a:masterClrMapping/>
  </p:clrMapOvr>
  <p:transition spd="slow">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r>
              <a:rPr lang="de-DE" b="1" dirty="0" smtClean="0">
                <a:solidFill>
                  <a:srgbClr val="CA5E6D"/>
                </a:solidFill>
              </a:rPr>
              <a:t>4. Literatur des Vormärz</a:t>
            </a:r>
            <a:endParaRPr lang="de-DE" dirty="0" smtClean="0">
              <a:solidFill>
                <a:srgbClr val="CA5E6D"/>
              </a:solidFill>
            </a:endParaRPr>
          </a:p>
        </p:txBody>
      </p:sp>
      <p:sp>
        <p:nvSpPr>
          <p:cNvPr id="29698" name="Inhaltsplatzhalter 2"/>
          <p:cNvSpPr>
            <a:spLocks noGrp="1"/>
          </p:cNvSpPr>
          <p:nvPr>
            <p:ph sz="quarter" idx="1"/>
          </p:nvPr>
        </p:nvSpPr>
        <p:spPr>
          <a:xfrm>
            <a:off x="301625" y="1527175"/>
            <a:ext cx="8504238" cy="4572000"/>
          </a:xfrm>
        </p:spPr>
        <p:txBody>
          <a:bodyPr/>
          <a:lstStyle/>
          <a:p>
            <a:endParaRPr lang="de-DE" dirty="0" smtClean="0"/>
          </a:p>
          <a:p>
            <a:endParaRPr lang="de-DE" dirty="0" smtClean="0"/>
          </a:p>
          <a:p>
            <a:endParaRPr lang="de-DE" dirty="0" smtClean="0"/>
          </a:p>
          <a:p>
            <a:r>
              <a:rPr lang="de-DE" dirty="0" smtClean="0"/>
              <a:t>Mit dem Beginn der 40er Jahre:</a:t>
            </a:r>
          </a:p>
          <a:p>
            <a:r>
              <a:rPr lang="de-DE" dirty="0" smtClean="0"/>
              <a:t>Politik wird als Gegenstand der Literatur unternommen wurde.</a:t>
            </a:r>
          </a:p>
        </p:txBody>
      </p:sp>
      <p:sp>
        <p:nvSpPr>
          <p:cNvPr id="4" name="Foliennummernplatzhalter 3"/>
          <p:cNvSpPr>
            <a:spLocks noGrp="1"/>
          </p:cNvSpPr>
          <p:nvPr>
            <p:ph type="sldNum" sz="quarter" idx="12"/>
          </p:nvPr>
        </p:nvSpPr>
        <p:spPr/>
        <p:txBody>
          <a:bodyPr/>
          <a:lstStyle/>
          <a:p>
            <a:pPr>
              <a:defRPr/>
            </a:pPr>
            <a:fld id="{30417046-84D9-4E74-8E09-45C23D76A4FB}" type="slidenum">
              <a:rPr lang="de-DE"/>
              <a:pPr>
                <a:defRPr/>
              </a:pPr>
              <a:t>15</a:t>
            </a:fld>
            <a:endParaRPr lang="de-DE"/>
          </a:p>
        </p:txBody>
      </p:sp>
    </p:spTree>
  </p:cSld>
  <p:clrMapOvr>
    <a:masterClrMapping/>
  </p:clrMapOvr>
  <p:transition spd="slow">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de-DE" b="1" dirty="0" smtClean="0">
                <a:solidFill>
                  <a:srgbClr val="CA5E6D"/>
                </a:solidFill>
              </a:rPr>
              <a:t>4.1 Lyrik des Vormärz</a:t>
            </a:r>
            <a:endParaRPr lang="de-DE" dirty="0"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fontScale="92500"/>
          </a:bodyPr>
          <a:lstStyle/>
          <a:p>
            <a:pPr marL="274320" indent="-274320" fontAlgn="auto">
              <a:spcAft>
                <a:spcPts val="0"/>
              </a:spcAft>
              <a:buFont typeface="Wingdings 2"/>
              <a:buChar char=""/>
              <a:defRPr/>
            </a:pPr>
            <a:r>
              <a:rPr lang="de-DE" dirty="0" smtClean="0"/>
              <a:t>Die Lyrik war für die Autoren des Vormärz die wichtigste Gattung, in der sie ihre politischen Absichten ausdrücken konnten. </a:t>
            </a:r>
          </a:p>
          <a:p>
            <a:pPr marL="274320" indent="-274320" fontAlgn="auto">
              <a:spcAft>
                <a:spcPts val="0"/>
              </a:spcAft>
              <a:buFont typeface="Wingdings 2"/>
              <a:buChar char=""/>
              <a:defRPr/>
            </a:pPr>
            <a:r>
              <a:rPr lang="de-DE" dirty="0" smtClean="0"/>
              <a:t>Mit der Veröffentlichung der Sammlung </a:t>
            </a:r>
            <a:r>
              <a:rPr lang="de-DE" b="1" i="1" dirty="0" smtClean="0"/>
              <a:t>Gedichte eines Lebendigen</a:t>
            </a:r>
            <a:r>
              <a:rPr lang="de-DE" dirty="0" smtClean="0"/>
              <a:t> (1841) wurde </a:t>
            </a:r>
            <a:r>
              <a:rPr lang="de-DE" b="1" dirty="0" smtClean="0"/>
              <a:t>Georg </a:t>
            </a:r>
            <a:r>
              <a:rPr lang="de-DE" b="1" dirty="0" err="1" smtClean="0"/>
              <a:t>Herwegh</a:t>
            </a:r>
            <a:r>
              <a:rPr lang="de-DE" b="1" dirty="0" smtClean="0"/>
              <a:t> </a:t>
            </a:r>
            <a:r>
              <a:rPr lang="de-DE" dirty="0" smtClean="0"/>
              <a:t>trotz Zensurverbots zu einem weit bekanntem Dichter.</a:t>
            </a:r>
          </a:p>
          <a:p>
            <a:pPr marL="274320" indent="-274320" fontAlgn="auto">
              <a:spcAft>
                <a:spcPts val="0"/>
              </a:spcAft>
              <a:buFont typeface="Wingdings 2"/>
              <a:buChar char=""/>
              <a:defRPr/>
            </a:pPr>
            <a:r>
              <a:rPr lang="de-DE" dirty="0" smtClean="0"/>
              <a:t>Der Gebrauch der Lyrik als politisches Instrument, wie sie z. B. von </a:t>
            </a:r>
            <a:r>
              <a:rPr lang="de-DE" b="1" dirty="0" err="1" smtClean="0"/>
              <a:t>Herwegh</a:t>
            </a:r>
            <a:r>
              <a:rPr lang="de-DE" b="1" dirty="0" smtClean="0"/>
              <a:t>, Freiligrath und </a:t>
            </a:r>
            <a:r>
              <a:rPr lang="de-DE" b="1" dirty="0" err="1" smtClean="0"/>
              <a:t>Fallersleben</a:t>
            </a:r>
            <a:r>
              <a:rPr lang="de-DE" b="1" dirty="0" smtClean="0"/>
              <a:t> </a:t>
            </a:r>
            <a:r>
              <a:rPr lang="de-DE" dirty="0" smtClean="0"/>
              <a:t>eingesetzt wurde, fand jedoch nicht bei allen Schriftstellern Zustimmung und führte zu heftigen Diskussionen.</a:t>
            </a:r>
            <a:endParaRPr lang="de-DE" dirty="0"/>
          </a:p>
        </p:txBody>
      </p:sp>
      <p:sp>
        <p:nvSpPr>
          <p:cNvPr id="4" name="Foliennummernplatzhalter 3"/>
          <p:cNvSpPr>
            <a:spLocks noGrp="1"/>
          </p:cNvSpPr>
          <p:nvPr>
            <p:ph type="sldNum" sz="quarter" idx="12"/>
          </p:nvPr>
        </p:nvSpPr>
        <p:spPr/>
        <p:txBody>
          <a:bodyPr/>
          <a:lstStyle/>
          <a:p>
            <a:pPr>
              <a:defRPr/>
            </a:pPr>
            <a:fld id="{816460AA-3A60-4FB0-8BF1-FDD64FF944F0}" type="slidenum">
              <a:rPr lang="de-DE"/>
              <a:pPr>
                <a:defRPr/>
              </a:pPr>
              <a:t>16</a:t>
            </a:fld>
            <a:endParaRPr lang="de-DE"/>
          </a:p>
        </p:txBody>
      </p:sp>
    </p:spTree>
  </p:cSld>
  <p:clrMapOvr>
    <a:masterClrMapping/>
  </p:clrMapOvr>
  <p:transition spd="slow">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625" y="228600"/>
            <a:ext cx="8534400" cy="968375"/>
          </a:xfrm>
        </p:spPr>
        <p:txBody>
          <a:bodyPr>
            <a:normAutofit fontScale="90000"/>
          </a:bodyPr>
          <a:lstStyle/>
          <a:p>
            <a:pPr fontAlgn="auto">
              <a:spcAft>
                <a:spcPts val="0"/>
              </a:spcAft>
              <a:defRPr/>
            </a:pPr>
            <a:r>
              <a:rPr lang="de-DE" b="1" dirty="0" smtClean="0"/>
              <a:t>4.2 Epik – am Bsp. Heines </a:t>
            </a:r>
            <a:r>
              <a:rPr lang="de-DE" b="1" i="1" dirty="0" smtClean="0"/>
              <a:t>Deutschland. Ein Wintermärchen</a:t>
            </a:r>
            <a:r>
              <a:rPr lang="de-DE" b="1" dirty="0" smtClean="0"/>
              <a:t> (1844)</a:t>
            </a:r>
            <a:endParaRPr lang="de-DE" dirty="0"/>
          </a:p>
        </p:txBody>
      </p:sp>
      <p:sp>
        <p:nvSpPr>
          <p:cNvPr id="31746" name="Inhaltsplatzhalter 2"/>
          <p:cNvSpPr>
            <a:spLocks noGrp="1"/>
          </p:cNvSpPr>
          <p:nvPr>
            <p:ph sz="quarter" idx="1"/>
          </p:nvPr>
        </p:nvSpPr>
        <p:spPr>
          <a:xfrm>
            <a:off x="301625" y="1527175"/>
            <a:ext cx="8504238" cy="4572000"/>
          </a:xfrm>
        </p:spPr>
        <p:txBody>
          <a:bodyPr/>
          <a:lstStyle/>
          <a:p>
            <a:r>
              <a:rPr lang="de-DE" b="1" i="1" dirty="0" smtClean="0"/>
              <a:t>Ein Wintermärchen</a:t>
            </a:r>
            <a:r>
              <a:rPr lang="de-DE" dirty="0" smtClean="0"/>
              <a:t> entstand nach Heines Deutschlandreise im Jahr 1843 von Paris nach Hamburg. </a:t>
            </a:r>
          </a:p>
          <a:p>
            <a:r>
              <a:rPr lang="de-DE" dirty="0" smtClean="0"/>
              <a:t>In dem 27 Kapitel umfassenden versifizierten Reisebilden beschrieb Heine die aktuellen gesellschaftlichen Verhältnisse in Deutschland, wie z. B. das Zoll-, Zensur- oder Militärwesen oder die Monarchie. </a:t>
            </a:r>
          </a:p>
          <a:p>
            <a:r>
              <a:rPr lang="de-DE" dirty="0" smtClean="0"/>
              <a:t>Die Motive für die Reise sind Heimweh und Wiedersehen mit der Mutter.</a:t>
            </a:r>
          </a:p>
        </p:txBody>
      </p:sp>
      <p:sp>
        <p:nvSpPr>
          <p:cNvPr id="4" name="Foliennummernplatzhalter 3"/>
          <p:cNvSpPr>
            <a:spLocks noGrp="1"/>
          </p:cNvSpPr>
          <p:nvPr>
            <p:ph type="sldNum" sz="quarter" idx="12"/>
          </p:nvPr>
        </p:nvSpPr>
        <p:spPr/>
        <p:txBody>
          <a:bodyPr/>
          <a:lstStyle/>
          <a:p>
            <a:pPr>
              <a:defRPr/>
            </a:pPr>
            <a:fld id="{49C77A6C-AB4B-4BA3-B7DA-0D7F7F784934}" type="slidenum">
              <a:rPr lang="de-DE"/>
              <a:pPr>
                <a:defRPr/>
              </a:pPr>
              <a:t>17</a:t>
            </a:fld>
            <a:endParaRPr lang="de-DE"/>
          </a:p>
        </p:txBody>
      </p:sp>
    </p:spTree>
  </p:cSld>
  <p:clrMapOvr>
    <a:masterClrMapping/>
  </p:clrMapOvr>
  <p:transition spd="slow">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r>
              <a:rPr lang="de-DE" b="1" dirty="0" smtClean="0">
                <a:solidFill>
                  <a:srgbClr val="CA5E6D"/>
                </a:solidFill>
              </a:rPr>
              <a:t>4.3 Dramatik des Vormärz</a:t>
            </a:r>
            <a:endParaRPr lang="de-DE" dirty="0" smtClean="0">
              <a:solidFill>
                <a:srgbClr val="CA5E6D"/>
              </a:solidFill>
            </a:endParaRPr>
          </a:p>
        </p:txBody>
      </p:sp>
      <p:sp>
        <p:nvSpPr>
          <p:cNvPr id="32770" name="Inhaltsplatzhalter 2"/>
          <p:cNvSpPr>
            <a:spLocks noGrp="1"/>
          </p:cNvSpPr>
          <p:nvPr>
            <p:ph sz="quarter" idx="1"/>
          </p:nvPr>
        </p:nvSpPr>
        <p:spPr>
          <a:xfrm>
            <a:off x="301625" y="1527175"/>
            <a:ext cx="8504238" cy="4572000"/>
          </a:xfrm>
        </p:spPr>
        <p:txBody>
          <a:bodyPr/>
          <a:lstStyle/>
          <a:p>
            <a:r>
              <a:rPr lang="de-DE" dirty="0" smtClean="0"/>
              <a:t>Karl Gutzkow schrieb in der Zeit des Vormärz eine Vielzahl von Tragödien, die aber kaum Nachwirkungen hinterließen und rasch auf den Spielplänen wieder verschwanden. </a:t>
            </a:r>
          </a:p>
          <a:p>
            <a:r>
              <a:rPr lang="de-DE" dirty="0" smtClean="0"/>
              <a:t>Seine Lustspiele jedoch gehörten auf vielen Bühnen bis zum Ende des 19. Jahrhunderts zum festen Repertoire.</a:t>
            </a:r>
          </a:p>
          <a:p>
            <a:r>
              <a:rPr lang="de-DE" dirty="0" smtClean="0"/>
              <a:t>Sein wohl bekanntestes Lustspiel, </a:t>
            </a:r>
            <a:r>
              <a:rPr lang="de-DE" b="1" i="1" dirty="0" smtClean="0"/>
              <a:t>Das Urbild des </a:t>
            </a:r>
            <a:r>
              <a:rPr lang="de-DE" b="1" i="1" dirty="0" err="1" smtClean="0"/>
              <a:t>Tartüffe</a:t>
            </a:r>
            <a:r>
              <a:rPr lang="de-DE" dirty="0" smtClean="0"/>
              <a:t>, wurde 1844 in Oldenburg uraufgeführt und erschien 1847. </a:t>
            </a:r>
          </a:p>
        </p:txBody>
      </p:sp>
      <p:sp>
        <p:nvSpPr>
          <p:cNvPr id="4" name="Foliennummernplatzhalter 3"/>
          <p:cNvSpPr>
            <a:spLocks noGrp="1"/>
          </p:cNvSpPr>
          <p:nvPr>
            <p:ph type="sldNum" sz="quarter" idx="12"/>
          </p:nvPr>
        </p:nvSpPr>
        <p:spPr/>
        <p:txBody>
          <a:bodyPr/>
          <a:lstStyle/>
          <a:p>
            <a:pPr>
              <a:defRPr/>
            </a:pPr>
            <a:fld id="{2E6E8BED-4C40-4873-940A-5CB256F0B91E}" type="slidenum">
              <a:rPr lang="de-DE"/>
              <a:pPr>
                <a:defRPr/>
              </a:pPr>
              <a:t>18</a:t>
            </a:fld>
            <a:endParaRPr lang="de-DE"/>
          </a:p>
        </p:txBody>
      </p:sp>
    </p:spTree>
  </p:cSld>
  <p:clrMapOvr>
    <a:masterClrMapping/>
  </p:clrMapOvr>
  <p:transition spd="slow">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fontAlgn="auto">
              <a:spcAft>
                <a:spcPts val="0"/>
              </a:spcAft>
              <a:defRPr/>
            </a:pPr>
            <a:r>
              <a:rPr lang="de-DE" b="1" dirty="0" smtClean="0"/>
              <a:t>4.4 Beginn der sozialistischen Literatur</a:t>
            </a:r>
            <a:endParaRPr lang="de-DE" dirty="0"/>
          </a:p>
        </p:txBody>
      </p:sp>
      <p:sp>
        <p:nvSpPr>
          <p:cNvPr id="3" name="Inhaltsplatzhalter 2"/>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de-DE" dirty="0" smtClean="0"/>
              <a:t>In der Revolution von 1848 war das Bürgertum die führende Kraft. </a:t>
            </a:r>
          </a:p>
          <a:p>
            <a:pPr marL="274320" indent="-274320" fontAlgn="auto">
              <a:spcAft>
                <a:spcPts val="0"/>
              </a:spcAft>
              <a:buFont typeface="Wingdings 2"/>
              <a:buChar char=""/>
              <a:defRPr/>
            </a:pPr>
            <a:r>
              <a:rPr lang="de-DE" dirty="0" smtClean="0"/>
              <a:t>Doch in dieser Zeit kam es auch zur Herausbildung der Arbeiterklasse.</a:t>
            </a:r>
          </a:p>
          <a:p>
            <a:pPr marL="274320" indent="-274320" fontAlgn="auto">
              <a:spcAft>
                <a:spcPts val="0"/>
              </a:spcAft>
              <a:buFont typeface="Wingdings 2"/>
              <a:buChar char=""/>
              <a:defRPr/>
            </a:pPr>
            <a:r>
              <a:rPr lang="de-DE" dirty="0" smtClean="0"/>
              <a:t>Die wichtigsten Theoretiker waren </a:t>
            </a:r>
            <a:r>
              <a:rPr lang="de-DE" b="1" dirty="0" smtClean="0"/>
              <a:t>Karl Marx </a:t>
            </a:r>
            <a:r>
              <a:rPr lang="de-DE" dirty="0" smtClean="0"/>
              <a:t>(1818-1883) und </a:t>
            </a:r>
            <a:r>
              <a:rPr lang="de-DE" b="1" dirty="0" smtClean="0"/>
              <a:t>Friedrich Engels </a:t>
            </a:r>
            <a:r>
              <a:rPr lang="de-DE" dirty="0" smtClean="0"/>
              <a:t>(1820-1895) mit ihren gemeinsamen Werken </a:t>
            </a:r>
          </a:p>
          <a:p>
            <a:pPr marL="548640" lvl="1" indent="-274320" fontAlgn="auto">
              <a:spcAft>
                <a:spcPts val="0"/>
              </a:spcAft>
              <a:buFont typeface="Wingdings"/>
              <a:buChar char=""/>
              <a:defRPr/>
            </a:pPr>
            <a:r>
              <a:rPr lang="de-DE" i="1" dirty="0" smtClean="0">
                <a:solidFill>
                  <a:schemeClr val="accent3"/>
                </a:solidFill>
              </a:rPr>
              <a:t>Die deutsche Ideologie</a:t>
            </a:r>
            <a:r>
              <a:rPr lang="de-DE" dirty="0" smtClean="0">
                <a:solidFill>
                  <a:schemeClr val="accent3"/>
                </a:solidFill>
              </a:rPr>
              <a:t> (1845/46), </a:t>
            </a:r>
          </a:p>
          <a:p>
            <a:pPr marL="548640" lvl="1" indent="-274320" fontAlgn="auto">
              <a:spcAft>
                <a:spcPts val="0"/>
              </a:spcAft>
              <a:buFont typeface="Wingdings"/>
              <a:buChar char=""/>
              <a:defRPr/>
            </a:pPr>
            <a:r>
              <a:rPr lang="de-DE" i="1" dirty="0" smtClean="0">
                <a:solidFill>
                  <a:schemeClr val="accent3"/>
                </a:solidFill>
              </a:rPr>
              <a:t>Das Elend der Philosophie</a:t>
            </a:r>
            <a:r>
              <a:rPr lang="de-DE" dirty="0" smtClean="0">
                <a:solidFill>
                  <a:schemeClr val="accent3"/>
                </a:solidFill>
              </a:rPr>
              <a:t> (1847),</a:t>
            </a:r>
          </a:p>
          <a:p>
            <a:pPr marL="548640" lvl="1" indent="-274320" fontAlgn="auto">
              <a:spcAft>
                <a:spcPts val="0"/>
              </a:spcAft>
              <a:buFont typeface="Wingdings"/>
              <a:buChar char=""/>
              <a:defRPr/>
            </a:pPr>
            <a:r>
              <a:rPr lang="de-DE" i="1" dirty="0" smtClean="0">
                <a:solidFill>
                  <a:schemeClr val="accent3"/>
                </a:solidFill>
              </a:rPr>
              <a:t>Manifest der Kommunistischen Partei</a:t>
            </a:r>
            <a:r>
              <a:rPr lang="de-DE" dirty="0" smtClean="0">
                <a:solidFill>
                  <a:schemeClr val="accent3"/>
                </a:solidFill>
              </a:rPr>
              <a:t>(1848) </a:t>
            </a:r>
            <a:r>
              <a:rPr lang="de-DE" dirty="0" smtClean="0"/>
              <a:t/>
            </a:r>
            <a:br>
              <a:rPr lang="de-DE" dirty="0" smtClean="0"/>
            </a:br>
            <a:endParaRPr lang="de-DE" dirty="0"/>
          </a:p>
        </p:txBody>
      </p:sp>
      <p:sp>
        <p:nvSpPr>
          <p:cNvPr id="4" name="Foliennummernplatzhalter 3"/>
          <p:cNvSpPr>
            <a:spLocks noGrp="1"/>
          </p:cNvSpPr>
          <p:nvPr>
            <p:ph type="sldNum" sz="quarter" idx="12"/>
          </p:nvPr>
        </p:nvSpPr>
        <p:spPr/>
        <p:txBody>
          <a:bodyPr/>
          <a:lstStyle/>
          <a:p>
            <a:pPr>
              <a:defRPr/>
            </a:pPr>
            <a:fld id="{54CB9B83-7B06-4415-A5E1-AA9B98B3C682}" type="slidenum">
              <a:rPr lang="de-DE"/>
              <a:pPr>
                <a:defRPr/>
              </a:pPr>
              <a:t>19</a:t>
            </a:fld>
            <a:endParaRPr lang="de-DE"/>
          </a:p>
        </p:txBody>
      </p:sp>
    </p:spTree>
  </p:cSld>
  <p:clrMapOvr>
    <a:masterClrMapping/>
  </p:clrMapOvr>
  <p:transition spd="slow">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de-DE" b="1" dirty="0" smtClean="0">
                <a:solidFill>
                  <a:srgbClr val="CA5E6D"/>
                </a:solidFill>
              </a:rPr>
              <a:t>I. Begriff</a:t>
            </a:r>
            <a:endParaRPr lang="de-DE" dirty="0" smtClean="0">
              <a:solidFill>
                <a:srgbClr val="CA5E6D"/>
              </a:solidFill>
            </a:endParaRPr>
          </a:p>
        </p:txBody>
      </p:sp>
      <p:sp>
        <p:nvSpPr>
          <p:cNvPr id="15362" name="Inhaltsplatzhalter 2"/>
          <p:cNvSpPr>
            <a:spLocks noGrp="1"/>
          </p:cNvSpPr>
          <p:nvPr>
            <p:ph sz="quarter" idx="1"/>
          </p:nvPr>
        </p:nvSpPr>
        <p:spPr>
          <a:xfrm>
            <a:off x="301625" y="1527175"/>
            <a:ext cx="8504238" cy="4572000"/>
          </a:xfrm>
        </p:spPr>
        <p:txBody>
          <a:bodyPr/>
          <a:lstStyle/>
          <a:p>
            <a:r>
              <a:rPr lang="de-DE" dirty="0" smtClean="0"/>
              <a:t>Der Begriff </a:t>
            </a:r>
            <a:r>
              <a:rPr lang="de-DE" i="1" dirty="0" smtClean="0"/>
              <a:t>Vormärz</a:t>
            </a:r>
            <a:r>
              <a:rPr lang="de-DE" dirty="0" smtClean="0"/>
              <a:t> als </a:t>
            </a:r>
            <a:r>
              <a:rPr lang="de-DE" dirty="0" err="1" smtClean="0"/>
              <a:t>Epochenbezeichnung</a:t>
            </a:r>
            <a:r>
              <a:rPr lang="de-DE" dirty="0" smtClean="0"/>
              <a:t> bezeichnet den Zeitraum zwischen 1815 und 1848.</a:t>
            </a:r>
          </a:p>
          <a:p>
            <a:r>
              <a:rPr lang="de-DE" dirty="0" smtClean="0"/>
              <a:t>Die Literatur des Vormärz wird unterteilt in Junges Deutschland und den eigentlichen Vormärz.</a:t>
            </a:r>
          </a:p>
          <a:p>
            <a:r>
              <a:rPr lang="de-DE" dirty="0" smtClean="0"/>
              <a:t>Die Bezeichnung </a:t>
            </a:r>
            <a:r>
              <a:rPr lang="de-DE" i="1" dirty="0" smtClean="0"/>
              <a:t>Junges Deutschland</a:t>
            </a:r>
            <a:r>
              <a:rPr lang="de-DE" dirty="0" smtClean="0"/>
              <a:t> wurde zuerst 1834 in Ludolf </a:t>
            </a:r>
            <a:r>
              <a:rPr lang="de-DE" dirty="0" err="1" smtClean="0"/>
              <a:t>Wienbargs</a:t>
            </a:r>
            <a:r>
              <a:rPr lang="de-DE" dirty="0" smtClean="0"/>
              <a:t> </a:t>
            </a:r>
            <a:r>
              <a:rPr lang="de-DE" i="1" dirty="0" smtClean="0"/>
              <a:t>Ästhetischen Feldzügen</a:t>
            </a:r>
            <a:r>
              <a:rPr lang="de-DE" dirty="0" smtClean="0"/>
              <a:t> verwendet.</a:t>
            </a:r>
          </a:p>
          <a:p>
            <a:r>
              <a:rPr lang="de-DE" dirty="0" smtClean="0"/>
              <a:t>Die literarische Strömung des eigentlichen Vormärz setzte 1840 ein und endete 1848 mit der gescheiterten Märzrevolution.</a:t>
            </a:r>
          </a:p>
        </p:txBody>
      </p:sp>
      <p:sp>
        <p:nvSpPr>
          <p:cNvPr id="4" name="Foliennummernplatzhalter 3"/>
          <p:cNvSpPr>
            <a:spLocks noGrp="1"/>
          </p:cNvSpPr>
          <p:nvPr>
            <p:ph type="sldNum" sz="quarter" idx="12"/>
          </p:nvPr>
        </p:nvSpPr>
        <p:spPr/>
        <p:txBody>
          <a:bodyPr/>
          <a:lstStyle/>
          <a:p>
            <a:pPr>
              <a:defRPr/>
            </a:pPr>
            <a:fld id="{D6FEC5A5-EDEE-435F-AA70-BBF94836D6DA}" type="slidenum">
              <a:rPr lang="de-DE"/>
              <a:pPr>
                <a:defRPr/>
              </a:pPr>
              <a:t>2</a:t>
            </a:fld>
            <a:endParaRPr lang="de-DE"/>
          </a:p>
        </p:txBody>
      </p:sp>
    </p:spTree>
  </p:cSld>
  <p:clrMapOvr>
    <a:masterClrMapping/>
  </p:clrMapOvr>
  <p:transition spd="slow">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de-DE" b="1" dirty="0" smtClean="0">
                <a:solidFill>
                  <a:srgbClr val="CA5E6D"/>
                </a:solidFill>
              </a:rPr>
              <a:t>5. Vertreter des Vormärz</a:t>
            </a:r>
            <a:endParaRPr lang="de-DE" dirty="0" smtClean="0">
              <a:solidFill>
                <a:srgbClr val="CA5E6D"/>
              </a:solidFill>
            </a:endParaRPr>
          </a:p>
        </p:txBody>
      </p:sp>
      <p:sp>
        <p:nvSpPr>
          <p:cNvPr id="34818" name="Inhaltsplatzhalter 2"/>
          <p:cNvSpPr>
            <a:spLocks noGrp="1"/>
          </p:cNvSpPr>
          <p:nvPr>
            <p:ph sz="quarter" idx="1"/>
          </p:nvPr>
        </p:nvSpPr>
        <p:spPr>
          <a:xfrm>
            <a:off x="301625" y="1527175"/>
            <a:ext cx="8504238" cy="4572000"/>
          </a:xfrm>
        </p:spPr>
        <p:txBody>
          <a:bodyPr/>
          <a:lstStyle/>
          <a:p>
            <a:r>
              <a:rPr lang="de-DE" b="1" dirty="0" smtClean="0">
                <a:hlinkClick r:id="rId2"/>
              </a:rPr>
              <a:t>Ferdinand Freiligrath</a:t>
            </a:r>
            <a:r>
              <a:rPr lang="de-DE" dirty="0" smtClean="0"/>
              <a:t> (1810-1876)</a:t>
            </a:r>
          </a:p>
          <a:p>
            <a:r>
              <a:rPr lang="de-DE" b="1" dirty="0" smtClean="0">
                <a:hlinkClick r:id="rId3"/>
              </a:rPr>
              <a:t>August Heinrich Hoffmann von </a:t>
            </a:r>
            <a:r>
              <a:rPr lang="de-DE" b="1" dirty="0" err="1" smtClean="0">
                <a:hlinkClick r:id="rId3"/>
              </a:rPr>
              <a:t>Fallersleben</a:t>
            </a:r>
            <a:r>
              <a:rPr lang="de-DE" dirty="0" smtClean="0"/>
              <a:t> (1798-1874)</a:t>
            </a:r>
          </a:p>
          <a:p>
            <a:r>
              <a:rPr lang="de-DE" b="1" dirty="0" smtClean="0">
                <a:hlinkClick r:id="rId4"/>
              </a:rPr>
              <a:t>Heinrich Heine</a:t>
            </a:r>
            <a:r>
              <a:rPr lang="de-DE" dirty="0" smtClean="0"/>
              <a:t> (1797-1856)</a:t>
            </a:r>
          </a:p>
          <a:p>
            <a:r>
              <a:rPr lang="de-DE" b="1" dirty="0" smtClean="0">
                <a:hlinkClick r:id="rId5"/>
              </a:rPr>
              <a:t>Georg </a:t>
            </a:r>
            <a:r>
              <a:rPr lang="de-DE" b="1" dirty="0" err="1" smtClean="0">
                <a:hlinkClick r:id="rId5"/>
              </a:rPr>
              <a:t>Herwegh</a:t>
            </a:r>
            <a:r>
              <a:rPr lang="de-DE" dirty="0" smtClean="0"/>
              <a:t> (1817-1875)</a:t>
            </a:r>
          </a:p>
          <a:p>
            <a:r>
              <a:rPr lang="de-DE" b="1" dirty="0" smtClean="0">
                <a:hlinkClick r:id="rId6"/>
              </a:rPr>
              <a:t>Georg </a:t>
            </a:r>
            <a:r>
              <a:rPr lang="de-DE" b="1" dirty="0" err="1" smtClean="0">
                <a:hlinkClick r:id="rId6"/>
              </a:rPr>
              <a:t>Weerth</a:t>
            </a:r>
            <a:r>
              <a:rPr lang="de-DE" dirty="0" smtClean="0"/>
              <a:t> (1822-1856)</a:t>
            </a:r>
          </a:p>
          <a:p>
            <a:r>
              <a:rPr lang="de-DE" b="1" dirty="0" smtClean="0">
                <a:hlinkClick r:id="rId7"/>
              </a:rPr>
              <a:t>Ernst Willkomm</a:t>
            </a:r>
            <a:r>
              <a:rPr lang="de-DE" dirty="0" smtClean="0"/>
              <a:t> (1810-1886)</a:t>
            </a:r>
          </a:p>
          <a:p>
            <a:pPr>
              <a:buFont typeface="Wingdings 2" pitchFamily="18" charset="2"/>
              <a:buNone/>
            </a:pPr>
            <a:endParaRPr lang="de-DE" dirty="0" smtClean="0"/>
          </a:p>
        </p:txBody>
      </p:sp>
      <p:sp>
        <p:nvSpPr>
          <p:cNvPr id="4" name="Foliennummernplatzhalter 3"/>
          <p:cNvSpPr>
            <a:spLocks noGrp="1"/>
          </p:cNvSpPr>
          <p:nvPr>
            <p:ph type="sldNum" sz="quarter" idx="12"/>
          </p:nvPr>
        </p:nvSpPr>
        <p:spPr/>
        <p:txBody>
          <a:bodyPr/>
          <a:lstStyle/>
          <a:p>
            <a:pPr>
              <a:defRPr/>
            </a:pPr>
            <a:fld id="{9B1903F0-E180-4CB2-AE4A-6B3D2C8135D3}" type="slidenum">
              <a:rPr lang="de-DE"/>
              <a:pPr>
                <a:defRPr/>
              </a:pPr>
              <a:t>20</a:t>
            </a:fld>
            <a:endParaRPr lang="de-DE"/>
          </a:p>
        </p:txBody>
      </p:sp>
    </p:spTree>
  </p:cSld>
  <p:clrMapOvr>
    <a:masterClrMapping/>
  </p:clrMapOvr>
  <p:transition spd="slow">
    <p:pull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p:txBody>
          <a:bodyPr/>
          <a:lstStyle/>
          <a:p>
            <a:r>
              <a:rPr lang="de-DE" b="1" dirty="0" smtClean="0">
                <a:solidFill>
                  <a:srgbClr val="CA5E6D"/>
                </a:solidFill>
              </a:rPr>
              <a:t>6. Werke des Vormärz</a:t>
            </a:r>
            <a:endParaRPr lang="de-DE" dirty="0"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de-DE" dirty="0" smtClean="0"/>
              <a:t>Unpolitische Lieder (1840/41) - </a:t>
            </a:r>
            <a:r>
              <a:rPr lang="de-DE" dirty="0" err="1" smtClean="0"/>
              <a:t>Fallersleben</a:t>
            </a:r>
            <a:endParaRPr lang="de-DE" dirty="0" smtClean="0"/>
          </a:p>
          <a:p>
            <a:pPr marL="274320" indent="-274320" fontAlgn="auto">
              <a:spcAft>
                <a:spcPts val="0"/>
              </a:spcAft>
              <a:buFont typeface="Wingdings 2"/>
              <a:buChar char=""/>
              <a:defRPr/>
            </a:pPr>
            <a:r>
              <a:rPr lang="de-DE" b="1" dirty="0" smtClean="0">
                <a:hlinkClick r:id="rId2"/>
              </a:rPr>
              <a:t>Das Lied der Deutschen</a:t>
            </a:r>
            <a:r>
              <a:rPr lang="de-DE" dirty="0" smtClean="0"/>
              <a:t> (1841) - </a:t>
            </a:r>
            <a:r>
              <a:rPr lang="de-DE" dirty="0" err="1" smtClean="0"/>
              <a:t>Fallersleben</a:t>
            </a:r>
            <a:endParaRPr lang="de-DE" dirty="0" smtClean="0"/>
          </a:p>
          <a:p>
            <a:pPr marL="274320" indent="-274320" fontAlgn="auto">
              <a:spcAft>
                <a:spcPts val="0"/>
              </a:spcAft>
              <a:buFont typeface="Wingdings 2"/>
              <a:buChar char=""/>
              <a:defRPr/>
            </a:pPr>
            <a:r>
              <a:rPr lang="de-DE" dirty="0" smtClean="0"/>
              <a:t>Gedichte eines Lebendigen (1841) - </a:t>
            </a:r>
            <a:r>
              <a:rPr lang="de-DE" dirty="0" err="1" smtClean="0"/>
              <a:t>Herwegh</a:t>
            </a:r>
            <a:endParaRPr lang="de-DE" dirty="0" smtClean="0"/>
          </a:p>
          <a:p>
            <a:pPr marL="274320" indent="-274320" fontAlgn="auto">
              <a:spcAft>
                <a:spcPts val="0"/>
              </a:spcAft>
              <a:buFont typeface="Wingdings 2"/>
              <a:buChar char=""/>
              <a:defRPr/>
            </a:pPr>
            <a:r>
              <a:rPr lang="de-DE" b="1" dirty="0" smtClean="0">
                <a:hlinkClick r:id="rId3"/>
              </a:rPr>
              <a:t>Aufruf</a:t>
            </a:r>
            <a:r>
              <a:rPr lang="de-DE" dirty="0" smtClean="0"/>
              <a:t> (1841) - </a:t>
            </a:r>
            <a:r>
              <a:rPr lang="de-DE" dirty="0" err="1" smtClean="0"/>
              <a:t>Herwegh</a:t>
            </a:r>
            <a:endParaRPr lang="de-DE" dirty="0" smtClean="0"/>
          </a:p>
          <a:p>
            <a:pPr marL="274320" indent="-274320" fontAlgn="auto">
              <a:spcAft>
                <a:spcPts val="0"/>
              </a:spcAft>
              <a:buFont typeface="Wingdings 2"/>
              <a:buChar char=""/>
              <a:defRPr/>
            </a:pPr>
            <a:r>
              <a:rPr lang="de-DE" b="1" dirty="0" smtClean="0">
                <a:hlinkClick r:id="rId4"/>
              </a:rPr>
              <a:t>Die schlesischen Weber</a:t>
            </a:r>
            <a:r>
              <a:rPr lang="de-DE" dirty="0" smtClean="0"/>
              <a:t> (1844) - Heine</a:t>
            </a:r>
          </a:p>
          <a:p>
            <a:pPr marL="274320" indent="-274320" fontAlgn="auto">
              <a:spcAft>
                <a:spcPts val="0"/>
              </a:spcAft>
              <a:buFont typeface="Wingdings 2"/>
              <a:buChar char=""/>
              <a:defRPr/>
            </a:pPr>
            <a:r>
              <a:rPr lang="de-DE" dirty="0" smtClean="0"/>
              <a:t>Deutschland. Ein Wintermärchen (1844) - Heine</a:t>
            </a:r>
          </a:p>
          <a:p>
            <a:pPr marL="274320" indent="-274320" fontAlgn="auto">
              <a:spcAft>
                <a:spcPts val="0"/>
              </a:spcAft>
              <a:buFont typeface="Wingdings 2"/>
              <a:buChar char=""/>
              <a:defRPr/>
            </a:pPr>
            <a:r>
              <a:rPr lang="de-DE" dirty="0" smtClean="0"/>
              <a:t>Humoristische Skizzen aus dem deutschen Handelsleben (1847/48) - </a:t>
            </a:r>
            <a:r>
              <a:rPr lang="de-DE" dirty="0" err="1" smtClean="0"/>
              <a:t>Weerth</a:t>
            </a:r>
            <a:endParaRPr lang="de-DE" dirty="0" smtClean="0"/>
          </a:p>
          <a:p>
            <a:pPr marL="274320" indent="-274320" fontAlgn="auto">
              <a:spcAft>
                <a:spcPts val="0"/>
              </a:spcAft>
              <a:buFont typeface="Wingdings 2"/>
              <a:buChar char=""/>
              <a:defRPr/>
            </a:pPr>
            <a:r>
              <a:rPr lang="de-DE" dirty="0" smtClean="0"/>
              <a:t>Romanzero (1851) - Heine</a:t>
            </a:r>
          </a:p>
          <a:p>
            <a:pPr marL="274320" indent="-274320" fontAlgn="auto">
              <a:spcAft>
                <a:spcPts val="0"/>
              </a:spcAft>
              <a:buFont typeface="Wingdings 2"/>
              <a:buChar char=""/>
              <a:defRPr/>
            </a:pPr>
            <a:r>
              <a:rPr lang="de-DE" b="1" dirty="0" smtClean="0">
                <a:hlinkClick r:id="rId5"/>
              </a:rPr>
              <a:t>Bundeslied für den Allgemeinen Deutschen Arbeiterverein</a:t>
            </a:r>
            <a:r>
              <a:rPr lang="de-DE" dirty="0" smtClean="0"/>
              <a:t> (1863) - </a:t>
            </a:r>
            <a:r>
              <a:rPr lang="de-DE" dirty="0" err="1" smtClean="0"/>
              <a:t>Herwegh</a:t>
            </a:r>
            <a:endParaRPr lang="de-DE" dirty="0" smtClean="0"/>
          </a:p>
          <a:p>
            <a:pPr marL="274320" indent="-274320" fontAlgn="auto">
              <a:spcAft>
                <a:spcPts val="0"/>
              </a:spcAft>
              <a:buFont typeface="Wingdings 2"/>
              <a:buNone/>
              <a:defRPr/>
            </a:pPr>
            <a:endParaRPr lang="de-DE" dirty="0"/>
          </a:p>
        </p:txBody>
      </p:sp>
      <p:sp>
        <p:nvSpPr>
          <p:cNvPr id="4" name="Foliennummernplatzhalter 3"/>
          <p:cNvSpPr>
            <a:spLocks noGrp="1"/>
          </p:cNvSpPr>
          <p:nvPr>
            <p:ph type="sldNum" sz="quarter" idx="12"/>
          </p:nvPr>
        </p:nvSpPr>
        <p:spPr/>
        <p:txBody>
          <a:bodyPr/>
          <a:lstStyle/>
          <a:p>
            <a:pPr>
              <a:defRPr/>
            </a:pPr>
            <a:fld id="{57F07A97-C264-4C16-BE7B-090CA9C46019}" type="slidenum">
              <a:rPr lang="de-DE"/>
              <a:pPr>
                <a:defRPr/>
              </a:pPr>
              <a:t>21</a:t>
            </a:fld>
            <a:endParaRPr lang="de-DE"/>
          </a:p>
        </p:txBody>
      </p:sp>
    </p:spTree>
  </p:cSld>
  <p:clrMapOvr>
    <a:masterClrMapping/>
  </p:clrMapOvr>
  <p:transition spd="slow">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p:txBody>
          <a:bodyPr/>
          <a:lstStyle/>
          <a:p>
            <a:r>
              <a:rPr lang="de-DE" b="1" dirty="0" smtClean="0">
                <a:solidFill>
                  <a:srgbClr val="CA5E6D"/>
                </a:solidFill>
              </a:rPr>
              <a:t>7. Literarische Formen</a:t>
            </a:r>
            <a:endParaRPr lang="de-DE" dirty="0" smtClean="0">
              <a:solidFill>
                <a:srgbClr val="CA5E6D"/>
              </a:solidFill>
            </a:endParaRPr>
          </a:p>
        </p:txBody>
      </p:sp>
      <p:sp>
        <p:nvSpPr>
          <p:cNvPr id="36866" name="Inhaltsplatzhalter 2"/>
          <p:cNvSpPr>
            <a:spLocks noGrp="1"/>
          </p:cNvSpPr>
          <p:nvPr>
            <p:ph sz="quarter" idx="1"/>
          </p:nvPr>
        </p:nvSpPr>
        <p:spPr>
          <a:xfrm>
            <a:off x="301625" y="1527175"/>
            <a:ext cx="8504238" cy="4572000"/>
          </a:xfrm>
        </p:spPr>
        <p:txBody>
          <a:bodyPr/>
          <a:lstStyle/>
          <a:p>
            <a:endParaRPr lang="de-DE" dirty="0" smtClean="0"/>
          </a:p>
          <a:p>
            <a:r>
              <a:rPr lang="de-DE" dirty="0" smtClean="0"/>
              <a:t>politische Lyrik</a:t>
            </a:r>
          </a:p>
          <a:p>
            <a:r>
              <a:rPr lang="de-DE" dirty="0" smtClean="0"/>
              <a:t>Reisebericht/ Reisebild</a:t>
            </a:r>
          </a:p>
          <a:p>
            <a:r>
              <a:rPr lang="de-DE" dirty="0" smtClean="0"/>
              <a:t>Skizze</a:t>
            </a:r>
          </a:p>
          <a:p>
            <a:r>
              <a:rPr lang="de-DE" dirty="0" smtClean="0"/>
              <a:t>Zeit- und Gesellschaftsroman</a:t>
            </a:r>
          </a:p>
          <a:p>
            <a:r>
              <a:rPr lang="de-DE" dirty="0" smtClean="0"/>
              <a:t>Geschichtsdrama</a:t>
            </a:r>
          </a:p>
          <a:p>
            <a:r>
              <a:rPr lang="de-DE" dirty="0" smtClean="0"/>
              <a:t>soziales Drama</a:t>
            </a:r>
          </a:p>
          <a:p>
            <a:r>
              <a:rPr lang="de-DE" dirty="0" smtClean="0"/>
              <a:t>Novelle</a:t>
            </a:r>
          </a:p>
          <a:p>
            <a:pPr>
              <a:buFont typeface="Wingdings 2" pitchFamily="18" charset="2"/>
              <a:buNone/>
            </a:pPr>
            <a:endParaRPr lang="de-DE" dirty="0" smtClean="0"/>
          </a:p>
        </p:txBody>
      </p:sp>
      <p:sp>
        <p:nvSpPr>
          <p:cNvPr id="4" name="Foliennummernplatzhalter 3"/>
          <p:cNvSpPr>
            <a:spLocks noGrp="1"/>
          </p:cNvSpPr>
          <p:nvPr>
            <p:ph type="sldNum" sz="quarter" idx="12"/>
          </p:nvPr>
        </p:nvSpPr>
        <p:spPr/>
        <p:txBody>
          <a:bodyPr/>
          <a:lstStyle/>
          <a:p>
            <a:pPr>
              <a:defRPr/>
            </a:pPr>
            <a:fld id="{0E6C0F13-9FA7-44A9-AB05-1574F5978A1B}" type="slidenum">
              <a:rPr lang="de-DE"/>
              <a:pPr>
                <a:defRPr/>
              </a:pPr>
              <a:t>22</a:t>
            </a:fld>
            <a:endParaRPr lang="de-DE"/>
          </a:p>
        </p:txBody>
      </p:sp>
    </p:spTree>
  </p:cSld>
  <p:clrMapOvr>
    <a:masterClrMapping/>
  </p:clrMapOvr>
  <p:transition spd="slow">
    <p:pull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title"/>
          </p:nvPr>
        </p:nvSpPr>
        <p:spPr/>
        <p:txBody>
          <a:bodyPr/>
          <a:lstStyle/>
          <a:p>
            <a:r>
              <a:rPr lang="de-DE" dirty="0" smtClean="0">
                <a:solidFill>
                  <a:srgbClr val="CA5E6D"/>
                </a:solidFill>
              </a:rPr>
              <a:t>Jungdeutschland (</a:t>
            </a:r>
            <a:r>
              <a:rPr lang="de-DE" dirty="0" err="1" smtClean="0">
                <a:solidFill>
                  <a:srgbClr val="CA5E6D"/>
                </a:solidFill>
              </a:rPr>
              <a:t>genç</a:t>
            </a:r>
            <a:r>
              <a:rPr lang="de-DE" dirty="0" smtClean="0">
                <a:solidFill>
                  <a:srgbClr val="CA5E6D"/>
                </a:solidFill>
              </a:rPr>
              <a:t> </a:t>
            </a:r>
            <a:r>
              <a:rPr lang="de-DE" dirty="0" err="1" smtClean="0">
                <a:solidFill>
                  <a:srgbClr val="CA5E6D"/>
                </a:solidFill>
              </a:rPr>
              <a:t>Almanya</a:t>
            </a:r>
            <a:r>
              <a:rPr lang="de-DE" dirty="0" smtClean="0">
                <a:solidFill>
                  <a:srgbClr val="CA5E6D"/>
                </a:solidFill>
              </a:rPr>
              <a:t>)</a:t>
            </a:r>
          </a:p>
        </p:txBody>
      </p:sp>
      <p:sp>
        <p:nvSpPr>
          <p:cNvPr id="3" name="Inhaltsplatzhalter 2"/>
          <p:cNvSpPr>
            <a:spLocks noGrp="1"/>
          </p:cNvSpPr>
          <p:nvPr>
            <p:ph sz="quarter" idx="1"/>
          </p:nvPr>
        </p:nvSpPr>
        <p:spPr>
          <a:xfrm>
            <a:off x="301625" y="1527175"/>
            <a:ext cx="8504238" cy="5141913"/>
          </a:xfrm>
        </p:spPr>
        <p:txBody>
          <a:bodyPr>
            <a:normAutofit fontScale="92500" lnSpcReduction="20000"/>
          </a:bodyPr>
          <a:lstStyle/>
          <a:p>
            <a:pPr marL="274320" indent="-274320" fontAlgn="auto">
              <a:spcAft>
                <a:spcPts val="0"/>
              </a:spcAft>
              <a:buFont typeface="Wingdings 2"/>
              <a:buChar char=""/>
              <a:defRPr/>
            </a:pPr>
            <a:r>
              <a:rPr lang="de-DE" dirty="0" smtClean="0"/>
              <a:t>Jungdeutschland (</a:t>
            </a:r>
            <a:r>
              <a:rPr lang="de-DE" dirty="0" err="1" smtClean="0"/>
              <a:t>genç</a:t>
            </a:r>
            <a:r>
              <a:rPr lang="de-DE" dirty="0" smtClean="0"/>
              <a:t> </a:t>
            </a:r>
            <a:r>
              <a:rPr lang="de-DE" dirty="0" err="1" smtClean="0"/>
              <a:t>Almanya</a:t>
            </a:r>
            <a:r>
              <a:rPr lang="de-DE" dirty="0" smtClean="0"/>
              <a:t>) </a:t>
            </a:r>
            <a:r>
              <a:rPr lang="de-DE" dirty="0" err="1" smtClean="0"/>
              <a:t>hareketi</a:t>
            </a:r>
            <a:r>
              <a:rPr lang="de-DE" dirty="0" smtClean="0"/>
              <a:t>. Biedermeier </a:t>
            </a:r>
            <a:r>
              <a:rPr lang="de-DE" dirty="0" err="1" smtClean="0"/>
              <a:t>akımına</a:t>
            </a:r>
            <a:r>
              <a:rPr lang="de-DE" dirty="0" smtClean="0"/>
              <a:t> </a:t>
            </a:r>
            <a:r>
              <a:rPr lang="de-DE" dirty="0" err="1" smtClean="0"/>
              <a:t>bir</a:t>
            </a:r>
            <a:r>
              <a:rPr lang="de-DE" dirty="0" smtClean="0"/>
              <a:t> </a:t>
            </a:r>
            <a:r>
              <a:rPr lang="de-DE" dirty="0" err="1" smtClean="0"/>
              <a:t>tepki</a:t>
            </a:r>
            <a:r>
              <a:rPr lang="de-DE" dirty="0" smtClean="0"/>
              <a:t> </a:t>
            </a:r>
            <a:r>
              <a:rPr lang="de-DE" dirty="0" err="1" smtClean="0"/>
              <a:t>olarak</a:t>
            </a:r>
            <a:r>
              <a:rPr lang="de-DE" dirty="0" smtClean="0"/>
              <a:t> </a:t>
            </a:r>
            <a:r>
              <a:rPr lang="de-DE" dirty="0" err="1" smtClean="0"/>
              <a:t>oluşan</a:t>
            </a:r>
            <a:r>
              <a:rPr lang="de-DE" dirty="0" smtClean="0"/>
              <a:t> </a:t>
            </a:r>
            <a:r>
              <a:rPr lang="de-DE" dirty="0" err="1" smtClean="0"/>
              <a:t>bu</a:t>
            </a:r>
            <a:r>
              <a:rPr lang="de-DE" dirty="0" smtClean="0"/>
              <a:t> </a:t>
            </a:r>
            <a:r>
              <a:rPr lang="de-DE" dirty="0" err="1" smtClean="0"/>
              <a:t>hareket</a:t>
            </a:r>
            <a:r>
              <a:rPr lang="de-DE" dirty="0" smtClean="0"/>
              <a:t> 1848 </a:t>
            </a:r>
            <a:r>
              <a:rPr lang="de-DE" dirty="0" err="1" smtClean="0"/>
              <a:t>Devrimi’ne</a:t>
            </a:r>
            <a:r>
              <a:rPr lang="de-DE" dirty="0" smtClean="0"/>
              <a:t> </a:t>
            </a:r>
            <a:r>
              <a:rPr lang="de-DE" dirty="0" err="1" smtClean="0"/>
              <a:t>değin</a:t>
            </a:r>
            <a:r>
              <a:rPr lang="de-DE" dirty="0" smtClean="0"/>
              <a:t> </a:t>
            </a:r>
            <a:r>
              <a:rPr lang="de-DE" dirty="0" err="1" smtClean="0"/>
              <a:t>sürdü</a:t>
            </a:r>
            <a:r>
              <a:rPr lang="de-DE" dirty="0" smtClean="0"/>
              <a:t>. </a:t>
            </a:r>
          </a:p>
          <a:p>
            <a:pPr marL="274320" indent="-274320" fontAlgn="auto">
              <a:spcAft>
                <a:spcPts val="0"/>
              </a:spcAft>
              <a:buFont typeface="Wingdings 2"/>
              <a:buChar char=""/>
              <a:defRPr/>
            </a:pPr>
            <a:r>
              <a:rPr lang="de-DE" dirty="0" err="1" smtClean="0"/>
              <a:t>Bu</a:t>
            </a:r>
            <a:r>
              <a:rPr lang="de-DE" dirty="0" smtClean="0"/>
              <a:t> </a:t>
            </a:r>
            <a:r>
              <a:rPr lang="de-DE" dirty="0" err="1" smtClean="0"/>
              <a:t>yıllarda</a:t>
            </a:r>
            <a:r>
              <a:rPr lang="de-DE" dirty="0" smtClean="0"/>
              <a:t> Heinrich Heine </a:t>
            </a:r>
            <a:r>
              <a:rPr lang="de-DE" dirty="0" err="1" smtClean="0"/>
              <a:t>ve</a:t>
            </a:r>
            <a:r>
              <a:rPr lang="de-DE" dirty="0" smtClean="0"/>
              <a:t> Karl Gutzkow </a:t>
            </a:r>
            <a:r>
              <a:rPr lang="de-DE" dirty="0" err="1" smtClean="0"/>
              <a:t>gibi</a:t>
            </a:r>
            <a:r>
              <a:rPr lang="de-DE" dirty="0" smtClean="0"/>
              <a:t> </a:t>
            </a:r>
            <a:r>
              <a:rPr lang="de-DE" dirty="0" err="1" smtClean="0"/>
              <a:t>yazarlann</a:t>
            </a:r>
            <a:r>
              <a:rPr lang="de-DE" dirty="0" smtClean="0"/>
              <a:t> </a:t>
            </a:r>
            <a:r>
              <a:rPr lang="de-DE" dirty="0" err="1" smtClean="0"/>
              <a:t>siyasal</a:t>
            </a:r>
            <a:r>
              <a:rPr lang="de-DE" dirty="0" smtClean="0"/>
              <a:t> </a:t>
            </a:r>
            <a:r>
              <a:rPr lang="de-DE" dirty="0" err="1" smtClean="0"/>
              <a:t>içerikli</a:t>
            </a:r>
            <a:r>
              <a:rPr lang="de-DE" dirty="0" smtClean="0"/>
              <a:t> </a:t>
            </a:r>
            <a:r>
              <a:rPr lang="de-DE" dirty="0" err="1" smtClean="0"/>
              <a:t>yazılarının</a:t>
            </a:r>
            <a:r>
              <a:rPr lang="de-DE" dirty="0" smtClean="0"/>
              <a:t> 1835’te </a:t>
            </a:r>
            <a:r>
              <a:rPr lang="de-DE" dirty="0" err="1" smtClean="0"/>
              <a:t>Alman</a:t>
            </a:r>
            <a:r>
              <a:rPr lang="de-DE" dirty="0" smtClean="0"/>
              <a:t> </a:t>
            </a:r>
            <a:r>
              <a:rPr lang="de-DE" dirty="0" err="1" smtClean="0"/>
              <a:t>Parlamentosu’nca</a:t>
            </a:r>
            <a:r>
              <a:rPr lang="de-DE" dirty="0" smtClean="0"/>
              <a:t> </a:t>
            </a:r>
            <a:r>
              <a:rPr lang="de-DE" dirty="0" err="1" smtClean="0"/>
              <a:t>yasaklanması</a:t>
            </a:r>
            <a:r>
              <a:rPr lang="de-DE" dirty="0" smtClean="0"/>
              <a:t>, </a:t>
            </a:r>
            <a:r>
              <a:rPr lang="de-DE" dirty="0" err="1" smtClean="0"/>
              <a:t>aralarında</a:t>
            </a:r>
            <a:r>
              <a:rPr lang="de-DE" dirty="0" smtClean="0"/>
              <a:t> </a:t>
            </a:r>
            <a:r>
              <a:rPr lang="de-DE" dirty="0" err="1" smtClean="0"/>
              <a:t>sıkı</a:t>
            </a:r>
            <a:r>
              <a:rPr lang="de-DE" dirty="0" smtClean="0"/>
              <a:t> </a:t>
            </a:r>
            <a:r>
              <a:rPr lang="de-DE" dirty="0" err="1" smtClean="0"/>
              <a:t>bir</a:t>
            </a:r>
            <a:r>
              <a:rPr lang="de-DE" dirty="0" smtClean="0"/>
              <a:t> </a:t>
            </a:r>
            <a:r>
              <a:rPr lang="de-DE" dirty="0" err="1" smtClean="0"/>
              <a:t>bağ</a:t>
            </a:r>
            <a:r>
              <a:rPr lang="de-DE" dirty="0" smtClean="0"/>
              <a:t> </a:t>
            </a:r>
            <a:r>
              <a:rPr lang="de-DE" dirty="0" err="1" smtClean="0"/>
              <a:t>olmamasına</a:t>
            </a:r>
            <a:r>
              <a:rPr lang="de-DE" dirty="0" smtClean="0"/>
              <a:t> </a:t>
            </a:r>
            <a:r>
              <a:rPr lang="de-DE" dirty="0" err="1" smtClean="0"/>
              <a:t>karşın</a:t>
            </a:r>
            <a:r>
              <a:rPr lang="de-DE" dirty="0" smtClean="0"/>
              <a:t> “</a:t>
            </a:r>
            <a:r>
              <a:rPr lang="de-DE" dirty="0" err="1" smtClean="0"/>
              <a:t>genç</a:t>
            </a:r>
            <a:r>
              <a:rPr lang="de-DE" dirty="0" smtClean="0"/>
              <a:t> </a:t>
            </a:r>
            <a:r>
              <a:rPr lang="de-DE" dirty="0" err="1" smtClean="0"/>
              <a:t>Almanya</a:t>
            </a:r>
            <a:r>
              <a:rPr lang="de-DE" dirty="0" smtClean="0"/>
              <a:t> </a:t>
            </a:r>
            <a:r>
              <a:rPr lang="de-DE" dirty="0" err="1" smtClean="0"/>
              <a:t>hareketi</a:t>
            </a:r>
            <a:r>
              <a:rPr lang="de-DE" dirty="0" smtClean="0"/>
              <a:t>” </a:t>
            </a:r>
            <a:r>
              <a:rPr lang="de-DE" dirty="0" err="1" smtClean="0"/>
              <a:t>içinde</a:t>
            </a:r>
            <a:r>
              <a:rPr lang="de-DE" dirty="0" smtClean="0"/>
              <a:t> </a:t>
            </a:r>
            <a:r>
              <a:rPr lang="de-DE" dirty="0" err="1" smtClean="0"/>
              <a:t>anıl-malanna</a:t>
            </a:r>
            <a:r>
              <a:rPr lang="de-DE" dirty="0" smtClean="0"/>
              <a:t> </a:t>
            </a:r>
            <a:r>
              <a:rPr lang="de-DE" dirty="0" err="1" smtClean="0"/>
              <a:t>yol</a:t>
            </a:r>
            <a:r>
              <a:rPr lang="de-DE" dirty="0" smtClean="0"/>
              <a:t> </a:t>
            </a:r>
            <a:r>
              <a:rPr lang="de-DE" dirty="0" err="1" smtClean="0"/>
              <a:t>açtı</a:t>
            </a:r>
            <a:r>
              <a:rPr lang="de-DE" dirty="0" smtClean="0"/>
              <a:t>. </a:t>
            </a:r>
          </a:p>
          <a:p>
            <a:pPr marL="274320" indent="-274320" fontAlgn="auto">
              <a:spcAft>
                <a:spcPts val="0"/>
              </a:spcAft>
              <a:buFont typeface="Wingdings 2"/>
              <a:buChar char=""/>
              <a:defRPr/>
            </a:pPr>
            <a:r>
              <a:rPr lang="de-DE" dirty="0" err="1" smtClean="0"/>
              <a:t>Yenilik</a:t>
            </a:r>
            <a:r>
              <a:rPr lang="de-DE" dirty="0" smtClean="0"/>
              <a:t> </a:t>
            </a:r>
            <a:r>
              <a:rPr lang="de-DE" dirty="0" err="1" smtClean="0"/>
              <a:t>yanlısı</a:t>
            </a:r>
            <a:r>
              <a:rPr lang="de-DE" dirty="0" smtClean="0"/>
              <a:t> </a:t>
            </a:r>
            <a:r>
              <a:rPr lang="de-DE" dirty="0" err="1" smtClean="0"/>
              <a:t>olan</a:t>
            </a:r>
            <a:r>
              <a:rPr lang="de-DE" dirty="0" smtClean="0"/>
              <a:t> </a:t>
            </a:r>
            <a:r>
              <a:rPr lang="de-DE" dirty="0" err="1" smtClean="0"/>
              <a:t>yazarlar</a:t>
            </a:r>
            <a:r>
              <a:rPr lang="de-DE" dirty="0" smtClean="0"/>
              <a:t> </a:t>
            </a:r>
            <a:r>
              <a:rPr lang="de-DE" dirty="0" err="1" smtClean="0"/>
              <a:t>mutlakıyetçi</a:t>
            </a:r>
            <a:r>
              <a:rPr lang="de-DE" dirty="0" smtClean="0"/>
              <a:t> </a:t>
            </a:r>
            <a:r>
              <a:rPr lang="de-DE" dirty="0" err="1" smtClean="0"/>
              <a:t>devlete</a:t>
            </a:r>
            <a:r>
              <a:rPr lang="de-DE" dirty="0" smtClean="0"/>
              <a:t>, </a:t>
            </a:r>
            <a:r>
              <a:rPr lang="de-DE" dirty="0" err="1" smtClean="0"/>
              <a:t>tutucu</a:t>
            </a:r>
            <a:r>
              <a:rPr lang="de-DE" dirty="0" smtClean="0"/>
              <a:t> </a:t>
            </a:r>
            <a:r>
              <a:rPr lang="de-DE" dirty="0" err="1" smtClean="0"/>
              <a:t>kiliseye</a:t>
            </a:r>
            <a:r>
              <a:rPr lang="de-DE" dirty="0" smtClean="0"/>
              <a:t>, her </a:t>
            </a:r>
            <a:r>
              <a:rPr lang="de-DE" dirty="0" err="1" smtClean="0"/>
              <a:t>tür</a:t>
            </a:r>
            <a:r>
              <a:rPr lang="de-DE" dirty="0" smtClean="0"/>
              <a:t> </a:t>
            </a:r>
            <a:r>
              <a:rPr lang="de-DE" dirty="0" err="1" smtClean="0"/>
              <a:t>toplumsal</a:t>
            </a:r>
            <a:r>
              <a:rPr lang="de-DE" dirty="0" smtClean="0"/>
              <a:t> </a:t>
            </a:r>
            <a:r>
              <a:rPr lang="de-DE" dirty="0" err="1" smtClean="0"/>
              <a:t>gelenek</a:t>
            </a:r>
            <a:r>
              <a:rPr lang="de-DE" dirty="0" smtClean="0"/>
              <a:t> </a:t>
            </a:r>
            <a:r>
              <a:rPr lang="de-DE" dirty="0" err="1" smtClean="0"/>
              <a:t>ve</a:t>
            </a:r>
            <a:r>
              <a:rPr lang="de-DE" dirty="0" smtClean="0"/>
              <a:t> </a:t>
            </a:r>
            <a:r>
              <a:rPr lang="de-DE" dirty="0" err="1" smtClean="0"/>
              <a:t>dogmaya</a:t>
            </a:r>
            <a:r>
              <a:rPr lang="de-DE" dirty="0" smtClean="0"/>
              <a:t> </a:t>
            </a:r>
            <a:r>
              <a:rPr lang="de-DE" dirty="0" err="1" smtClean="0"/>
              <a:t>karşı</a:t>
            </a:r>
            <a:r>
              <a:rPr lang="de-DE" dirty="0" smtClean="0"/>
              <a:t> </a:t>
            </a:r>
            <a:r>
              <a:rPr lang="de-DE" dirty="0" err="1" smtClean="0"/>
              <a:t>çıktılar</a:t>
            </a:r>
            <a:r>
              <a:rPr lang="de-DE" dirty="0" smtClean="0"/>
              <a:t>; </a:t>
            </a:r>
            <a:r>
              <a:rPr lang="de-DE" dirty="0" err="1" smtClean="0"/>
              <a:t>siyasal</a:t>
            </a:r>
            <a:r>
              <a:rPr lang="de-DE" dirty="0" smtClean="0"/>
              <a:t> </a:t>
            </a:r>
            <a:r>
              <a:rPr lang="de-DE" dirty="0" err="1" smtClean="0"/>
              <a:t>düşünce</a:t>
            </a:r>
            <a:r>
              <a:rPr lang="de-DE" dirty="0" smtClean="0"/>
              <a:t> </a:t>
            </a:r>
            <a:r>
              <a:rPr lang="de-DE" dirty="0" err="1" smtClean="0"/>
              <a:t>özgürlüğü</a:t>
            </a:r>
            <a:r>
              <a:rPr lang="de-DE" dirty="0" smtClean="0"/>
              <a:t> </a:t>
            </a:r>
            <a:r>
              <a:rPr lang="de-DE" dirty="0" err="1" smtClean="0"/>
              <a:t>ile</a:t>
            </a:r>
            <a:r>
              <a:rPr lang="de-DE" dirty="0" smtClean="0"/>
              <a:t> </a:t>
            </a:r>
            <a:r>
              <a:rPr lang="de-DE" dirty="0" err="1" smtClean="0"/>
              <a:t>kadın</a:t>
            </a:r>
            <a:r>
              <a:rPr lang="de-DE" dirty="0" smtClean="0"/>
              <a:t> </a:t>
            </a:r>
            <a:r>
              <a:rPr lang="de-DE" dirty="0" err="1" smtClean="0"/>
              <a:t>haklannı</a:t>
            </a:r>
            <a:r>
              <a:rPr lang="de-DE" dirty="0" smtClean="0"/>
              <a:t> </a:t>
            </a:r>
            <a:r>
              <a:rPr lang="de-DE" dirty="0" err="1" smtClean="0"/>
              <a:t>savundular</a:t>
            </a:r>
            <a:r>
              <a:rPr lang="de-DE" dirty="0" smtClean="0"/>
              <a:t>. </a:t>
            </a:r>
          </a:p>
          <a:p>
            <a:pPr marL="274320" indent="-274320" fontAlgn="auto">
              <a:spcAft>
                <a:spcPts val="0"/>
              </a:spcAft>
              <a:buFont typeface="Wingdings 2"/>
              <a:buChar char=""/>
              <a:defRPr/>
            </a:pPr>
            <a:r>
              <a:rPr lang="de-DE" dirty="0" err="1" smtClean="0"/>
              <a:t>Çoğu</a:t>
            </a:r>
            <a:r>
              <a:rPr lang="de-DE" dirty="0" smtClean="0"/>
              <a:t>, </a:t>
            </a:r>
            <a:r>
              <a:rPr lang="de-DE" dirty="0" err="1" smtClean="0"/>
              <a:t>edebiyata</a:t>
            </a:r>
            <a:r>
              <a:rPr lang="de-DE" dirty="0" smtClean="0"/>
              <a:t> </a:t>
            </a:r>
            <a:r>
              <a:rPr lang="de-DE" dirty="0" err="1" smtClean="0"/>
              <a:t>toplumsal</a:t>
            </a:r>
            <a:r>
              <a:rPr lang="de-DE" dirty="0" smtClean="0"/>
              <a:t> </a:t>
            </a:r>
            <a:r>
              <a:rPr lang="de-DE" dirty="0" err="1" smtClean="0"/>
              <a:t>eleştiri</a:t>
            </a:r>
            <a:r>
              <a:rPr lang="de-DE" dirty="0" smtClean="0"/>
              <a:t> </a:t>
            </a:r>
            <a:r>
              <a:rPr lang="de-DE" dirty="0" err="1" smtClean="0"/>
              <a:t>yoluyla</a:t>
            </a:r>
            <a:r>
              <a:rPr lang="de-DE" dirty="0" smtClean="0"/>
              <a:t> </a:t>
            </a:r>
            <a:r>
              <a:rPr lang="de-DE" dirty="0" err="1" smtClean="0"/>
              <a:t>girmişti</a:t>
            </a:r>
            <a:r>
              <a:rPr lang="de-DE" dirty="0" smtClean="0"/>
              <a:t> </a:t>
            </a:r>
            <a:r>
              <a:rPr lang="de-DE" dirty="0" err="1" smtClean="0"/>
              <a:t>ve</a:t>
            </a:r>
            <a:r>
              <a:rPr lang="de-DE" dirty="0" smtClean="0"/>
              <a:t> </a:t>
            </a:r>
            <a:r>
              <a:rPr lang="de-DE" dirty="0" err="1" smtClean="0"/>
              <a:t>devrimci</a:t>
            </a:r>
            <a:r>
              <a:rPr lang="de-DE" dirty="0" smtClean="0"/>
              <a:t> </a:t>
            </a:r>
            <a:r>
              <a:rPr lang="de-DE" dirty="0" err="1" smtClean="0"/>
              <a:t>düşüncelerle</a:t>
            </a:r>
            <a:r>
              <a:rPr lang="de-DE" dirty="0" smtClean="0"/>
              <a:t> </a:t>
            </a:r>
            <a:r>
              <a:rPr lang="de-DE" dirty="0" err="1" smtClean="0"/>
              <a:t>beslenen</a:t>
            </a:r>
            <a:r>
              <a:rPr lang="de-DE" dirty="0" smtClean="0"/>
              <a:t> </a:t>
            </a:r>
            <a:r>
              <a:rPr lang="de-DE" dirty="0" err="1" smtClean="0"/>
              <a:t>siyasal</a:t>
            </a:r>
            <a:r>
              <a:rPr lang="de-DE" dirty="0" smtClean="0"/>
              <a:t> </a:t>
            </a:r>
            <a:r>
              <a:rPr lang="de-DE" dirty="0" err="1" smtClean="0"/>
              <a:t>bir</a:t>
            </a:r>
            <a:r>
              <a:rPr lang="de-DE" dirty="0" smtClean="0"/>
              <a:t> </a:t>
            </a:r>
            <a:r>
              <a:rPr lang="de-DE" dirty="0" err="1" smtClean="0"/>
              <a:t>edebiyattan</a:t>
            </a:r>
            <a:r>
              <a:rPr lang="de-DE" dirty="0" smtClean="0"/>
              <a:t> </a:t>
            </a:r>
            <a:r>
              <a:rPr lang="de-DE" dirty="0" err="1" smtClean="0"/>
              <a:t>yanaydı</a:t>
            </a:r>
            <a:r>
              <a:rPr lang="de-DE" dirty="0" smtClean="0"/>
              <a:t>. </a:t>
            </a:r>
            <a:endParaRPr lang="de-DE" dirty="0"/>
          </a:p>
        </p:txBody>
      </p:sp>
      <p:sp>
        <p:nvSpPr>
          <p:cNvPr id="4" name="Foliennummernplatzhalter 3"/>
          <p:cNvSpPr>
            <a:spLocks noGrp="1"/>
          </p:cNvSpPr>
          <p:nvPr>
            <p:ph type="sldNum" sz="quarter" idx="12"/>
          </p:nvPr>
        </p:nvSpPr>
        <p:spPr/>
        <p:txBody>
          <a:bodyPr/>
          <a:lstStyle/>
          <a:p>
            <a:pPr>
              <a:defRPr/>
            </a:pPr>
            <a:fld id="{D57C7950-4FB1-4C4A-8E2F-ADA45D64D763}" type="slidenum">
              <a:rPr lang="de-DE"/>
              <a:pPr>
                <a:defRPr/>
              </a:pPr>
              <a:t>23</a:t>
            </a:fld>
            <a:endParaRPr lang="de-DE"/>
          </a:p>
        </p:txBody>
      </p:sp>
    </p:spTree>
  </p:cSld>
  <p:clrMapOvr>
    <a:masterClrMapping/>
  </p:clrMapOvr>
  <p:transition spd="slow">
    <p:pull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p:txBody>
          <a:bodyPr/>
          <a:lstStyle/>
          <a:p>
            <a:endParaRPr lang="tr-TR" smtClean="0">
              <a:solidFill>
                <a:srgbClr val="CA5E6D"/>
              </a:solidFill>
            </a:endParaRPr>
          </a:p>
        </p:txBody>
      </p:sp>
      <p:sp>
        <p:nvSpPr>
          <p:cNvPr id="3" name="Inhaltsplatzhalter 2"/>
          <p:cNvSpPr>
            <a:spLocks noGrp="1"/>
          </p:cNvSpPr>
          <p:nvPr>
            <p:ph sz="quarter" idx="1"/>
          </p:nvPr>
        </p:nvSpPr>
        <p:spPr>
          <a:xfrm>
            <a:off x="301625" y="1527175"/>
            <a:ext cx="8504238" cy="5070475"/>
          </a:xfrm>
        </p:spPr>
        <p:txBody>
          <a:bodyPr>
            <a:normAutofit fontScale="92500" lnSpcReduction="10000"/>
          </a:bodyPr>
          <a:lstStyle/>
          <a:p>
            <a:pPr marL="274320" indent="-274320" fontAlgn="auto">
              <a:spcAft>
                <a:spcPts val="0"/>
              </a:spcAft>
              <a:buFont typeface="Wingdings 2"/>
              <a:buChar char=""/>
              <a:defRPr/>
            </a:pPr>
            <a:r>
              <a:rPr lang="de-DE" dirty="0" err="1" smtClean="0"/>
              <a:t>Bu</a:t>
            </a:r>
            <a:r>
              <a:rPr lang="de-DE" dirty="0" smtClean="0"/>
              <a:t> </a:t>
            </a:r>
            <a:r>
              <a:rPr lang="de-DE" dirty="0" err="1" smtClean="0"/>
              <a:t>dönemin</a:t>
            </a:r>
            <a:r>
              <a:rPr lang="de-DE" dirty="0" smtClean="0"/>
              <a:t> </a:t>
            </a:r>
            <a:r>
              <a:rPr lang="de-DE" dirty="0" err="1" smtClean="0"/>
              <a:t>yazarlarindan</a:t>
            </a:r>
            <a:r>
              <a:rPr lang="de-DE" dirty="0" smtClean="0"/>
              <a:t> Heinrich Heine, </a:t>
            </a:r>
            <a:r>
              <a:rPr lang="de-DE" dirty="0" err="1" smtClean="0"/>
              <a:t>şiirlerinin</a:t>
            </a:r>
            <a:r>
              <a:rPr lang="de-DE" dirty="0" smtClean="0"/>
              <a:t> </a:t>
            </a:r>
            <a:r>
              <a:rPr lang="de-DE" dirty="0" err="1" smtClean="0"/>
              <a:t>yanı</a:t>
            </a:r>
            <a:r>
              <a:rPr lang="de-DE" dirty="0" smtClean="0"/>
              <a:t> </a:t>
            </a:r>
            <a:r>
              <a:rPr lang="de-DE" dirty="0" err="1" smtClean="0"/>
              <a:t>sıra</a:t>
            </a:r>
            <a:r>
              <a:rPr lang="de-DE" dirty="0" smtClean="0"/>
              <a:t> </a:t>
            </a:r>
            <a:r>
              <a:rPr lang="de-DE" dirty="0" err="1" smtClean="0"/>
              <a:t>kolay</a:t>
            </a:r>
            <a:r>
              <a:rPr lang="de-DE" dirty="0" smtClean="0"/>
              <a:t> </a:t>
            </a:r>
            <a:r>
              <a:rPr lang="de-DE" dirty="0" err="1" smtClean="0"/>
              <a:t>anlaşılır</a:t>
            </a:r>
            <a:r>
              <a:rPr lang="de-DE" dirty="0" smtClean="0"/>
              <a:t> </a:t>
            </a:r>
            <a:r>
              <a:rPr lang="de-DE" dirty="0" err="1" smtClean="0"/>
              <a:t>ve</a:t>
            </a:r>
            <a:r>
              <a:rPr lang="de-DE" dirty="0" smtClean="0"/>
              <a:t> </a:t>
            </a:r>
            <a:r>
              <a:rPr lang="de-DE" dirty="0" err="1" smtClean="0"/>
              <a:t>açık</a:t>
            </a:r>
            <a:r>
              <a:rPr lang="de-DE" dirty="0" smtClean="0"/>
              <a:t> </a:t>
            </a:r>
            <a:r>
              <a:rPr lang="de-DE" dirty="0" err="1" smtClean="0"/>
              <a:t>bir</a:t>
            </a:r>
            <a:r>
              <a:rPr lang="de-DE" dirty="0" smtClean="0"/>
              <a:t> </a:t>
            </a:r>
            <a:r>
              <a:rPr lang="de-DE" dirty="0" err="1" smtClean="0"/>
              <a:t>dil</a:t>
            </a:r>
            <a:r>
              <a:rPr lang="de-DE" dirty="0" smtClean="0"/>
              <a:t> </a:t>
            </a:r>
            <a:r>
              <a:rPr lang="de-DE" dirty="0" err="1" smtClean="0"/>
              <a:t>kullandığı</a:t>
            </a:r>
            <a:r>
              <a:rPr lang="de-DE" dirty="0" smtClean="0"/>
              <a:t>, </a:t>
            </a:r>
            <a:r>
              <a:rPr lang="de-DE" dirty="0" err="1" smtClean="0"/>
              <a:t>ilgi</a:t>
            </a:r>
            <a:r>
              <a:rPr lang="de-DE" dirty="0" smtClean="0"/>
              <a:t> </a:t>
            </a:r>
            <a:r>
              <a:rPr lang="de-DE" dirty="0" err="1" smtClean="0"/>
              <a:t>çekici</a:t>
            </a:r>
            <a:r>
              <a:rPr lang="de-DE" dirty="0" smtClean="0"/>
              <a:t> </a:t>
            </a:r>
            <a:r>
              <a:rPr lang="de-DE" dirty="0" err="1" smtClean="0"/>
              <a:t>güncel</a:t>
            </a:r>
            <a:r>
              <a:rPr lang="de-DE" dirty="0" smtClean="0"/>
              <a:t> </a:t>
            </a:r>
            <a:r>
              <a:rPr lang="de-DE" dirty="0" err="1" smtClean="0"/>
              <a:t>konulara</a:t>
            </a:r>
            <a:r>
              <a:rPr lang="de-DE" dirty="0" smtClean="0"/>
              <a:t> </a:t>
            </a:r>
            <a:r>
              <a:rPr lang="de-DE" dirty="0" err="1" smtClean="0"/>
              <a:t>yöneldiği</a:t>
            </a:r>
            <a:r>
              <a:rPr lang="de-DE" dirty="0" smtClean="0"/>
              <a:t> </a:t>
            </a:r>
            <a:r>
              <a:rPr lang="de-DE" dirty="0" err="1" smtClean="0"/>
              <a:t>düzyazılarıyla</a:t>
            </a:r>
            <a:r>
              <a:rPr lang="de-DE" dirty="0" smtClean="0"/>
              <a:t> da </a:t>
            </a:r>
            <a:r>
              <a:rPr lang="de-DE" dirty="0" err="1" smtClean="0"/>
              <a:t>ün</a:t>
            </a:r>
            <a:r>
              <a:rPr lang="de-DE" dirty="0" smtClean="0"/>
              <a:t> </a:t>
            </a:r>
            <a:r>
              <a:rPr lang="de-DE" dirty="0" err="1" smtClean="0"/>
              <a:t>kazandı</a:t>
            </a:r>
            <a:r>
              <a:rPr lang="de-DE" dirty="0" smtClean="0"/>
              <a:t>. </a:t>
            </a:r>
          </a:p>
          <a:p>
            <a:pPr marL="548640" lvl="1" indent="-274320" fontAlgn="auto">
              <a:spcAft>
                <a:spcPts val="0"/>
              </a:spcAft>
              <a:buFont typeface="Wingdings"/>
              <a:buChar char=""/>
              <a:defRPr/>
            </a:pPr>
            <a:r>
              <a:rPr lang="de-DE" dirty="0" smtClean="0">
                <a:solidFill>
                  <a:schemeClr val="tx1"/>
                </a:solidFill>
              </a:rPr>
              <a:t>Buch der </a:t>
            </a:r>
            <a:r>
              <a:rPr lang="de-DE" dirty="0" err="1" smtClean="0">
                <a:solidFill>
                  <a:schemeClr val="tx1"/>
                </a:solidFill>
              </a:rPr>
              <a:t>Lieder’de</a:t>
            </a:r>
            <a:r>
              <a:rPr lang="de-DE" dirty="0" smtClean="0">
                <a:solidFill>
                  <a:schemeClr val="tx1"/>
                </a:solidFill>
              </a:rPr>
              <a:t> (1827; </a:t>
            </a:r>
            <a:r>
              <a:rPr lang="de-DE" dirty="0" err="1" smtClean="0">
                <a:solidFill>
                  <a:schemeClr val="tx1"/>
                </a:solidFill>
              </a:rPr>
              <a:t>Şarkılar</a:t>
            </a:r>
            <a:r>
              <a:rPr lang="de-DE" dirty="0" smtClean="0">
                <a:solidFill>
                  <a:schemeClr val="tx1"/>
                </a:solidFill>
              </a:rPr>
              <a:t> </a:t>
            </a:r>
            <a:r>
              <a:rPr lang="de-DE" dirty="0" err="1" smtClean="0">
                <a:solidFill>
                  <a:schemeClr val="tx1"/>
                </a:solidFill>
              </a:rPr>
              <a:t>Kitabı</a:t>
            </a:r>
            <a:r>
              <a:rPr lang="de-DE" dirty="0" smtClean="0">
                <a:solidFill>
                  <a:schemeClr val="tx1"/>
                </a:solidFill>
              </a:rPr>
              <a:t>, 1948), en </a:t>
            </a:r>
            <a:r>
              <a:rPr lang="de-DE" dirty="0" err="1" smtClean="0">
                <a:solidFill>
                  <a:schemeClr val="tx1"/>
                </a:solidFill>
              </a:rPr>
              <a:t>ünlü</a:t>
            </a:r>
            <a:r>
              <a:rPr lang="de-DE" dirty="0" smtClean="0">
                <a:solidFill>
                  <a:schemeClr val="tx1"/>
                </a:solidFill>
              </a:rPr>
              <a:t> </a:t>
            </a:r>
            <a:r>
              <a:rPr lang="de-DE" dirty="0" err="1" smtClean="0">
                <a:solidFill>
                  <a:schemeClr val="tx1"/>
                </a:solidFill>
              </a:rPr>
              <a:t>aşk</a:t>
            </a:r>
            <a:r>
              <a:rPr lang="de-DE" dirty="0" smtClean="0">
                <a:solidFill>
                  <a:schemeClr val="tx1"/>
                </a:solidFill>
              </a:rPr>
              <a:t> </a:t>
            </a:r>
            <a:r>
              <a:rPr lang="de-DE" dirty="0" err="1" smtClean="0">
                <a:solidFill>
                  <a:schemeClr val="tx1"/>
                </a:solidFill>
              </a:rPr>
              <a:t>şiirleri</a:t>
            </a:r>
            <a:r>
              <a:rPr lang="de-DE" dirty="0" smtClean="0">
                <a:solidFill>
                  <a:schemeClr val="tx1"/>
                </a:solidFill>
              </a:rPr>
              <a:t> </a:t>
            </a:r>
            <a:r>
              <a:rPr lang="de-DE" dirty="0" err="1" smtClean="0">
                <a:solidFill>
                  <a:schemeClr val="tx1"/>
                </a:solidFill>
              </a:rPr>
              <a:t>ile</a:t>
            </a:r>
            <a:r>
              <a:rPr lang="de-DE" dirty="0" smtClean="0">
                <a:solidFill>
                  <a:schemeClr val="tx1"/>
                </a:solidFill>
              </a:rPr>
              <a:t> </a:t>
            </a:r>
            <a:r>
              <a:rPr lang="de-DE" dirty="0" err="1" smtClean="0">
                <a:solidFill>
                  <a:schemeClr val="tx1"/>
                </a:solidFill>
              </a:rPr>
              <a:t>baladları</a:t>
            </a:r>
            <a:r>
              <a:rPr lang="de-DE" dirty="0" smtClean="0">
                <a:solidFill>
                  <a:schemeClr val="tx1"/>
                </a:solidFill>
              </a:rPr>
              <a:t>, </a:t>
            </a:r>
          </a:p>
          <a:p>
            <a:pPr marL="548640" lvl="1" indent="-274320" fontAlgn="auto">
              <a:spcAft>
                <a:spcPts val="0"/>
              </a:spcAft>
              <a:buFont typeface="Wingdings"/>
              <a:buChar char=""/>
              <a:defRPr/>
            </a:pPr>
            <a:r>
              <a:rPr lang="de-DE" dirty="0" smtClean="0">
                <a:solidFill>
                  <a:schemeClr val="tx1"/>
                </a:solidFill>
              </a:rPr>
              <a:t>Neue </a:t>
            </a:r>
            <a:r>
              <a:rPr lang="de-DE" dirty="0" err="1" smtClean="0">
                <a:solidFill>
                  <a:schemeClr val="tx1"/>
                </a:solidFill>
              </a:rPr>
              <a:t>Gedichte’de</a:t>
            </a:r>
            <a:r>
              <a:rPr lang="de-DE" dirty="0" smtClean="0">
                <a:solidFill>
                  <a:schemeClr val="tx1"/>
                </a:solidFill>
              </a:rPr>
              <a:t> (1844; </a:t>
            </a:r>
            <a:r>
              <a:rPr lang="de-DE" dirty="0" err="1" smtClean="0">
                <a:solidFill>
                  <a:schemeClr val="tx1"/>
                </a:solidFill>
              </a:rPr>
              <a:t>Yeni</a:t>
            </a:r>
            <a:r>
              <a:rPr lang="de-DE" dirty="0" smtClean="0">
                <a:solidFill>
                  <a:schemeClr val="tx1"/>
                </a:solidFill>
              </a:rPr>
              <a:t> </a:t>
            </a:r>
            <a:r>
              <a:rPr lang="de-DE" dirty="0" err="1" smtClean="0">
                <a:solidFill>
                  <a:schemeClr val="tx1"/>
                </a:solidFill>
              </a:rPr>
              <a:t>Şiirler</a:t>
            </a:r>
            <a:r>
              <a:rPr lang="de-DE" dirty="0" smtClean="0">
                <a:solidFill>
                  <a:schemeClr val="tx1"/>
                </a:solidFill>
              </a:rPr>
              <a:t>) </a:t>
            </a:r>
            <a:r>
              <a:rPr lang="de-DE" dirty="0" err="1" smtClean="0">
                <a:solidFill>
                  <a:schemeClr val="tx1"/>
                </a:solidFill>
              </a:rPr>
              <a:t>siyasal</a:t>
            </a:r>
            <a:r>
              <a:rPr lang="de-DE" dirty="0" smtClean="0">
                <a:solidFill>
                  <a:schemeClr val="tx1"/>
                </a:solidFill>
              </a:rPr>
              <a:t> </a:t>
            </a:r>
            <a:r>
              <a:rPr lang="de-DE" dirty="0" err="1" smtClean="0">
                <a:solidFill>
                  <a:schemeClr val="tx1"/>
                </a:solidFill>
              </a:rPr>
              <a:t>içerikli</a:t>
            </a:r>
            <a:r>
              <a:rPr lang="de-DE" dirty="0" smtClean="0">
                <a:solidFill>
                  <a:schemeClr val="tx1"/>
                </a:solidFill>
              </a:rPr>
              <a:t> </a:t>
            </a:r>
            <a:r>
              <a:rPr lang="de-DE" dirty="0" err="1" smtClean="0">
                <a:solidFill>
                  <a:schemeClr val="tx1"/>
                </a:solidFill>
              </a:rPr>
              <a:t>şiirleri</a:t>
            </a:r>
            <a:r>
              <a:rPr lang="de-DE" dirty="0" smtClean="0">
                <a:solidFill>
                  <a:schemeClr val="tx1"/>
                </a:solidFill>
              </a:rPr>
              <a:t>,</a:t>
            </a:r>
          </a:p>
          <a:p>
            <a:pPr marL="548640" lvl="1" indent="-274320" fontAlgn="auto">
              <a:spcAft>
                <a:spcPts val="0"/>
              </a:spcAft>
              <a:buFont typeface="Wingdings"/>
              <a:buChar char=""/>
              <a:defRPr/>
            </a:pPr>
            <a:r>
              <a:rPr lang="de-DE" dirty="0" smtClean="0">
                <a:solidFill>
                  <a:schemeClr val="tx1"/>
                </a:solidFill>
              </a:rPr>
              <a:t>“</a:t>
            </a:r>
            <a:r>
              <a:rPr lang="de-DE" dirty="0" err="1" smtClean="0">
                <a:solidFill>
                  <a:schemeClr val="tx1"/>
                </a:solidFill>
              </a:rPr>
              <a:t>Zeitgedich-te”deyse</a:t>
            </a:r>
            <a:r>
              <a:rPr lang="de-DE" dirty="0" smtClean="0">
                <a:solidFill>
                  <a:schemeClr val="tx1"/>
                </a:solidFill>
              </a:rPr>
              <a:t> (</a:t>
            </a:r>
            <a:r>
              <a:rPr lang="de-DE" dirty="0" err="1" smtClean="0">
                <a:solidFill>
                  <a:schemeClr val="tx1"/>
                </a:solidFill>
              </a:rPr>
              <a:t>Günün</a:t>
            </a:r>
            <a:r>
              <a:rPr lang="de-DE" dirty="0" smtClean="0">
                <a:solidFill>
                  <a:schemeClr val="tx1"/>
                </a:solidFill>
              </a:rPr>
              <a:t> </a:t>
            </a:r>
            <a:r>
              <a:rPr lang="de-DE" dirty="0" err="1" smtClean="0">
                <a:solidFill>
                  <a:schemeClr val="tx1"/>
                </a:solidFill>
              </a:rPr>
              <a:t>Şiirleri</a:t>
            </a:r>
            <a:r>
              <a:rPr lang="de-DE" dirty="0" smtClean="0">
                <a:solidFill>
                  <a:schemeClr val="tx1"/>
                </a:solidFill>
              </a:rPr>
              <a:t>) </a:t>
            </a:r>
            <a:r>
              <a:rPr lang="de-DE" dirty="0" err="1" smtClean="0">
                <a:solidFill>
                  <a:schemeClr val="tx1"/>
                </a:solidFill>
              </a:rPr>
              <a:t>sert</a:t>
            </a:r>
            <a:r>
              <a:rPr lang="de-DE" dirty="0" smtClean="0">
                <a:solidFill>
                  <a:schemeClr val="tx1"/>
                </a:solidFill>
              </a:rPr>
              <a:t> </a:t>
            </a:r>
            <a:r>
              <a:rPr lang="de-DE" dirty="0" err="1" smtClean="0">
                <a:solidFill>
                  <a:schemeClr val="tx1"/>
                </a:solidFill>
              </a:rPr>
              <a:t>siyasal</a:t>
            </a:r>
            <a:r>
              <a:rPr lang="de-DE" dirty="0" smtClean="0">
                <a:solidFill>
                  <a:schemeClr val="tx1"/>
                </a:solidFill>
              </a:rPr>
              <a:t> </a:t>
            </a:r>
            <a:r>
              <a:rPr lang="de-DE" dirty="0" err="1" smtClean="0">
                <a:solidFill>
                  <a:schemeClr val="tx1"/>
                </a:solidFill>
              </a:rPr>
              <a:t>yergileri</a:t>
            </a:r>
            <a:r>
              <a:rPr lang="de-DE" dirty="0" smtClean="0">
                <a:solidFill>
                  <a:schemeClr val="tx1"/>
                </a:solidFill>
              </a:rPr>
              <a:t> </a:t>
            </a:r>
            <a:r>
              <a:rPr lang="de-DE" dirty="0" err="1" smtClean="0">
                <a:solidFill>
                  <a:schemeClr val="tx1"/>
                </a:solidFill>
              </a:rPr>
              <a:t>yer</a:t>
            </a:r>
            <a:r>
              <a:rPr lang="de-DE" dirty="0" smtClean="0">
                <a:solidFill>
                  <a:schemeClr val="tx1"/>
                </a:solidFill>
              </a:rPr>
              <a:t> </a:t>
            </a:r>
            <a:r>
              <a:rPr lang="de-DE" dirty="0" err="1" smtClean="0">
                <a:solidFill>
                  <a:schemeClr val="tx1"/>
                </a:solidFill>
              </a:rPr>
              <a:t>alır</a:t>
            </a:r>
            <a:r>
              <a:rPr lang="de-DE" dirty="0" smtClean="0">
                <a:solidFill>
                  <a:schemeClr val="accent3"/>
                </a:solidFill>
              </a:rPr>
              <a:t>. </a:t>
            </a:r>
          </a:p>
          <a:p>
            <a:pPr marL="548640" lvl="1" indent="-274320" fontAlgn="auto">
              <a:spcAft>
                <a:spcPts val="0"/>
              </a:spcAft>
              <a:buFont typeface="Wingdings"/>
              <a:buNone/>
              <a:defRPr/>
            </a:pPr>
            <a:endParaRPr lang="de-DE" dirty="0" smtClean="0">
              <a:solidFill>
                <a:schemeClr val="accent3"/>
              </a:solidFill>
            </a:endParaRPr>
          </a:p>
          <a:p>
            <a:pPr marL="274320" indent="-274320" fontAlgn="auto">
              <a:spcAft>
                <a:spcPts val="0"/>
              </a:spcAft>
              <a:buFont typeface="Wingdings 2"/>
              <a:buChar char=""/>
              <a:defRPr/>
            </a:pPr>
            <a:r>
              <a:rPr lang="de-DE" dirty="0" smtClean="0"/>
              <a:t>Harz </a:t>
            </a:r>
            <a:r>
              <a:rPr lang="de-DE" dirty="0" err="1" smtClean="0"/>
              <a:t>bölgesinde</a:t>
            </a:r>
            <a:r>
              <a:rPr lang="de-DE" dirty="0" smtClean="0"/>
              <a:t> </a:t>
            </a:r>
            <a:r>
              <a:rPr lang="de-DE" dirty="0" err="1" smtClean="0"/>
              <a:t>yaptığı</a:t>
            </a:r>
            <a:r>
              <a:rPr lang="de-DE" dirty="0" smtClean="0"/>
              <a:t> </a:t>
            </a:r>
            <a:r>
              <a:rPr lang="de-DE" dirty="0" err="1" smtClean="0"/>
              <a:t>geziyi</a:t>
            </a:r>
            <a:r>
              <a:rPr lang="de-DE" dirty="0" smtClean="0"/>
              <a:t> </a:t>
            </a:r>
            <a:r>
              <a:rPr lang="de-DE" dirty="0" err="1" smtClean="0"/>
              <a:t>anlattığı</a:t>
            </a:r>
            <a:r>
              <a:rPr lang="de-DE" dirty="0" smtClean="0"/>
              <a:t> Reisebilder (1826-31; </a:t>
            </a:r>
            <a:r>
              <a:rPr lang="de-DE" dirty="0" err="1" smtClean="0"/>
              <a:t>Seyahat</a:t>
            </a:r>
            <a:r>
              <a:rPr lang="de-DE" dirty="0" smtClean="0"/>
              <a:t> Tab-</a:t>
            </a:r>
            <a:r>
              <a:rPr lang="de-DE" dirty="0" err="1" smtClean="0"/>
              <a:t>loları</a:t>
            </a:r>
            <a:r>
              <a:rPr lang="de-DE" dirty="0" smtClean="0"/>
              <a:t>, 1945, 1946, 1948), </a:t>
            </a:r>
            <a:r>
              <a:rPr lang="de-DE" dirty="0" err="1" smtClean="0"/>
              <a:t>doğa</a:t>
            </a:r>
            <a:r>
              <a:rPr lang="de-DE" dirty="0" smtClean="0"/>
              <a:t> </a:t>
            </a:r>
            <a:r>
              <a:rPr lang="de-DE" dirty="0" err="1" smtClean="0"/>
              <a:t>betimlemelerinin</a:t>
            </a:r>
            <a:r>
              <a:rPr lang="de-DE" dirty="0" smtClean="0"/>
              <a:t> </a:t>
            </a:r>
            <a:r>
              <a:rPr lang="de-DE" dirty="0" err="1" smtClean="0"/>
              <a:t>yanında</a:t>
            </a:r>
            <a:r>
              <a:rPr lang="de-DE" dirty="0" smtClean="0"/>
              <a:t> </a:t>
            </a:r>
            <a:r>
              <a:rPr lang="de-DE" dirty="0" err="1" smtClean="0"/>
              <a:t>siyasal</a:t>
            </a:r>
            <a:r>
              <a:rPr lang="de-DE" dirty="0" smtClean="0"/>
              <a:t> </a:t>
            </a:r>
            <a:r>
              <a:rPr lang="de-DE" dirty="0" err="1" smtClean="0"/>
              <a:t>ve</a:t>
            </a:r>
            <a:r>
              <a:rPr lang="de-DE" dirty="0" smtClean="0"/>
              <a:t> </a:t>
            </a:r>
            <a:r>
              <a:rPr lang="de-DE" dirty="0" err="1" smtClean="0"/>
              <a:t>toplumsal</a:t>
            </a:r>
            <a:r>
              <a:rPr lang="de-DE" dirty="0" smtClean="0"/>
              <a:t> </a:t>
            </a:r>
            <a:r>
              <a:rPr lang="de-DE" dirty="0" err="1" smtClean="0"/>
              <a:t>görüşleri</a:t>
            </a:r>
            <a:r>
              <a:rPr lang="de-DE" dirty="0" smtClean="0"/>
              <a:t> </a:t>
            </a:r>
            <a:r>
              <a:rPr lang="de-DE" dirty="0" err="1" smtClean="0"/>
              <a:t>ile</a:t>
            </a:r>
            <a:r>
              <a:rPr lang="de-DE" dirty="0" smtClean="0"/>
              <a:t> </a:t>
            </a:r>
            <a:r>
              <a:rPr lang="de-DE" dirty="0" err="1" smtClean="0"/>
              <a:t>kişisel</a:t>
            </a:r>
            <a:r>
              <a:rPr lang="de-DE" dirty="0" smtClean="0"/>
              <a:t> </a:t>
            </a:r>
            <a:r>
              <a:rPr lang="de-DE" dirty="0" err="1" smtClean="0"/>
              <a:t>izlenimlerine</a:t>
            </a:r>
            <a:r>
              <a:rPr lang="de-DE" dirty="0" smtClean="0"/>
              <a:t> </a:t>
            </a:r>
            <a:r>
              <a:rPr lang="de-DE" dirty="0" err="1" smtClean="0"/>
              <a:t>yer</a:t>
            </a:r>
            <a:r>
              <a:rPr lang="de-DE" dirty="0" smtClean="0"/>
              <a:t> </a:t>
            </a:r>
            <a:r>
              <a:rPr lang="de-DE" dirty="0" err="1" smtClean="0"/>
              <a:t>verdiği</a:t>
            </a:r>
            <a:r>
              <a:rPr lang="de-DE" dirty="0" smtClean="0"/>
              <a:t> en </a:t>
            </a:r>
            <a:r>
              <a:rPr lang="de-DE" dirty="0" err="1" smtClean="0"/>
              <a:t>önemli</a:t>
            </a:r>
            <a:r>
              <a:rPr lang="de-DE" dirty="0" smtClean="0"/>
              <a:t> </a:t>
            </a:r>
            <a:r>
              <a:rPr lang="de-DE" dirty="0" err="1" smtClean="0"/>
              <a:t>düzyazı</a:t>
            </a:r>
            <a:r>
              <a:rPr lang="de-DE" dirty="0" smtClean="0"/>
              <a:t> </a:t>
            </a:r>
            <a:r>
              <a:rPr lang="de-DE" dirty="0" err="1" smtClean="0"/>
              <a:t>yapıtıdır</a:t>
            </a:r>
            <a:r>
              <a:rPr lang="de-DE" dirty="0" smtClean="0"/>
              <a:t>.</a:t>
            </a:r>
            <a:endParaRPr lang="de-DE" dirty="0"/>
          </a:p>
        </p:txBody>
      </p:sp>
      <p:sp>
        <p:nvSpPr>
          <p:cNvPr id="4" name="Foliennummernplatzhalter 3"/>
          <p:cNvSpPr>
            <a:spLocks noGrp="1"/>
          </p:cNvSpPr>
          <p:nvPr>
            <p:ph type="sldNum" sz="quarter" idx="12"/>
          </p:nvPr>
        </p:nvSpPr>
        <p:spPr/>
        <p:txBody>
          <a:bodyPr/>
          <a:lstStyle/>
          <a:p>
            <a:pPr>
              <a:defRPr/>
            </a:pPr>
            <a:fld id="{FB16ED04-8BF2-4E29-B864-024B09B35C03}" type="slidenum">
              <a:rPr lang="de-DE"/>
              <a:pPr>
                <a:defRPr/>
              </a:pPr>
              <a:t>24</a:t>
            </a:fld>
            <a:endParaRPr lang="de-DE"/>
          </a:p>
        </p:txBody>
      </p:sp>
    </p:spTree>
  </p:cSld>
  <p:clrMapOvr>
    <a:masterClrMapping/>
  </p:clrMapOvr>
  <p:transition spd="slow">
    <p:pull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p:txBody>
          <a:bodyPr/>
          <a:lstStyle/>
          <a:p>
            <a:endParaRPr lang="tr-TR" smtClean="0">
              <a:solidFill>
                <a:srgbClr val="CA5E6D"/>
              </a:solidFill>
            </a:endParaRPr>
          </a:p>
        </p:txBody>
      </p:sp>
      <p:sp>
        <p:nvSpPr>
          <p:cNvPr id="40962" name="Inhaltsplatzhalter 2"/>
          <p:cNvSpPr>
            <a:spLocks noGrp="1"/>
          </p:cNvSpPr>
          <p:nvPr>
            <p:ph sz="quarter" idx="1"/>
          </p:nvPr>
        </p:nvSpPr>
        <p:spPr>
          <a:xfrm>
            <a:off x="301625" y="1527175"/>
            <a:ext cx="8504238" cy="4572000"/>
          </a:xfrm>
        </p:spPr>
        <p:txBody>
          <a:bodyPr/>
          <a:lstStyle/>
          <a:p>
            <a:r>
              <a:rPr lang="de-DE" dirty="0" err="1" smtClean="0"/>
              <a:t>Siyasal</a:t>
            </a:r>
            <a:r>
              <a:rPr lang="de-DE" dirty="0" smtClean="0"/>
              <a:t> </a:t>
            </a:r>
            <a:r>
              <a:rPr lang="de-DE" dirty="0" err="1" smtClean="0"/>
              <a:t>etkinliklerden</a:t>
            </a:r>
            <a:r>
              <a:rPr lang="de-DE" dirty="0" smtClean="0"/>
              <a:t> </a:t>
            </a:r>
            <a:r>
              <a:rPr lang="de-DE" dirty="0" err="1" smtClean="0"/>
              <a:t>uzak</a:t>
            </a:r>
            <a:r>
              <a:rPr lang="de-DE" dirty="0" smtClean="0"/>
              <a:t> </a:t>
            </a:r>
            <a:r>
              <a:rPr lang="de-DE" dirty="0" err="1" smtClean="0"/>
              <a:t>yeni</a:t>
            </a:r>
            <a:r>
              <a:rPr lang="de-DE" dirty="0" smtClean="0"/>
              <a:t> </a:t>
            </a:r>
            <a:r>
              <a:rPr lang="de-DE" dirty="0" err="1" smtClean="0"/>
              <a:t>bir</a:t>
            </a:r>
            <a:r>
              <a:rPr lang="de-DE" dirty="0" smtClean="0"/>
              <a:t> </a:t>
            </a:r>
            <a:r>
              <a:rPr lang="de-DE" dirty="0" err="1" smtClean="0"/>
              <a:t>gerçeklik</a:t>
            </a:r>
            <a:r>
              <a:rPr lang="de-DE" dirty="0" smtClean="0"/>
              <a:t> </a:t>
            </a:r>
            <a:r>
              <a:rPr lang="de-DE" dirty="0" err="1" smtClean="0"/>
              <a:t>duygusuyla</a:t>
            </a:r>
            <a:r>
              <a:rPr lang="de-DE" dirty="0" smtClean="0"/>
              <a:t> </a:t>
            </a:r>
            <a:r>
              <a:rPr lang="de-DE" dirty="0" err="1" smtClean="0"/>
              <a:t>ve</a:t>
            </a:r>
            <a:r>
              <a:rPr lang="de-DE" dirty="0" smtClean="0"/>
              <a:t> her </a:t>
            </a:r>
            <a:r>
              <a:rPr lang="de-DE" dirty="0" err="1" smtClean="0"/>
              <a:t>tür</a:t>
            </a:r>
            <a:r>
              <a:rPr lang="de-DE" dirty="0" smtClean="0"/>
              <a:t> </a:t>
            </a:r>
            <a:r>
              <a:rPr lang="de-DE" dirty="0" err="1" smtClean="0"/>
              <a:t>abartıdan</a:t>
            </a:r>
            <a:r>
              <a:rPr lang="de-DE" dirty="0" smtClean="0"/>
              <a:t>, </a:t>
            </a:r>
            <a:r>
              <a:rPr lang="de-DE" dirty="0" err="1" smtClean="0"/>
              <a:t>yalancı</a:t>
            </a:r>
            <a:r>
              <a:rPr lang="de-DE" dirty="0" smtClean="0"/>
              <a:t> </a:t>
            </a:r>
            <a:r>
              <a:rPr lang="de-DE" dirty="0" err="1" smtClean="0"/>
              <a:t>değerden</a:t>
            </a:r>
            <a:r>
              <a:rPr lang="de-DE" dirty="0" smtClean="0"/>
              <a:t> </a:t>
            </a:r>
            <a:r>
              <a:rPr lang="de-DE" dirty="0" err="1" smtClean="0"/>
              <a:t>annmış</a:t>
            </a:r>
            <a:r>
              <a:rPr lang="de-DE" dirty="0" smtClean="0"/>
              <a:t> </a:t>
            </a:r>
            <a:r>
              <a:rPr lang="de-DE" dirty="0" err="1" smtClean="0"/>
              <a:t>nesnel</a:t>
            </a:r>
            <a:r>
              <a:rPr lang="de-DE" dirty="0" smtClean="0"/>
              <a:t> </a:t>
            </a:r>
            <a:r>
              <a:rPr lang="de-DE" dirty="0" err="1" smtClean="0"/>
              <a:t>bir</a:t>
            </a:r>
            <a:r>
              <a:rPr lang="de-DE" dirty="0" smtClean="0"/>
              <a:t> </a:t>
            </a:r>
            <a:r>
              <a:rPr lang="de-DE" dirty="0" err="1" smtClean="0"/>
              <a:t>gözlemcilikle</a:t>
            </a:r>
            <a:r>
              <a:rPr lang="de-DE" dirty="0" smtClean="0"/>
              <a:t> </a:t>
            </a:r>
            <a:r>
              <a:rPr lang="de-DE" dirty="0" err="1" smtClean="0"/>
              <a:t>burjuva</a:t>
            </a:r>
            <a:r>
              <a:rPr lang="de-DE" dirty="0" smtClean="0"/>
              <a:t> </a:t>
            </a:r>
            <a:r>
              <a:rPr lang="de-DE" dirty="0" err="1" smtClean="0"/>
              <a:t>dünyasının</a:t>
            </a:r>
            <a:r>
              <a:rPr lang="de-DE" dirty="0" smtClean="0"/>
              <a:t> </a:t>
            </a:r>
            <a:r>
              <a:rPr lang="de-DE" dirty="0" err="1" smtClean="0"/>
              <a:t>gerçeklerine</a:t>
            </a:r>
            <a:r>
              <a:rPr lang="de-DE" dirty="0" smtClean="0"/>
              <a:t> </a:t>
            </a:r>
            <a:r>
              <a:rPr lang="de-DE" dirty="0" err="1" smtClean="0"/>
              <a:t>yöneldiler</a:t>
            </a:r>
            <a:r>
              <a:rPr lang="de-DE" dirty="0" smtClean="0"/>
              <a:t>. </a:t>
            </a:r>
            <a:r>
              <a:rPr lang="de-DE" dirty="0" err="1" smtClean="0"/>
              <a:t>Genellikle</a:t>
            </a:r>
            <a:r>
              <a:rPr lang="de-DE" dirty="0" smtClean="0"/>
              <a:t> </a:t>
            </a:r>
            <a:r>
              <a:rPr lang="de-DE" dirty="0" err="1" smtClean="0"/>
              <a:t>düzyazı</a:t>
            </a:r>
            <a:r>
              <a:rPr lang="de-DE" dirty="0" smtClean="0"/>
              <a:t> </a:t>
            </a:r>
            <a:r>
              <a:rPr lang="de-DE" dirty="0" err="1" smtClean="0"/>
              <a:t>türleri</a:t>
            </a:r>
            <a:r>
              <a:rPr lang="de-DE" dirty="0" smtClean="0"/>
              <a:t> </a:t>
            </a:r>
            <a:r>
              <a:rPr lang="de-DE" dirty="0" err="1" smtClean="0"/>
              <a:t>ağırlık</a:t>
            </a:r>
            <a:r>
              <a:rPr lang="de-DE" dirty="0" smtClean="0"/>
              <a:t> </a:t>
            </a:r>
            <a:r>
              <a:rPr lang="de-DE" dirty="0" err="1" smtClean="0"/>
              <a:t>kazandı</a:t>
            </a:r>
            <a:r>
              <a:rPr lang="de-DE" dirty="0" smtClean="0"/>
              <a:t> </a:t>
            </a:r>
            <a:r>
              <a:rPr lang="de-DE" dirty="0" err="1" smtClean="0"/>
              <a:t>ve</a:t>
            </a:r>
            <a:r>
              <a:rPr lang="de-DE" dirty="0" smtClean="0"/>
              <a:t> </a:t>
            </a:r>
            <a:r>
              <a:rPr lang="de-DE" dirty="0" err="1" smtClean="0"/>
              <a:t>uzun</a:t>
            </a:r>
            <a:r>
              <a:rPr lang="de-DE" dirty="0" smtClean="0"/>
              <a:t> </a:t>
            </a:r>
            <a:r>
              <a:rPr lang="de-DE" dirty="0" err="1" smtClean="0"/>
              <a:t>öykü</a:t>
            </a:r>
            <a:r>
              <a:rPr lang="de-DE" dirty="0" smtClean="0"/>
              <a:t> </a:t>
            </a:r>
            <a:r>
              <a:rPr lang="de-DE" dirty="0" err="1" smtClean="0"/>
              <a:t>türü</a:t>
            </a:r>
            <a:r>
              <a:rPr lang="de-DE" dirty="0" smtClean="0"/>
              <a:t> </a:t>
            </a:r>
            <a:r>
              <a:rPr lang="de-DE" dirty="0" err="1" smtClean="0"/>
              <a:t>tüm</a:t>
            </a:r>
            <a:r>
              <a:rPr lang="de-DE" dirty="0" smtClean="0"/>
              <a:t> </a:t>
            </a:r>
            <a:r>
              <a:rPr lang="de-DE" dirty="0" err="1" smtClean="0"/>
              <a:t>gerçekçi</a:t>
            </a:r>
            <a:r>
              <a:rPr lang="de-DE" dirty="0" smtClean="0"/>
              <a:t> </a:t>
            </a:r>
            <a:r>
              <a:rPr lang="de-DE" dirty="0" err="1" smtClean="0"/>
              <a:t>yazarlar</a:t>
            </a:r>
            <a:r>
              <a:rPr lang="de-DE" dirty="0" smtClean="0"/>
              <a:t> </a:t>
            </a:r>
            <a:r>
              <a:rPr lang="de-DE" dirty="0" err="1" smtClean="0"/>
              <a:t>tarafından</a:t>
            </a:r>
            <a:r>
              <a:rPr lang="de-DE" dirty="0" smtClean="0"/>
              <a:t> </a:t>
            </a:r>
            <a:r>
              <a:rPr lang="de-DE" dirty="0" err="1" smtClean="0"/>
              <a:t>benimsendi</a:t>
            </a:r>
            <a:r>
              <a:rPr lang="de-DE" dirty="0" smtClean="0"/>
              <a:t>. Uzun </a:t>
            </a:r>
            <a:r>
              <a:rPr lang="de-DE" dirty="0" err="1" smtClean="0"/>
              <a:t>öykünün</a:t>
            </a:r>
            <a:r>
              <a:rPr lang="de-DE" dirty="0" smtClean="0"/>
              <a:t> </a:t>
            </a:r>
            <a:r>
              <a:rPr lang="de-DE" dirty="0" err="1" smtClean="0"/>
              <a:t>yanı</a:t>
            </a:r>
            <a:r>
              <a:rPr lang="de-DE" dirty="0" smtClean="0"/>
              <a:t> </a:t>
            </a:r>
            <a:r>
              <a:rPr lang="de-DE" dirty="0" err="1" smtClean="0"/>
              <a:t>sıra</a:t>
            </a:r>
            <a:r>
              <a:rPr lang="de-DE" dirty="0" smtClean="0"/>
              <a:t> </a:t>
            </a:r>
            <a:r>
              <a:rPr lang="de-DE" dirty="0" err="1" smtClean="0"/>
              <a:t>bireyin</a:t>
            </a:r>
            <a:r>
              <a:rPr lang="de-DE" dirty="0" smtClean="0"/>
              <a:t> </a:t>
            </a:r>
            <a:r>
              <a:rPr lang="de-DE" dirty="0" err="1" smtClean="0"/>
              <a:t>toplum</a:t>
            </a:r>
            <a:r>
              <a:rPr lang="de-DE" dirty="0" smtClean="0"/>
              <a:t> </a:t>
            </a:r>
            <a:r>
              <a:rPr lang="de-DE" dirty="0" err="1" smtClean="0"/>
              <a:t>içindeki</a:t>
            </a:r>
            <a:r>
              <a:rPr lang="de-DE" dirty="0" smtClean="0"/>
              <a:t> </a:t>
            </a:r>
            <a:r>
              <a:rPr lang="de-DE" dirty="0" err="1" smtClean="0"/>
              <a:t>yerini</a:t>
            </a:r>
            <a:r>
              <a:rPr lang="de-DE" dirty="0" smtClean="0"/>
              <a:t> </a:t>
            </a:r>
            <a:r>
              <a:rPr lang="de-DE" dirty="0" err="1" smtClean="0"/>
              <a:t>araştıran</a:t>
            </a:r>
            <a:r>
              <a:rPr lang="de-DE" dirty="0" smtClean="0"/>
              <a:t> </a:t>
            </a:r>
            <a:r>
              <a:rPr lang="de-DE" dirty="0" err="1" smtClean="0"/>
              <a:t>ve</a:t>
            </a:r>
            <a:r>
              <a:rPr lang="de-DE" dirty="0" smtClean="0"/>
              <a:t> </a:t>
            </a:r>
            <a:r>
              <a:rPr lang="de-DE" dirty="0" err="1" smtClean="0"/>
              <a:t>yaşadığı</a:t>
            </a:r>
            <a:r>
              <a:rPr lang="de-DE" dirty="0" smtClean="0"/>
              <a:t> </a:t>
            </a:r>
            <a:r>
              <a:rPr lang="de-DE" dirty="0" err="1" smtClean="0"/>
              <a:t>burjuva</a:t>
            </a:r>
            <a:r>
              <a:rPr lang="de-DE" dirty="0" smtClean="0"/>
              <a:t> </a:t>
            </a:r>
            <a:r>
              <a:rPr lang="de-DE" dirty="0" err="1" smtClean="0"/>
              <a:t>çevreyi</a:t>
            </a:r>
            <a:r>
              <a:rPr lang="de-DE" dirty="0" smtClean="0"/>
              <a:t> </a:t>
            </a:r>
            <a:r>
              <a:rPr lang="de-DE" dirty="0" err="1" smtClean="0"/>
              <a:t>eleştiren</a:t>
            </a:r>
            <a:r>
              <a:rPr lang="de-DE" dirty="0" smtClean="0"/>
              <a:t> </a:t>
            </a:r>
            <a:r>
              <a:rPr lang="de-DE" dirty="0" err="1" smtClean="0"/>
              <a:t>romanlar</a:t>
            </a:r>
            <a:r>
              <a:rPr lang="de-DE" dirty="0" smtClean="0"/>
              <a:t> da </a:t>
            </a:r>
            <a:r>
              <a:rPr lang="de-DE" dirty="0" err="1" smtClean="0"/>
              <a:t>önem</a:t>
            </a:r>
            <a:r>
              <a:rPr lang="de-DE" dirty="0" smtClean="0"/>
              <a:t> </a:t>
            </a:r>
            <a:r>
              <a:rPr lang="de-DE" dirty="0" err="1" smtClean="0"/>
              <a:t>kazandı</a:t>
            </a:r>
            <a:r>
              <a:rPr lang="de-DE" dirty="0" smtClean="0"/>
              <a:t>.</a:t>
            </a:r>
          </a:p>
        </p:txBody>
      </p:sp>
      <p:sp>
        <p:nvSpPr>
          <p:cNvPr id="4" name="Foliennummernplatzhalter 3"/>
          <p:cNvSpPr>
            <a:spLocks noGrp="1"/>
          </p:cNvSpPr>
          <p:nvPr>
            <p:ph type="sldNum" sz="quarter" idx="12"/>
          </p:nvPr>
        </p:nvSpPr>
        <p:spPr/>
        <p:txBody>
          <a:bodyPr/>
          <a:lstStyle/>
          <a:p>
            <a:pPr>
              <a:defRPr/>
            </a:pPr>
            <a:fld id="{F5B60DD6-4F71-490B-88B7-DCEDFA7A4568}" type="slidenum">
              <a:rPr lang="de-DE"/>
              <a:pPr>
                <a:defRPr/>
              </a:pPr>
              <a:t>25</a:t>
            </a:fld>
            <a:endParaRPr lang="de-DE"/>
          </a:p>
        </p:txBody>
      </p:sp>
    </p:spTree>
  </p:cSld>
  <p:clrMapOvr>
    <a:masterClrMapping/>
  </p:clrMapOvr>
  <p:transition spd="slow">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r>
              <a:rPr lang="de-DE" b="1" dirty="0" smtClean="0">
                <a:solidFill>
                  <a:srgbClr val="CA5E6D"/>
                </a:solidFill>
              </a:rPr>
              <a:t>II. Historischer Hintergrund</a:t>
            </a:r>
            <a:endParaRPr lang="de-DE" dirty="0" smtClean="0">
              <a:solidFill>
                <a:srgbClr val="CA5E6D"/>
              </a:solidFill>
            </a:endParaRPr>
          </a:p>
        </p:txBody>
      </p:sp>
      <p:sp>
        <p:nvSpPr>
          <p:cNvPr id="16386" name="Inhaltsplatzhalter 2"/>
          <p:cNvSpPr>
            <a:spLocks noGrp="1"/>
          </p:cNvSpPr>
          <p:nvPr>
            <p:ph sz="quarter" idx="1"/>
          </p:nvPr>
        </p:nvSpPr>
        <p:spPr>
          <a:xfrm>
            <a:off x="301625" y="1527175"/>
            <a:ext cx="8504238" cy="4572000"/>
          </a:xfrm>
        </p:spPr>
        <p:txBody>
          <a:bodyPr/>
          <a:lstStyle/>
          <a:p>
            <a:r>
              <a:rPr lang="de-DE" dirty="0" smtClean="0"/>
              <a:t>1815 wurde der Wiener Kongress eingeleitet, bei dem die Neuordnung Europas geregelt wurde. </a:t>
            </a:r>
          </a:p>
          <a:p>
            <a:r>
              <a:rPr lang="de-DE" dirty="0" smtClean="0"/>
              <a:t>Die Zeit zwischen 1815 und 1848 war geprägt von dem Interessenskonflikt zwischen den deutschen Fürsten, welche sich für eine Restauration einsetzten, und dem "Jungen Deutschland" (Studenten und Professoren), das nach Freiheit und einer politischen Einheit strebte. </a:t>
            </a:r>
          </a:p>
          <a:p>
            <a:r>
              <a:rPr lang="de-DE" dirty="0" smtClean="0"/>
              <a:t>1815 kam es zur Gründung des Deutschen Bundes zwischen 39 Einzelstaaten.</a:t>
            </a:r>
          </a:p>
        </p:txBody>
      </p:sp>
      <p:sp>
        <p:nvSpPr>
          <p:cNvPr id="4" name="Foliennummernplatzhalter 3"/>
          <p:cNvSpPr>
            <a:spLocks noGrp="1"/>
          </p:cNvSpPr>
          <p:nvPr>
            <p:ph type="sldNum" sz="quarter" idx="12"/>
          </p:nvPr>
        </p:nvSpPr>
        <p:spPr/>
        <p:txBody>
          <a:bodyPr/>
          <a:lstStyle/>
          <a:p>
            <a:pPr>
              <a:defRPr/>
            </a:pPr>
            <a:fld id="{6277D0EC-D06D-4553-9D01-AF80470CD7FC}" type="slidenum">
              <a:rPr lang="de-DE"/>
              <a:pPr>
                <a:defRPr/>
              </a:pPr>
              <a:t>3</a:t>
            </a:fld>
            <a:endParaRPr lang="de-DE"/>
          </a:p>
        </p:txBody>
      </p:sp>
    </p:spTree>
  </p:cSld>
  <p:clrMapOvr>
    <a:masterClrMapping/>
  </p:clrMapOvr>
  <p:transition spd="slow">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r>
              <a:rPr lang="de-DE" b="1" dirty="0" smtClean="0">
                <a:solidFill>
                  <a:srgbClr val="CA5E6D"/>
                </a:solidFill>
              </a:rPr>
              <a:t>III. Philosophischer Hintergrund</a:t>
            </a:r>
            <a:endParaRPr lang="de-DE" dirty="0"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de-DE" dirty="0" smtClean="0"/>
              <a:t>Der philosophische Hintergrund der Restaurationszeit war v. a. von der Philosophie Friedrich Hegels (1770-1831) und </a:t>
            </a:r>
            <a:r>
              <a:rPr lang="de-DE" u="sng" dirty="0" smtClean="0"/>
              <a:t>seinen Schriften </a:t>
            </a:r>
            <a:r>
              <a:rPr lang="de-DE" dirty="0" smtClean="0"/>
              <a:t>geprägt:</a:t>
            </a:r>
          </a:p>
          <a:p>
            <a:pPr marL="274320" indent="-274320" fontAlgn="auto">
              <a:spcAft>
                <a:spcPts val="0"/>
              </a:spcAft>
              <a:buFont typeface="Wingdings 2"/>
              <a:buNone/>
              <a:defRPr/>
            </a:pPr>
            <a:endParaRPr lang="de-DE" dirty="0" smtClean="0">
              <a:solidFill>
                <a:schemeClr val="accent3"/>
              </a:solidFill>
            </a:endParaRPr>
          </a:p>
          <a:p>
            <a:pPr marL="548640" lvl="1" indent="-274320" fontAlgn="auto">
              <a:spcAft>
                <a:spcPts val="0"/>
              </a:spcAft>
              <a:buFont typeface="Wingdings"/>
              <a:buChar char=""/>
              <a:defRPr/>
            </a:pPr>
            <a:r>
              <a:rPr lang="de-DE" dirty="0" smtClean="0">
                <a:solidFill>
                  <a:schemeClr val="accent3"/>
                </a:solidFill>
              </a:rPr>
              <a:t> </a:t>
            </a:r>
            <a:r>
              <a:rPr lang="de-DE" i="1" dirty="0" smtClean="0">
                <a:solidFill>
                  <a:schemeClr val="accent3"/>
                </a:solidFill>
              </a:rPr>
              <a:t>Phänomenologie des Geistes</a:t>
            </a:r>
            <a:r>
              <a:rPr lang="de-DE" dirty="0" smtClean="0">
                <a:solidFill>
                  <a:schemeClr val="accent3"/>
                </a:solidFill>
              </a:rPr>
              <a:t> (1806), </a:t>
            </a:r>
          </a:p>
          <a:p>
            <a:pPr marL="548640" lvl="1" indent="-274320" fontAlgn="auto">
              <a:spcAft>
                <a:spcPts val="0"/>
              </a:spcAft>
              <a:buFont typeface="Wingdings"/>
              <a:buChar char=""/>
              <a:defRPr/>
            </a:pPr>
            <a:r>
              <a:rPr lang="de-DE" i="1" dirty="0" smtClean="0">
                <a:solidFill>
                  <a:schemeClr val="accent3"/>
                </a:solidFill>
              </a:rPr>
              <a:t>Wissenschaft der Logik</a:t>
            </a:r>
            <a:r>
              <a:rPr lang="de-DE" dirty="0" smtClean="0">
                <a:solidFill>
                  <a:schemeClr val="accent3"/>
                </a:solidFill>
              </a:rPr>
              <a:t> (1812/16), </a:t>
            </a:r>
          </a:p>
          <a:p>
            <a:pPr marL="548640" lvl="1" indent="-274320" fontAlgn="auto">
              <a:spcAft>
                <a:spcPts val="0"/>
              </a:spcAft>
              <a:buFont typeface="Wingdings"/>
              <a:buChar char=""/>
              <a:defRPr/>
            </a:pPr>
            <a:r>
              <a:rPr lang="de-DE" i="1" dirty="0" smtClean="0">
                <a:solidFill>
                  <a:schemeClr val="accent3"/>
                </a:solidFill>
              </a:rPr>
              <a:t>Enzyklopädie der philosophischen Wissenschaften</a:t>
            </a:r>
            <a:r>
              <a:rPr lang="de-DE" dirty="0" smtClean="0">
                <a:solidFill>
                  <a:schemeClr val="accent3"/>
                </a:solidFill>
              </a:rPr>
              <a:t> (1817)</a:t>
            </a:r>
          </a:p>
          <a:p>
            <a:pPr marL="548640" lvl="1" indent="-274320" fontAlgn="auto">
              <a:spcAft>
                <a:spcPts val="0"/>
              </a:spcAft>
              <a:buFont typeface="Wingdings"/>
              <a:buChar char=""/>
              <a:defRPr/>
            </a:pPr>
            <a:r>
              <a:rPr lang="de-DE" i="1" dirty="0" smtClean="0">
                <a:solidFill>
                  <a:schemeClr val="accent3"/>
                </a:solidFill>
              </a:rPr>
              <a:t>Grundlinien der Philosophie des Rechts</a:t>
            </a:r>
            <a:r>
              <a:rPr lang="de-DE" dirty="0" smtClean="0">
                <a:solidFill>
                  <a:schemeClr val="accent3"/>
                </a:solidFill>
              </a:rPr>
              <a:t> (1831)</a:t>
            </a:r>
            <a:endParaRPr lang="de-DE" dirty="0">
              <a:solidFill>
                <a:schemeClr val="accent3"/>
              </a:solidFill>
            </a:endParaRPr>
          </a:p>
        </p:txBody>
      </p:sp>
      <p:sp>
        <p:nvSpPr>
          <p:cNvPr id="4" name="Foliennummernplatzhalter 3"/>
          <p:cNvSpPr>
            <a:spLocks noGrp="1"/>
          </p:cNvSpPr>
          <p:nvPr>
            <p:ph type="sldNum" sz="quarter" idx="12"/>
          </p:nvPr>
        </p:nvSpPr>
        <p:spPr/>
        <p:txBody>
          <a:bodyPr/>
          <a:lstStyle/>
          <a:p>
            <a:pPr>
              <a:defRPr/>
            </a:pPr>
            <a:fld id="{F728678E-3899-4A85-8A12-DC5C920698F6}" type="slidenum">
              <a:rPr lang="de-DE"/>
              <a:pPr>
                <a:defRPr/>
              </a:pPr>
              <a:t>4</a:t>
            </a:fld>
            <a:endParaRPr lang="de-DE"/>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333375"/>
            <a:ext cx="8534400" cy="758825"/>
          </a:xfrm>
        </p:spPr>
        <p:txBody>
          <a:bodyPr>
            <a:normAutofit fontScale="90000"/>
          </a:bodyPr>
          <a:lstStyle/>
          <a:p>
            <a:pPr fontAlgn="auto">
              <a:spcAft>
                <a:spcPts val="0"/>
              </a:spcAft>
              <a:defRPr/>
            </a:pPr>
            <a:r>
              <a:rPr lang="de-DE" b="1" dirty="0" smtClean="0"/>
              <a:t>1. Literatur des Jungen Deutschlands</a:t>
            </a:r>
            <a:br>
              <a:rPr lang="de-DE" b="1" dirty="0" smtClean="0"/>
            </a:br>
            <a:r>
              <a:rPr lang="de-DE" b="1" u="sng" dirty="0" smtClean="0"/>
              <a:t>1.1 Zensur</a:t>
            </a:r>
            <a:endParaRPr lang="de-DE" u="sng" dirty="0"/>
          </a:p>
        </p:txBody>
      </p:sp>
      <p:sp>
        <p:nvSpPr>
          <p:cNvPr id="3" name="Inhaltsplatzhalt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de-DE" dirty="0" smtClean="0"/>
              <a:t>1819 wurde für alle Staaten des Deutschen Bundes eine Vorzensur eingeführt. </a:t>
            </a:r>
          </a:p>
          <a:p>
            <a:pPr marL="274320" indent="-274320" fontAlgn="auto">
              <a:spcAft>
                <a:spcPts val="0"/>
              </a:spcAft>
              <a:buFont typeface="Wingdings 2"/>
              <a:buChar char=""/>
              <a:defRPr/>
            </a:pPr>
            <a:r>
              <a:rPr lang="de-DE" dirty="0" smtClean="0"/>
              <a:t>Sie betraf alle Texte unter 20 Bogen (entspricht 320 Seiten). </a:t>
            </a:r>
          </a:p>
          <a:p>
            <a:pPr marL="548640" lvl="1" indent="-274320" fontAlgn="auto">
              <a:spcAft>
                <a:spcPts val="0"/>
              </a:spcAft>
              <a:buFont typeface="Wingdings"/>
              <a:buChar char=""/>
              <a:defRPr/>
            </a:pPr>
            <a:r>
              <a:rPr lang="de-DE" dirty="0" smtClean="0">
                <a:solidFill>
                  <a:schemeClr val="accent3"/>
                </a:solidFill>
              </a:rPr>
              <a:t>Damit fielen alle Schriften darunter, die für ein breites Publikum zugänglich waren, wie Zeitungen, Zeitschriften und viele Bücher. </a:t>
            </a:r>
          </a:p>
          <a:p>
            <a:pPr marL="274320" indent="-274320" fontAlgn="auto">
              <a:spcAft>
                <a:spcPts val="0"/>
              </a:spcAft>
              <a:buFont typeface="Wingdings 2"/>
              <a:buChar char=""/>
              <a:defRPr/>
            </a:pPr>
            <a:r>
              <a:rPr lang="de-DE" dirty="0" smtClean="0"/>
              <a:t>Verboten war vor allem die Kritik an den herrschenden politischen Verhältnissen, wie an der Regierung oder an dem Adel.</a:t>
            </a:r>
            <a:endParaRPr lang="de-DE" dirty="0"/>
          </a:p>
        </p:txBody>
      </p:sp>
      <p:sp>
        <p:nvSpPr>
          <p:cNvPr id="4" name="Foliennummernplatzhalter 3"/>
          <p:cNvSpPr>
            <a:spLocks noGrp="1"/>
          </p:cNvSpPr>
          <p:nvPr>
            <p:ph type="sldNum" sz="quarter" idx="12"/>
          </p:nvPr>
        </p:nvSpPr>
        <p:spPr/>
        <p:txBody>
          <a:bodyPr/>
          <a:lstStyle/>
          <a:p>
            <a:pPr>
              <a:defRPr/>
            </a:pPr>
            <a:fld id="{58407465-A147-4493-8484-B53F8F5F95DC}" type="slidenum">
              <a:rPr lang="de-DE"/>
              <a:pPr>
                <a:defRPr/>
              </a:pPr>
              <a:t>5</a:t>
            </a:fld>
            <a:endParaRPr lang="de-DE"/>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de-DE" b="1" dirty="0" smtClean="0">
                <a:solidFill>
                  <a:srgbClr val="CA5E6D"/>
                </a:solidFill>
              </a:rPr>
              <a:t>1.2 Lyrik des Jungen Deutschlands</a:t>
            </a:r>
            <a:endParaRPr lang="de-DE" dirty="0" smtClean="0">
              <a:solidFill>
                <a:srgbClr val="CA5E6D"/>
              </a:solidFill>
            </a:endParaRPr>
          </a:p>
        </p:txBody>
      </p:sp>
      <p:sp>
        <p:nvSpPr>
          <p:cNvPr id="3" name="Inhaltsplatzhalter 2"/>
          <p:cNvSpPr>
            <a:spLocks noGrp="1"/>
          </p:cNvSpPr>
          <p:nvPr>
            <p:ph sz="quarter" idx="1"/>
          </p:nvPr>
        </p:nvSpPr>
        <p:spPr>
          <a:xfrm>
            <a:off x="301625" y="1527175"/>
            <a:ext cx="8504238" cy="5141913"/>
          </a:xfrm>
        </p:spPr>
        <p:txBody>
          <a:bodyPr>
            <a:normAutofit fontScale="92500"/>
          </a:bodyPr>
          <a:lstStyle/>
          <a:p>
            <a:pPr marL="274320" indent="-274320" fontAlgn="auto">
              <a:spcAft>
                <a:spcPts val="0"/>
              </a:spcAft>
              <a:buFont typeface="Wingdings 2"/>
              <a:buChar char=""/>
              <a:defRPr/>
            </a:pPr>
            <a:r>
              <a:rPr lang="de-DE" dirty="0" smtClean="0"/>
              <a:t>1827 erschien Heines </a:t>
            </a:r>
            <a:r>
              <a:rPr lang="de-DE" b="1" i="1" dirty="0" smtClean="0"/>
              <a:t>Buch der Lieder</a:t>
            </a:r>
            <a:r>
              <a:rPr lang="de-DE" dirty="0" smtClean="0"/>
              <a:t>, in dem seine frühen Gedichte zusammengefasst sind.</a:t>
            </a:r>
          </a:p>
          <a:p>
            <a:pPr marL="548640" lvl="1" indent="-274320" fontAlgn="auto">
              <a:spcAft>
                <a:spcPts val="0"/>
              </a:spcAft>
              <a:buFont typeface="Wingdings" pitchFamily="2" charset="2"/>
              <a:buChar char="Ø"/>
              <a:defRPr/>
            </a:pPr>
            <a:r>
              <a:rPr lang="de-DE" dirty="0" smtClean="0">
                <a:solidFill>
                  <a:schemeClr val="accent3"/>
                </a:solidFill>
              </a:rPr>
              <a:t>Das Buch besteht aus fünf Zyklen: </a:t>
            </a:r>
            <a:r>
              <a:rPr lang="de-DE" i="1" dirty="0" smtClean="0">
                <a:solidFill>
                  <a:schemeClr val="accent3"/>
                </a:solidFill>
              </a:rPr>
              <a:t>Junge </a:t>
            </a:r>
            <a:r>
              <a:rPr lang="de-DE" i="1" dirty="0" err="1" smtClean="0">
                <a:solidFill>
                  <a:schemeClr val="accent3"/>
                </a:solidFill>
              </a:rPr>
              <a:t>Leiden</a:t>
            </a:r>
            <a:r>
              <a:rPr lang="de-DE" dirty="0" err="1" smtClean="0">
                <a:solidFill>
                  <a:schemeClr val="accent3"/>
                </a:solidFill>
              </a:rPr>
              <a:t>,</a:t>
            </a:r>
            <a:r>
              <a:rPr lang="de-DE" i="1" dirty="0" err="1" smtClean="0">
                <a:solidFill>
                  <a:schemeClr val="accent3"/>
                </a:solidFill>
              </a:rPr>
              <a:t>Lyrisches</a:t>
            </a:r>
            <a:r>
              <a:rPr lang="de-DE" i="1" dirty="0" smtClean="0">
                <a:solidFill>
                  <a:schemeClr val="accent3"/>
                </a:solidFill>
              </a:rPr>
              <a:t> Intermezzo</a:t>
            </a:r>
            <a:r>
              <a:rPr lang="de-DE" dirty="0" smtClean="0">
                <a:solidFill>
                  <a:schemeClr val="accent3"/>
                </a:solidFill>
              </a:rPr>
              <a:t>, </a:t>
            </a:r>
            <a:r>
              <a:rPr lang="de-DE" i="1" dirty="0" smtClean="0">
                <a:solidFill>
                  <a:schemeClr val="accent3"/>
                </a:solidFill>
              </a:rPr>
              <a:t>Die Heimkehr</a:t>
            </a:r>
            <a:r>
              <a:rPr lang="de-DE" dirty="0" smtClean="0">
                <a:solidFill>
                  <a:schemeClr val="accent3"/>
                </a:solidFill>
              </a:rPr>
              <a:t>, </a:t>
            </a:r>
            <a:r>
              <a:rPr lang="de-DE" i="1" dirty="0" smtClean="0">
                <a:solidFill>
                  <a:schemeClr val="accent3"/>
                </a:solidFill>
              </a:rPr>
              <a:t>Aus der Harzreise</a:t>
            </a:r>
            <a:r>
              <a:rPr lang="de-DE" dirty="0" smtClean="0">
                <a:solidFill>
                  <a:schemeClr val="accent3"/>
                </a:solidFill>
              </a:rPr>
              <a:t> und </a:t>
            </a:r>
            <a:r>
              <a:rPr lang="de-DE" i="1" dirty="0" smtClean="0">
                <a:solidFill>
                  <a:schemeClr val="accent3"/>
                </a:solidFill>
              </a:rPr>
              <a:t>Die Nordsee</a:t>
            </a:r>
            <a:r>
              <a:rPr lang="de-DE" dirty="0" smtClean="0">
                <a:solidFill>
                  <a:schemeClr val="accent3"/>
                </a:solidFill>
              </a:rPr>
              <a:t>. </a:t>
            </a:r>
          </a:p>
          <a:p>
            <a:pPr marL="274320" indent="-274320" fontAlgn="auto">
              <a:spcAft>
                <a:spcPts val="0"/>
              </a:spcAft>
              <a:buFont typeface="Wingdings" pitchFamily="2" charset="2"/>
              <a:buChar char="Ø"/>
              <a:defRPr/>
            </a:pPr>
            <a:r>
              <a:rPr lang="de-DE" dirty="0" smtClean="0"/>
              <a:t>Besonders die Gedichte: </a:t>
            </a:r>
            <a:r>
              <a:rPr lang="de-DE" i="1" dirty="0" smtClean="0"/>
              <a:t>Lyrisches Intermezzo</a:t>
            </a:r>
            <a:r>
              <a:rPr lang="de-DE" dirty="0" smtClean="0"/>
              <a:t> und </a:t>
            </a:r>
            <a:r>
              <a:rPr lang="de-DE" i="1" dirty="0" smtClean="0"/>
              <a:t>Die Heimkehr</a:t>
            </a:r>
            <a:r>
              <a:rPr lang="de-DE" dirty="0" smtClean="0"/>
              <a:t> prägten Heines literarischen Ruhm. </a:t>
            </a:r>
          </a:p>
          <a:p>
            <a:pPr marL="548640" lvl="1" indent="-274320" fontAlgn="auto">
              <a:spcAft>
                <a:spcPts val="0"/>
              </a:spcAft>
              <a:buFont typeface="Wingdings" pitchFamily="2" charset="2"/>
              <a:buChar char="Ø"/>
              <a:defRPr/>
            </a:pPr>
            <a:r>
              <a:rPr lang="de-DE" dirty="0" smtClean="0">
                <a:solidFill>
                  <a:schemeClr val="accent3"/>
                </a:solidFill>
              </a:rPr>
              <a:t>Sie zeichneten sich durch Liedhaftigkeit und metrische Einfachheit aus und trugen keine Überschriften. </a:t>
            </a:r>
          </a:p>
          <a:p>
            <a:pPr marL="274320" indent="-274320" fontAlgn="auto">
              <a:spcAft>
                <a:spcPts val="0"/>
              </a:spcAft>
              <a:buFont typeface="Wingdings" pitchFamily="2" charset="2"/>
              <a:buChar char="Ø"/>
              <a:defRPr/>
            </a:pPr>
            <a:r>
              <a:rPr lang="de-DE" dirty="0" smtClean="0"/>
              <a:t>Die am häufigsten anzutreffende Strophenform ist die Volksliedstrophe. </a:t>
            </a:r>
          </a:p>
          <a:p>
            <a:pPr marL="274320" indent="-274320" fontAlgn="auto">
              <a:spcAft>
                <a:spcPts val="0"/>
              </a:spcAft>
              <a:buFont typeface="Wingdings" pitchFamily="2" charset="2"/>
              <a:buChar char="Ø"/>
              <a:defRPr/>
            </a:pPr>
            <a:r>
              <a:rPr lang="de-DE" dirty="0" smtClean="0"/>
              <a:t>Das Thema dieser Gedichte war meist eine unerfüllte oder unerreichbare Liebe.</a:t>
            </a:r>
            <a:endParaRPr lang="de-DE" dirty="0"/>
          </a:p>
        </p:txBody>
      </p:sp>
      <p:sp>
        <p:nvSpPr>
          <p:cNvPr id="4" name="Foliennummernplatzhalter 3"/>
          <p:cNvSpPr>
            <a:spLocks noGrp="1"/>
          </p:cNvSpPr>
          <p:nvPr>
            <p:ph type="sldNum" sz="quarter" idx="12"/>
          </p:nvPr>
        </p:nvSpPr>
        <p:spPr/>
        <p:txBody>
          <a:bodyPr/>
          <a:lstStyle/>
          <a:p>
            <a:pPr>
              <a:defRPr/>
            </a:pPr>
            <a:fld id="{AB789504-4CD3-4EBA-B817-7F771E08BED2}" type="slidenum">
              <a:rPr lang="de-DE"/>
              <a:pPr>
                <a:defRPr/>
              </a:pPr>
              <a:t>6</a:t>
            </a:fld>
            <a:endParaRPr lang="de-DE"/>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r>
              <a:rPr lang="de-DE" b="1" dirty="0" smtClean="0">
                <a:solidFill>
                  <a:srgbClr val="CA5E6D"/>
                </a:solidFill>
              </a:rPr>
              <a:t>1.3 Epik des Jungen Deutschlands</a:t>
            </a:r>
            <a:endParaRPr lang="de-DE" dirty="0" smtClean="0">
              <a:solidFill>
                <a:srgbClr val="CA5E6D"/>
              </a:solidFill>
            </a:endParaRPr>
          </a:p>
        </p:txBody>
      </p:sp>
      <p:sp>
        <p:nvSpPr>
          <p:cNvPr id="20482" name="Inhaltsplatzhalter 2"/>
          <p:cNvSpPr>
            <a:spLocks noGrp="1"/>
          </p:cNvSpPr>
          <p:nvPr>
            <p:ph sz="quarter" idx="1"/>
          </p:nvPr>
        </p:nvSpPr>
        <p:spPr>
          <a:xfrm>
            <a:off x="301625" y="1527175"/>
            <a:ext cx="8504238" cy="4572000"/>
          </a:xfrm>
        </p:spPr>
        <p:txBody>
          <a:bodyPr/>
          <a:lstStyle/>
          <a:p>
            <a:r>
              <a:rPr lang="de-DE" dirty="0" smtClean="0"/>
              <a:t>Die Epik erschien den </a:t>
            </a:r>
            <a:r>
              <a:rPr lang="de-DE" b="1" dirty="0" err="1" smtClean="0"/>
              <a:t>jungdeutschen</a:t>
            </a:r>
            <a:r>
              <a:rPr lang="de-DE" b="1" dirty="0" smtClean="0"/>
              <a:t> Schriftstellern </a:t>
            </a:r>
            <a:r>
              <a:rPr lang="de-DE" dirty="0" smtClean="0"/>
              <a:t>als die </a:t>
            </a:r>
            <a:r>
              <a:rPr lang="de-DE" b="1" dirty="0" smtClean="0"/>
              <a:t>geeignetste Gattung </a:t>
            </a:r>
            <a:r>
              <a:rPr lang="de-DE" dirty="0" smtClean="0"/>
              <a:t>für ihre Werke, da sie durch ihre </a:t>
            </a:r>
            <a:r>
              <a:rPr lang="de-DE" b="1" dirty="0" smtClean="0"/>
              <a:t>Regelfreiheit</a:t>
            </a:r>
            <a:r>
              <a:rPr lang="de-DE" dirty="0" smtClean="0"/>
              <a:t> sich am besten ihren verschiedenen Inhalten anpassen konnte.</a:t>
            </a:r>
          </a:p>
          <a:p>
            <a:r>
              <a:rPr lang="de-DE" dirty="0" smtClean="0"/>
              <a:t>Die Reiseliteratur hatte mit </a:t>
            </a:r>
            <a:r>
              <a:rPr lang="de-DE" b="1" dirty="0" smtClean="0"/>
              <a:t>Heinrich Heine </a:t>
            </a:r>
            <a:r>
              <a:rPr lang="de-DE" dirty="0" smtClean="0"/>
              <a:t>einen Höhepunkt im 19. Jahrhundert. </a:t>
            </a:r>
          </a:p>
          <a:p>
            <a:r>
              <a:rPr lang="de-DE" dirty="0" smtClean="0"/>
              <a:t>Neben ihrer informierenden und unterhaltenden Funktion, kam ihr </a:t>
            </a:r>
            <a:r>
              <a:rPr lang="de-DE" b="1" dirty="0" smtClean="0"/>
              <a:t>mit Heine vor allem eine politisch aufklärende Funktion zu. </a:t>
            </a:r>
          </a:p>
        </p:txBody>
      </p:sp>
      <p:sp>
        <p:nvSpPr>
          <p:cNvPr id="4" name="Foliennummernplatzhalter 3"/>
          <p:cNvSpPr>
            <a:spLocks noGrp="1"/>
          </p:cNvSpPr>
          <p:nvPr>
            <p:ph type="sldNum" sz="quarter" idx="12"/>
          </p:nvPr>
        </p:nvSpPr>
        <p:spPr/>
        <p:txBody>
          <a:bodyPr/>
          <a:lstStyle/>
          <a:p>
            <a:pPr>
              <a:defRPr/>
            </a:pPr>
            <a:fld id="{4D031AFF-537E-4F0A-B54C-2571089D779A}" type="slidenum">
              <a:rPr lang="de-DE"/>
              <a:pPr>
                <a:defRPr/>
              </a:pPr>
              <a:t>7</a:t>
            </a:fld>
            <a:endParaRPr lang="de-DE"/>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endParaRPr lang="tr-TR" smtClean="0">
              <a:solidFill>
                <a:srgbClr val="CA5E6D"/>
              </a:solidFill>
            </a:endParaRPr>
          </a:p>
        </p:txBody>
      </p:sp>
      <p:sp>
        <p:nvSpPr>
          <p:cNvPr id="3" name="Inhaltsplatzhalter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de-DE" dirty="0" smtClean="0"/>
              <a:t>Seine </a:t>
            </a:r>
            <a:r>
              <a:rPr lang="de-DE" i="1" dirty="0" smtClean="0"/>
              <a:t>Reisebilder</a:t>
            </a:r>
            <a:r>
              <a:rPr lang="de-DE" dirty="0" smtClean="0"/>
              <a:t>-Sammlung erschien in vier Teilen zwischen 1826 und 1831. </a:t>
            </a:r>
          </a:p>
          <a:p>
            <a:pPr marL="274320" indent="-274320" fontAlgn="auto">
              <a:spcAft>
                <a:spcPts val="0"/>
              </a:spcAft>
              <a:buFont typeface="Wingdings 2"/>
              <a:buNone/>
              <a:defRPr/>
            </a:pPr>
            <a:endParaRPr lang="de-DE" dirty="0" smtClean="0"/>
          </a:p>
          <a:p>
            <a:pPr marL="274320" indent="-274320" fontAlgn="auto">
              <a:spcAft>
                <a:spcPts val="0"/>
              </a:spcAft>
              <a:buFont typeface="Wingdings 2"/>
              <a:buChar char=""/>
              <a:defRPr/>
            </a:pPr>
            <a:r>
              <a:rPr lang="de-DE" u="sng" dirty="0" smtClean="0">
                <a:solidFill>
                  <a:schemeClr val="accent3"/>
                </a:solidFill>
              </a:rPr>
              <a:t>Band I (1826): </a:t>
            </a:r>
            <a:r>
              <a:rPr lang="de-DE" i="1" dirty="0" smtClean="0"/>
              <a:t>Die Heimkehr</a:t>
            </a:r>
            <a:r>
              <a:rPr lang="de-DE" dirty="0" smtClean="0"/>
              <a:t>, </a:t>
            </a:r>
            <a:r>
              <a:rPr lang="de-DE" i="1" dirty="0" smtClean="0"/>
              <a:t>Die Harzreise</a:t>
            </a:r>
            <a:r>
              <a:rPr lang="de-DE" dirty="0" smtClean="0"/>
              <a:t> und </a:t>
            </a:r>
            <a:r>
              <a:rPr lang="de-DE" i="1" dirty="0" smtClean="0"/>
              <a:t>Die Nordsee, 1. und 2. Abteilung</a:t>
            </a:r>
            <a:r>
              <a:rPr lang="de-DE" dirty="0" smtClean="0"/>
              <a:t>;</a:t>
            </a:r>
          </a:p>
          <a:p>
            <a:pPr marL="274320" indent="-274320" fontAlgn="auto">
              <a:spcAft>
                <a:spcPts val="0"/>
              </a:spcAft>
              <a:buFont typeface="Wingdings 2"/>
              <a:buChar char=""/>
              <a:defRPr/>
            </a:pPr>
            <a:r>
              <a:rPr lang="de-DE" u="sng" dirty="0" smtClean="0">
                <a:solidFill>
                  <a:schemeClr val="accent3"/>
                </a:solidFill>
              </a:rPr>
              <a:t>Band II (1827): </a:t>
            </a:r>
            <a:r>
              <a:rPr lang="de-DE" i="1" dirty="0" smtClean="0"/>
              <a:t>Die Nordsee, 3. Abteilung</a:t>
            </a:r>
            <a:r>
              <a:rPr lang="de-DE" dirty="0" smtClean="0"/>
              <a:t>, </a:t>
            </a:r>
            <a:r>
              <a:rPr lang="de-DE" i="1" dirty="0" smtClean="0"/>
              <a:t>Ideen</a:t>
            </a:r>
          </a:p>
          <a:p>
            <a:pPr marL="274320" indent="-274320" fontAlgn="auto">
              <a:spcAft>
                <a:spcPts val="0"/>
              </a:spcAft>
              <a:buFont typeface="Wingdings 2"/>
              <a:buNone/>
              <a:defRPr/>
            </a:pPr>
            <a:r>
              <a:rPr lang="de-DE" i="1" dirty="0" smtClean="0"/>
              <a:t>	Das Buch Le Grand</a:t>
            </a:r>
            <a:r>
              <a:rPr lang="de-DE" dirty="0" smtClean="0"/>
              <a:t> und </a:t>
            </a:r>
            <a:r>
              <a:rPr lang="de-DE" i="1" dirty="0" smtClean="0"/>
              <a:t>Neuer Frühling</a:t>
            </a:r>
            <a:r>
              <a:rPr lang="de-DE" dirty="0" smtClean="0"/>
              <a:t> </a:t>
            </a:r>
          </a:p>
          <a:p>
            <a:pPr marL="274320" indent="-274320" fontAlgn="auto">
              <a:spcAft>
                <a:spcPts val="0"/>
              </a:spcAft>
              <a:buFont typeface="Wingdings 2"/>
              <a:buChar char=""/>
              <a:defRPr/>
            </a:pPr>
            <a:r>
              <a:rPr lang="de-DE" u="sng" dirty="0" smtClean="0">
                <a:solidFill>
                  <a:schemeClr val="accent3"/>
                </a:solidFill>
              </a:rPr>
              <a:t>Band III (1830):</a:t>
            </a:r>
            <a:r>
              <a:rPr lang="de-DE" dirty="0" smtClean="0"/>
              <a:t> </a:t>
            </a:r>
            <a:r>
              <a:rPr lang="de-DE" i="1" dirty="0" smtClean="0"/>
              <a:t>Italien 1828. I. Reise von München nach Genua</a:t>
            </a:r>
            <a:r>
              <a:rPr lang="de-DE" dirty="0" smtClean="0"/>
              <a:t>, </a:t>
            </a:r>
            <a:r>
              <a:rPr lang="de-DE" i="1" dirty="0" smtClean="0"/>
              <a:t>II. Die Bäder von </a:t>
            </a:r>
            <a:r>
              <a:rPr lang="de-DE" i="1" dirty="0" err="1" smtClean="0"/>
              <a:t>Lucca</a:t>
            </a:r>
            <a:r>
              <a:rPr lang="de-DE" dirty="0" smtClean="0"/>
              <a:t> </a:t>
            </a:r>
          </a:p>
          <a:p>
            <a:pPr marL="274320" indent="-274320" fontAlgn="auto">
              <a:spcAft>
                <a:spcPts val="0"/>
              </a:spcAft>
              <a:buFont typeface="Wingdings 2"/>
              <a:buChar char=""/>
              <a:defRPr/>
            </a:pPr>
            <a:r>
              <a:rPr lang="de-DE" u="sng" dirty="0" smtClean="0">
                <a:solidFill>
                  <a:schemeClr val="accent3"/>
                </a:solidFill>
              </a:rPr>
              <a:t>Band IV (1831):</a:t>
            </a:r>
            <a:r>
              <a:rPr lang="de-DE" dirty="0" smtClean="0"/>
              <a:t> </a:t>
            </a:r>
            <a:r>
              <a:rPr lang="de-DE" i="1" dirty="0" smtClean="0"/>
              <a:t>Italien 1828. III. Die Stadt </a:t>
            </a:r>
            <a:r>
              <a:rPr lang="de-DE" i="1" dirty="0" err="1" smtClean="0"/>
              <a:t>Lucca</a:t>
            </a:r>
            <a:r>
              <a:rPr lang="de-DE" i="1" dirty="0" smtClean="0"/>
              <a:t>. - Englische Fragmente</a:t>
            </a:r>
            <a:r>
              <a:rPr lang="de-DE" dirty="0" smtClean="0"/>
              <a:t>.</a:t>
            </a:r>
            <a:endParaRPr lang="de-DE" dirty="0"/>
          </a:p>
        </p:txBody>
      </p:sp>
      <p:sp>
        <p:nvSpPr>
          <p:cNvPr id="4" name="Foliennummernplatzhalter 3"/>
          <p:cNvSpPr>
            <a:spLocks noGrp="1"/>
          </p:cNvSpPr>
          <p:nvPr>
            <p:ph type="sldNum" sz="quarter" idx="12"/>
          </p:nvPr>
        </p:nvSpPr>
        <p:spPr/>
        <p:txBody>
          <a:bodyPr/>
          <a:lstStyle/>
          <a:p>
            <a:pPr>
              <a:defRPr/>
            </a:pPr>
            <a:fld id="{3A82E46B-751D-4B5F-9B76-3407CF49C04C}" type="slidenum">
              <a:rPr lang="de-DE"/>
              <a:pPr>
                <a:defRPr/>
              </a:pPr>
              <a:t>8</a:t>
            </a:fld>
            <a:endParaRPr lang="de-DE"/>
          </a:p>
        </p:txBody>
      </p:sp>
    </p:spTree>
  </p:cSld>
  <p:clrMapOvr>
    <a:masterClrMapping/>
  </p:clrMapOvr>
  <p:transition spd="slow">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p:txBody>
          <a:bodyPr/>
          <a:lstStyle/>
          <a:p>
            <a:endParaRPr lang="tr-TR" smtClean="0">
              <a:solidFill>
                <a:srgbClr val="CA5E6D"/>
              </a:solidFill>
            </a:endParaRPr>
          </a:p>
        </p:txBody>
      </p:sp>
      <p:sp>
        <p:nvSpPr>
          <p:cNvPr id="22530" name="Inhaltsplatzhalter 2"/>
          <p:cNvSpPr>
            <a:spLocks noGrp="1"/>
          </p:cNvSpPr>
          <p:nvPr>
            <p:ph sz="quarter" idx="1"/>
          </p:nvPr>
        </p:nvSpPr>
        <p:spPr>
          <a:xfrm>
            <a:off x="301625" y="1527175"/>
            <a:ext cx="8504238" cy="4572000"/>
          </a:xfrm>
        </p:spPr>
        <p:txBody>
          <a:bodyPr/>
          <a:lstStyle/>
          <a:p>
            <a:r>
              <a:rPr lang="de-DE" dirty="0" smtClean="0"/>
              <a:t>Der wohl </a:t>
            </a:r>
            <a:r>
              <a:rPr lang="de-DE" u="sng" dirty="0" smtClean="0"/>
              <a:t>bedeutendste Reisebericht </a:t>
            </a:r>
            <a:r>
              <a:rPr lang="de-DE" dirty="0" smtClean="0"/>
              <a:t>dieser Sammlung war </a:t>
            </a:r>
            <a:r>
              <a:rPr lang="de-DE" b="1" i="1" dirty="0" smtClean="0"/>
              <a:t>Die Harzreise</a:t>
            </a:r>
            <a:r>
              <a:rPr lang="de-DE" dirty="0" smtClean="0"/>
              <a:t> (1826), die nach Heines Wanderung 1824 entstand und 1826 veröffentlicht wurde. </a:t>
            </a:r>
          </a:p>
          <a:p>
            <a:pPr>
              <a:buFont typeface="Wingdings" pitchFamily="2" charset="2"/>
              <a:buChar char="Ø"/>
            </a:pPr>
            <a:r>
              <a:rPr lang="de-DE" dirty="0" smtClean="0"/>
              <a:t>In diesem Reisebild verarbeitete Heine durch satirisch-witzige Elemente die aktuellen politischen Verhältnisse in Deutschland.</a:t>
            </a:r>
          </a:p>
        </p:txBody>
      </p:sp>
      <p:sp>
        <p:nvSpPr>
          <p:cNvPr id="4" name="Foliennummernplatzhalter 3"/>
          <p:cNvSpPr>
            <a:spLocks noGrp="1"/>
          </p:cNvSpPr>
          <p:nvPr>
            <p:ph type="sldNum" sz="quarter" idx="12"/>
          </p:nvPr>
        </p:nvSpPr>
        <p:spPr/>
        <p:txBody>
          <a:bodyPr/>
          <a:lstStyle/>
          <a:p>
            <a:pPr>
              <a:defRPr/>
            </a:pPr>
            <a:fld id="{62DCD280-2CCF-4492-8F3A-C39FDD7AA7F2}" type="slidenum">
              <a:rPr lang="de-DE"/>
              <a:pPr>
                <a:defRPr/>
              </a:pPr>
              <a:t>9</a:t>
            </a:fld>
            <a:endParaRPr lang="de-DE"/>
          </a:p>
        </p:txBody>
      </p:sp>
    </p:spTree>
  </p:cSld>
  <p:clrMapOvr>
    <a:masterClrMapping/>
  </p:clrMapOvr>
  <p:transition spd="slow">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910</Words>
  <Application>Microsoft Office PowerPoint</Application>
  <PresentationFormat>Ekran Gösterisi (4:3)</PresentationFormat>
  <Paragraphs>168</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Cronus</vt:lpstr>
      <vt:lpstr>Junges Deutschland und Vormärz 1825 - 1848</vt:lpstr>
      <vt:lpstr>I. Begriff</vt:lpstr>
      <vt:lpstr>II. Historischer Hintergrund</vt:lpstr>
      <vt:lpstr>III. Philosophischer Hintergrund</vt:lpstr>
      <vt:lpstr>1. Literatur des Jungen Deutschlands 1.1 Zensur</vt:lpstr>
      <vt:lpstr>1.2 Lyrik des Jungen Deutschlands</vt:lpstr>
      <vt:lpstr>1.3 Epik des Jungen Deutschlands</vt:lpstr>
      <vt:lpstr>Slayt 8</vt:lpstr>
      <vt:lpstr>Slayt 9</vt:lpstr>
      <vt:lpstr>1.4 Dramatik des Jungen Deutschlands</vt:lpstr>
      <vt:lpstr>Slayt 11</vt:lpstr>
      <vt:lpstr>2. Vertreter des Jungen Deutschlands</vt:lpstr>
      <vt:lpstr>3. Werke des Jungen Deutschlands</vt:lpstr>
      <vt:lpstr>Slayt 14</vt:lpstr>
      <vt:lpstr>4. Literatur des Vormärz</vt:lpstr>
      <vt:lpstr>4.1 Lyrik des Vormärz</vt:lpstr>
      <vt:lpstr>4.2 Epik – am Bsp. Heines Deutschland. Ein Wintermärchen (1844)</vt:lpstr>
      <vt:lpstr>4.3 Dramatik des Vormärz</vt:lpstr>
      <vt:lpstr>4.4 Beginn der sozialistischen Literatur</vt:lpstr>
      <vt:lpstr>5. Vertreter des Vormärz</vt:lpstr>
      <vt:lpstr>6. Werke des Vormärz</vt:lpstr>
      <vt:lpstr>7. Literarische Formen</vt:lpstr>
      <vt:lpstr>Jungdeutschland (genç Almanya)</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Junges Deutschland und Vormärz 1825 - 1848</dc:title>
  <dc:creator>Aysegül</dc:creator>
  <cp:lastModifiedBy>User</cp:lastModifiedBy>
  <cp:revision>17</cp:revision>
  <dcterms:created xsi:type="dcterms:W3CDTF">2014-03-21T16:38:51Z</dcterms:created>
  <dcterms:modified xsi:type="dcterms:W3CDTF">2020-02-25T17:36:21Z</dcterms:modified>
</cp:coreProperties>
</file>