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CBEEDF-828A-451F-8616-A1D3CCD3368D}" type="datetimeFigureOut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0C86D0-5940-401E-A8E1-9287775F7C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Gerade Verbindung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Gerade Verbindung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Gerade Verbindung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22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12522-DAF5-4899-A29B-23B1FADBC247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23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EF0-7C49-491E-8A59-981798283B3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88FC-A83C-4BB0-8D63-7DFD24D227E0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5043-63D0-48B3-8EA1-53376297CB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149C-95A3-496E-B847-E598F9732E69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2EBB-1766-403D-87DA-EA734BF485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6B81-E898-44FE-97CB-138619B1C1A6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5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15EAB3-C10C-4726-9901-F76E598F6A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Gerade Verbindung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Gerade Verbindung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Gerade Verbindung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Gerade Verbindung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3726F-EAB2-40B5-B3E9-5389D875B03F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5E71-2B87-42AF-88AA-6148FDA56C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F074-8D7C-48C0-9842-4AEFBABE8CD2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4E510-FF40-4FD7-A701-4EADF522393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695C-A689-4F4C-AAE9-B9ECE905C664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E9B5-F9A3-46F5-9EAB-4580BAAA9B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CEA592-BFD0-401A-97D7-67579EBB2812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5A908F-E704-4FBC-B81E-9A40C58BBF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B461-AF8E-4FD7-B01B-CD2D24DCDCE1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9C58-1264-401D-8097-49EF02BED4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Gerade Verbindung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4F54D5-5433-47DA-B6F0-71B6FD4E0F25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13" name="Foliennummernplatzhalt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13AA2-934E-469A-9094-A3F7A0D6A0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4" name="Fußzeilenplatzhalt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Gerade Verbindung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B45587-25BE-4ED2-B1C9-A2D9494B3F41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13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06D6CB-D248-4A79-A23C-256B78A70E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4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EAF6B77-C645-4153-A7C7-0CC8EE868A13}" type="datetime1">
              <a:rPr lang="de-DE"/>
              <a:pPr>
                <a:defRPr/>
              </a:pPr>
              <a:t>27.02.2020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7E89705-FA25-4695-BFA5-48727B7921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ransition spd="slow">
    <p:newsflash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48F6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CCEBD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4E2D4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turwelt.com/autoren/holz.html" TargetMode="External"/><Relationship Id="rId2" Type="http://schemas.openxmlformats.org/officeDocument/2006/relationships/hyperlink" Target="http://www.literaturwelt.com/autoren/hauptman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4400" dirty="0" smtClean="0"/>
              <a:t>Naturalismus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1880 - 1900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534150" cy="16652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de-DE" dirty="0" smtClean="0"/>
              <a:t>					Aysegül </a:t>
            </a:r>
            <a:r>
              <a:rPr lang="de-DE" dirty="0" err="1" smtClean="0"/>
              <a:t>Evrin</a:t>
            </a:r>
            <a:endParaRPr lang="de-DE" dirty="0"/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1.3 Naturalistische Prosa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Epischen Kleinformen, wie Skizze, Studie, Novelle, Kurzerzählung, usw. wurden von den Naturalisten vorrangig verwendet.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Thema der Prosaformen waren u. a. Auseinandersetzungen mit der Beziehung zwischen Dichter und Proletariat, Großstadt und Industrialisierung.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Eine vollkommen neue Erzähltechnik, die erstmals von den Naturalisten verwendet wurde, ist der </a:t>
            </a:r>
            <a:r>
              <a:rPr lang="de-DE" b="1" dirty="0" smtClean="0"/>
              <a:t>Sekundenstil</a:t>
            </a:r>
            <a:r>
              <a:rPr lang="de-DE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02236E-A6E8-46D5-ACB6-8101BA963E4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Mit Hilfe dieser Technik wurde Sekunde für Sekunde Raum und Zeit geschildert, mit dem Ziel der Widerspiegelung der Realität.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Bezeichnung </a:t>
            </a:r>
            <a:r>
              <a:rPr lang="de-DE" i="1" dirty="0" smtClean="0"/>
              <a:t>Sekundenstil </a:t>
            </a:r>
            <a:r>
              <a:rPr lang="de-DE" dirty="0" smtClean="0"/>
              <a:t>wurde 1900 von </a:t>
            </a:r>
            <a:r>
              <a:rPr lang="de-DE" dirty="0" err="1" smtClean="0"/>
              <a:t>Hanstein</a:t>
            </a:r>
            <a:r>
              <a:rPr lang="de-DE" dirty="0" smtClean="0"/>
              <a:t> erfunden.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Technik des Sekundenstils fand z. B. bei </a:t>
            </a:r>
            <a:r>
              <a:rPr lang="de-DE" i="1" dirty="0" smtClean="0"/>
              <a:t>Bahnwärter Thiel</a:t>
            </a:r>
            <a:r>
              <a:rPr lang="de-DE" dirty="0" smtClean="0"/>
              <a:t> von Hauptmann oder </a:t>
            </a:r>
            <a:r>
              <a:rPr lang="de-DE" i="1" dirty="0" smtClean="0"/>
              <a:t>Papa Hamlet</a:t>
            </a:r>
            <a:r>
              <a:rPr lang="de-DE" dirty="0" smtClean="0"/>
              <a:t> von Holz/Schlaf Anwendung.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Eine weitere Technik, die man häufig in naturalistischer Prosa antrifft, ist der </a:t>
            </a:r>
            <a:r>
              <a:rPr lang="de-DE" b="1" dirty="0" smtClean="0"/>
              <a:t>innere Monolog</a:t>
            </a:r>
            <a:r>
              <a:rPr lang="de-DE" dirty="0" smtClean="0"/>
              <a:t>, der häufig mit den Gestaltungsmitteln des Sekundenstils übereinstimmt.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AE048E-4606-4E8C-8FDB-BE54856E24C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Gestaltungsmittel des Sekundenstils:</a:t>
            </a:r>
            <a:endParaRPr lang="de-DE" dirty="0"/>
          </a:p>
        </p:txBody>
      </p:sp>
      <p:sp>
        <p:nvSpPr>
          <p:cNvPr id="25602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photographisch und phonographisch exakte Wiedergabe der Wirklichkeit</a:t>
            </a:r>
          </a:p>
          <a:p>
            <a:r>
              <a:rPr lang="de-DE" dirty="0" smtClean="0"/>
              <a:t>kaum auktoriale Erzählweise, vorwiegend personale Erzählweise und Dialoge</a:t>
            </a:r>
          </a:p>
          <a:p>
            <a:r>
              <a:rPr lang="de-DE" dirty="0" smtClean="0"/>
              <a:t>exakte Darstellung der Dialoge mit allen Wörtern, Wortfetzen, Pausen, Dialekt, etc.</a:t>
            </a:r>
          </a:p>
          <a:p>
            <a:r>
              <a:rPr lang="de-DE" dirty="0" smtClean="0"/>
              <a:t>annähernd zeitdeckende Erzählung (Erzählzeit = erzählte Zeit) bis hin zum Zeitlupeneffekt (Erzählzeit länger als erzählte Zeit)</a:t>
            </a:r>
          </a:p>
          <a:p>
            <a:endParaRPr lang="de-DE" dirty="0" smtClean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CA4AE7-F171-42C2-B756-2B55D4D0AD6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1.4 Naturalistisches Drama</a:t>
            </a:r>
            <a:endParaRPr lang="de-DE" dirty="0"/>
          </a:p>
        </p:txBody>
      </p:sp>
      <p:sp>
        <p:nvSpPr>
          <p:cNvPr id="26626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In den 90er Jahren des 19. Jahrhunderts wurde das Drama zum wichtigsten Mittel literarischer Schöpfungen. </a:t>
            </a:r>
          </a:p>
          <a:p>
            <a:endParaRPr lang="de-DE" dirty="0" smtClean="0"/>
          </a:p>
          <a:p>
            <a:r>
              <a:rPr lang="de-DE" dirty="0" smtClean="0"/>
              <a:t>Die schon in naturalistischer Prosa eingesetzten Techniken, wie Dialekt, Jargon, Milieuschilderung und Sekundenstil, kamen auch im Drama zum Ausdruck. </a:t>
            </a: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4CD412-9C69-47E0-9A75-D0402FD7260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7165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Das Drama im Naturalismus wurde von vielen Seiten zur damaligen Zeit kritisiert. Hauptmanns </a:t>
            </a:r>
            <a:r>
              <a:rPr lang="de-DE" i="1" dirty="0" smtClean="0"/>
              <a:t>Vor Sonnenaufgang</a:t>
            </a:r>
            <a:r>
              <a:rPr lang="de-DE" dirty="0" smtClean="0"/>
              <a:t>, z. B., sah man als Vermischung von Epik und Dramatik an.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Handlung im naturalistischen Drama wurde reduziert, im Zentrum stand die Darstellung der Charaktere.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Im Drama des Naturalismus ist die Einheit von Ort, Handlung und Zeit der einzelnen Akte eingehalten.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de-DE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Eine große Popularität genossen auch die Dramen von Ibsen in Deutschland.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2C6CE4-D9B4-498C-92C2-865ABD6EB56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2. Literarische Formen</a:t>
            </a:r>
            <a:endParaRPr lang="de-DE" dirty="0"/>
          </a:p>
        </p:txBody>
      </p:sp>
      <p:sp>
        <p:nvSpPr>
          <p:cNvPr id="28674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b="1" dirty="0" smtClean="0"/>
              <a:t>experimentelle Prosa:</a:t>
            </a:r>
            <a:r>
              <a:rPr lang="de-DE" dirty="0" smtClean="0"/>
              <a:t> Dialekt und Alltagssprache, Zeitdeckung, Sekundenstil, genaue Darstellung kleinster Bewegungen und des Mienenspiels</a:t>
            </a:r>
          </a:p>
          <a:p>
            <a:pPr>
              <a:buFont typeface="Wingdings" pitchFamily="2" charset="2"/>
              <a:buNone/>
            </a:pPr>
            <a:endParaRPr lang="de-DE" dirty="0" smtClean="0"/>
          </a:p>
          <a:p>
            <a:r>
              <a:rPr lang="de-DE" dirty="0" smtClean="0"/>
              <a:t>im Drama: </a:t>
            </a:r>
            <a:r>
              <a:rPr lang="de-DE" b="1" dirty="0" smtClean="0"/>
              <a:t>ausführliche Regieanweisungen</a:t>
            </a:r>
          </a:p>
          <a:p>
            <a:pPr>
              <a:buFont typeface="Wingdings" pitchFamily="2" charset="2"/>
              <a:buNone/>
            </a:pPr>
            <a:endParaRPr lang="de-DE" dirty="0" smtClean="0"/>
          </a:p>
          <a:p>
            <a:r>
              <a:rPr lang="de-DE" b="1" dirty="0" smtClean="0"/>
              <a:t>"Revolution" der Lyrik:</a:t>
            </a:r>
            <a:r>
              <a:rPr lang="de-DE" dirty="0" smtClean="0"/>
              <a:t> geprägt von Arno Holz, äußerlich Zentrierung der Verse auf eine gedachte Mittelachse, z. B. </a:t>
            </a:r>
            <a:r>
              <a:rPr lang="de-DE" dirty="0" err="1" smtClean="0"/>
              <a:t>Phantasus</a:t>
            </a:r>
            <a:r>
              <a:rPr lang="de-DE" dirty="0" smtClean="0"/>
              <a:t> (Holz)</a:t>
            </a:r>
          </a:p>
          <a:p>
            <a:endParaRPr lang="de-DE" dirty="0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836E46-2252-4CA6-AE42-F0EC34FD790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3. Vertreter</a:t>
            </a:r>
            <a:endParaRPr lang="de-DE" dirty="0"/>
          </a:p>
        </p:txBody>
      </p:sp>
      <p:sp>
        <p:nvSpPr>
          <p:cNvPr id="29698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smtClean="0"/>
              <a:t>Wilhelm </a:t>
            </a:r>
            <a:r>
              <a:rPr lang="de-DE" dirty="0" err="1" smtClean="0"/>
              <a:t>Bölsche</a:t>
            </a:r>
            <a:r>
              <a:rPr lang="de-DE" dirty="0" smtClean="0"/>
              <a:t> (1861-1939)</a:t>
            </a:r>
          </a:p>
          <a:p>
            <a:r>
              <a:rPr lang="de-DE" dirty="0" smtClean="0"/>
              <a:t>Michael Georg Conrad (1846-1927)</a:t>
            </a:r>
          </a:p>
          <a:p>
            <a:r>
              <a:rPr lang="de-DE" dirty="0" smtClean="0"/>
              <a:t>Hermann Conradi (1862-1890)</a:t>
            </a:r>
          </a:p>
          <a:p>
            <a:r>
              <a:rPr lang="de-DE" dirty="0" smtClean="0"/>
              <a:t>Heinrich Hart (1855-1906)</a:t>
            </a:r>
          </a:p>
          <a:p>
            <a:r>
              <a:rPr lang="de-DE" dirty="0" smtClean="0"/>
              <a:t>Julius Hart (1859-1930)</a:t>
            </a:r>
          </a:p>
          <a:p>
            <a:r>
              <a:rPr lang="de-DE" b="1" dirty="0" smtClean="0">
                <a:hlinkClick r:id="rId2"/>
              </a:rPr>
              <a:t>Gerhart Hauptmann</a:t>
            </a:r>
            <a:r>
              <a:rPr lang="de-DE" dirty="0" smtClean="0"/>
              <a:t> (1862-1946)</a:t>
            </a:r>
          </a:p>
          <a:p>
            <a:r>
              <a:rPr lang="de-DE" b="1" dirty="0" smtClean="0">
                <a:hlinkClick r:id="rId3"/>
              </a:rPr>
              <a:t>Arno Holz</a:t>
            </a:r>
            <a:r>
              <a:rPr lang="de-DE" dirty="0" smtClean="0"/>
              <a:t> (1863-1929)</a:t>
            </a:r>
          </a:p>
          <a:p>
            <a:r>
              <a:rPr lang="de-DE" dirty="0" smtClean="0"/>
              <a:t>Johannes Schlaf (1862-1941)</a:t>
            </a:r>
          </a:p>
          <a:p>
            <a:r>
              <a:rPr lang="de-DE" dirty="0" smtClean="0"/>
              <a:t>Bruno Wille (1860-1928)</a:t>
            </a:r>
          </a:p>
          <a:p>
            <a:r>
              <a:rPr lang="de-DE" dirty="0" smtClean="0"/>
              <a:t>Ernst von </a:t>
            </a:r>
            <a:r>
              <a:rPr lang="de-DE" dirty="0" err="1" smtClean="0"/>
              <a:t>Wolzogen</a:t>
            </a:r>
            <a:r>
              <a:rPr lang="de-DE" dirty="0" smtClean="0"/>
              <a:t> (1855-1934)</a:t>
            </a:r>
          </a:p>
          <a:p>
            <a:endParaRPr lang="de-DE" dirty="0" smtClean="0"/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28E98E-3F24-46F3-B567-00C435BE9E6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4. 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naturwissenschaftlichen Grundlagen der Poesie (1887) - </a:t>
            </a:r>
            <a:r>
              <a:rPr lang="de-DE" dirty="0" err="1" smtClean="0"/>
              <a:t>Bölsche</a:t>
            </a: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Bahnwärter Thiel (1888) - Hauptmann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Vor Sonnenaufgang (1889) - Hauptmann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Papa Hamlet (1889) - Holz/Schlaf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Familie </a:t>
            </a:r>
            <a:r>
              <a:rPr lang="de-DE" dirty="0" err="1" smtClean="0"/>
              <a:t>Selicke</a:t>
            </a:r>
            <a:r>
              <a:rPr lang="de-DE" dirty="0" smtClean="0"/>
              <a:t> (1889) - Holz/Schlaf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Kunst. Ihr Wesen und ihre Gesetze (1891) - Holz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Weber (1892) - Hauptmann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Meister Oelze (1892) - Schlaf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Der Biberpelz (1893) - Hauptmann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Fuhrmann Henschel (1898) - Hauptmann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Revolution der Lyrik (1899) – Holz</a:t>
            </a:r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E843B8-C5CE-48A3-824F-4136CBB365A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26427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Doğalcılık</a:t>
            </a:r>
            <a:r>
              <a:rPr lang="de-DE" dirty="0" smtClean="0"/>
              <a:t>. 19. </a:t>
            </a:r>
            <a:r>
              <a:rPr lang="de-DE" dirty="0" err="1" smtClean="0"/>
              <a:t>yüzyıl</a:t>
            </a:r>
            <a:r>
              <a:rPr lang="de-DE" dirty="0" smtClean="0"/>
              <a:t> </a:t>
            </a:r>
            <a:r>
              <a:rPr lang="de-DE" dirty="0" err="1" smtClean="0"/>
              <a:t>Alman</a:t>
            </a:r>
            <a:r>
              <a:rPr lang="de-DE" dirty="0" smtClean="0"/>
              <a:t> </a:t>
            </a:r>
            <a:r>
              <a:rPr lang="de-DE" dirty="0" err="1" smtClean="0"/>
              <a:t>edebiyatının</a:t>
            </a:r>
            <a:r>
              <a:rPr lang="de-DE" dirty="0" smtClean="0"/>
              <a:t> </a:t>
            </a:r>
            <a:r>
              <a:rPr lang="de-DE" dirty="0" err="1" smtClean="0"/>
              <a:t>şon</a:t>
            </a:r>
            <a:r>
              <a:rPr lang="de-DE" dirty="0" smtClean="0"/>
              <a:t> </a:t>
            </a:r>
            <a:r>
              <a:rPr lang="de-DE" dirty="0" err="1" smtClean="0"/>
              <a:t>büyük</a:t>
            </a:r>
            <a:r>
              <a:rPr lang="de-DE" dirty="0" smtClean="0"/>
              <a:t> </a:t>
            </a:r>
            <a:r>
              <a:rPr lang="de-DE" dirty="0" err="1" smtClean="0"/>
              <a:t>dönemini</a:t>
            </a:r>
            <a:r>
              <a:rPr lang="de-DE" dirty="0" smtClean="0"/>
              <a:t>, </a:t>
            </a:r>
            <a:r>
              <a:rPr lang="de-DE" dirty="0" err="1" smtClean="0"/>
              <a:t>oluşturan</a:t>
            </a:r>
            <a:r>
              <a:rPr lang="de-DE" dirty="0" smtClean="0"/>
              <a:t> </a:t>
            </a:r>
            <a:r>
              <a:rPr lang="de-DE" dirty="0" err="1" smtClean="0"/>
              <a:t>doğalcılık</a:t>
            </a:r>
            <a:r>
              <a:rPr lang="de-DE" dirty="0" smtClean="0"/>
              <a:t>, </a:t>
            </a:r>
            <a:r>
              <a:rPr lang="de-DE" dirty="0" err="1" smtClean="0"/>
              <a:t>İskandinav</a:t>
            </a:r>
            <a:r>
              <a:rPr lang="de-DE" dirty="0" smtClean="0"/>
              <a:t> </a:t>
            </a:r>
            <a:r>
              <a:rPr lang="de-DE" dirty="0" err="1" smtClean="0"/>
              <a:t>edebiyatı</a:t>
            </a:r>
            <a:r>
              <a:rPr lang="de-DE" dirty="0" smtClean="0"/>
              <a:t> (</a:t>
            </a:r>
            <a:r>
              <a:rPr lang="de-DE" dirty="0" err="1" smtClean="0"/>
              <a:t>özellikle</a:t>
            </a:r>
            <a:r>
              <a:rPr lang="de-DE" dirty="0" smtClean="0"/>
              <a:t> Henrik Ibsen </a:t>
            </a:r>
            <a:r>
              <a:rPr lang="de-DE" dirty="0" err="1" smtClean="0"/>
              <a:t>ve</a:t>
            </a:r>
            <a:r>
              <a:rPr lang="de-DE" dirty="0" smtClean="0"/>
              <a:t> August Strindberg), </a:t>
            </a:r>
            <a:r>
              <a:rPr lang="de-DE" dirty="0" err="1" smtClean="0"/>
              <a:t>Rus</a:t>
            </a:r>
            <a:r>
              <a:rPr lang="de-DE" dirty="0" smtClean="0"/>
              <a:t> </a:t>
            </a:r>
            <a:r>
              <a:rPr lang="de-DE" dirty="0" err="1" smtClean="0"/>
              <a:t>edebiyatı</a:t>
            </a:r>
            <a:r>
              <a:rPr lang="de-DE" dirty="0" smtClean="0"/>
              <a:t> (Lev Tolstoy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Fyodor</a:t>
            </a:r>
            <a:r>
              <a:rPr lang="de-DE" dirty="0" smtClean="0"/>
              <a:t> </a:t>
            </a:r>
            <a:r>
              <a:rPr lang="de-DE" dirty="0" err="1" smtClean="0"/>
              <a:t>Dostoyevski</a:t>
            </a:r>
            <a:r>
              <a:rPr lang="de-DE" dirty="0" smtClean="0"/>
              <a:t>)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Fransız</a:t>
            </a:r>
            <a:r>
              <a:rPr lang="de-DE" dirty="0" smtClean="0"/>
              <a:t> </a:t>
            </a:r>
            <a:r>
              <a:rPr lang="de-DE" dirty="0" err="1" smtClean="0"/>
              <a:t>edebiyatının</a:t>
            </a:r>
            <a:r>
              <a:rPr lang="de-DE" dirty="0" smtClean="0"/>
              <a:t> (Émile Zola) </a:t>
            </a:r>
            <a:r>
              <a:rPr lang="de-DE" dirty="0" err="1" smtClean="0"/>
              <a:t>etkisinde</a:t>
            </a:r>
            <a:r>
              <a:rPr lang="de-DE" dirty="0" smtClean="0"/>
              <a:t> </a:t>
            </a:r>
            <a:r>
              <a:rPr lang="de-DE" dirty="0" err="1" smtClean="0"/>
              <a:t>gelişti</a:t>
            </a:r>
            <a:r>
              <a:rPr lang="de-DE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Münih’te</a:t>
            </a:r>
            <a:r>
              <a:rPr lang="de-DE" dirty="0" smtClean="0"/>
              <a:t> </a:t>
            </a:r>
            <a:r>
              <a:rPr lang="de-DE" dirty="0" err="1" smtClean="0"/>
              <a:t>çıkan</a:t>
            </a:r>
            <a:r>
              <a:rPr lang="de-DE" dirty="0" smtClean="0"/>
              <a:t> Die Gesellschaft </a:t>
            </a:r>
            <a:r>
              <a:rPr lang="de-DE" dirty="0" err="1" smtClean="0"/>
              <a:t>adlı</a:t>
            </a:r>
            <a:r>
              <a:rPr lang="de-DE" dirty="0" smtClean="0"/>
              <a:t> </a:t>
            </a:r>
            <a:r>
              <a:rPr lang="de-DE" dirty="0" err="1" smtClean="0"/>
              <a:t>derginin</a:t>
            </a:r>
            <a:r>
              <a:rPr lang="de-DE" dirty="0" smtClean="0"/>
              <a:t> </a:t>
            </a:r>
            <a:r>
              <a:rPr lang="de-DE" dirty="0" err="1" smtClean="0"/>
              <a:t>öncülüğünde</a:t>
            </a:r>
            <a:r>
              <a:rPr lang="de-DE" dirty="0" smtClean="0"/>
              <a:t> </a:t>
            </a:r>
            <a:r>
              <a:rPr lang="de-DE" dirty="0" err="1" smtClean="0"/>
              <a:t>başlayan</a:t>
            </a:r>
            <a:r>
              <a:rPr lang="de-DE" dirty="0" smtClean="0"/>
              <a:t> </a:t>
            </a: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yeni</a:t>
            </a:r>
            <a:r>
              <a:rPr lang="de-DE" dirty="0" smtClean="0"/>
              <a:t> </a:t>
            </a:r>
            <a:r>
              <a:rPr lang="de-DE" dirty="0" err="1" smtClean="0"/>
              <a:t>akım</a:t>
            </a:r>
            <a:r>
              <a:rPr lang="de-DE" dirty="0" smtClean="0"/>
              <a:t> Arno Holz, Gerhart Hauptmann, Wilhelm </a:t>
            </a:r>
            <a:r>
              <a:rPr lang="de-DE" dirty="0" err="1" smtClean="0"/>
              <a:t>Bölsche</a:t>
            </a:r>
            <a:r>
              <a:rPr lang="de-DE" dirty="0" smtClean="0"/>
              <a:t> </a:t>
            </a:r>
            <a:r>
              <a:rPr lang="de-DE" dirty="0" err="1" smtClean="0"/>
              <a:t>gibi</a:t>
            </a:r>
            <a:r>
              <a:rPr lang="de-DE" dirty="0" smtClean="0"/>
              <a:t> </a:t>
            </a:r>
            <a:r>
              <a:rPr lang="de-DE" dirty="0" err="1" smtClean="0"/>
              <a:t>öncü</a:t>
            </a:r>
            <a:r>
              <a:rPr lang="de-DE" dirty="0" smtClean="0"/>
              <a:t> </a:t>
            </a:r>
            <a:r>
              <a:rPr lang="de-DE" dirty="0" err="1" smtClean="0"/>
              <a:t>yazarlann</a:t>
            </a:r>
            <a:r>
              <a:rPr lang="de-DE" dirty="0" smtClean="0"/>
              <a:t> </a:t>
            </a:r>
            <a:r>
              <a:rPr lang="de-DE" dirty="0" err="1" smtClean="0"/>
              <a:t>Berlin’de</a:t>
            </a:r>
            <a:r>
              <a:rPr lang="de-DE" dirty="0" smtClean="0"/>
              <a:t> </a:t>
            </a:r>
            <a:r>
              <a:rPr lang="de-DE" dirty="0" err="1" smtClean="0"/>
              <a:t>birleşerek</a:t>
            </a:r>
            <a:r>
              <a:rPr lang="de-DE" dirty="0" smtClean="0"/>
              <a:t> </a:t>
            </a:r>
            <a:r>
              <a:rPr lang="de-DE" dirty="0" err="1" smtClean="0"/>
              <a:t>kurdukları</a:t>
            </a:r>
            <a:r>
              <a:rPr lang="de-DE" dirty="0" smtClean="0"/>
              <a:t> Durch </a:t>
            </a:r>
            <a:r>
              <a:rPr lang="de-DE" dirty="0" err="1" smtClean="0"/>
              <a:t>adlı</a:t>
            </a:r>
            <a:r>
              <a:rPr lang="de-DE" dirty="0" smtClean="0"/>
              <a:t> </a:t>
            </a:r>
            <a:r>
              <a:rPr lang="de-DE" dirty="0" err="1" smtClean="0"/>
              <a:t>edebiyat</a:t>
            </a:r>
            <a:r>
              <a:rPr lang="de-DE" dirty="0" smtClean="0"/>
              <a:t> </a:t>
            </a:r>
            <a:r>
              <a:rPr lang="de-DE" dirty="0" err="1" smtClean="0"/>
              <a:t>derneğiyle</a:t>
            </a:r>
            <a:r>
              <a:rPr lang="de-DE" dirty="0" smtClean="0"/>
              <a:t> </a:t>
            </a:r>
            <a:r>
              <a:rPr lang="de-DE" dirty="0" err="1" smtClean="0"/>
              <a:t>yaygınlaştı</a:t>
            </a:r>
            <a:r>
              <a:rPr lang="de-DE" dirty="0" smtClean="0"/>
              <a:t>; Gerhart Haupt-</a:t>
            </a:r>
            <a:r>
              <a:rPr lang="de-DE" dirty="0" err="1" smtClean="0"/>
              <a:t>mann’m</a:t>
            </a:r>
            <a:r>
              <a:rPr lang="de-DE" dirty="0" smtClean="0"/>
              <a:t> </a:t>
            </a:r>
            <a:r>
              <a:rPr lang="de-DE" dirty="0" err="1" smtClean="0"/>
              <a:t>yapıtlanyla</a:t>
            </a:r>
            <a:r>
              <a:rPr lang="de-DE" dirty="0" smtClean="0"/>
              <a:t> </a:t>
            </a:r>
            <a:r>
              <a:rPr lang="de-DE" dirty="0" err="1" smtClean="0"/>
              <a:t>oyun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öykülere</a:t>
            </a:r>
            <a:r>
              <a:rPr lang="de-DE" dirty="0" smtClean="0"/>
              <a:t> de </a:t>
            </a:r>
            <a:r>
              <a:rPr lang="de-DE" dirty="0" err="1" smtClean="0"/>
              <a:t>yansıdı</a:t>
            </a:r>
            <a:r>
              <a:rPr lang="de-DE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Bismarck’ın</a:t>
            </a:r>
            <a:r>
              <a:rPr lang="de-DE" dirty="0" smtClean="0"/>
              <a:t> </a:t>
            </a:r>
            <a:r>
              <a:rPr lang="de-DE" dirty="0" err="1" smtClean="0"/>
              <a:t>son</a:t>
            </a:r>
            <a:r>
              <a:rPr lang="de-DE" dirty="0" smtClean="0"/>
              <a:t> </a:t>
            </a:r>
            <a:r>
              <a:rPr lang="de-DE" dirty="0" err="1" smtClean="0"/>
              <a:t>yılları</a:t>
            </a:r>
            <a:r>
              <a:rPr lang="de-DE" dirty="0" smtClean="0"/>
              <a:t> </a:t>
            </a:r>
            <a:r>
              <a:rPr lang="de-DE" dirty="0" err="1" smtClean="0"/>
              <a:t>ile</a:t>
            </a:r>
            <a:r>
              <a:rPr lang="de-DE" dirty="0" smtClean="0"/>
              <a:t> II. Wilhelm </a:t>
            </a:r>
            <a:r>
              <a:rPr lang="de-DE" dirty="0" err="1" smtClean="0"/>
              <a:t>dönemine</a:t>
            </a:r>
            <a:r>
              <a:rPr lang="de-DE" dirty="0" smtClean="0"/>
              <a:t> </a:t>
            </a:r>
            <a:r>
              <a:rPr lang="de-DE" dirty="0" err="1" smtClean="0"/>
              <a:t>rastlayan</a:t>
            </a:r>
            <a:r>
              <a:rPr lang="de-DE" dirty="0" smtClean="0"/>
              <a:t> </a:t>
            </a:r>
            <a:r>
              <a:rPr lang="de-DE" dirty="0" err="1" smtClean="0"/>
              <a:t>doğalcılık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toplumsal</a:t>
            </a:r>
            <a:r>
              <a:rPr lang="de-DE" dirty="0" smtClean="0"/>
              <a:t> </a:t>
            </a:r>
            <a:r>
              <a:rPr lang="de-DE" dirty="0" err="1" smtClean="0"/>
              <a:t>başkaldırıyı</a:t>
            </a:r>
            <a:r>
              <a:rPr lang="de-DE" dirty="0" smtClean="0"/>
              <a:t> </a:t>
            </a:r>
            <a:r>
              <a:rPr lang="de-DE" dirty="0" err="1" smtClean="0"/>
              <a:t>temsil</a:t>
            </a:r>
            <a:r>
              <a:rPr lang="de-DE" dirty="0" smtClean="0"/>
              <a:t> </a:t>
            </a:r>
            <a:r>
              <a:rPr lang="de-DE" dirty="0" err="1" smtClean="0"/>
              <a:t>ediyordu</a:t>
            </a:r>
            <a:r>
              <a:rPr lang="de-DE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D94070-B988-4214-AC76-33B2EAAED8D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Georg Büchner, </a:t>
            </a:r>
            <a:r>
              <a:rPr lang="de-DE" dirty="0" err="1" smtClean="0"/>
              <a:t>yazdığı</a:t>
            </a:r>
            <a:r>
              <a:rPr lang="de-DE" dirty="0" smtClean="0"/>
              <a:t> </a:t>
            </a:r>
            <a:r>
              <a:rPr lang="de-DE" dirty="0" err="1" smtClean="0"/>
              <a:t>az</a:t>
            </a:r>
            <a:r>
              <a:rPr lang="de-DE" dirty="0" smtClean="0"/>
              <a:t> </a:t>
            </a:r>
            <a:r>
              <a:rPr lang="de-DE" dirty="0" err="1" smtClean="0"/>
              <a:t>sayıda</a:t>
            </a:r>
            <a:r>
              <a:rPr lang="de-DE" dirty="0" smtClean="0"/>
              <a:t> </a:t>
            </a:r>
            <a:r>
              <a:rPr lang="de-DE" dirty="0" err="1" smtClean="0"/>
              <a:t>oyunla</a:t>
            </a:r>
            <a:r>
              <a:rPr lang="de-DE" dirty="0" smtClean="0"/>
              <a:t> </a:t>
            </a:r>
            <a:r>
              <a:rPr lang="de-DE" dirty="0" err="1" smtClean="0"/>
              <a:t>Alman</a:t>
            </a:r>
            <a:r>
              <a:rPr lang="de-DE" dirty="0" smtClean="0"/>
              <a:t> </a:t>
            </a:r>
            <a:r>
              <a:rPr lang="de-DE" dirty="0" err="1" smtClean="0"/>
              <a:t>tiyatrosunun</a:t>
            </a:r>
            <a:r>
              <a:rPr lang="de-DE" dirty="0" smtClean="0"/>
              <a:t> </a:t>
            </a:r>
            <a:r>
              <a:rPr lang="de-DE" dirty="0" err="1" smtClean="0"/>
              <a:t>çağdaşlaşmasına</a:t>
            </a:r>
            <a:r>
              <a:rPr lang="de-DE" dirty="0" smtClean="0"/>
              <a:t> </a:t>
            </a:r>
            <a:r>
              <a:rPr lang="de-DE" dirty="0" err="1" smtClean="0"/>
              <a:t>öncülük</a:t>
            </a:r>
            <a:r>
              <a:rPr lang="de-DE" dirty="0" smtClean="0"/>
              <a:t> </a:t>
            </a:r>
            <a:r>
              <a:rPr lang="de-DE" dirty="0" err="1" smtClean="0"/>
              <a:t>etti</a:t>
            </a:r>
            <a:r>
              <a:rPr lang="de-DE" dirty="0" smtClean="0"/>
              <a:t>, </a:t>
            </a:r>
            <a:r>
              <a:rPr lang="de-DE" dirty="0" err="1" smtClean="0"/>
              <a:t>insanın</a:t>
            </a:r>
            <a:r>
              <a:rPr lang="de-DE" dirty="0" smtClean="0"/>
              <a:t> </a:t>
            </a:r>
            <a:r>
              <a:rPr lang="de-DE" dirty="0" err="1" smtClean="0"/>
              <a:t>yalnızlığı</a:t>
            </a:r>
            <a:r>
              <a:rPr lang="de-DE" dirty="0" smtClean="0"/>
              <a:t>, </a:t>
            </a:r>
            <a:r>
              <a:rPr lang="de-DE" dirty="0" err="1" smtClean="0"/>
              <a:t>iletişim</a:t>
            </a:r>
            <a:r>
              <a:rPr lang="de-DE" dirty="0" smtClean="0"/>
              <a:t> </a:t>
            </a:r>
            <a:r>
              <a:rPr lang="de-DE" dirty="0" err="1" smtClean="0"/>
              <a:t>güçlüğü</a:t>
            </a:r>
            <a:r>
              <a:rPr lang="de-DE" dirty="0" smtClean="0"/>
              <a:t>, </a:t>
            </a:r>
            <a:r>
              <a:rPr lang="de-DE" dirty="0" err="1" smtClean="0"/>
              <a:t>tarihin</a:t>
            </a:r>
            <a:r>
              <a:rPr lang="de-DE" dirty="0" smtClean="0"/>
              <a:t> </a:t>
            </a:r>
            <a:r>
              <a:rPr lang="de-DE" dirty="0" err="1" smtClean="0"/>
              <a:t>akışı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toplumsal</a:t>
            </a:r>
            <a:r>
              <a:rPr lang="de-DE" dirty="0" smtClean="0"/>
              <a:t> </a:t>
            </a:r>
            <a:r>
              <a:rPr lang="de-DE" dirty="0" err="1" smtClean="0"/>
              <a:t>koşullar</a:t>
            </a:r>
            <a:r>
              <a:rPr lang="de-DE" dirty="0" smtClean="0"/>
              <a:t> </a:t>
            </a:r>
            <a:r>
              <a:rPr lang="de-DE" dirty="0" err="1" smtClean="0"/>
              <a:t>karşısındaki</a:t>
            </a:r>
            <a:r>
              <a:rPr lang="de-DE" dirty="0" smtClean="0"/>
              <a:t> </a:t>
            </a:r>
            <a:r>
              <a:rPr lang="de-DE" dirty="0" err="1" smtClean="0"/>
              <a:t>umarsızlığı</a:t>
            </a:r>
            <a:r>
              <a:rPr lang="de-DE" dirty="0" smtClean="0"/>
              <a:t>, </a:t>
            </a:r>
            <a:r>
              <a:rPr lang="de-DE" dirty="0" err="1" smtClean="0"/>
              <a:t>içinde</a:t>
            </a:r>
            <a:r>
              <a:rPr lang="de-DE" dirty="0" smtClean="0"/>
              <a:t> </a:t>
            </a:r>
            <a:r>
              <a:rPr lang="de-DE" dirty="0" err="1" smtClean="0"/>
              <a:t>yaşanan</a:t>
            </a:r>
            <a:r>
              <a:rPr lang="de-DE" dirty="0" smtClean="0"/>
              <a:t> </a:t>
            </a:r>
            <a:r>
              <a:rPr lang="de-DE" dirty="0" err="1" smtClean="0"/>
              <a:t>dünyanın</a:t>
            </a:r>
            <a:r>
              <a:rPr lang="de-DE" dirty="0" smtClean="0"/>
              <a:t> </a:t>
            </a:r>
            <a:r>
              <a:rPr lang="de-DE" dirty="0" err="1" smtClean="0"/>
              <a:t>saçmalığı</a:t>
            </a:r>
            <a:r>
              <a:rPr lang="de-DE" dirty="0" smtClean="0"/>
              <a:t> </a:t>
            </a:r>
            <a:r>
              <a:rPr lang="de-DE" dirty="0" err="1" smtClean="0"/>
              <a:t>gibi</a:t>
            </a:r>
            <a:r>
              <a:rPr lang="de-DE" dirty="0" smtClean="0"/>
              <a:t> </a:t>
            </a:r>
            <a:r>
              <a:rPr lang="de-DE" dirty="0" err="1" smtClean="0"/>
              <a:t>ileride</a:t>
            </a:r>
            <a:r>
              <a:rPr lang="de-DE" dirty="0" smtClean="0"/>
              <a:t> 20. </a:t>
            </a:r>
            <a:r>
              <a:rPr lang="de-DE" dirty="0" err="1" smtClean="0"/>
              <a:t>yüzyıl</a:t>
            </a:r>
            <a:r>
              <a:rPr lang="de-DE" dirty="0" smtClean="0"/>
              <a:t> </a:t>
            </a:r>
            <a:r>
              <a:rPr lang="de-DE" dirty="0" err="1" smtClean="0"/>
              <a:t>tiyatrosunun</a:t>
            </a:r>
            <a:r>
              <a:rPr lang="de-DE" dirty="0" smtClean="0"/>
              <a:t> </a:t>
            </a:r>
            <a:r>
              <a:rPr lang="de-DE" dirty="0" err="1" smtClean="0"/>
              <a:t>ele</a:t>
            </a:r>
            <a:r>
              <a:rPr lang="de-DE" dirty="0" smtClean="0"/>
              <a:t> </a:t>
            </a:r>
            <a:r>
              <a:rPr lang="de-DE" dirty="0" err="1" smtClean="0"/>
              <a:t>alacağı</a:t>
            </a:r>
            <a:r>
              <a:rPr lang="de-DE" dirty="0" smtClean="0"/>
              <a:t> </a:t>
            </a:r>
            <a:r>
              <a:rPr lang="de-DE" dirty="0" err="1" smtClean="0"/>
              <a:t>konulan</a:t>
            </a:r>
            <a:r>
              <a:rPr lang="de-DE" dirty="0" smtClean="0"/>
              <a:t> da </a:t>
            </a:r>
            <a:r>
              <a:rPr lang="de-DE" dirty="0" err="1" smtClean="0"/>
              <a:t>işledi</a:t>
            </a:r>
            <a:r>
              <a:rPr lang="de-DE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Fransız</a:t>
            </a:r>
            <a:r>
              <a:rPr lang="de-DE" dirty="0" smtClean="0"/>
              <a:t> </a:t>
            </a:r>
            <a:r>
              <a:rPr lang="de-DE" dirty="0" err="1" smtClean="0"/>
              <a:t>Devri-mi’ni</a:t>
            </a:r>
            <a:r>
              <a:rPr lang="de-DE" dirty="0" smtClean="0"/>
              <a:t> </a:t>
            </a:r>
            <a:r>
              <a:rPr lang="de-DE" dirty="0" err="1" smtClean="0"/>
              <a:t>konu</a:t>
            </a:r>
            <a:r>
              <a:rPr lang="de-DE" dirty="0" smtClean="0"/>
              <a:t> </a:t>
            </a:r>
            <a:r>
              <a:rPr lang="de-DE" dirty="0" err="1" smtClean="0"/>
              <a:t>alan</a:t>
            </a:r>
            <a:r>
              <a:rPr lang="de-DE" dirty="0" smtClean="0"/>
              <a:t> </a:t>
            </a:r>
            <a:r>
              <a:rPr lang="de-DE" dirty="0" err="1" smtClean="0"/>
              <a:t>Dantons</a:t>
            </a:r>
            <a:r>
              <a:rPr lang="de-DE" dirty="0" smtClean="0"/>
              <a:t> Tod (1835; </a:t>
            </a:r>
            <a:r>
              <a:rPr lang="de-DE" dirty="0" err="1" smtClean="0"/>
              <a:t>Dantonun</a:t>
            </a:r>
            <a:r>
              <a:rPr lang="de-DE" dirty="0" smtClean="0"/>
              <a:t> </a:t>
            </a:r>
            <a:r>
              <a:rPr lang="de-DE" dirty="0" err="1" smtClean="0"/>
              <a:t>Ölümü</a:t>
            </a:r>
            <a:r>
              <a:rPr lang="de-DE" dirty="0" smtClean="0"/>
              <a:t>, 1944), </a:t>
            </a:r>
            <a:r>
              <a:rPr lang="de-DE" dirty="0" err="1" smtClean="0"/>
              <a:t>insanın</a:t>
            </a:r>
            <a:r>
              <a:rPr lang="de-DE" dirty="0" smtClean="0"/>
              <a:t> </a:t>
            </a:r>
            <a:r>
              <a:rPr lang="de-DE" dirty="0" err="1" smtClean="0"/>
              <a:t>özgür</a:t>
            </a:r>
            <a:r>
              <a:rPr lang="de-DE" dirty="0" smtClean="0"/>
              <a:t> </a:t>
            </a:r>
            <a:r>
              <a:rPr lang="de-DE" dirty="0" err="1" smtClean="0"/>
              <a:t>iradesiyle</a:t>
            </a:r>
            <a:r>
              <a:rPr lang="de-DE" dirty="0" smtClean="0"/>
              <a:t> </a:t>
            </a:r>
            <a:r>
              <a:rPr lang="de-DE" dirty="0" err="1" smtClean="0"/>
              <a:t>hareket</a:t>
            </a:r>
            <a:r>
              <a:rPr lang="de-DE" dirty="0" smtClean="0"/>
              <a:t> </a:t>
            </a:r>
            <a:r>
              <a:rPr lang="de-DE" dirty="0" err="1" smtClean="0"/>
              <a:t>edemeyeceği</a:t>
            </a:r>
            <a:r>
              <a:rPr lang="de-DE" dirty="0" smtClean="0"/>
              <a:t> </a:t>
            </a:r>
            <a:r>
              <a:rPr lang="de-DE" dirty="0" err="1" smtClean="0"/>
              <a:t>temasını</a:t>
            </a:r>
            <a:r>
              <a:rPr lang="de-DE" dirty="0" smtClean="0"/>
              <a:t> </a:t>
            </a:r>
            <a:r>
              <a:rPr lang="de-DE" dirty="0" err="1" smtClean="0"/>
              <a:t>işler</a:t>
            </a:r>
            <a:r>
              <a:rPr lang="de-DE" dirty="0" smtClean="0"/>
              <a:t>;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yoğun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şiirsel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dille</a:t>
            </a:r>
            <a:r>
              <a:rPr lang="de-DE" dirty="0" smtClean="0"/>
              <a:t> </a:t>
            </a:r>
            <a:r>
              <a:rPr lang="de-DE" dirty="0" err="1" smtClean="0"/>
              <a:t>tarihin</a:t>
            </a:r>
            <a:r>
              <a:rPr lang="de-DE" dirty="0" smtClean="0"/>
              <a:t> </a:t>
            </a:r>
            <a:r>
              <a:rPr lang="de-DE" dirty="0" err="1" smtClean="0"/>
              <a:t>gerekirciliğini</a:t>
            </a:r>
            <a:r>
              <a:rPr lang="de-DE" dirty="0" smtClean="0"/>
              <a:t> </a:t>
            </a:r>
            <a:r>
              <a:rPr lang="de-DE" dirty="0" err="1" smtClean="0"/>
              <a:t>sergiler</a:t>
            </a:r>
            <a:r>
              <a:rPr lang="de-DE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1836’da </a:t>
            </a:r>
            <a:r>
              <a:rPr lang="de-DE" dirty="0" err="1" smtClean="0"/>
              <a:t>yazmaya</a:t>
            </a:r>
            <a:r>
              <a:rPr lang="de-DE" dirty="0" smtClean="0"/>
              <a:t> </a:t>
            </a:r>
            <a:r>
              <a:rPr lang="de-DE" dirty="0" err="1" smtClean="0"/>
              <a:t>başlayıp</a:t>
            </a:r>
            <a:r>
              <a:rPr lang="de-DE" dirty="0" smtClean="0"/>
              <a:t> </a:t>
            </a:r>
            <a:r>
              <a:rPr lang="de-DE" dirty="0" err="1" smtClean="0"/>
              <a:t>tamamlayamadığı</a:t>
            </a:r>
            <a:r>
              <a:rPr lang="de-DE" dirty="0" smtClean="0"/>
              <a:t> Woyzeck de (1836; </a:t>
            </a:r>
            <a:r>
              <a:rPr lang="de-DE" dirty="0" err="1" smtClean="0"/>
              <a:t>Woy</a:t>
            </a:r>
            <a:r>
              <a:rPr lang="de-DE" dirty="0" smtClean="0"/>
              <a:t>-zeck, 1961) </a:t>
            </a:r>
            <a:r>
              <a:rPr lang="de-DE" dirty="0" err="1" smtClean="0"/>
              <a:t>konusu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yapısı</a:t>
            </a:r>
            <a:r>
              <a:rPr lang="de-DE" dirty="0" smtClean="0"/>
              <a:t> </a:t>
            </a:r>
            <a:r>
              <a:rPr lang="de-DE" dirty="0" err="1" smtClean="0"/>
              <a:t>açısından</a:t>
            </a:r>
            <a:r>
              <a:rPr lang="de-DE" dirty="0" smtClean="0"/>
              <a:t> o </a:t>
            </a:r>
            <a:r>
              <a:rPr lang="de-DE" dirty="0" err="1" smtClean="0"/>
              <a:t>dönem</a:t>
            </a:r>
            <a:r>
              <a:rPr lang="de-DE" dirty="0" smtClean="0"/>
              <a:t> </a:t>
            </a:r>
            <a:r>
              <a:rPr lang="de-DE" dirty="0" err="1" smtClean="0"/>
              <a:t>için</a:t>
            </a:r>
            <a:r>
              <a:rPr lang="de-DE" dirty="0" smtClean="0"/>
              <a:t> </a:t>
            </a:r>
            <a:r>
              <a:rPr lang="de-DE" dirty="0" err="1" smtClean="0"/>
              <a:t>devrimci</a:t>
            </a:r>
            <a:r>
              <a:rPr lang="de-DE" dirty="0" smtClean="0"/>
              <a:t> </a:t>
            </a:r>
            <a:r>
              <a:rPr lang="de-DE" dirty="0" err="1" smtClean="0"/>
              <a:t>sayılabilecek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oyundur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4CCDA6-843C-4C0B-B6B6-7D7E4F5B593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I. Begriff</a:t>
            </a:r>
            <a:endParaRPr lang="de-DE" dirty="0"/>
          </a:p>
        </p:txBody>
      </p:sp>
      <p:sp>
        <p:nvSpPr>
          <p:cNvPr id="15362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Naturalismus allgemein bezeichnet eine Stilrichtung, bei der die </a:t>
            </a:r>
            <a:r>
              <a:rPr lang="de-DE" b="1" dirty="0" smtClean="0"/>
              <a:t>Wirklichkeit ohne jegliche Ausschmückungen oder subjektive Ansichten exakt abgebildet wird. </a:t>
            </a:r>
          </a:p>
          <a:p>
            <a:pPr>
              <a:buFont typeface="Wingdings" pitchFamily="2" charset="2"/>
              <a:buNone/>
            </a:pPr>
            <a:endParaRPr lang="de-DE" b="1" dirty="0" smtClean="0"/>
          </a:p>
          <a:p>
            <a:r>
              <a:rPr lang="de-DE" dirty="0" smtClean="0"/>
              <a:t>Der Naturalismus gilt auch als Radikalisierung des Realismus.</a:t>
            </a:r>
          </a:p>
        </p:txBody>
      </p:sp>
      <p:sp>
        <p:nvSpPr>
          <p:cNvPr id="15363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3F9498-602C-42FF-A4AB-A4ED4FB3A51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818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err="1" smtClean="0"/>
              <a:t>Burjuva</a:t>
            </a:r>
            <a:r>
              <a:rPr lang="de-DE" dirty="0" smtClean="0"/>
              <a:t> </a:t>
            </a:r>
            <a:r>
              <a:rPr lang="de-DE" dirty="0" err="1" smtClean="0"/>
              <a:t>gerçekçiliği</a:t>
            </a:r>
            <a:r>
              <a:rPr lang="de-DE" dirty="0" smtClean="0"/>
              <a:t>. 1848 </a:t>
            </a:r>
            <a:r>
              <a:rPr lang="de-DE" dirty="0" err="1" smtClean="0"/>
              <a:t>Devrimi’nin</a:t>
            </a:r>
            <a:r>
              <a:rPr lang="de-DE" dirty="0" smtClean="0"/>
              <a:t> </a:t>
            </a:r>
            <a:r>
              <a:rPr lang="de-DE" dirty="0" err="1" smtClean="0"/>
              <a:t>ba-şansızlıkla</a:t>
            </a:r>
            <a:r>
              <a:rPr lang="de-DE" dirty="0" smtClean="0"/>
              <a:t> </a:t>
            </a:r>
            <a:r>
              <a:rPr lang="de-DE" dirty="0" err="1" smtClean="0"/>
              <a:t>sonuçlanması</a:t>
            </a:r>
            <a:r>
              <a:rPr lang="de-DE" dirty="0" smtClean="0"/>
              <a:t> </a:t>
            </a:r>
            <a:r>
              <a:rPr lang="de-DE" dirty="0" err="1" smtClean="0"/>
              <a:t>edebiyat</a:t>
            </a:r>
            <a:r>
              <a:rPr lang="de-DE" dirty="0" smtClean="0"/>
              <a:t> </a:t>
            </a:r>
            <a:r>
              <a:rPr lang="de-DE" dirty="0" err="1" smtClean="0"/>
              <a:t>alanında</a:t>
            </a:r>
            <a:r>
              <a:rPr lang="de-DE" dirty="0" smtClean="0"/>
              <a:t> da </a:t>
            </a:r>
            <a:r>
              <a:rPr lang="de-DE" dirty="0" err="1" smtClean="0"/>
              <a:t>yeni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gelişmeye</a:t>
            </a:r>
            <a:r>
              <a:rPr lang="de-DE" dirty="0" smtClean="0"/>
              <a:t> </a:t>
            </a:r>
            <a:r>
              <a:rPr lang="de-DE" dirty="0" err="1" smtClean="0"/>
              <a:t>neden</a:t>
            </a:r>
            <a:r>
              <a:rPr lang="de-DE" dirty="0" smtClean="0"/>
              <a:t> </a:t>
            </a:r>
            <a:r>
              <a:rPr lang="de-DE" dirty="0" err="1" smtClean="0"/>
              <a:t>oldu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Yazarlar</a:t>
            </a:r>
            <a:r>
              <a:rPr lang="de-DE" dirty="0" smtClean="0"/>
              <a:t>, </a:t>
            </a:r>
            <a:r>
              <a:rPr lang="de-DE" dirty="0" err="1" smtClean="0"/>
              <a:t>bilim</a:t>
            </a:r>
            <a:r>
              <a:rPr lang="de-DE" dirty="0" smtClean="0"/>
              <a:t> </a:t>
            </a:r>
            <a:r>
              <a:rPr lang="de-DE" dirty="0" err="1" smtClean="0"/>
              <a:t>adamı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deneyci</a:t>
            </a:r>
            <a:r>
              <a:rPr lang="de-DE" dirty="0" smtClean="0"/>
              <a:t> </a:t>
            </a:r>
            <a:r>
              <a:rPr lang="de-DE" dirty="0" err="1" smtClean="0"/>
              <a:t>olması</a:t>
            </a:r>
            <a:r>
              <a:rPr lang="de-DE" dirty="0" smtClean="0"/>
              <a:t> </a:t>
            </a:r>
            <a:r>
              <a:rPr lang="de-DE" dirty="0" err="1" smtClean="0"/>
              <a:t>gerektiğini</a:t>
            </a:r>
            <a:r>
              <a:rPr lang="de-DE" dirty="0" smtClean="0"/>
              <a:t> </a:t>
            </a:r>
            <a:r>
              <a:rPr lang="de-DE" dirty="0" err="1" smtClean="0"/>
              <a:t>savundular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Tiyatro</a:t>
            </a:r>
            <a:r>
              <a:rPr lang="de-DE" dirty="0" smtClean="0"/>
              <a:t> </a:t>
            </a:r>
            <a:r>
              <a:rPr lang="de-DE" dirty="0" err="1" smtClean="0"/>
              <a:t>alanında</a:t>
            </a:r>
            <a:r>
              <a:rPr lang="de-DE" dirty="0" smtClean="0"/>
              <a:t> </a:t>
            </a:r>
            <a:r>
              <a:rPr lang="de-DE" dirty="0" err="1" smtClean="0"/>
              <a:t>ancak</a:t>
            </a:r>
            <a:r>
              <a:rPr lang="de-DE" dirty="0" smtClean="0"/>
              <a:t> 1889’dan </a:t>
            </a:r>
            <a:r>
              <a:rPr lang="de-DE" dirty="0" err="1" smtClean="0"/>
              <a:t>sonra</a:t>
            </a:r>
            <a:r>
              <a:rPr lang="de-DE" dirty="0" smtClean="0"/>
              <a:t> </a:t>
            </a:r>
            <a:r>
              <a:rPr lang="de-DE" dirty="0" err="1" smtClean="0"/>
              <a:t>verilen</a:t>
            </a:r>
            <a:r>
              <a:rPr lang="de-DE" dirty="0" smtClean="0"/>
              <a:t> </a:t>
            </a:r>
            <a:r>
              <a:rPr lang="de-DE" dirty="0" err="1" smtClean="0"/>
              <a:t>yapıtların</a:t>
            </a:r>
            <a:r>
              <a:rPr lang="de-DE" dirty="0" smtClean="0"/>
              <a:t> en </a:t>
            </a:r>
            <a:r>
              <a:rPr lang="de-DE" dirty="0" err="1" smtClean="0"/>
              <a:t>önemli</a:t>
            </a:r>
            <a:r>
              <a:rPr lang="de-DE" dirty="0" smtClean="0"/>
              <a:t> </a:t>
            </a:r>
            <a:r>
              <a:rPr lang="de-DE" dirty="0" err="1" smtClean="0"/>
              <a:t>özellikleri</a:t>
            </a:r>
            <a:r>
              <a:rPr lang="de-DE" dirty="0" smtClean="0"/>
              <a:t> </a:t>
            </a:r>
            <a:r>
              <a:rPr lang="de-DE" dirty="0" err="1" smtClean="0"/>
              <a:t>oyun</a:t>
            </a:r>
            <a:r>
              <a:rPr lang="de-DE" dirty="0" smtClean="0"/>
              <a:t> </a:t>
            </a:r>
            <a:r>
              <a:rPr lang="de-DE" dirty="0" err="1" smtClean="0"/>
              <a:t>kişilerinin</a:t>
            </a:r>
            <a:r>
              <a:rPr lang="de-DE" dirty="0" smtClean="0"/>
              <a:t> </a:t>
            </a:r>
            <a:r>
              <a:rPr lang="de-DE" dirty="0" err="1" smtClean="0"/>
              <a:t>azlığı</a:t>
            </a:r>
            <a:r>
              <a:rPr lang="de-DE" dirty="0" smtClean="0"/>
              <a:t>, </a:t>
            </a:r>
            <a:r>
              <a:rPr lang="de-DE" dirty="0" err="1" smtClean="0"/>
              <a:t>zaman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mekân</a:t>
            </a:r>
            <a:r>
              <a:rPr lang="de-DE" dirty="0" smtClean="0"/>
              <a:t> </a:t>
            </a:r>
            <a:r>
              <a:rPr lang="de-DE" dirty="0" err="1" smtClean="0"/>
              <a:t>birliğine</a:t>
            </a:r>
            <a:r>
              <a:rPr lang="de-DE" dirty="0" smtClean="0"/>
              <a:t> </a:t>
            </a:r>
            <a:r>
              <a:rPr lang="de-DE" dirty="0" err="1" smtClean="0"/>
              <a:t>uygunluk</a:t>
            </a:r>
            <a:r>
              <a:rPr lang="de-DE" dirty="0" smtClean="0"/>
              <a:t>, </a:t>
            </a:r>
            <a:r>
              <a:rPr lang="de-DE" dirty="0" err="1" smtClean="0"/>
              <a:t>diyalogun</a:t>
            </a:r>
            <a:r>
              <a:rPr lang="de-DE" dirty="0" smtClean="0"/>
              <a:t> </a:t>
            </a:r>
            <a:r>
              <a:rPr lang="de-DE" dirty="0" err="1" smtClean="0"/>
              <a:t>önem</a:t>
            </a:r>
            <a:r>
              <a:rPr lang="de-DE" dirty="0" smtClean="0"/>
              <a:t> </a:t>
            </a:r>
            <a:r>
              <a:rPr lang="de-DE" dirty="0" err="1" smtClean="0"/>
              <a:t>kazanması</a:t>
            </a:r>
            <a:r>
              <a:rPr lang="de-DE" dirty="0" smtClean="0"/>
              <a:t>, </a:t>
            </a:r>
            <a:r>
              <a:rPr lang="de-DE" dirty="0" err="1" smtClean="0"/>
              <a:t>özellikle</a:t>
            </a:r>
            <a:r>
              <a:rPr lang="de-DE" dirty="0" smtClean="0"/>
              <a:t> de </a:t>
            </a:r>
            <a:r>
              <a:rPr lang="de-DE" dirty="0" err="1" smtClean="0"/>
              <a:t>trajik</a:t>
            </a:r>
            <a:r>
              <a:rPr lang="de-DE" dirty="0" smtClean="0"/>
              <a:t> </a:t>
            </a:r>
            <a:r>
              <a:rPr lang="de-DE" dirty="0" err="1" smtClean="0"/>
              <a:t>sorunların</a:t>
            </a:r>
            <a:r>
              <a:rPr lang="de-DE" dirty="0" smtClean="0"/>
              <a:t> </a:t>
            </a:r>
            <a:r>
              <a:rPr lang="de-DE" dirty="0" err="1" smtClean="0"/>
              <a:t>toplumun</a:t>
            </a:r>
            <a:r>
              <a:rPr lang="de-DE" dirty="0" smtClean="0"/>
              <a:t> en alt </a:t>
            </a:r>
            <a:r>
              <a:rPr lang="de-DE" dirty="0" err="1" smtClean="0"/>
              <a:t>sınıfları</a:t>
            </a:r>
            <a:r>
              <a:rPr lang="de-DE" dirty="0" smtClean="0"/>
              <a:t> </a:t>
            </a:r>
            <a:r>
              <a:rPr lang="de-DE" dirty="0" err="1" smtClean="0"/>
              <a:t>açısından</a:t>
            </a:r>
            <a:r>
              <a:rPr lang="de-DE" dirty="0" smtClean="0"/>
              <a:t> </a:t>
            </a:r>
            <a:r>
              <a:rPr lang="de-DE" dirty="0" err="1" smtClean="0"/>
              <a:t>ele</a:t>
            </a:r>
            <a:r>
              <a:rPr lang="de-DE" dirty="0" smtClean="0"/>
              <a:t> </a:t>
            </a:r>
            <a:r>
              <a:rPr lang="de-DE" dirty="0" err="1" smtClean="0"/>
              <a:t>alınmasıydı</a:t>
            </a:r>
            <a:r>
              <a:rPr lang="de-DE" dirty="0" smtClean="0"/>
              <a:t>.</a:t>
            </a: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6E563-7444-4525-B2FD-B70648953CA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Doğalcı</a:t>
            </a:r>
            <a:r>
              <a:rPr lang="de-DE" dirty="0" smtClean="0"/>
              <a:t> </a:t>
            </a:r>
            <a:r>
              <a:rPr lang="de-DE" dirty="0" err="1" smtClean="0"/>
              <a:t>edebiyatı</a:t>
            </a:r>
            <a:r>
              <a:rPr lang="de-DE" dirty="0" smtClean="0"/>
              <a:t> </a:t>
            </a:r>
            <a:r>
              <a:rPr lang="de-DE" dirty="0" err="1" smtClean="0"/>
              <a:t>oyun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öyküleriyle</a:t>
            </a:r>
            <a:r>
              <a:rPr lang="de-DE" dirty="0" smtClean="0"/>
              <a:t> </a:t>
            </a:r>
            <a:r>
              <a:rPr lang="de-DE" dirty="0" err="1" smtClean="0"/>
              <a:t>doruk</a:t>
            </a:r>
            <a:r>
              <a:rPr lang="de-DE" dirty="0" smtClean="0"/>
              <a:t> </a:t>
            </a:r>
            <a:r>
              <a:rPr lang="de-DE" dirty="0" err="1" smtClean="0"/>
              <a:t>noktasına</a:t>
            </a:r>
            <a:r>
              <a:rPr lang="de-DE" dirty="0" smtClean="0"/>
              <a:t> </a:t>
            </a:r>
            <a:r>
              <a:rPr lang="de-DE" dirty="0" err="1" smtClean="0"/>
              <a:t>ulaştıran</a:t>
            </a:r>
            <a:r>
              <a:rPr lang="de-DE" dirty="0" smtClean="0"/>
              <a:t> Gerhart </a:t>
            </a:r>
            <a:r>
              <a:rPr lang="de-DE" dirty="0" err="1" smtClean="0"/>
              <a:t>Hauptmann’dı</a:t>
            </a:r>
            <a:r>
              <a:rPr lang="de-DE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Yapıtlannda</a:t>
            </a:r>
            <a:r>
              <a:rPr lang="de-DE" dirty="0" smtClean="0"/>
              <a:t> </a:t>
            </a:r>
            <a:r>
              <a:rPr lang="de-DE" dirty="0" err="1" smtClean="0"/>
              <a:t>acı</a:t>
            </a:r>
            <a:r>
              <a:rPr lang="de-DE" dirty="0" smtClean="0"/>
              <a:t> </a:t>
            </a:r>
            <a:r>
              <a:rPr lang="de-DE" dirty="0" err="1" smtClean="0"/>
              <a:t>çeken</a:t>
            </a:r>
            <a:r>
              <a:rPr lang="de-DE" dirty="0" smtClean="0"/>
              <a:t> </a:t>
            </a:r>
            <a:r>
              <a:rPr lang="de-DE" dirty="0" err="1" smtClean="0"/>
              <a:t>insanların</a:t>
            </a:r>
            <a:r>
              <a:rPr lang="de-DE" dirty="0" smtClean="0"/>
              <a:t> </a:t>
            </a:r>
            <a:r>
              <a:rPr lang="de-DE" dirty="0" err="1" smtClean="0"/>
              <a:t>dertlerine</a:t>
            </a:r>
            <a:r>
              <a:rPr lang="de-DE" dirty="0" smtClean="0"/>
              <a:t> </a:t>
            </a:r>
            <a:r>
              <a:rPr lang="de-DE" dirty="0" err="1" smtClean="0"/>
              <a:t>eğildi</a:t>
            </a:r>
            <a:r>
              <a:rPr lang="de-DE" dirty="0" smtClean="0"/>
              <a:t>, </a:t>
            </a:r>
            <a:r>
              <a:rPr lang="de-DE" dirty="0" err="1" smtClean="0"/>
              <a:t>oyunlarının</a:t>
            </a:r>
            <a:r>
              <a:rPr lang="de-DE" dirty="0" smtClean="0"/>
              <a:t> </a:t>
            </a:r>
            <a:r>
              <a:rPr lang="de-DE" dirty="0" err="1" smtClean="0"/>
              <a:t>kahramanlarını</a:t>
            </a:r>
            <a:r>
              <a:rPr lang="de-DE" dirty="0" smtClean="0"/>
              <a:t> hem </a:t>
            </a:r>
            <a:r>
              <a:rPr lang="de-DE" dirty="0" err="1" smtClean="0"/>
              <a:t>kalıtım</a:t>
            </a:r>
            <a:r>
              <a:rPr lang="de-DE" dirty="0" smtClean="0"/>
              <a:t>, hem de </a:t>
            </a:r>
            <a:r>
              <a:rPr lang="de-DE" dirty="0" err="1" smtClean="0"/>
              <a:t>çevre</a:t>
            </a:r>
            <a:r>
              <a:rPr lang="de-DE" dirty="0" smtClean="0"/>
              <a:t> </a:t>
            </a:r>
            <a:r>
              <a:rPr lang="de-DE" dirty="0" err="1" smtClean="0"/>
              <a:t>ilişkileri</a:t>
            </a:r>
            <a:r>
              <a:rPr lang="de-DE" dirty="0" smtClean="0"/>
              <a:t> </a:t>
            </a:r>
            <a:r>
              <a:rPr lang="de-DE" dirty="0" err="1" smtClean="0"/>
              <a:t>bakımından</a:t>
            </a:r>
            <a:r>
              <a:rPr lang="de-DE" dirty="0" smtClean="0"/>
              <a:t> </a:t>
            </a:r>
            <a:r>
              <a:rPr lang="de-DE" dirty="0" err="1" smtClean="0"/>
              <a:t>ele</a:t>
            </a:r>
            <a:r>
              <a:rPr lang="de-DE" dirty="0" smtClean="0"/>
              <a:t> </a:t>
            </a:r>
            <a:r>
              <a:rPr lang="de-DE" dirty="0" err="1" smtClean="0"/>
              <a:t>aldı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onların</a:t>
            </a:r>
            <a:r>
              <a:rPr lang="de-DE" dirty="0" smtClean="0"/>
              <a:t> </a:t>
            </a:r>
            <a:r>
              <a:rPr lang="de-DE" dirty="0" err="1" smtClean="0"/>
              <a:t>ruhsal</a:t>
            </a:r>
            <a:r>
              <a:rPr lang="de-DE" dirty="0" smtClean="0"/>
              <a:t> </a:t>
            </a:r>
            <a:r>
              <a:rPr lang="de-DE" dirty="0" err="1" smtClean="0"/>
              <a:t>yapılanmasıni</a:t>
            </a:r>
            <a:r>
              <a:rPr lang="de-DE" dirty="0" smtClean="0"/>
              <a:t> </a:t>
            </a:r>
            <a:r>
              <a:rPr lang="de-DE" dirty="0" err="1" smtClean="0"/>
              <a:t>ustalıkla</a:t>
            </a:r>
            <a:r>
              <a:rPr lang="de-DE" dirty="0" smtClean="0"/>
              <a:t> </a:t>
            </a:r>
            <a:r>
              <a:rPr lang="de-DE" dirty="0" err="1" smtClean="0"/>
              <a:t>betimledi</a:t>
            </a:r>
            <a:r>
              <a:rPr lang="de-DE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Çoğu</a:t>
            </a:r>
            <a:r>
              <a:rPr lang="de-DE" dirty="0" smtClean="0"/>
              <a:t> </a:t>
            </a:r>
            <a:r>
              <a:rPr lang="de-DE" dirty="0" err="1" smtClean="0"/>
              <a:t>oyununda</a:t>
            </a:r>
            <a:r>
              <a:rPr lang="de-DE" dirty="0" smtClean="0"/>
              <a:t> </a:t>
            </a:r>
            <a:r>
              <a:rPr lang="de-DE" dirty="0" err="1" smtClean="0"/>
              <a:t>Silezya</a:t>
            </a:r>
            <a:r>
              <a:rPr lang="de-DE" dirty="0" smtClean="0"/>
              <a:t> </a:t>
            </a:r>
            <a:r>
              <a:rPr lang="de-DE" dirty="0" err="1" smtClean="0"/>
              <a:t>yöresinin</a:t>
            </a:r>
            <a:r>
              <a:rPr lang="de-DE" dirty="0" smtClean="0"/>
              <a:t> </a:t>
            </a:r>
            <a:r>
              <a:rPr lang="de-DE" dirty="0" err="1" smtClean="0"/>
              <a:t>ağzını</a:t>
            </a:r>
            <a:r>
              <a:rPr lang="de-DE" dirty="0" smtClean="0"/>
              <a:t> </a:t>
            </a:r>
            <a:r>
              <a:rPr lang="de-DE" dirty="0" err="1" smtClean="0"/>
              <a:t>kullandı</a:t>
            </a:r>
            <a:r>
              <a:rPr lang="de-DE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err="1" smtClean="0"/>
              <a:t>İlk</a:t>
            </a:r>
            <a:r>
              <a:rPr lang="de-DE" dirty="0" smtClean="0"/>
              <a:t> </a:t>
            </a:r>
            <a:r>
              <a:rPr lang="de-DE" dirty="0" err="1" smtClean="0"/>
              <a:t>oyunu</a:t>
            </a:r>
            <a:r>
              <a:rPr lang="de-DE" dirty="0" smtClean="0"/>
              <a:t> Vor Sonnenaufgang (1889; </a:t>
            </a:r>
            <a:r>
              <a:rPr lang="de-DE" dirty="0" err="1" smtClean="0"/>
              <a:t>Güneş</a:t>
            </a:r>
            <a:r>
              <a:rPr lang="de-DE" dirty="0" smtClean="0"/>
              <a:t> </a:t>
            </a:r>
            <a:r>
              <a:rPr lang="de-DE" dirty="0" err="1" smtClean="0"/>
              <a:t>Doğarken</a:t>
            </a:r>
            <a:r>
              <a:rPr lang="de-DE" dirty="0" smtClean="0"/>
              <a:t>) </a:t>
            </a:r>
            <a:r>
              <a:rPr lang="de-DE" dirty="0" err="1" smtClean="0"/>
              <a:t>Silezya</a:t>
            </a:r>
            <a:r>
              <a:rPr lang="de-DE" dirty="0" smtClean="0"/>
              <a:t> </a:t>
            </a:r>
            <a:r>
              <a:rPr lang="de-DE" dirty="0" err="1" smtClean="0"/>
              <a:t>bölgesindeki</a:t>
            </a:r>
            <a:r>
              <a:rPr lang="de-DE" dirty="0" smtClean="0"/>
              <a:t> </a:t>
            </a:r>
            <a:r>
              <a:rPr lang="de-DE" dirty="0" err="1" smtClean="0"/>
              <a:t>kömür</a:t>
            </a:r>
            <a:r>
              <a:rPr lang="de-DE" dirty="0" smtClean="0"/>
              <a:t> </a:t>
            </a:r>
            <a:r>
              <a:rPr lang="de-DE" dirty="0" err="1" smtClean="0"/>
              <a:t>işçilerinin</a:t>
            </a:r>
            <a:r>
              <a:rPr lang="de-DE" dirty="0" smtClean="0"/>
              <a:t> </a:t>
            </a:r>
            <a:r>
              <a:rPr lang="de-DE" dirty="0" err="1" smtClean="0"/>
              <a:t>kötü</a:t>
            </a:r>
            <a:r>
              <a:rPr lang="de-DE" dirty="0" smtClean="0"/>
              <a:t> </a:t>
            </a:r>
            <a:r>
              <a:rPr lang="de-DE" dirty="0" err="1" smtClean="0"/>
              <a:t>yaşam</a:t>
            </a:r>
            <a:r>
              <a:rPr lang="de-DE" dirty="0" smtClean="0"/>
              <a:t> </a:t>
            </a:r>
            <a:r>
              <a:rPr lang="de-DE" dirty="0" err="1" smtClean="0"/>
              <a:t>koşullarını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koşullarla</a:t>
            </a:r>
            <a:r>
              <a:rPr lang="de-DE" dirty="0" smtClean="0"/>
              <a:t> </a:t>
            </a:r>
            <a:r>
              <a:rPr lang="de-DE" dirty="0" err="1" smtClean="0"/>
              <a:t>savaşımalarinı</a:t>
            </a:r>
            <a:r>
              <a:rPr lang="de-DE" dirty="0" smtClean="0"/>
              <a:t> </a:t>
            </a:r>
            <a:r>
              <a:rPr lang="de-DE" dirty="0" err="1" smtClean="0"/>
              <a:t>konu</a:t>
            </a:r>
            <a:r>
              <a:rPr lang="de-DE" dirty="0" smtClean="0"/>
              <a:t> </a:t>
            </a:r>
            <a:r>
              <a:rPr lang="de-DE" dirty="0" err="1" smtClean="0"/>
              <a:t>alır</a:t>
            </a:r>
            <a:r>
              <a:rPr lang="de-DE" dirty="0" smtClean="0"/>
              <a:t>. </a:t>
            </a:r>
            <a:endParaRPr lang="de-DE" dirty="0"/>
          </a:p>
        </p:txBody>
      </p:sp>
      <p:sp>
        <p:nvSpPr>
          <p:cNvPr id="35843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8C429F-1186-4530-AB0F-47E454440B1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866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smtClean="0"/>
              <a:t>Hauptmann </a:t>
            </a:r>
            <a:r>
              <a:rPr lang="de-DE" dirty="0" err="1" smtClean="0"/>
              <a:t>toplumsal</a:t>
            </a:r>
            <a:r>
              <a:rPr lang="de-DE" dirty="0" smtClean="0"/>
              <a:t> </a:t>
            </a:r>
            <a:r>
              <a:rPr lang="de-DE" dirty="0" err="1" smtClean="0"/>
              <a:t>içerikli</a:t>
            </a:r>
            <a:r>
              <a:rPr lang="de-DE" dirty="0" smtClean="0"/>
              <a:t> </a:t>
            </a:r>
            <a:r>
              <a:rPr lang="de-DE" dirty="0" err="1" smtClean="0"/>
              <a:t>oyunlan</a:t>
            </a:r>
            <a:r>
              <a:rPr lang="de-DE" dirty="0" smtClean="0"/>
              <a:t>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alan</a:t>
            </a:r>
            <a:r>
              <a:rPr lang="de-DE" dirty="0" smtClean="0"/>
              <a:t> Die Weber </a:t>
            </a:r>
            <a:r>
              <a:rPr lang="de-DE" dirty="0" err="1" smtClean="0"/>
              <a:t>ile</a:t>
            </a:r>
            <a:r>
              <a:rPr lang="de-DE" dirty="0" smtClean="0"/>
              <a:t> (1892; </a:t>
            </a:r>
            <a:r>
              <a:rPr lang="de-DE" dirty="0" err="1" smtClean="0"/>
              <a:t>Dokumacıların</a:t>
            </a:r>
            <a:r>
              <a:rPr lang="de-DE" dirty="0" smtClean="0"/>
              <a:t> </a:t>
            </a:r>
            <a:r>
              <a:rPr lang="de-DE" dirty="0" err="1" smtClean="0"/>
              <a:t>İsyanı</a:t>
            </a:r>
            <a:r>
              <a:rPr lang="de-DE" dirty="0" smtClean="0"/>
              <a:t>, 1976) </a:t>
            </a:r>
            <a:r>
              <a:rPr lang="de-DE" dirty="0" err="1" smtClean="0"/>
              <a:t>uluslararası</a:t>
            </a:r>
            <a:r>
              <a:rPr lang="de-DE" dirty="0" smtClean="0"/>
              <a:t> </a:t>
            </a:r>
            <a:r>
              <a:rPr lang="de-DE" dirty="0" err="1" smtClean="0"/>
              <a:t>üne</a:t>
            </a:r>
            <a:r>
              <a:rPr lang="de-DE" dirty="0" smtClean="0"/>
              <a:t> </a:t>
            </a:r>
            <a:r>
              <a:rPr lang="de-DE" dirty="0" err="1" smtClean="0"/>
              <a:t>kavuştu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Oyun</a:t>
            </a:r>
            <a:r>
              <a:rPr lang="de-DE" dirty="0" smtClean="0"/>
              <a:t>’ 1840’larda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tezgâhlarının</a:t>
            </a:r>
            <a:r>
              <a:rPr lang="de-DE" dirty="0" smtClean="0"/>
              <a:t> </a:t>
            </a:r>
            <a:r>
              <a:rPr lang="de-DE" dirty="0" err="1" smtClean="0"/>
              <a:t>yerini</a:t>
            </a:r>
            <a:r>
              <a:rPr lang="de-DE" dirty="0" smtClean="0"/>
              <a:t> </a:t>
            </a:r>
            <a:r>
              <a:rPr lang="de-DE" dirty="0" err="1" smtClean="0"/>
              <a:t>makinelerin</a:t>
            </a:r>
            <a:r>
              <a:rPr lang="de-DE" dirty="0" smtClean="0"/>
              <a:t> </a:t>
            </a:r>
            <a:r>
              <a:rPr lang="de-DE" dirty="0" err="1" smtClean="0"/>
              <a:t>almasıyla</a:t>
            </a:r>
            <a:r>
              <a:rPr lang="de-DE" dirty="0" smtClean="0"/>
              <a:t> </a:t>
            </a:r>
            <a:r>
              <a:rPr lang="de-DE" dirty="0" err="1" smtClean="0"/>
              <a:t>Silezyalı</a:t>
            </a:r>
            <a:r>
              <a:rPr lang="de-DE" dirty="0" smtClean="0"/>
              <a:t> </a:t>
            </a:r>
            <a:r>
              <a:rPr lang="de-DE" dirty="0" err="1" smtClean="0"/>
              <a:t>dokumacıların</a:t>
            </a:r>
            <a:r>
              <a:rPr lang="de-DE" dirty="0" smtClean="0"/>
              <a:t> </a:t>
            </a:r>
            <a:r>
              <a:rPr lang="de-DE" dirty="0" err="1" smtClean="0"/>
              <a:t>işsiz</a:t>
            </a:r>
            <a:r>
              <a:rPr lang="de-DE" dirty="0" smtClean="0"/>
              <a:t> </a:t>
            </a:r>
            <a:r>
              <a:rPr lang="de-DE" dirty="0" err="1" smtClean="0"/>
              <a:t>kalmalannı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kendilerini</a:t>
            </a:r>
            <a:r>
              <a:rPr lang="de-DE" dirty="0" smtClean="0"/>
              <a:t> </a:t>
            </a:r>
            <a:r>
              <a:rPr lang="de-DE" dirty="0" err="1" smtClean="0"/>
              <a:t>sömürenlere</a:t>
            </a:r>
            <a:r>
              <a:rPr lang="de-DE" dirty="0" smtClean="0"/>
              <a:t> </a:t>
            </a:r>
            <a:r>
              <a:rPr lang="de-DE" dirty="0" err="1" smtClean="0"/>
              <a:t>karşı</a:t>
            </a:r>
            <a:r>
              <a:rPr lang="de-DE" dirty="0" smtClean="0"/>
              <a:t> </a:t>
            </a:r>
            <a:r>
              <a:rPr lang="de-DE" dirty="0" err="1" smtClean="0"/>
              <a:t>başkaldırmalarını</a:t>
            </a:r>
            <a:r>
              <a:rPr lang="de-DE" dirty="0" smtClean="0"/>
              <a:t> </a:t>
            </a:r>
            <a:r>
              <a:rPr lang="de-DE" dirty="0" err="1" smtClean="0"/>
              <a:t>konu</a:t>
            </a:r>
            <a:r>
              <a:rPr lang="de-DE" dirty="0" smtClean="0"/>
              <a:t> </a:t>
            </a:r>
            <a:r>
              <a:rPr lang="de-DE" dirty="0" err="1" smtClean="0"/>
              <a:t>alır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eleştirel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gerçekçi</a:t>
            </a:r>
            <a:r>
              <a:rPr lang="de-DE" dirty="0" smtClean="0"/>
              <a:t> </a:t>
            </a:r>
            <a:r>
              <a:rPr lang="de-DE" dirty="0" err="1" smtClean="0"/>
              <a:t>yapıtlanndan</a:t>
            </a:r>
            <a:r>
              <a:rPr lang="de-DE" dirty="0" smtClean="0"/>
              <a:t> </a:t>
            </a:r>
            <a:r>
              <a:rPr lang="de-DE" dirty="0" err="1" smtClean="0"/>
              <a:t>sonra</a:t>
            </a:r>
            <a:r>
              <a:rPr lang="de-DE" dirty="0" smtClean="0"/>
              <a:t> Hauptmann, </a:t>
            </a:r>
            <a:r>
              <a:rPr lang="de-DE" dirty="0" err="1" smtClean="0"/>
              <a:t>Hanneles</a:t>
            </a:r>
            <a:r>
              <a:rPr lang="de-DE" dirty="0" smtClean="0"/>
              <a:t> Himmelfahrt (1893; </a:t>
            </a:r>
            <a:r>
              <a:rPr lang="de-DE" dirty="0" err="1" smtClean="0"/>
              <a:t>Hannele’nin</a:t>
            </a:r>
            <a:r>
              <a:rPr lang="de-DE" dirty="0" smtClean="0"/>
              <a:t> </a:t>
            </a:r>
            <a:r>
              <a:rPr lang="de-DE" dirty="0" err="1" smtClean="0"/>
              <a:t>Göğe</a:t>
            </a:r>
            <a:r>
              <a:rPr lang="de-DE" dirty="0" smtClean="0"/>
              <a:t> </a:t>
            </a:r>
            <a:r>
              <a:rPr lang="de-DE" dirty="0" err="1" smtClean="0"/>
              <a:t>Çıkışı</a:t>
            </a:r>
            <a:r>
              <a:rPr lang="de-DE" dirty="0" smtClean="0"/>
              <a:t>) </a:t>
            </a:r>
            <a:r>
              <a:rPr lang="de-DE" dirty="0" err="1" smtClean="0"/>
              <a:t>ile</a:t>
            </a:r>
            <a:r>
              <a:rPr lang="de-DE" dirty="0" smtClean="0"/>
              <a:t> </a:t>
            </a:r>
            <a:r>
              <a:rPr lang="de-DE" dirty="0" err="1" smtClean="0"/>
              <a:t>romantizme</a:t>
            </a:r>
            <a:r>
              <a:rPr lang="de-DE" dirty="0" smtClean="0"/>
              <a:t> </a:t>
            </a:r>
            <a:r>
              <a:rPr lang="de-DE" dirty="0" err="1" smtClean="0"/>
              <a:t>yakın</a:t>
            </a:r>
            <a:r>
              <a:rPr lang="de-DE" dirty="0" smtClean="0"/>
              <a:t>,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simgeci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mistik</a:t>
            </a:r>
            <a:r>
              <a:rPr lang="de-DE" dirty="0" smtClean="0"/>
              <a:t> </a:t>
            </a:r>
            <a:r>
              <a:rPr lang="de-DE" dirty="0" err="1" smtClean="0"/>
              <a:t>öğelere</a:t>
            </a:r>
            <a:r>
              <a:rPr lang="de-DE" dirty="0" smtClean="0"/>
              <a:t> </a:t>
            </a:r>
            <a:r>
              <a:rPr lang="de-DE" dirty="0" err="1" smtClean="0"/>
              <a:t>yer</a:t>
            </a:r>
            <a:r>
              <a:rPr lang="de-DE" dirty="0" smtClean="0"/>
              <a:t> </a:t>
            </a:r>
            <a:r>
              <a:rPr lang="de-DE" dirty="0" err="1" smtClean="0"/>
              <a:t>verdiği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döneme</a:t>
            </a:r>
            <a:r>
              <a:rPr lang="de-DE" dirty="0" smtClean="0"/>
              <a:t> </a:t>
            </a:r>
            <a:r>
              <a:rPr lang="de-DE" dirty="0" err="1" smtClean="0"/>
              <a:t>geçti</a:t>
            </a:r>
            <a:r>
              <a:rPr lang="de-DE" dirty="0" smtClean="0"/>
              <a:t>.</a:t>
            </a:r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99B552-6FE1-4DD1-A415-D6A667FA9CE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II. Historischer Hintergrund</a:t>
            </a:r>
            <a:endParaRPr lang="de-DE" dirty="0"/>
          </a:p>
        </p:txBody>
      </p:sp>
      <p:sp>
        <p:nvSpPr>
          <p:cNvPr id="16386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smtClean="0"/>
              <a:t>Zu Beginn der 1880er Jahre kam es zu großen Fortschritten und Weiterentwicklungen in den Wissenschaften, z. B. 1884 wurde die Dampfturbine, 1887 die Schallplatte und 1893 der Dieselmotor erfunden.</a:t>
            </a:r>
          </a:p>
          <a:p>
            <a:r>
              <a:rPr lang="de-DE" dirty="0" smtClean="0"/>
              <a:t>Bestimmend für die innen- und außenpolitische Entwicklung war Reichskanzler Bismarck. </a:t>
            </a:r>
          </a:p>
          <a:p>
            <a:r>
              <a:rPr lang="de-DE" dirty="0" smtClean="0"/>
              <a:t>Im Deutschen Reich und in Europa wurde durch ihn eine gewisse Stabilität geschaffen, die erst wieder abnahm, als Bismarck 1890, wegen politischen Differenzen mit dem neuen Kaiser </a:t>
            </a:r>
            <a:r>
              <a:rPr lang="de-DE" dirty="0" err="1" smtClean="0"/>
              <a:t>Willhelm</a:t>
            </a:r>
            <a:r>
              <a:rPr lang="de-DE" dirty="0" smtClean="0"/>
              <a:t> II., zurücktreten musste.</a:t>
            </a:r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DBBF7F-81BC-444C-A92B-DBB2826178F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III. Grundlagen des Naturalismus</a:t>
            </a:r>
            <a:endParaRPr lang="de-DE" dirty="0"/>
          </a:p>
        </p:txBody>
      </p:sp>
      <p:sp>
        <p:nvSpPr>
          <p:cNvPr id="17410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smtClean="0"/>
              <a:t>Der Naturalismus beruhte nicht allein auf den Erkenntnissen der Naturwissenschaften, z. B. </a:t>
            </a:r>
            <a:r>
              <a:rPr lang="de-DE" b="1" dirty="0" smtClean="0"/>
              <a:t>Charles </a:t>
            </a:r>
            <a:r>
              <a:rPr lang="de-DE" b="1" dirty="0" err="1" smtClean="0"/>
              <a:t>Darwins</a:t>
            </a:r>
            <a:r>
              <a:rPr lang="de-DE" b="1" dirty="0" smtClean="0"/>
              <a:t> Evolutionstheorien</a:t>
            </a:r>
            <a:r>
              <a:rPr lang="de-DE" dirty="0" smtClean="0"/>
              <a:t>, er wurde auch stark von der Philosophie des </a:t>
            </a:r>
            <a:r>
              <a:rPr lang="de-DE" b="1" dirty="0" smtClean="0"/>
              <a:t>Positivismus</a:t>
            </a:r>
            <a:r>
              <a:rPr lang="de-DE" dirty="0" smtClean="0"/>
              <a:t> beeinflusst. </a:t>
            </a:r>
          </a:p>
          <a:p>
            <a:r>
              <a:rPr lang="de-DE" dirty="0" smtClean="0"/>
              <a:t>Die wichtigste Bedeutung hatte aber die </a:t>
            </a:r>
            <a:r>
              <a:rPr lang="de-DE" b="1" dirty="0" smtClean="0"/>
              <a:t>Milieutheorie </a:t>
            </a:r>
            <a:r>
              <a:rPr lang="de-DE" dirty="0" err="1" smtClean="0"/>
              <a:t>Taines</a:t>
            </a:r>
            <a:r>
              <a:rPr lang="de-DE" dirty="0" smtClean="0"/>
              <a:t>. </a:t>
            </a:r>
          </a:p>
          <a:p>
            <a:r>
              <a:rPr lang="de-DE" dirty="0" smtClean="0"/>
              <a:t>Er fasste den Menschen als ein von Milieu und Rasse (Erbanlagen und soziale Verhältnisse) abhängiges Wesen auf.</a:t>
            </a: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E19BD5-EDD1-4AD8-95A6-942E48C23E2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1. Literatur des Naturalismus</a:t>
            </a:r>
            <a:endParaRPr lang="de-DE" dirty="0"/>
          </a:p>
        </p:txBody>
      </p:sp>
      <p:sp>
        <p:nvSpPr>
          <p:cNvPr id="18434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dirty="0" smtClean="0"/>
              <a:t>Wie in meist jeder anderen Epoche sind auch im Naturalismus alle Gattungsarten vertreten:</a:t>
            </a:r>
          </a:p>
          <a:p>
            <a:pPr lvl="1"/>
            <a:r>
              <a:rPr lang="de-DE" dirty="0" smtClean="0">
                <a:solidFill>
                  <a:schemeClr val="accent1"/>
                </a:solidFill>
              </a:rPr>
              <a:t>Lyrik, Epik und Dramatik.</a:t>
            </a:r>
          </a:p>
          <a:p>
            <a:pPr lvl="1">
              <a:buFont typeface="Wingdings 2" pitchFamily="18" charset="2"/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Jedoch unterscheiden sich die Anteile literarischer Schöpfungen in verschiedenen Zeitperioden. </a:t>
            </a:r>
          </a:p>
          <a:p>
            <a:r>
              <a:rPr lang="de-DE" dirty="0" smtClean="0"/>
              <a:t>Zwischen 1880 bis 1885 dominierte neben Theorien und Proklamationen vor allem die Lyrik, von 1885 bis 1890 v. a. Prosatexte und seit den 90er Jahren Dramen und Romane.</a:t>
            </a:r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18C133-5F94-4460-AC42-3D89F6D0D74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1.1 Herausbildung des Naturalismus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Strömung des Naturalismus lässt sich in drei wesentliche Abschnitte gliedern: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den Frühnaturalismus (1880-1889),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den Hochnaturalismus (1889-1895),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den Zerfall des Naturalismus (1895-?)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Es ist jedoch zu beachten, dass die Perioden ineinander überfließen.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de-DE" dirty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532EDC-1AB6-454F-8FF3-4D494D1E1BB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Im Deutschland bildeten sich zwei Zentren heraus: 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München und Berlin.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Zwei Jahre geben in der Entwicklung des Naturalismus einen entscheidenden Einschnitt: </a:t>
            </a:r>
            <a:r>
              <a:rPr lang="de-DE" b="1" dirty="0" smtClean="0"/>
              <a:t>1885 und 1889. 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1885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wurde die Münchener Zeitung 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Die Gesellschaft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 gegründet, Arno Holz veröffentlichte seine Gedichtsammlung 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Buch der Zeit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 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Lieder eines Modernen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1889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wurde in Berlin die "Freie Bühne" gegründet, Hauptmanns 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Vor Sonnenaufgang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 hatte Premiere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94D204-21C1-4838-9209-C57BEEFABB9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1.2 Lyrik des Naturalismus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wesentlichsten Probleme, die von der naturalistischen Lyrik behandelt wurden, lauten "Soziale Frage" und Großstadt.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Obwohl die </a:t>
            </a:r>
            <a:r>
              <a:rPr lang="de-DE" b="1" dirty="0" smtClean="0"/>
              <a:t>Großstadtlyrik</a:t>
            </a:r>
            <a:r>
              <a:rPr lang="de-DE" dirty="0" smtClean="0"/>
              <a:t> gab es schon zur Hälfte des 19. Jahrhunderts in Paris, wurde aber erst von den Naturalisten lyrisch erfasst.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de-DE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 Probleme der Großstadt werden in einer übertriebenen Art dargestellt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Dabei wird die Großstadt meist als Ort des Elends und Schmutzes wahrgenommen, ein Ort, an dem alle Aspekte der Natur verlorengegangen sind. 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14433-BF04-4BC2-B04E-A438AA46EE0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Dies zeigt sich z. B. im </a:t>
            </a:r>
            <a:r>
              <a:rPr lang="de-DE" i="1" dirty="0" smtClean="0"/>
              <a:t>Großstadtmorgen</a:t>
            </a:r>
            <a:r>
              <a:rPr lang="de-DE" dirty="0" smtClean="0"/>
              <a:t> (1886) von Arno Holz.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Die </a:t>
            </a:r>
            <a:r>
              <a:rPr lang="de-DE" b="1" dirty="0" smtClean="0"/>
              <a:t>soziale Lyrik</a:t>
            </a:r>
            <a:r>
              <a:rPr lang="de-DE" dirty="0" smtClean="0"/>
              <a:t> tauchte meist gemeinsam mit der Großstadtlyrik auf.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Ihr Inhalt war meist mit scharfer Sozialkritik geprägt.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Als bedeutendster Lyriker des Naturalismus zählt </a:t>
            </a:r>
            <a:r>
              <a:rPr lang="de-DE" b="1" dirty="0" smtClean="0"/>
              <a:t>Arno Holz </a:t>
            </a:r>
            <a:r>
              <a:rPr lang="de-DE" dirty="0" smtClean="0"/>
              <a:t>mit seinem </a:t>
            </a:r>
            <a:r>
              <a:rPr lang="de-DE" i="1" dirty="0" smtClean="0"/>
              <a:t>Buch der Zeit</a:t>
            </a:r>
            <a:r>
              <a:rPr lang="de-DE" dirty="0" smtClean="0"/>
              <a:t> (1886).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de-DE" dirty="0" smtClean="0"/>
              <a:t>Wichtige Merkmale seiner Lyrik sind Mittelachsenzentrierung, Verzicht auf Reim und Metrik, die den Rhythmus eines literarischen Werkes entscheidend beeinflussen.</a:t>
            </a:r>
            <a:endParaRPr lang="de-DE" dirty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BBE51E-D4DF-479F-B3FA-C9237B04756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hoebe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961</Words>
  <Application>Microsoft Office PowerPoint</Application>
  <PresentationFormat>Ekran Gösterisi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Nereus</vt:lpstr>
      <vt:lpstr>Naturalismus 1880 - 1900</vt:lpstr>
      <vt:lpstr>I. Begriff</vt:lpstr>
      <vt:lpstr>II. Historischer Hintergrund</vt:lpstr>
      <vt:lpstr>III. Grundlagen des Naturalismus</vt:lpstr>
      <vt:lpstr>1. Literatur des Naturalismus</vt:lpstr>
      <vt:lpstr>1.1 Herausbildung des Naturalismus</vt:lpstr>
      <vt:lpstr>Slayt 7</vt:lpstr>
      <vt:lpstr>1.2 Lyrik des Naturalismus</vt:lpstr>
      <vt:lpstr>Slayt 9</vt:lpstr>
      <vt:lpstr>1.3 Naturalistische Prosa</vt:lpstr>
      <vt:lpstr>Slayt 11</vt:lpstr>
      <vt:lpstr>Gestaltungsmittel des Sekundenstils:</vt:lpstr>
      <vt:lpstr>1.4 Naturalistisches Drama</vt:lpstr>
      <vt:lpstr>Slayt 14</vt:lpstr>
      <vt:lpstr>2. Literarische Formen</vt:lpstr>
      <vt:lpstr>3. Vertreter</vt:lpstr>
      <vt:lpstr>4. Werke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Naturalismus 1880 - 1900</dc:title>
  <dc:creator>Aysegül</dc:creator>
  <cp:lastModifiedBy>User</cp:lastModifiedBy>
  <cp:revision>17</cp:revision>
  <dcterms:created xsi:type="dcterms:W3CDTF">2014-03-21T22:04:27Z</dcterms:created>
  <dcterms:modified xsi:type="dcterms:W3CDTF">2020-02-27T19:08:59Z</dcterms:modified>
</cp:coreProperties>
</file>