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B1DEFA8C-F947-479F-BE07-76B6B3F80BF1}"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9F75050-0E15-4C5B-92B0-66D068882F1F}" type="datetimeFigureOut">
              <a:rPr lang="tr-TR" smtClean="0"/>
              <a:pPr/>
              <a:t>28.12.2013</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F75050-0E15-4C5B-92B0-66D068882F1F}" type="datetimeFigureOut">
              <a:rPr lang="tr-TR" smtClean="0"/>
              <a:pPr/>
              <a:t>28.12.2013</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DEFA8C-F947-479F-BE07-76B6B3F80BF1}"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literaturwelt.com/autoren/johannes_von_tepl.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500042"/>
            <a:ext cx="7772400" cy="1470025"/>
          </a:xfrm>
        </p:spPr>
        <p:txBody>
          <a:bodyPr/>
          <a:lstStyle/>
          <a:p>
            <a:r>
              <a:rPr lang="tr-TR" b="1" dirty="0" err="1" smtClean="0"/>
              <a:t>Spätmittelalter</a:t>
            </a:r>
            <a:r>
              <a:rPr lang="tr-TR" b="1" dirty="0" smtClean="0"/>
              <a:t/>
            </a:r>
            <a:br>
              <a:rPr lang="tr-TR" b="1" dirty="0" smtClean="0"/>
            </a:br>
            <a:endParaRPr lang="tr-TR" dirty="0"/>
          </a:p>
        </p:txBody>
      </p:sp>
      <p:sp>
        <p:nvSpPr>
          <p:cNvPr id="3" name="2 Alt Başlık"/>
          <p:cNvSpPr>
            <a:spLocks noGrp="1"/>
          </p:cNvSpPr>
          <p:nvPr>
            <p:ph type="subTitle" idx="1"/>
          </p:nvPr>
        </p:nvSpPr>
        <p:spPr/>
        <p:txBody>
          <a:bodyPr/>
          <a:lstStyle/>
          <a:p>
            <a:endParaRPr lang="tr-TR" dirty="0"/>
          </a:p>
        </p:txBody>
      </p:sp>
      <p:sp>
        <p:nvSpPr>
          <p:cNvPr id="1026" name="AutoShape 2" descr="https://encrypted-tbn0.gstatic.com/images?q=tbn:ANd9GcQfgetePIpr_J67tx9VqSvAUhGEjNYp8eCSOjeWG1SAQGjI0pmxF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028" name="Picture 4" descr="https://encrypted-tbn0.gstatic.com/images?q=tbn:ANd9GcQfgetePIpr_J67tx9VqSvAUhGEjNYp8eCSOjeWG1SAQGjI0pmxFg"/>
          <p:cNvPicPr>
            <a:picLocks noChangeAspect="1" noChangeArrowheads="1"/>
          </p:cNvPicPr>
          <p:nvPr/>
        </p:nvPicPr>
        <p:blipFill>
          <a:blip r:embed="rId2"/>
          <a:srcRect/>
          <a:stretch>
            <a:fillRect/>
          </a:stretch>
        </p:blipFill>
        <p:spPr bwMode="auto">
          <a:xfrm>
            <a:off x="2214546" y="1357298"/>
            <a:ext cx="4929222" cy="455005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endParaRPr lang="tr-TR" dirty="0"/>
          </a:p>
        </p:txBody>
      </p:sp>
      <p:sp>
        <p:nvSpPr>
          <p:cNvPr id="3" name="2 İçerik Yer Tutucusu"/>
          <p:cNvSpPr>
            <a:spLocks noGrp="1"/>
          </p:cNvSpPr>
          <p:nvPr>
            <p:ph idx="1"/>
          </p:nvPr>
        </p:nvSpPr>
        <p:spPr>
          <a:xfrm>
            <a:off x="457200" y="857232"/>
            <a:ext cx="8229600" cy="5643602"/>
          </a:xfrm>
        </p:spPr>
        <p:txBody>
          <a:bodyPr>
            <a:normAutofit fontScale="70000" lnSpcReduction="20000"/>
          </a:bodyPr>
          <a:lstStyle/>
          <a:p>
            <a:r>
              <a:rPr lang="tr-TR" b="1" dirty="0" err="1" smtClean="0"/>
              <a:t>Historischer</a:t>
            </a:r>
            <a:r>
              <a:rPr lang="tr-TR" b="1" dirty="0" smtClean="0"/>
              <a:t> </a:t>
            </a:r>
            <a:r>
              <a:rPr lang="tr-TR" b="1" dirty="0" err="1" smtClean="0"/>
              <a:t>Hintergrund</a:t>
            </a:r>
            <a:endParaRPr lang="tr-TR" b="1" dirty="0" smtClean="0"/>
          </a:p>
          <a:p>
            <a:endParaRPr lang="tr-TR" b="1" dirty="0" smtClean="0"/>
          </a:p>
          <a:p>
            <a:pPr algn="just"/>
            <a:r>
              <a:rPr lang="de-DE" dirty="0" smtClean="0"/>
              <a:t>In den Ländern Westeuropas errungen die Könige stetig an Macht. In Deutschland hingegen nahm die Macht ab, die der Reichs- und Kurfürsten hingegen stieg. Die Kurfürsten hatten nun das Recht einen König zu wählen. Die Städte erhielten große politische und wirtschaftliche Macht und wurden zu neuen Bildungszentren neben den Höfen. </a:t>
            </a:r>
            <a:r>
              <a:rPr lang="de-DE" dirty="0" smtClean="0">
                <a:solidFill>
                  <a:srgbClr val="0070C0"/>
                </a:solidFill>
              </a:rPr>
              <a:t>Durch den Niedergang des Rittertums nach dem Ende der Stauferzeit gewann das aufsteigende Bürgertum zunehmend mehr politischen, wirtschaftlichen und kulturellen Einfluss.</a:t>
            </a:r>
            <a:r>
              <a:rPr lang="de-DE" dirty="0" smtClean="0"/>
              <a:t> Das bürgerlich geprägte Spätmittelalter orientierte sich am höfischen Hochmittelalter. Es kam zu einer Blüte des gesellschaftlichen und kulturellen Lebens. Einen dunklen Einschnitt hinterließen jedoch die Pestepidemien um 1350 in ganz Europa. </a:t>
            </a:r>
            <a:r>
              <a:rPr lang="de-DE" dirty="0" smtClean="0">
                <a:solidFill>
                  <a:srgbClr val="0070C0"/>
                </a:solidFill>
              </a:rPr>
              <a:t>Die Naturwissenschaften waren in einem großen Aufschwung und die Anzahl der Schulen und Universitäten nahm rasch zu. </a:t>
            </a:r>
            <a:r>
              <a:rPr lang="de-DE" dirty="0" smtClean="0"/>
              <a:t>Die Leserschaft des Spätmittelalters bekam durch Erfindung des Buchdrucks von Johannes </a:t>
            </a:r>
            <a:r>
              <a:rPr lang="de-DE" b="1" dirty="0" smtClean="0">
                <a:solidFill>
                  <a:srgbClr val="0070C0"/>
                </a:solidFill>
              </a:rPr>
              <a:t>Gutenberg</a:t>
            </a:r>
            <a:r>
              <a:rPr lang="de-DE" dirty="0" smtClean="0"/>
              <a:t> und Rückgang des Analphabetismus ebenfalls einen großen Zuwachs.</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0"/>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285728"/>
            <a:ext cx="8472518" cy="6357982"/>
          </a:xfrm>
        </p:spPr>
        <p:txBody>
          <a:bodyPr>
            <a:noAutofit/>
          </a:bodyPr>
          <a:lstStyle/>
          <a:p>
            <a:pPr>
              <a:buNone/>
            </a:pPr>
            <a:r>
              <a:rPr lang="tr-TR" sz="1800" b="1" dirty="0" smtClean="0"/>
              <a:t>	</a:t>
            </a:r>
            <a:r>
              <a:rPr lang="tr-TR" sz="1800" b="1" dirty="0" err="1" smtClean="0"/>
              <a:t>Die</a:t>
            </a:r>
            <a:r>
              <a:rPr lang="tr-TR" sz="1800" b="1" dirty="0" smtClean="0"/>
              <a:t> </a:t>
            </a:r>
            <a:r>
              <a:rPr lang="tr-TR" sz="1800" b="1" dirty="0" err="1" smtClean="0"/>
              <a:t>spätmittelalterliche</a:t>
            </a:r>
            <a:r>
              <a:rPr lang="tr-TR" sz="1800" b="1" dirty="0" smtClean="0"/>
              <a:t> </a:t>
            </a:r>
            <a:r>
              <a:rPr lang="tr-TR" sz="1800" b="1" dirty="0" err="1" smtClean="0"/>
              <a:t>Dichtung</a:t>
            </a:r>
            <a:endParaRPr lang="tr-TR" sz="1800" b="1" dirty="0" smtClean="0"/>
          </a:p>
          <a:p>
            <a:pPr algn="just"/>
            <a:r>
              <a:rPr lang="de-DE" sz="1800" dirty="0" smtClean="0"/>
              <a:t>Der Minnesang veränderte sich stark: einerseits entwickelte er sich zum Meistersang, andererseits löste er sich im Volkslied auf. Das höfische Epos und das Heldenepos bestanden weiterhin, aber wichen der Erzählprosa zurück. </a:t>
            </a:r>
            <a:r>
              <a:rPr lang="de-DE" sz="1800" b="1" dirty="0" smtClean="0">
                <a:hlinkClick r:id="rId2"/>
              </a:rPr>
              <a:t>Johannes von </a:t>
            </a:r>
            <a:r>
              <a:rPr lang="de-DE" sz="1800" b="1" dirty="0" err="1" smtClean="0">
                <a:hlinkClick r:id="rId2"/>
              </a:rPr>
              <a:t>Tepl</a:t>
            </a:r>
            <a:r>
              <a:rPr lang="de-DE" sz="1800" dirty="0" smtClean="0"/>
              <a:t> schuf das wichtigste spätmittelalterliche Prosawerk: </a:t>
            </a:r>
            <a:r>
              <a:rPr lang="de-DE" sz="1800" b="1" i="1" dirty="0" smtClean="0"/>
              <a:t>Der Ackermann aus Böhmen</a:t>
            </a:r>
            <a:r>
              <a:rPr lang="de-DE" sz="1800" dirty="0" smtClean="0"/>
              <a:t>. Im 13. Jahrhundert entstand das erste deutschsprachige Schauspiel. Vorausgegangen waren viele geistliche Spiele und es folgten darauf später die Fastnachtspiele. Nach Überwindung der Pestepidemien besann man sich wieder mehr auf geistliche Literatur. Es bildeten sich Geißlerlieder und Totentänze heraus. Daneben traten aber auch die bekannten </a:t>
            </a:r>
            <a:r>
              <a:rPr lang="de-DE" sz="1800" dirty="0" err="1" smtClean="0"/>
              <a:t>Schwankdichtungen</a:t>
            </a:r>
            <a:r>
              <a:rPr lang="de-DE" sz="1800" dirty="0" smtClean="0"/>
              <a:t> zum Vorschein. </a:t>
            </a:r>
            <a:endParaRPr lang="tr-TR" sz="1800" dirty="0" smtClean="0"/>
          </a:p>
          <a:p>
            <a:pPr algn="just"/>
            <a:endParaRPr lang="tr-TR" sz="1800" dirty="0" smtClean="0"/>
          </a:p>
          <a:p>
            <a:pPr algn="just"/>
            <a:r>
              <a:rPr lang="de-DE" sz="1800" dirty="0" smtClean="0"/>
              <a:t>Die geistliche Dichtung im Spätmittelalter war geprägt vom geistlichen Drama, zu dem Osterspiele, Weihnachtsspiele, Passions- und Marienspiele zählten. Diese Spiele hatten eine große Zuschauerschaft: nämlich das Volk, da sie meist auf großen Plätzen aufgeführt wurden. Sie blieben also nicht nur den hohen Schichten des Volkes vorbehalten. Im Spätmittelalter entwickelte sich das Frühneuhochdeutsch heraus, allerdings nicht durch spätmittelalterliche Dichtung, sondern durch die beginnende Entfaltung der Fachliteratur. Diese wurde weiter verbreitet als die Dichtung und war für die Menschen aller Stände auch bedeutsamer. Ein Hinweis darauf gibt auch die Anzahl der heutigen Überlieferungen: Von der mittelalterlichen Fachliteratur existieren um ein Vielfaches mehr Überlieferungen als die mittelalterlichen Dichtungen.</a:t>
            </a:r>
            <a:endParaRPr lang="tr-TR" sz="1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229600" cy="6215106"/>
          </a:xfrm>
        </p:spPr>
        <p:txBody>
          <a:bodyPr/>
          <a:lstStyle/>
          <a:p>
            <a:r>
              <a:rPr lang="tr-TR" b="1" dirty="0" err="1" smtClean="0"/>
              <a:t>Literarische</a:t>
            </a:r>
            <a:r>
              <a:rPr lang="tr-TR" b="1" dirty="0" smtClean="0"/>
              <a:t> Formen</a:t>
            </a:r>
          </a:p>
          <a:p>
            <a:r>
              <a:rPr lang="de-DE" dirty="0" smtClean="0"/>
              <a:t>Schwank</a:t>
            </a:r>
          </a:p>
          <a:p>
            <a:r>
              <a:rPr lang="de-DE" dirty="0" smtClean="0"/>
              <a:t>Totentanz</a:t>
            </a:r>
          </a:p>
          <a:p>
            <a:r>
              <a:rPr lang="de-DE" dirty="0" smtClean="0"/>
              <a:t>Volksbuch</a:t>
            </a:r>
          </a:p>
          <a:p>
            <a:r>
              <a:rPr lang="de-DE" dirty="0" smtClean="0"/>
              <a:t>Volkslied</a:t>
            </a:r>
          </a:p>
          <a:p>
            <a:r>
              <a:rPr lang="de-DE" dirty="0" smtClean="0"/>
              <a:t>Meistersang</a:t>
            </a:r>
          </a:p>
          <a:p>
            <a:r>
              <a:rPr lang="de-DE" dirty="0" smtClean="0"/>
              <a:t>Fastnachtspiel</a:t>
            </a:r>
          </a:p>
          <a:p>
            <a:r>
              <a:rPr lang="de-DE" dirty="0" smtClean="0"/>
              <a:t>Geistliches Drama</a:t>
            </a:r>
          </a:p>
          <a:p>
            <a:r>
              <a:rPr lang="de-DE" dirty="0" smtClean="0"/>
              <a:t>Legenden</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500042"/>
            <a:ext cx="8401080" cy="6072230"/>
          </a:xfrm>
        </p:spPr>
        <p:txBody>
          <a:bodyPr>
            <a:normAutofit fontScale="47500" lnSpcReduction="20000"/>
          </a:bodyPr>
          <a:lstStyle/>
          <a:p>
            <a:pPr algn="just"/>
            <a:r>
              <a:rPr lang="de-DE" b="1" dirty="0" smtClean="0"/>
              <a:t>Schwank</a:t>
            </a:r>
            <a:r>
              <a:rPr lang="de-DE" dirty="0" smtClean="0"/>
              <a:t>: bedeutet Streich oder lustiger Einfall und stammt vom mittelhochdeutschen Wort </a:t>
            </a:r>
            <a:r>
              <a:rPr lang="de-DE" i="1" dirty="0" err="1" smtClean="0"/>
              <a:t>swanc</a:t>
            </a:r>
            <a:r>
              <a:rPr lang="de-DE" dirty="0" smtClean="0"/>
              <a:t>. Der Schwank ist eine komische, belehrende manchmal auch groteske Erzählung einer lustigen Begebenheit.</a:t>
            </a:r>
          </a:p>
          <a:p>
            <a:pPr algn="just"/>
            <a:r>
              <a:rPr lang="de-DE" dirty="0" smtClean="0"/>
              <a:t/>
            </a:r>
            <a:br>
              <a:rPr lang="de-DE" dirty="0" smtClean="0"/>
            </a:br>
            <a:r>
              <a:rPr lang="de-DE" b="1" dirty="0" smtClean="0"/>
              <a:t>Totentanz</a:t>
            </a:r>
            <a:r>
              <a:rPr lang="de-DE" dirty="0" smtClean="0"/>
              <a:t>: Der Totentanz ist eine sinnbildliche Darstellung von Menschen, die mit Toten (meist Skelette) tanzen. Die Abbildung wird meist mit Versunterschriften kommentiert. Der Totentanz weist auf die Vergänglichkeit hin, fordert zur Reue auf und stellt die </a:t>
            </a:r>
            <a:r>
              <a:rPr lang="de-DE" dirty="0" err="1" smtClean="0"/>
              <a:t>Unausweichbarkeit</a:t>
            </a:r>
            <a:r>
              <a:rPr lang="de-DE" dirty="0" smtClean="0"/>
              <a:t> des Todes dar. Er beruht auf einem mittelalterlichen Aberglauben, dass Tote als Skelette aus ihren Gräbern steigen und die Lebenden mit einem Tanz verlocken, um sie zu sich zu holen.</a:t>
            </a:r>
          </a:p>
          <a:p>
            <a:pPr algn="just"/>
            <a:r>
              <a:rPr lang="de-DE" dirty="0" smtClean="0"/>
              <a:t/>
            </a:r>
            <a:br>
              <a:rPr lang="de-DE" dirty="0" smtClean="0"/>
            </a:br>
            <a:r>
              <a:rPr lang="de-DE" b="1" dirty="0" smtClean="0"/>
              <a:t>Volksbuch</a:t>
            </a:r>
            <a:r>
              <a:rPr lang="de-DE" dirty="0" smtClean="0"/>
              <a:t>: verschiedene Gattungen von Texten, wie Sagen, Legenden, Gedichten, Balladen und Fabeln. Das Volksbuch verband Unterhaltung mit Lehrreichem.</a:t>
            </a:r>
          </a:p>
          <a:p>
            <a:pPr algn="just"/>
            <a:r>
              <a:rPr lang="de-DE" dirty="0" smtClean="0"/>
              <a:t/>
            </a:r>
            <a:br>
              <a:rPr lang="de-DE" dirty="0" smtClean="0"/>
            </a:br>
            <a:r>
              <a:rPr lang="de-DE" b="1" dirty="0" smtClean="0"/>
              <a:t>Meistersang</a:t>
            </a:r>
            <a:r>
              <a:rPr lang="de-DE" dirty="0" smtClean="0"/>
              <a:t>: Der Meistersang entstand aus der Spruchdichtung. Die Meistersänger organisierten sich in Schulen. Der bekannteste von ihnen ist Hans Sachs aus Nürnberg. Der Meistersang bestand aus 3 Strophen, die ähnlich einem Minnelied aufgebaut waren: Die ersten beiden Strophen bildeten den Aufgesang, die dritte den Abgesang.</a:t>
            </a:r>
          </a:p>
          <a:p>
            <a:pPr algn="just"/>
            <a:r>
              <a:rPr lang="de-DE" dirty="0" smtClean="0"/>
              <a:t/>
            </a:r>
            <a:br>
              <a:rPr lang="de-DE" dirty="0" smtClean="0"/>
            </a:br>
            <a:r>
              <a:rPr lang="de-DE" b="1" dirty="0" smtClean="0"/>
              <a:t>Fastnachtspiel</a:t>
            </a:r>
            <a:r>
              <a:rPr lang="de-DE" dirty="0" smtClean="0"/>
              <a:t>: ist eine frühe Form des späteren Dramas. Es besteht meist aus Streitszenen. Das Fastnachtspiel wurde durch die Meistersinger zur Verspottung des dritten Standes, denn sie höhnten über die Dummheit der Bauern. Das Fastnachtspiel hatte eine belehrende Funktion: Neben dem lustigen Spiel hatte es eine ernste, moralisierende Absicht. Außerdem sollte es politische und religiöse Ziele propagieren. Der bekannteste Vertreter der Fastnachtspiele ist Hans Sachs.</a:t>
            </a:r>
            <a:endParaRPr lang="de-D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11156"/>
          </a:xfrm>
        </p:spPr>
        <p:txBody>
          <a:bodyPr>
            <a:normAutofit fontScale="90000"/>
          </a:bodyPr>
          <a:lstStyle/>
          <a:p>
            <a:r>
              <a:rPr lang="tr-TR" b="1" dirty="0" err="1" smtClean="0"/>
              <a:t>Vertreter</a:t>
            </a:r>
            <a:r>
              <a:rPr lang="tr-TR" b="1" dirty="0" smtClean="0"/>
              <a:t> </a:t>
            </a:r>
            <a:r>
              <a:rPr lang="tr-TR" b="1" dirty="0" err="1" smtClean="0"/>
              <a:t>und</a:t>
            </a:r>
            <a:r>
              <a:rPr lang="tr-TR" b="1" dirty="0" smtClean="0"/>
              <a:t> </a:t>
            </a:r>
            <a:r>
              <a:rPr lang="tr-TR" b="1" dirty="0" err="1" smtClean="0"/>
              <a:t>Werke</a:t>
            </a:r>
            <a:endParaRPr lang="tr-TR" dirty="0"/>
          </a:p>
        </p:txBody>
      </p:sp>
      <p:sp>
        <p:nvSpPr>
          <p:cNvPr id="3" name="2 İçerik Yer Tutucusu"/>
          <p:cNvSpPr>
            <a:spLocks noGrp="1"/>
          </p:cNvSpPr>
          <p:nvPr>
            <p:ph idx="1"/>
          </p:nvPr>
        </p:nvSpPr>
        <p:spPr>
          <a:xfrm>
            <a:off x="285720" y="1142960"/>
            <a:ext cx="8643998" cy="4643494"/>
          </a:xfrm>
        </p:spPr>
        <p:txBody>
          <a:bodyPr/>
          <a:lstStyle/>
          <a:p>
            <a:r>
              <a:rPr lang="tr-TR" dirty="0" smtClean="0"/>
              <a:t> </a:t>
            </a:r>
            <a:r>
              <a:rPr lang="tr-TR" b="1" dirty="0" err="1" smtClean="0"/>
              <a:t>Meister</a:t>
            </a:r>
            <a:r>
              <a:rPr lang="tr-TR" b="1" dirty="0" smtClean="0"/>
              <a:t> </a:t>
            </a:r>
            <a:r>
              <a:rPr lang="tr-TR" b="1" dirty="0" err="1" smtClean="0"/>
              <a:t>Eckhart</a:t>
            </a:r>
            <a:r>
              <a:rPr lang="tr-TR" dirty="0" smtClean="0"/>
              <a:t>: </a:t>
            </a:r>
            <a:r>
              <a:rPr lang="tr-TR" dirty="0" err="1" smtClean="0"/>
              <a:t>Mystische</a:t>
            </a:r>
            <a:r>
              <a:rPr lang="tr-TR" dirty="0" smtClean="0"/>
              <a:t> </a:t>
            </a:r>
            <a:r>
              <a:rPr lang="tr-TR" dirty="0" err="1" smtClean="0"/>
              <a:t>Schriften</a:t>
            </a:r>
            <a:endParaRPr lang="tr-TR" dirty="0" smtClean="0"/>
          </a:p>
          <a:p>
            <a:r>
              <a:rPr lang="tr-TR" dirty="0" smtClean="0"/>
              <a:t>Hugo </a:t>
            </a:r>
            <a:r>
              <a:rPr lang="tr-TR" dirty="0" err="1" smtClean="0"/>
              <a:t>von</a:t>
            </a:r>
            <a:r>
              <a:rPr lang="tr-TR" dirty="0" smtClean="0"/>
              <a:t> </a:t>
            </a:r>
            <a:r>
              <a:rPr lang="tr-TR" b="1" dirty="0" err="1" smtClean="0"/>
              <a:t>Trimberg</a:t>
            </a:r>
            <a:r>
              <a:rPr lang="tr-TR" dirty="0" smtClean="0"/>
              <a:t>: Der </a:t>
            </a:r>
            <a:r>
              <a:rPr lang="tr-TR" dirty="0" err="1" smtClean="0"/>
              <a:t>Renner</a:t>
            </a:r>
            <a:endParaRPr lang="tr-TR" dirty="0" smtClean="0"/>
          </a:p>
          <a:p>
            <a:r>
              <a:rPr lang="tr-TR" dirty="0" err="1" smtClean="0"/>
              <a:t>Johannes</a:t>
            </a:r>
            <a:r>
              <a:rPr lang="tr-TR" dirty="0" smtClean="0"/>
              <a:t> </a:t>
            </a:r>
            <a:r>
              <a:rPr lang="tr-TR" dirty="0" err="1" smtClean="0"/>
              <a:t>von</a:t>
            </a:r>
            <a:r>
              <a:rPr lang="tr-TR" dirty="0" smtClean="0"/>
              <a:t> </a:t>
            </a:r>
            <a:r>
              <a:rPr lang="tr-TR" b="1" dirty="0" err="1" smtClean="0"/>
              <a:t>Tepl</a:t>
            </a:r>
            <a:r>
              <a:rPr lang="tr-TR" dirty="0" smtClean="0"/>
              <a:t>: Der </a:t>
            </a:r>
            <a:r>
              <a:rPr lang="tr-TR" dirty="0" err="1" smtClean="0"/>
              <a:t>Ackermann</a:t>
            </a:r>
            <a:r>
              <a:rPr lang="tr-TR" dirty="0" smtClean="0"/>
              <a:t> </a:t>
            </a:r>
            <a:r>
              <a:rPr lang="tr-TR" dirty="0" err="1" smtClean="0"/>
              <a:t>aus</a:t>
            </a:r>
            <a:r>
              <a:rPr lang="tr-TR" dirty="0" smtClean="0"/>
              <a:t> </a:t>
            </a:r>
            <a:r>
              <a:rPr lang="tr-TR" dirty="0" err="1" smtClean="0"/>
              <a:t>Böhmen</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TotalTime>
  <Words>180</Words>
  <PresentationFormat>Ekran Gösterisi (4:3)</PresentationFormat>
  <Paragraphs>26</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Gezinti</vt:lpstr>
      <vt:lpstr>Spätmittelalter </vt:lpstr>
      <vt:lpstr>Slayt 2</vt:lpstr>
      <vt:lpstr>Slayt 3</vt:lpstr>
      <vt:lpstr>Slayt 4</vt:lpstr>
      <vt:lpstr>Slayt 5</vt:lpstr>
      <vt:lpstr>Vertreter und Werke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Spätmittelalter </dc:title>
  <dc:creator>Exper</dc:creator>
  <cp:lastModifiedBy>Exper</cp:lastModifiedBy>
  <cp:revision>13</cp:revision>
  <dcterms:created xsi:type="dcterms:W3CDTF">2013-12-15T07:58:16Z</dcterms:created>
  <dcterms:modified xsi:type="dcterms:W3CDTF">2013-12-28T19:50:25Z</dcterms:modified>
</cp:coreProperties>
</file>