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9F54650E-251A-4FB2-B512-C96EEFF52AD8}" type="datetimeFigureOut">
              <a:rPr lang="de-DE"/>
              <a:pPr>
                <a:defRPr/>
              </a:pPr>
              <a:t>27.02.2020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A811052-1732-450D-BFC0-EB2D60B73A5F}" type="slidenum">
              <a:rPr lang="de-DE"/>
              <a:pPr>
                <a:defRPr/>
              </a:pPr>
              <a:t>‹#›</a:t>
            </a:fld>
            <a:endParaRPr lang="de-DE"/>
          </a:p>
        </p:txBody>
      </p:sp>
    </p:spTree>
  </p:cSld>
  <p:clrMapOvr>
    <a:masterClrMapping/>
  </p:clrMapOvr>
  <p:transition spd="slow">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83708D6-4C1D-4B62-8503-68C5EBAE35F8}" type="datetimeFigureOut">
              <a:rPr lang="de-DE"/>
              <a:pPr>
                <a:defRPr/>
              </a:pPr>
              <a:t>27.02.2020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A14C908-31FC-4392-B7B9-49DFC017C50C}" type="slidenum">
              <a:rPr lang="de-DE"/>
              <a:pPr>
                <a:defRPr/>
              </a:pPr>
              <a:t>‹#›</a:t>
            </a:fld>
            <a:endParaRPr lang="de-DE"/>
          </a:p>
        </p:txBody>
      </p:sp>
    </p:spTree>
  </p:cSld>
  <p:clrMapOvr>
    <a:masterClrMapping/>
  </p:clrMapOvr>
  <p:transition spd="slow">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EE24B8F-E2F0-4727-8E0E-EEA3DF5C8BDD}" type="datetimeFigureOut">
              <a:rPr lang="de-DE"/>
              <a:pPr>
                <a:defRPr/>
              </a:pPr>
              <a:t>27.02.2020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3573E5E-2E78-411B-8E40-9E1C8F5E5C85}" type="slidenum">
              <a:rPr lang="de-DE"/>
              <a:pPr>
                <a:defRPr/>
              </a:pPr>
              <a:t>‹#›</a:t>
            </a:fld>
            <a:endParaRPr lang="de-DE"/>
          </a:p>
        </p:txBody>
      </p:sp>
    </p:spTree>
  </p:cSld>
  <p:clrMapOvr>
    <a:masterClrMapping/>
  </p:clrMapOvr>
  <p:transition spd="slow">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C0F7FA4-6726-4581-A9FB-4E24A458FD29}" type="datetimeFigureOut">
              <a:rPr lang="de-DE"/>
              <a:pPr>
                <a:defRPr/>
              </a:pPr>
              <a:t>27.02.2020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4A573FE-93C6-4596-8F69-F82CDA0A9893}" type="slidenum">
              <a:rPr lang="de-DE"/>
              <a:pPr>
                <a:defRPr/>
              </a:pPr>
              <a:t>‹#›</a:t>
            </a:fld>
            <a:endParaRPr lang="de-DE"/>
          </a:p>
        </p:txBody>
      </p:sp>
    </p:spTree>
  </p:cSld>
  <p:clrMapOvr>
    <a:masterClrMapping/>
  </p:clrMapOvr>
  <p:transition spd="slow">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E437AD2-863A-4AC6-9E80-7C8F548C68DF}" type="datetimeFigureOut">
              <a:rPr lang="de-DE"/>
              <a:pPr>
                <a:defRPr/>
              </a:pPr>
              <a:t>27.02.2020</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4789649-3939-4725-8DD3-0ED32DB4F788}" type="slidenum">
              <a:rPr lang="de-DE"/>
              <a:pPr>
                <a:defRPr/>
              </a:pPr>
              <a:t>‹#›</a:t>
            </a:fld>
            <a:endParaRPr lang="de-DE"/>
          </a:p>
        </p:txBody>
      </p:sp>
    </p:spTree>
  </p:cSld>
  <p:clrMapOvr>
    <a:masterClrMapping/>
  </p:clrMapOvr>
  <p:transition spd="slow">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3CE2648E-8B55-4757-8311-F851EEDDF63F}" type="datetimeFigureOut">
              <a:rPr lang="de-DE"/>
              <a:pPr>
                <a:defRPr/>
              </a:pPr>
              <a:t>27.02.2020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A280640-B769-4F50-8E30-CF419BA889F1}" type="slidenum">
              <a:rPr lang="de-DE"/>
              <a:pPr>
                <a:defRPr/>
              </a:pPr>
              <a:t>‹#›</a:t>
            </a:fld>
            <a:endParaRPr lang="de-DE"/>
          </a:p>
        </p:txBody>
      </p:sp>
    </p:spTree>
  </p:cSld>
  <p:clrMapOvr>
    <a:masterClrMapping/>
  </p:clrMapOvr>
  <p:transition spd="slow">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2998AC49-C72F-4CFE-87F3-D71D4C6FB701}" type="datetimeFigureOut">
              <a:rPr lang="de-DE"/>
              <a:pPr>
                <a:defRPr/>
              </a:pPr>
              <a:t>27.02.2020</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4A352525-D49B-4B5F-8A19-E3490FD8FBCD}" type="slidenum">
              <a:rPr lang="de-DE"/>
              <a:pPr>
                <a:defRPr/>
              </a:pPr>
              <a:t>‹#›</a:t>
            </a:fld>
            <a:endParaRPr lang="de-DE"/>
          </a:p>
        </p:txBody>
      </p:sp>
    </p:spTree>
  </p:cSld>
  <p:clrMapOvr>
    <a:masterClrMapping/>
  </p:clrMapOvr>
  <p:transition spd="slow">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04573033-6650-4F3A-907D-A0E2A41701CA}" type="datetimeFigureOut">
              <a:rPr lang="de-DE"/>
              <a:pPr>
                <a:defRPr/>
              </a:pPr>
              <a:t>27.02.2020</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D50368F-AEF9-4C3E-BE66-1D392D94A606}" type="slidenum">
              <a:rPr lang="de-DE"/>
              <a:pPr>
                <a:defRPr/>
              </a:pPr>
              <a:t>‹#›</a:t>
            </a:fld>
            <a:endParaRPr lang="de-DE"/>
          </a:p>
        </p:txBody>
      </p:sp>
    </p:spTree>
  </p:cSld>
  <p:clrMapOvr>
    <a:masterClrMapping/>
  </p:clrMapOvr>
  <p:transition spd="slow">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5DD65CA-7FD1-4B26-9E20-377EE264B1AF}" type="datetimeFigureOut">
              <a:rPr lang="de-DE"/>
              <a:pPr>
                <a:defRPr/>
              </a:pPr>
              <a:t>27.02.2020</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9918CFEC-5555-4FCF-9645-077F3A77268A}" type="slidenum">
              <a:rPr lang="de-DE"/>
              <a:pPr>
                <a:defRPr/>
              </a:pPr>
              <a:t>‹#›</a:t>
            </a:fld>
            <a:endParaRPr lang="de-DE"/>
          </a:p>
        </p:txBody>
      </p:sp>
    </p:spTree>
  </p:cSld>
  <p:clrMapOvr>
    <a:masterClrMapping/>
  </p:clrMapOvr>
  <p:transition spd="slow">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B895D02F-6C98-41A7-82F4-8A22269E3021}" type="datetimeFigureOut">
              <a:rPr lang="de-DE"/>
              <a:pPr>
                <a:defRPr/>
              </a:pPr>
              <a:t>27.02.2020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0AE3064-E315-41F6-BD05-A73DA39547BE}" type="slidenum">
              <a:rPr lang="de-DE"/>
              <a:pPr>
                <a:defRPr/>
              </a:pPr>
              <a:t>‹#›</a:t>
            </a:fld>
            <a:endParaRPr lang="de-DE"/>
          </a:p>
        </p:txBody>
      </p:sp>
    </p:spTree>
  </p:cSld>
  <p:clrMapOvr>
    <a:masterClrMapping/>
  </p:clrMapOvr>
  <p:transition spd="slow">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B77671B-2825-489B-B00D-A0D831972334}" type="datetimeFigureOut">
              <a:rPr lang="de-DE"/>
              <a:pPr>
                <a:defRPr/>
              </a:pPr>
              <a:t>27.02.2020</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AF48B28C-F5A1-4680-9C45-9E54002F97A1}" type="slidenum">
              <a:rPr lang="de-DE"/>
              <a:pPr>
                <a:defRPr/>
              </a:pPr>
              <a:t>‹#›</a:t>
            </a:fld>
            <a:endParaRPr lang="de-DE"/>
          </a:p>
        </p:txBody>
      </p:sp>
    </p:spTree>
  </p:cSld>
  <p:clrMapOvr>
    <a:masterClrMapping/>
  </p:clrMapOvr>
  <p:transition spd="slow">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E20F7FF-18F0-4E60-9332-C5006F191601}" type="datetimeFigureOut">
              <a:rPr lang="de-DE"/>
              <a:pPr>
                <a:defRPr/>
              </a:pPr>
              <a:t>27.02.2020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9A86F3-CBBB-4A99-8D63-2D9D53105C04}" type="slidenum">
              <a:rPr lang="de-DE"/>
              <a:pPr>
                <a:defRPr/>
              </a:pPr>
              <a:t>‹#›</a:t>
            </a:fld>
            <a:endParaRPr lang="de-DE"/>
          </a:p>
        </p:txBody>
      </p:sp>
    </p:spTree>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spd="slow">
    <p:cover dir="ru"/>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Grafik 3" descr="uvs100219001.png"/>
          <p:cNvPicPr>
            <a:picLocks noChangeAspect="1"/>
          </p:cNvPicPr>
          <p:nvPr/>
        </p:nvPicPr>
        <p:blipFill>
          <a:blip r:embed="rId2"/>
          <a:srcRect/>
          <a:stretch>
            <a:fillRect/>
          </a:stretch>
        </p:blipFill>
        <p:spPr bwMode="auto">
          <a:xfrm>
            <a:off x="0" y="0"/>
            <a:ext cx="9467850" cy="6858000"/>
          </a:xfrm>
          <a:prstGeom prst="rect">
            <a:avLst/>
          </a:prstGeom>
          <a:noFill/>
          <a:ln w="9525">
            <a:noFill/>
            <a:miter lim="800000"/>
            <a:headEnd/>
            <a:tailEnd/>
          </a:ln>
        </p:spPr>
      </p:pic>
      <p:sp>
        <p:nvSpPr>
          <p:cNvPr id="13314" name="Textfeld 5"/>
          <p:cNvSpPr txBox="1">
            <a:spLocks noChangeArrowheads="1"/>
          </p:cNvSpPr>
          <p:nvPr/>
        </p:nvSpPr>
        <p:spPr bwMode="auto">
          <a:xfrm>
            <a:off x="3492500" y="3789363"/>
            <a:ext cx="2735263" cy="584200"/>
          </a:xfrm>
          <a:prstGeom prst="rect">
            <a:avLst/>
          </a:prstGeom>
          <a:noFill/>
          <a:ln w="9525">
            <a:noFill/>
            <a:miter lim="800000"/>
            <a:headEnd/>
            <a:tailEnd/>
          </a:ln>
        </p:spPr>
        <p:txBody>
          <a:bodyPr>
            <a:spAutoFit/>
          </a:bodyPr>
          <a:lstStyle/>
          <a:p>
            <a:pPr algn="ctr"/>
            <a:r>
              <a:rPr lang="de-DE" sz="3200" b="1" i="1" dirty="0">
                <a:latin typeface="Calibri" pitchFamily="34" charset="0"/>
              </a:rPr>
              <a:t>1765-1790</a:t>
            </a:r>
          </a:p>
        </p:txBody>
      </p:sp>
    </p:spTree>
  </p:cSld>
  <p:clrMapOvr>
    <a:masterClrMapping/>
  </p:clrMapOvr>
  <p:transition spd="slow">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p:txBody>
          <a:bodyPr/>
          <a:lstStyle/>
          <a:p>
            <a:r>
              <a:rPr lang="de-DE" b="1" dirty="0" smtClean="0"/>
              <a:t> 1.4 Die Lyrik im Sturm und Drang</a:t>
            </a:r>
            <a:endParaRPr lang="de-DE" dirty="0" smtClean="0"/>
          </a:p>
        </p:txBody>
      </p:sp>
      <p:sp>
        <p:nvSpPr>
          <p:cNvPr id="3" name="Inhaltsplatzhalter 2"/>
          <p:cNvSpPr>
            <a:spLocks noGrp="1"/>
          </p:cNvSpPr>
          <p:nvPr>
            <p:ph idx="1"/>
          </p:nvPr>
        </p:nvSpPr>
        <p:spPr/>
        <p:txBody>
          <a:bodyPr rtlCol="0">
            <a:normAutofit fontScale="92500"/>
          </a:bodyPr>
          <a:lstStyle/>
          <a:p>
            <a:pPr fontAlgn="auto">
              <a:spcAft>
                <a:spcPts val="0"/>
              </a:spcAft>
              <a:buFont typeface="Arial" pitchFamily="34" charset="0"/>
              <a:buChar char="•"/>
              <a:defRPr/>
            </a:pPr>
            <a:r>
              <a:rPr lang="de-DE" dirty="0"/>
              <a:t>Die Lyrik des Sturm und Drang war bestimmt von Liebes-, Natur- und lehrhaften </a:t>
            </a:r>
            <a:r>
              <a:rPr lang="de-DE" dirty="0" smtClean="0"/>
              <a:t>Gedichten.</a:t>
            </a:r>
          </a:p>
          <a:p>
            <a:pPr fontAlgn="auto">
              <a:spcAft>
                <a:spcPts val="0"/>
              </a:spcAft>
              <a:buFont typeface="Arial" pitchFamily="34" charset="0"/>
              <a:buChar char="•"/>
              <a:defRPr/>
            </a:pPr>
            <a:r>
              <a:rPr lang="de-DE" dirty="0" smtClean="0"/>
              <a:t>Die </a:t>
            </a:r>
            <a:r>
              <a:rPr lang="de-DE" dirty="0"/>
              <a:t>Empfindungslyrik spielte eine wesentliche Rolle, da auch sie, wie der Briefroman, das Gefühlsleben zum Ausdruck bringen </a:t>
            </a:r>
            <a:r>
              <a:rPr lang="de-DE" dirty="0" smtClean="0"/>
              <a:t>konnte.</a:t>
            </a:r>
          </a:p>
          <a:p>
            <a:pPr lvl="1" fontAlgn="auto">
              <a:spcAft>
                <a:spcPts val="0"/>
              </a:spcAft>
              <a:buFont typeface="Wingdings" pitchFamily="2" charset="2"/>
              <a:buChar char="v"/>
              <a:defRPr/>
            </a:pPr>
            <a:r>
              <a:rPr lang="de-DE" u="sng" dirty="0" smtClean="0"/>
              <a:t>Einige </a:t>
            </a:r>
            <a:r>
              <a:rPr lang="de-DE" u="sng" dirty="0"/>
              <a:t>Beispiele </a:t>
            </a:r>
            <a:r>
              <a:rPr lang="de-DE" dirty="0" smtClean="0"/>
              <a:t>:</a:t>
            </a:r>
          </a:p>
          <a:p>
            <a:pPr lvl="1" fontAlgn="auto">
              <a:spcAft>
                <a:spcPts val="0"/>
              </a:spcAft>
              <a:buFont typeface="Wingdings" pitchFamily="2" charset="2"/>
              <a:buChar char="ü"/>
              <a:defRPr/>
            </a:pPr>
            <a:r>
              <a:rPr lang="de-DE" b="1" i="1" dirty="0" smtClean="0"/>
              <a:t>Willkommen </a:t>
            </a:r>
            <a:r>
              <a:rPr lang="de-DE" b="1" i="1" dirty="0"/>
              <a:t>und Abschied</a:t>
            </a:r>
            <a:r>
              <a:rPr lang="de-DE" dirty="0"/>
              <a:t>(1771) von </a:t>
            </a:r>
            <a:r>
              <a:rPr lang="de-DE" b="1" dirty="0"/>
              <a:t>Goethe</a:t>
            </a:r>
            <a:r>
              <a:rPr lang="de-DE" dirty="0"/>
              <a:t> oder </a:t>
            </a:r>
            <a:endParaRPr lang="de-DE" dirty="0" smtClean="0"/>
          </a:p>
          <a:p>
            <a:pPr lvl="1" fontAlgn="auto">
              <a:spcAft>
                <a:spcPts val="0"/>
              </a:spcAft>
              <a:buFont typeface="Wingdings" pitchFamily="2" charset="2"/>
              <a:buChar char="ü"/>
              <a:defRPr/>
            </a:pPr>
            <a:r>
              <a:rPr lang="de-DE" b="1" i="1" dirty="0" smtClean="0"/>
              <a:t>Der </a:t>
            </a:r>
            <a:r>
              <a:rPr lang="de-DE" b="1" i="1" dirty="0"/>
              <a:t>Bauer an seinen durchlauchtigen Tyrannen</a:t>
            </a:r>
            <a:r>
              <a:rPr lang="de-DE" dirty="0"/>
              <a:t> (1773) von Gottfried August Bürger.</a:t>
            </a:r>
          </a:p>
        </p:txBody>
      </p:sp>
    </p:spTree>
  </p:cSld>
  <p:clrMapOvr>
    <a:masterClrMapping/>
  </p:clrMapOvr>
  <p:transition spd="slow">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p:txBody>
          <a:bodyPr/>
          <a:lstStyle/>
          <a:p>
            <a:r>
              <a:rPr lang="de-DE" b="1" smtClean="0"/>
              <a:t>2. Literarische Formen</a:t>
            </a:r>
            <a:endParaRPr lang="de-DE" smtClean="0"/>
          </a:p>
        </p:txBody>
      </p:sp>
      <p:sp>
        <p:nvSpPr>
          <p:cNvPr id="23554" name="Inhaltsplatzhalter 2"/>
          <p:cNvSpPr>
            <a:spLocks noGrp="1"/>
          </p:cNvSpPr>
          <p:nvPr>
            <p:ph idx="1"/>
          </p:nvPr>
        </p:nvSpPr>
        <p:spPr/>
        <p:txBody>
          <a:bodyPr/>
          <a:lstStyle/>
          <a:p>
            <a:pPr>
              <a:buFont typeface="Arial" charset="0"/>
              <a:buNone/>
            </a:pPr>
            <a:endParaRPr lang="de-DE" smtClean="0"/>
          </a:p>
          <a:p>
            <a:pPr>
              <a:buFont typeface="Wingdings" pitchFamily="2" charset="2"/>
              <a:buChar char="Ø"/>
            </a:pPr>
            <a:r>
              <a:rPr lang="de-DE" sz="3600" smtClean="0"/>
              <a:t>bürgerliches Drama</a:t>
            </a:r>
          </a:p>
          <a:p>
            <a:pPr>
              <a:buFont typeface="Arial" charset="0"/>
              <a:buNone/>
            </a:pPr>
            <a:endParaRPr lang="de-DE" sz="3600" smtClean="0"/>
          </a:p>
          <a:p>
            <a:pPr>
              <a:buFont typeface="Wingdings" pitchFamily="2" charset="2"/>
              <a:buChar char="Ø"/>
            </a:pPr>
            <a:r>
              <a:rPr lang="de-DE" sz="3600" smtClean="0"/>
              <a:t>bürgerlicher Roman</a:t>
            </a:r>
          </a:p>
          <a:p>
            <a:pPr>
              <a:buFont typeface="Arial" charset="0"/>
              <a:buNone/>
            </a:pPr>
            <a:endParaRPr lang="de-DE" sz="3600" smtClean="0"/>
          </a:p>
          <a:p>
            <a:pPr>
              <a:buFont typeface="Wingdings" pitchFamily="2" charset="2"/>
              <a:buChar char="Ø"/>
            </a:pPr>
            <a:r>
              <a:rPr lang="de-DE" sz="3600" smtClean="0"/>
              <a:t>Empfindungslyrik</a:t>
            </a:r>
          </a:p>
          <a:p>
            <a:pPr>
              <a:buFont typeface="Arial" charset="0"/>
              <a:buNone/>
            </a:pPr>
            <a:endParaRPr lang="de-DE" smtClean="0"/>
          </a:p>
        </p:txBody>
      </p:sp>
    </p:spTree>
  </p:cSld>
  <p:clrMapOvr>
    <a:masterClrMapping/>
  </p:clrMapOvr>
  <p:transition spd="slow">
    <p:cover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r>
              <a:rPr lang="de-DE" b="1" smtClean="0"/>
              <a:t>3. Vertreter</a:t>
            </a:r>
            <a:endParaRPr lang="de-DE" smtClean="0"/>
          </a:p>
        </p:txBody>
      </p:sp>
      <p:sp>
        <p:nvSpPr>
          <p:cNvPr id="24578" name="Inhaltsplatzhalter 2"/>
          <p:cNvSpPr>
            <a:spLocks noGrp="1"/>
          </p:cNvSpPr>
          <p:nvPr>
            <p:ph idx="1"/>
          </p:nvPr>
        </p:nvSpPr>
        <p:spPr/>
        <p:txBody>
          <a:bodyPr/>
          <a:lstStyle/>
          <a:p>
            <a:r>
              <a:rPr lang="de-DE" b="1" smtClean="0"/>
              <a:t>Gottfried August Bürger</a:t>
            </a:r>
            <a:r>
              <a:rPr lang="de-DE" smtClean="0"/>
              <a:t> (1747-1794)</a:t>
            </a:r>
          </a:p>
          <a:p>
            <a:r>
              <a:rPr lang="de-DE" b="1" smtClean="0"/>
              <a:t>Johann Wolfgang von Goethe</a:t>
            </a:r>
            <a:r>
              <a:rPr lang="de-DE" smtClean="0"/>
              <a:t> (1749-1832)</a:t>
            </a:r>
          </a:p>
          <a:p>
            <a:r>
              <a:rPr lang="de-DE" b="1" smtClean="0"/>
              <a:t>Johann Gottfried von Herder</a:t>
            </a:r>
            <a:r>
              <a:rPr lang="de-DE" smtClean="0"/>
              <a:t> (1744-1803)</a:t>
            </a:r>
          </a:p>
          <a:p>
            <a:r>
              <a:rPr lang="de-DE" smtClean="0"/>
              <a:t>Friedrich Maximilian Klinger (1752-1831)</a:t>
            </a:r>
          </a:p>
          <a:p>
            <a:r>
              <a:rPr lang="de-DE" smtClean="0"/>
              <a:t>Jakob Michael Reinhold Lenz (1751-1792)</a:t>
            </a:r>
          </a:p>
          <a:p>
            <a:r>
              <a:rPr lang="de-DE" smtClean="0"/>
              <a:t>Karl Philipp Moritz (1756-1793)</a:t>
            </a:r>
          </a:p>
          <a:p>
            <a:r>
              <a:rPr lang="de-DE" b="1" smtClean="0"/>
              <a:t>Friedrich von Schiller</a:t>
            </a:r>
            <a:r>
              <a:rPr lang="de-DE" smtClean="0"/>
              <a:t> (1759-1805)</a:t>
            </a:r>
          </a:p>
          <a:p>
            <a:endParaRPr lang="de-DE" smtClean="0"/>
          </a:p>
        </p:txBody>
      </p:sp>
    </p:spTree>
  </p:cSld>
  <p:clrMapOvr>
    <a:masterClrMapping/>
  </p:clrMapOvr>
  <p:transition spd="slow">
    <p:cover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p:txBody>
          <a:bodyPr/>
          <a:lstStyle/>
          <a:p>
            <a:r>
              <a:rPr lang="de-DE" b="1" dirty="0" smtClean="0"/>
              <a:t>4. Werke</a:t>
            </a:r>
          </a:p>
        </p:txBody>
      </p:sp>
      <p:sp>
        <p:nvSpPr>
          <p:cNvPr id="25602" name="Inhaltsplatzhalter 2"/>
          <p:cNvSpPr>
            <a:spLocks noGrp="1"/>
          </p:cNvSpPr>
          <p:nvPr>
            <p:ph idx="1"/>
          </p:nvPr>
        </p:nvSpPr>
        <p:spPr>
          <a:xfrm>
            <a:off x="457200" y="1600200"/>
            <a:ext cx="8229600" cy="5068888"/>
          </a:xfrm>
        </p:spPr>
        <p:txBody>
          <a:bodyPr/>
          <a:lstStyle/>
          <a:p>
            <a:r>
              <a:rPr lang="de-DE" sz="2800" dirty="0" smtClean="0"/>
              <a:t>Über die neuere deutsche Literatur. Fragmente (1767) - Herder</a:t>
            </a:r>
          </a:p>
          <a:p>
            <a:r>
              <a:rPr lang="de-DE" sz="2800" dirty="0" smtClean="0"/>
              <a:t>Götz von Berlichingen mit der eisernen Hand (1773) - Goethe</a:t>
            </a:r>
          </a:p>
          <a:p>
            <a:r>
              <a:rPr lang="de-DE" sz="2800" b="1" dirty="0" smtClean="0"/>
              <a:t>Ganymed</a:t>
            </a:r>
            <a:r>
              <a:rPr lang="de-DE" sz="2800" dirty="0" smtClean="0"/>
              <a:t> (1773) - Goethe</a:t>
            </a:r>
          </a:p>
          <a:p>
            <a:r>
              <a:rPr lang="de-DE" sz="2800" dirty="0" smtClean="0"/>
              <a:t>Die Leiden des jungen Werthers (1774) - Goethe</a:t>
            </a:r>
          </a:p>
          <a:p>
            <a:r>
              <a:rPr lang="de-DE" sz="2800" dirty="0" smtClean="0"/>
              <a:t>Der Hofmeister oder Vorteile der Privaterziehung (1774) - Lenz</a:t>
            </a:r>
          </a:p>
          <a:p>
            <a:r>
              <a:rPr lang="de-DE" sz="2800" dirty="0" smtClean="0"/>
              <a:t>Die Soldaten (1776) – Lenz</a:t>
            </a:r>
          </a:p>
        </p:txBody>
      </p:sp>
    </p:spTree>
  </p:cSld>
  <p:clrMapOvr>
    <a:masterClrMapping/>
  </p:clrMapOvr>
  <p:transition spd="slow">
    <p:cover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p:txBody>
          <a:bodyPr/>
          <a:lstStyle/>
          <a:p>
            <a:endParaRPr lang="tr-TR" smtClean="0"/>
          </a:p>
        </p:txBody>
      </p:sp>
      <p:sp>
        <p:nvSpPr>
          <p:cNvPr id="26626" name="Inhaltsplatzhalter 2"/>
          <p:cNvSpPr>
            <a:spLocks noGrp="1"/>
          </p:cNvSpPr>
          <p:nvPr>
            <p:ph idx="1"/>
          </p:nvPr>
        </p:nvSpPr>
        <p:spPr/>
        <p:txBody>
          <a:bodyPr/>
          <a:lstStyle/>
          <a:p>
            <a:endParaRPr lang="de-DE" dirty="0" smtClean="0"/>
          </a:p>
          <a:p>
            <a:r>
              <a:rPr lang="de-DE" dirty="0" smtClean="0"/>
              <a:t>Sturm und Drang (1776) - Klinger</a:t>
            </a:r>
          </a:p>
          <a:p>
            <a:r>
              <a:rPr lang="de-DE" dirty="0" smtClean="0"/>
              <a:t>Gedichte (1778) - Bürger</a:t>
            </a:r>
          </a:p>
          <a:p>
            <a:r>
              <a:rPr lang="de-DE" dirty="0" smtClean="0"/>
              <a:t>Die Räuber (1781) - Schiller</a:t>
            </a:r>
          </a:p>
          <a:p>
            <a:r>
              <a:rPr lang="de-DE" dirty="0" smtClean="0"/>
              <a:t>Kabale und Liebe (1784) - Schiller</a:t>
            </a:r>
          </a:p>
          <a:p>
            <a:r>
              <a:rPr lang="de-DE" b="1" dirty="0" smtClean="0"/>
              <a:t>Prometheus</a:t>
            </a:r>
            <a:r>
              <a:rPr lang="de-DE" dirty="0" smtClean="0"/>
              <a:t> (1785) - Goethe</a:t>
            </a:r>
          </a:p>
          <a:p>
            <a:r>
              <a:rPr lang="de-DE" dirty="0" smtClean="0"/>
              <a:t>Anton Reiser (1785/90) - Moritz</a:t>
            </a:r>
          </a:p>
          <a:p>
            <a:endParaRPr lang="de-DE" dirty="0" smtClean="0"/>
          </a:p>
        </p:txBody>
      </p:sp>
    </p:spTree>
  </p:cSld>
  <p:clrMapOvr>
    <a:masterClrMapping/>
  </p:clrMapOvr>
  <p:transition spd="slow">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p:txBody>
          <a:bodyPr/>
          <a:lstStyle/>
          <a:p>
            <a:r>
              <a:rPr lang="de-DE" b="1" dirty="0" smtClean="0"/>
              <a:t>I. Begriff</a:t>
            </a:r>
            <a:endParaRPr lang="de-DE" dirty="0" smtClean="0"/>
          </a:p>
        </p:txBody>
      </p:sp>
      <p:sp>
        <p:nvSpPr>
          <p:cNvPr id="14338" name="Inhaltsplatzhalter 2"/>
          <p:cNvSpPr>
            <a:spLocks noGrp="1"/>
          </p:cNvSpPr>
          <p:nvPr>
            <p:ph idx="1"/>
          </p:nvPr>
        </p:nvSpPr>
        <p:spPr/>
        <p:txBody>
          <a:bodyPr/>
          <a:lstStyle/>
          <a:p>
            <a:r>
              <a:rPr lang="de-DE" dirty="0" smtClean="0"/>
              <a:t>Der Begriff des Sturm und Drang ist von </a:t>
            </a:r>
            <a:r>
              <a:rPr lang="de-DE" b="1" dirty="0" smtClean="0"/>
              <a:t>Klingers</a:t>
            </a:r>
            <a:r>
              <a:rPr lang="de-DE" dirty="0" smtClean="0"/>
              <a:t> gleichnamigem Drama </a:t>
            </a:r>
            <a:r>
              <a:rPr lang="de-DE" b="1" i="1" dirty="0" smtClean="0"/>
              <a:t>Sturm und Drang</a:t>
            </a:r>
            <a:r>
              <a:rPr lang="de-DE" dirty="0" smtClean="0"/>
              <a:t> (1776) hergeleitet. </a:t>
            </a:r>
          </a:p>
          <a:p>
            <a:r>
              <a:rPr lang="de-DE" dirty="0" smtClean="0"/>
              <a:t>Der Beginn der Epoche wurde mit dem Erscheinen der </a:t>
            </a:r>
            <a:r>
              <a:rPr lang="de-DE" dirty="0" err="1" smtClean="0"/>
              <a:t>herderschen</a:t>
            </a:r>
            <a:r>
              <a:rPr lang="de-DE" dirty="0" smtClean="0"/>
              <a:t> </a:t>
            </a:r>
            <a:r>
              <a:rPr lang="de-DE" i="1" dirty="0" smtClean="0"/>
              <a:t>Fragmente</a:t>
            </a:r>
            <a:r>
              <a:rPr lang="de-DE" dirty="0" smtClean="0"/>
              <a:t> 1767 markiert. </a:t>
            </a:r>
          </a:p>
          <a:p>
            <a:r>
              <a:rPr lang="de-DE" dirty="0" smtClean="0"/>
              <a:t>Der Sturm und Drang endet mit dem Wandel Goethes und Schillers zu Klassikern.</a:t>
            </a:r>
          </a:p>
        </p:txBody>
      </p:sp>
    </p:spTree>
  </p:cSld>
  <p:clrMapOvr>
    <a:masterClrMapping/>
  </p:clrMapOvr>
  <p:transition spd="slow">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e-DE" b="1" dirty="0"/>
              <a:t>1. Literatur des Sturm und Drang</a:t>
            </a:r>
            <a:br>
              <a:rPr lang="de-DE" b="1" dirty="0"/>
            </a:br>
            <a:r>
              <a:rPr lang="de-DE" b="1" dirty="0"/>
              <a:t>1.1 </a:t>
            </a:r>
            <a:r>
              <a:rPr lang="de-DE" b="1" dirty="0" smtClean="0"/>
              <a:t>Geniekult</a:t>
            </a:r>
            <a:endParaRPr lang="de-DE" dirty="0"/>
          </a:p>
        </p:txBody>
      </p:sp>
      <p:sp>
        <p:nvSpPr>
          <p:cNvPr id="3" name="Inhaltsplatzhalter 2"/>
          <p:cNvSpPr>
            <a:spLocks noGrp="1"/>
          </p:cNvSpPr>
          <p:nvPr>
            <p:ph idx="1"/>
          </p:nvPr>
        </p:nvSpPr>
        <p:spPr/>
        <p:txBody>
          <a:bodyPr rtlCol="0">
            <a:normAutofit fontScale="92500"/>
          </a:bodyPr>
          <a:lstStyle/>
          <a:p>
            <a:pPr fontAlgn="auto">
              <a:spcAft>
                <a:spcPts val="0"/>
              </a:spcAft>
              <a:buFont typeface="Arial" pitchFamily="34" charset="0"/>
              <a:buChar char="•"/>
              <a:defRPr/>
            </a:pPr>
            <a:r>
              <a:rPr lang="de-DE" dirty="0"/>
              <a:t>Im Mittelpunkt neuer ästhetischer Betrachtungen steht nun das Genie, nicht mehr die Regelpoetik</a:t>
            </a:r>
            <a:r>
              <a:rPr lang="de-DE" dirty="0" smtClean="0"/>
              <a:t>.</a:t>
            </a:r>
          </a:p>
          <a:p>
            <a:pPr fontAlgn="auto">
              <a:spcAft>
                <a:spcPts val="0"/>
              </a:spcAft>
              <a:buFont typeface="Arial" pitchFamily="34" charset="0"/>
              <a:buChar char="•"/>
              <a:defRPr/>
            </a:pPr>
            <a:r>
              <a:rPr lang="de-DE" dirty="0" smtClean="0"/>
              <a:t>Die </a:t>
            </a:r>
            <a:r>
              <a:rPr lang="de-DE" dirty="0"/>
              <a:t>Zeit des Sturm und Drang wird auch als </a:t>
            </a:r>
            <a:r>
              <a:rPr lang="de-DE" b="1" dirty="0"/>
              <a:t>Geniezeit </a:t>
            </a:r>
            <a:r>
              <a:rPr lang="de-DE" dirty="0"/>
              <a:t>bezeichnet, die viele Genies hervorbrachte, und in welcher der Dichter gegenüber anderen Menschen herausgehoben wurde. </a:t>
            </a:r>
            <a:endParaRPr lang="de-DE" dirty="0" smtClean="0"/>
          </a:p>
          <a:p>
            <a:pPr fontAlgn="auto">
              <a:spcAft>
                <a:spcPts val="0"/>
              </a:spcAft>
              <a:buFont typeface="Arial" pitchFamily="34" charset="0"/>
              <a:buChar char="•"/>
              <a:defRPr/>
            </a:pPr>
            <a:r>
              <a:rPr lang="de-DE" dirty="0" smtClean="0"/>
              <a:t>Starke </a:t>
            </a:r>
            <a:r>
              <a:rPr lang="de-DE" dirty="0"/>
              <a:t>Impulse erhielten die Genies durch Shakespeare</a:t>
            </a:r>
            <a:r>
              <a:rPr lang="de-DE" dirty="0" smtClean="0"/>
              <a:t>.</a:t>
            </a:r>
            <a:endParaRPr lang="de-DE" dirty="0"/>
          </a:p>
        </p:txBody>
      </p:sp>
    </p:spTree>
  </p:cSld>
  <p:clrMapOvr>
    <a:masterClrMapping/>
  </p:clrMapOvr>
  <p:transition spd="slow">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endParaRPr lang="tr-TR" smtClean="0"/>
          </a:p>
        </p:txBody>
      </p:sp>
      <p:sp>
        <p:nvSpPr>
          <p:cNvPr id="3" name="Inhaltsplatzhalt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de-DE" dirty="0"/>
              <a:t>Die neue Literatur ist einerseits durch Genialität, andererseits durch Subjektivität geprägt worden. </a:t>
            </a:r>
            <a:endParaRPr lang="de-DE" dirty="0" smtClean="0"/>
          </a:p>
          <a:p>
            <a:pPr fontAlgn="auto">
              <a:spcAft>
                <a:spcPts val="0"/>
              </a:spcAft>
              <a:buFont typeface="Arial" pitchFamily="34" charset="0"/>
              <a:buNone/>
              <a:defRPr/>
            </a:pPr>
            <a:endParaRPr lang="de-DE" dirty="0" smtClean="0"/>
          </a:p>
          <a:p>
            <a:pPr fontAlgn="auto">
              <a:spcAft>
                <a:spcPts val="0"/>
              </a:spcAft>
              <a:buFont typeface="Arial" pitchFamily="34" charset="0"/>
              <a:buChar char="•"/>
              <a:defRPr/>
            </a:pPr>
            <a:r>
              <a:rPr lang="de-DE" dirty="0" smtClean="0"/>
              <a:t>Der </a:t>
            </a:r>
            <a:r>
              <a:rPr lang="de-DE" dirty="0"/>
              <a:t>Sturm und Drang darf </a:t>
            </a:r>
            <a:r>
              <a:rPr lang="de-DE" b="1" dirty="0"/>
              <a:t>nicht als Kampf gegen die Aufklärer gesehen werden</a:t>
            </a:r>
            <a:r>
              <a:rPr lang="de-DE" dirty="0"/>
              <a:t>. </a:t>
            </a:r>
            <a:endParaRPr lang="de-DE" dirty="0" smtClean="0"/>
          </a:p>
          <a:p>
            <a:pPr lvl="1" fontAlgn="auto">
              <a:spcAft>
                <a:spcPts val="0"/>
              </a:spcAft>
              <a:buFont typeface="Wingdings" pitchFamily="2" charset="2"/>
              <a:buChar char="Ø"/>
              <a:defRPr/>
            </a:pPr>
            <a:r>
              <a:rPr lang="de-DE" dirty="0" smtClean="0"/>
              <a:t>Mit </a:t>
            </a:r>
            <a:r>
              <a:rPr lang="de-DE" dirty="0"/>
              <a:t>dem Sturm und Drang trat die Aufklärung in eine neue Phase ein. Die aufklärerische Rationalität wurde durch die Gefühlsregungen der Stürmer und Dränger erweitert. Verstand und Gefühl bildeten nun eine Einheit.</a:t>
            </a:r>
          </a:p>
        </p:txBody>
      </p:sp>
    </p:spTree>
  </p:cSld>
  <p:clrMapOvr>
    <a:masterClrMapping/>
  </p:clrMapOvr>
  <p:transition spd="slow">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e-DE" b="1" dirty="0"/>
              <a:t>1.2 Das Drama im Sturm und </a:t>
            </a:r>
            <a:r>
              <a:rPr lang="de-DE" b="1" dirty="0" smtClean="0"/>
              <a:t>Drang</a:t>
            </a:r>
            <a:endParaRPr lang="de-DE" dirty="0"/>
          </a:p>
        </p:txBody>
      </p:sp>
      <p:sp>
        <p:nvSpPr>
          <p:cNvPr id="3" name="Inhaltsplatzhalter 2"/>
          <p:cNvSpPr>
            <a:spLocks noGrp="1"/>
          </p:cNvSpPr>
          <p:nvPr>
            <p:ph idx="1"/>
          </p:nvPr>
        </p:nvSpPr>
        <p:spPr/>
        <p:txBody>
          <a:bodyPr rtlCol="0">
            <a:normAutofit fontScale="92500"/>
          </a:bodyPr>
          <a:lstStyle/>
          <a:p>
            <a:pPr fontAlgn="auto">
              <a:spcAft>
                <a:spcPts val="0"/>
              </a:spcAft>
              <a:buFont typeface="Arial" pitchFamily="34" charset="0"/>
              <a:buChar char="•"/>
              <a:defRPr/>
            </a:pPr>
            <a:r>
              <a:rPr lang="de-DE" dirty="0"/>
              <a:t>Die </a:t>
            </a:r>
            <a:r>
              <a:rPr lang="de-DE" dirty="0" smtClean="0"/>
              <a:t>am meisten bevorzugte </a:t>
            </a:r>
            <a:r>
              <a:rPr lang="de-DE" dirty="0"/>
              <a:t>literarische Form </a:t>
            </a:r>
            <a:r>
              <a:rPr lang="de-DE" dirty="0" smtClean="0"/>
              <a:t>in Sturm und Drang war </a:t>
            </a:r>
            <a:r>
              <a:rPr lang="de-DE" dirty="0"/>
              <a:t>das </a:t>
            </a:r>
            <a:r>
              <a:rPr lang="de-DE" dirty="0" smtClean="0"/>
              <a:t>Drama</a:t>
            </a:r>
          </a:p>
          <a:p>
            <a:pPr fontAlgn="auto">
              <a:spcAft>
                <a:spcPts val="0"/>
              </a:spcAft>
              <a:buFont typeface="Arial" pitchFamily="34" charset="0"/>
              <a:buChar char="•"/>
              <a:defRPr/>
            </a:pPr>
            <a:r>
              <a:rPr lang="de-DE" dirty="0" smtClean="0"/>
              <a:t>Dies hatte den Grund, weil das Drama erzieherische </a:t>
            </a:r>
            <a:r>
              <a:rPr lang="de-DE" dirty="0"/>
              <a:t>und </a:t>
            </a:r>
            <a:r>
              <a:rPr lang="de-DE" dirty="0" smtClean="0"/>
              <a:t>bildend war.</a:t>
            </a:r>
          </a:p>
          <a:p>
            <a:pPr fontAlgn="auto">
              <a:spcAft>
                <a:spcPts val="0"/>
              </a:spcAft>
              <a:buFont typeface="Arial" pitchFamily="34" charset="0"/>
              <a:buChar char="•"/>
              <a:defRPr/>
            </a:pPr>
            <a:r>
              <a:rPr lang="de-DE" dirty="0" smtClean="0"/>
              <a:t>Mit </a:t>
            </a:r>
            <a:r>
              <a:rPr lang="de-DE" dirty="0"/>
              <a:t>Werken wie </a:t>
            </a:r>
            <a:r>
              <a:rPr lang="de-DE" b="1" i="1" dirty="0"/>
              <a:t>Die Räuber</a:t>
            </a:r>
            <a:r>
              <a:rPr lang="de-DE" dirty="0"/>
              <a:t> (1781) und </a:t>
            </a:r>
            <a:r>
              <a:rPr lang="de-DE" b="1" i="1" dirty="0"/>
              <a:t>Kabale und Liebe</a:t>
            </a:r>
            <a:r>
              <a:rPr lang="de-DE" dirty="0"/>
              <a:t> (1784) von </a:t>
            </a:r>
            <a:r>
              <a:rPr lang="de-DE" b="1" dirty="0"/>
              <a:t>Schiller</a:t>
            </a:r>
            <a:r>
              <a:rPr lang="de-DE" dirty="0"/>
              <a:t>  </a:t>
            </a:r>
            <a:r>
              <a:rPr lang="de-DE" dirty="0" smtClean="0"/>
              <a:t>und dem </a:t>
            </a:r>
            <a:r>
              <a:rPr lang="de-DE" b="1" i="1" dirty="0" smtClean="0"/>
              <a:t>Götz </a:t>
            </a:r>
            <a:r>
              <a:rPr lang="de-DE" b="1" i="1" dirty="0"/>
              <a:t>von Berlichingen</a:t>
            </a:r>
            <a:r>
              <a:rPr lang="de-DE" dirty="0"/>
              <a:t> (1773) von </a:t>
            </a:r>
            <a:r>
              <a:rPr lang="de-DE" b="1" dirty="0" smtClean="0"/>
              <a:t>Goethe</a:t>
            </a:r>
            <a:r>
              <a:rPr lang="de-DE" dirty="0"/>
              <a:t> </a:t>
            </a:r>
            <a:r>
              <a:rPr lang="de-DE" dirty="0" smtClean="0"/>
              <a:t>wurde </a:t>
            </a:r>
            <a:r>
              <a:rPr lang="de-DE" dirty="0"/>
              <a:t>das deutsche Theater mit dem französischen und englischem Theater </a:t>
            </a:r>
            <a:r>
              <a:rPr lang="de-DE" dirty="0" smtClean="0"/>
              <a:t>gleichwertig.</a:t>
            </a:r>
            <a:endParaRPr lang="de-DE" dirty="0"/>
          </a:p>
        </p:txBody>
      </p:sp>
    </p:spTree>
  </p:cSld>
  <p:clrMapOvr>
    <a:masterClrMapping/>
  </p:clrMapOvr>
  <p:transition spd="slow">
    <p:cover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p:txBody>
          <a:bodyPr/>
          <a:lstStyle/>
          <a:p>
            <a:endParaRPr lang="tr-TR" smtClean="0"/>
          </a:p>
        </p:txBody>
      </p:sp>
      <p:sp>
        <p:nvSpPr>
          <p:cNvPr id="3" name="Inhaltsplatzhalt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de-DE" dirty="0"/>
              <a:t>Die Behandlung aktueller Gesellschaftsprobleme ist </a:t>
            </a:r>
            <a:r>
              <a:rPr lang="de-DE" b="1" dirty="0"/>
              <a:t>eine Neuerung des Dramas</a:t>
            </a:r>
            <a:r>
              <a:rPr lang="de-DE" dirty="0"/>
              <a:t> des Sturm und Drang gegenüber anderen Epochen. </a:t>
            </a:r>
            <a:endParaRPr lang="de-DE" dirty="0" smtClean="0"/>
          </a:p>
          <a:p>
            <a:pPr fontAlgn="auto">
              <a:spcAft>
                <a:spcPts val="0"/>
              </a:spcAft>
              <a:buFont typeface="Arial" pitchFamily="34" charset="0"/>
              <a:buNone/>
              <a:defRPr/>
            </a:pPr>
            <a:endParaRPr lang="de-DE" dirty="0" smtClean="0"/>
          </a:p>
          <a:p>
            <a:pPr fontAlgn="auto">
              <a:spcAft>
                <a:spcPts val="0"/>
              </a:spcAft>
              <a:buFont typeface="Arial" pitchFamily="34" charset="0"/>
              <a:buChar char="•"/>
              <a:defRPr/>
            </a:pPr>
            <a:r>
              <a:rPr lang="de-DE" dirty="0" smtClean="0"/>
              <a:t>Eines </a:t>
            </a:r>
            <a:r>
              <a:rPr lang="de-DE" dirty="0"/>
              <a:t>haben die Dramen des Sturm und Drang alle </a:t>
            </a:r>
            <a:r>
              <a:rPr lang="de-DE" b="1" dirty="0"/>
              <a:t>gemeinsam: </a:t>
            </a:r>
            <a:r>
              <a:rPr lang="de-DE" dirty="0"/>
              <a:t>Am Ende scheitert der Held an den gesellschaftlichen Verhältnissen und kann seine Identität nur durch Mord, Freitod oder Selbstverstümmelung bewahren.</a:t>
            </a:r>
            <a:r>
              <a:rPr lang="de-DE" dirty="0" smtClean="0"/>
              <a:t/>
            </a:r>
            <a:br>
              <a:rPr lang="de-DE" dirty="0" smtClean="0"/>
            </a:br>
            <a:endParaRPr lang="de-DE" dirty="0"/>
          </a:p>
        </p:txBody>
      </p:sp>
    </p:spTree>
  </p:cSld>
  <p:clrMapOvr>
    <a:masterClrMapping/>
  </p:clrMapOvr>
  <p:transition spd="slow">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endParaRPr lang="tr-TR" smtClean="0"/>
          </a:p>
        </p:txBody>
      </p:sp>
      <p:sp>
        <p:nvSpPr>
          <p:cNvPr id="19458" name="Inhaltsplatzhalter 2"/>
          <p:cNvSpPr>
            <a:spLocks noGrp="1"/>
          </p:cNvSpPr>
          <p:nvPr>
            <p:ph idx="1"/>
          </p:nvPr>
        </p:nvSpPr>
        <p:spPr/>
        <p:txBody>
          <a:bodyPr/>
          <a:lstStyle/>
          <a:p>
            <a:r>
              <a:rPr lang="de-DE" dirty="0" smtClean="0"/>
              <a:t>Wichtige Themen der Dramen im Sturm und Drang waren:</a:t>
            </a:r>
          </a:p>
          <a:p>
            <a:pPr lvl="1">
              <a:buFont typeface="Wingdings" pitchFamily="2" charset="2"/>
              <a:buChar char="ü"/>
            </a:pPr>
            <a:r>
              <a:rPr lang="de-DE" dirty="0" smtClean="0"/>
              <a:t>Freiheitskampf gegen die Gesellschaft </a:t>
            </a:r>
          </a:p>
          <a:p>
            <a:pPr lvl="1">
              <a:buFont typeface="Arial" charset="0"/>
              <a:buNone/>
            </a:pPr>
            <a:r>
              <a:rPr lang="de-DE" dirty="0" smtClean="0"/>
              <a:t>	(z. B. Schiller: </a:t>
            </a:r>
            <a:r>
              <a:rPr lang="de-DE" i="1" dirty="0" smtClean="0"/>
              <a:t>Kabale und Liebe</a:t>
            </a:r>
            <a:r>
              <a:rPr lang="de-DE" dirty="0" smtClean="0"/>
              <a:t>, </a:t>
            </a:r>
            <a:r>
              <a:rPr lang="de-DE" i="1" dirty="0" smtClean="0"/>
              <a:t>Die Räuber</a:t>
            </a:r>
            <a:r>
              <a:rPr lang="de-DE" dirty="0" smtClean="0"/>
              <a:t>; Goethe: </a:t>
            </a:r>
            <a:r>
              <a:rPr lang="de-DE" i="1" dirty="0" smtClean="0"/>
              <a:t>Götz von Berlichingen</a:t>
            </a:r>
            <a:r>
              <a:rPr lang="de-DE" dirty="0" smtClean="0"/>
              <a:t>; Klinger: </a:t>
            </a:r>
            <a:r>
              <a:rPr lang="de-DE" i="1" dirty="0" smtClean="0"/>
              <a:t>Die Zwillinge</a:t>
            </a:r>
            <a:r>
              <a:rPr lang="de-DE" dirty="0" smtClean="0"/>
              <a:t>)</a:t>
            </a:r>
          </a:p>
          <a:p>
            <a:pPr lvl="1">
              <a:buFont typeface="Arial" charset="0"/>
              <a:buNone/>
            </a:pPr>
            <a:endParaRPr lang="de-DE" dirty="0" smtClean="0"/>
          </a:p>
          <a:p>
            <a:pPr lvl="1">
              <a:buFont typeface="Wingdings" pitchFamily="2" charset="2"/>
              <a:buChar char="ü"/>
            </a:pPr>
            <a:r>
              <a:rPr lang="de-DE" dirty="0" smtClean="0"/>
              <a:t>gesellschaftliche Geschlechterauffassungen </a:t>
            </a:r>
          </a:p>
          <a:p>
            <a:pPr lvl="1">
              <a:buFont typeface="Arial" charset="0"/>
              <a:buNone/>
            </a:pPr>
            <a:r>
              <a:rPr lang="de-DE" dirty="0" smtClean="0"/>
              <a:t>	(z. B. Lenz: </a:t>
            </a:r>
            <a:r>
              <a:rPr lang="de-DE" i="1" dirty="0" smtClean="0"/>
              <a:t>Die Soldaten</a:t>
            </a:r>
            <a:r>
              <a:rPr lang="de-DE" dirty="0" smtClean="0"/>
              <a:t>)</a:t>
            </a:r>
          </a:p>
        </p:txBody>
      </p:sp>
    </p:spTree>
  </p:cSld>
  <p:clrMapOvr>
    <a:masterClrMapping/>
  </p:clrMapOvr>
  <p:transition spd="slow">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e-DE" b="1" dirty="0"/>
              <a:t>    1.3 Der Roman im Sturm und </a:t>
            </a:r>
            <a:r>
              <a:rPr lang="de-DE" b="1" dirty="0" smtClean="0"/>
              <a:t>Drang</a:t>
            </a:r>
            <a:endParaRPr lang="de-DE" dirty="0"/>
          </a:p>
        </p:txBody>
      </p:sp>
      <p:sp>
        <p:nvSpPr>
          <p:cNvPr id="20482" name="Inhaltsplatzhalter 2"/>
          <p:cNvSpPr>
            <a:spLocks noGrp="1"/>
          </p:cNvSpPr>
          <p:nvPr>
            <p:ph idx="1"/>
          </p:nvPr>
        </p:nvSpPr>
        <p:spPr/>
        <p:txBody>
          <a:bodyPr/>
          <a:lstStyle/>
          <a:p>
            <a:r>
              <a:rPr lang="de-DE" dirty="0" smtClean="0"/>
              <a:t>Der bürgerliche Roman war in der Zeit der Aufklärung noch sehr unbekannt. </a:t>
            </a:r>
          </a:p>
          <a:p>
            <a:pPr>
              <a:buFont typeface="Arial" charset="0"/>
              <a:buNone/>
            </a:pPr>
            <a:endParaRPr lang="de-DE" dirty="0" smtClean="0"/>
          </a:p>
          <a:p>
            <a:r>
              <a:rPr lang="de-DE" dirty="0" smtClean="0"/>
              <a:t>Erst mit </a:t>
            </a:r>
            <a:r>
              <a:rPr lang="de-DE" b="1" dirty="0" smtClean="0"/>
              <a:t>Goethes</a:t>
            </a:r>
            <a:r>
              <a:rPr lang="de-DE" dirty="0" smtClean="0"/>
              <a:t> Briefroman </a:t>
            </a:r>
            <a:r>
              <a:rPr lang="de-DE" b="1" i="1" dirty="0" smtClean="0"/>
              <a:t>Die Leiden des jungen Werthers</a:t>
            </a:r>
            <a:r>
              <a:rPr lang="de-DE" dirty="0" smtClean="0"/>
              <a:t> (1774) erschien der erste bürgerliche Roman.</a:t>
            </a:r>
          </a:p>
          <a:p>
            <a:pPr lvl="1">
              <a:buFont typeface="Wingdings" pitchFamily="2" charset="2"/>
              <a:buChar char="Ø"/>
            </a:pPr>
            <a:r>
              <a:rPr lang="de-DE" dirty="0" smtClean="0"/>
              <a:t>Durch Briefromane hat man die Möglichkeit, das Gefühlsleben durch einfache Art zu artikulieren. </a:t>
            </a:r>
          </a:p>
        </p:txBody>
      </p:sp>
    </p:spTree>
  </p:cSld>
  <p:clrMapOvr>
    <a:masterClrMapping/>
  </p:clrMapOvr>
  <p:transition spd="slow">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endParaRPr lang="tr-TR" smtClean="0"/>
          </a:p>
        </p:txBody>
      </p:sp>
      <p:sp>
        <p:nvSpPr>
          <p:cNvPr id="3" name="Inhaltsplatzhalt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de-DE" dirty="0" smtClean="0"/>
              <a:t>Werther ist ein junger, bürgerlicher Intellektueller, der am Eingliederungsversuch eines bürgerlichen Individuums in die Ständegesellschaft scheitert und darauf Selbstmord begeht. </a:t>
            </a:r>
          </a:p>
          <a:p>
            <a:pPr fontAlgn="auto">
              <a:spcAft>
                <a:spcPts val="0"/>
              </a:spcAft>
              <a:buFont typeface="Arial" pitchFamily="34" charset="0"/>
              <a:buChar char="•"/>
              <a:defRPr/>
            </a:pPr>
            <a:r>
              <a:rPr lang="de-DE" dirty="0" smtClean="0"/>
              <a:t>Werther war ein Außenseiter der Gesellschaft und nicht angepasst und integriert wie Albert. Werther behauptete für sich das Recht auf Selbstbestimmung, Selbstfindung und Selbstverwirklichung. Dies war jedoch nicht bei der Arbeit möglich, da er sich als Sekretär auch unterordnen muss. </a:t>
            </a:r>
          </a:p>
          <a:p>
            <a:pPr fontAlgn="auto">
              <a:spcAft>
                <a:spcPts val="0"/>
              </a:spcAft>
              <a:buFont typeface="Arial" pitchFamily="34" charset="0"/>
              <a:buChar char="•"/>
              <a:defRPr/>
            </a:pPr>
            <a:endParaRPr lang="de-DE" dirty="0"/>
          </a:p>
        </p:txBody>
      </p:sp>
    </p:spTree>
  </p:cSld>
  <p:clrMapOvr>
    <a:masterClrMapping/>
  </p:clrMapOvr>
  <p:transition spd="slow">
    <p:cover dir="ru"/>
  </p:transition>
  <p:timing>
    <p:tnLst>
      <p:par>
        <p:cTn id="1" dur="indefinite" restart="never" nodeType="tmRoot"/>
      </p:par>
    </p:tnLst>
  </p:timing>
</p:sld>
</file>

<file path=ppt/theme/theme1.xml><?xml version="1.0" encoding="utf-8"?>
<a:theme xmlns:a="http://schemas.openxmlformats.org/drawingml/2006/main" name="Larissa-Design">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471</Words>
  <Application>Microsoft Office PowerPoint</Application>
  <PresentationFormat>Ekran Gösterisi (4:3)</PresentationFormat>
  <Paragraphs>68</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Larissa-Design</vt:lpstr>
      <vt:lpstr>Slayt 1</vt:lpstr>
      <vt:lpstr>I. Begriff</vt:lpstr>
      <vt:lpstr>1. Literatur des Sturm und Drang 1.1 Geniekult</vt:lpstr>
      <vt:lpstr>Slayt 4</vt:lpstr>
      <vt:lpstr>1.2 Das Drama im Sturm und Drang</vt:lpstr>
      <vt:lpstr>Slayt 6</vt:lpstr>
      <vt:lpstr>Slayt 7</vt:lpstr>
      <vt:lpstr>    1.3 Der Roman im Sturm und Drang</vt:lpstr>
      <vt:lpstr>Slayt 9</vt:lpstr>
      <vt:lpstr> 1.4 Die Lyrik im Sturm und Drang</vt:lpstr>
      <vt:lpstr>2. Literarische Formen</vt:lpstr>
      <vt:lpstr>3. Vertreter</vt:lpstr>
      <vt:lpstr>4. Werke</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Aysegül</dc:creator>
  <cp:lastModifiedBy>User</cp:lastModifiedBy>
  <cp:revision>13</cp:revision>
  <dcterms:created xsi:type="dcterms:W3CDTF">2014-03-14T19:31:51Z</dcterms:created>
  <dcterms:modified xsi:type="dcterms:W3CDTF">2020-02-27T19:29:57Z</dcterms:modified>
</cp:coreProperties>
</file>