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3" r:id="rId19"/>
    <p:sldId id="26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54A7D1-0DF7-4218-BEA8-C5C1F21DD713}" type="datetimeFigureOut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CB5343-98F5-4626-B5AC-1590522EB4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lipse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BB9FB-2F31-491D-9185-8E4EE5FE6521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7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6CCDBE-CD98-4414-883E-2316A1F698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59A22-481C-4E15-95A8-35D65C15E30A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5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4749-DB6D-482A-B9BC-83B72EF9B2B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ED55-271A-463F-80D8-364CE935FFC5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5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EE93A-AD46-4BF4-B03B-B98EC70013E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BCBD8-DBDB-4020-8EAF-C333288A9C91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5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21620-207F-40CF-9B4F-714EFAF84D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lipse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22AC86-517A-4D66-A608-AF70E37F727F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13F7F2-1D16-467E-9CD5-EA5E90D3F7A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D8F8-E789-47C4-BA3C-EB25C1BF91D7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6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6E2D-D70F-4529-B741-7ADF9F3DA0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37C385-3912-4451-AC5C-F92903BC31FA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23D746-767D-44AA-AE9C-46175665EDC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B0068-93B8-4458-94A1-A2B2896F9D5F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4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2BAB-71DC-4D4A-BB8B-EE4BE6526F1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htec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B97F89-1A21-4000-B20A-A56EDDA8D265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2371ED-B85C-40D3-BFE4-65C25CBD1DE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FBE33A-9578-44DB-9F43-4AF62DDAAFF2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095B1E-77A1-4F3C-ACA0-38D3830708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ssdiagramm: Proz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ussdiagramm: Proz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AF3310-CF84-46D1-9B8B-D07867DD3574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67BA88-E9DE-41FA-B003-B1CC3081D3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33" name="Textplatzhalt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16F6D5F-7AA1-4CA9-A720-215965A879B7}" type="datetime1">
              <a:rPr lang="de-DE"/>
              <a:pPr>
                <a:defRPr/>
              </a:pPr>
              <a:t>03.04.2014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8993C86-3938-44F0-884F-BC7E766151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5" name="Rechtec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66666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9C007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68007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teraturwelt.com/autoren/nestroy.html" TargetMode="External"/><Relationship Id="rId3" Type="http://schemas.openxmlformats.org/officeDocument/2006/relationships/hyperlink" Target="http://www.literaturwelt.com/autoren/gotthelf.html" TargetMode="External"/><Relationship Id="rId7" Type="http://schemas.openxmlformats.org/officeDocument/2006/relationships/hyperlink" Target="http://www.literaturwelt.com/autoren/moerike.html" TargetMode="External"/><Relationship Id="rId2" Type="http://schemas.openxmlformats.org/officeDocument/2006/relationships/hyperlink" Target="http://www.literaturwelt.com/autoren/drost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teraturwelt.com/autoren/lenau.html" TargetMode="External"/><Relationship Id="rId5" Type="http://schemas.openxmlformats.org/officeDocument/2006/relationships/hyperlink" Target="http://www.literaturwelt.com/autoren/immermann.html" TargetMode="External"/><Relationship Id="rId10" Type="http://schemas.openxmlformats.org/officeDocument/2006/relationships/hyperlink" Target="http://www.literaturwelt.com/autoren/stifter.html" TargetMode="External"/><Relationship Id="rId4" Type="http://schemas.openxmlformats.org/officeDocument/2006/relationships/hyperlink" Target="http://www.literaturwelt.com/autoren/grillparzer.html" TargetMode="External"/><Relationship Id="rId9" Type="http://schemas.openxmlformats.org/officeDocument/2006/relationships/hyperlink" Target="http://www.literaturwelt.com/autoren/raimund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32131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sz="9600" b="1" dirty="0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  <a:t>Biedermeier</a:t>
            </a:r>
            <a:endParaRPr lang="de-DE" sz="9600" b="1" dirty="0">
              <a:solidFill>
                <a:schemeClr val="tx2">
                  <a:satMod val="130000"/>
                </a:schemeClr>
              </a:solidFill>
              <a:latin typeface="Vivaldi" pitchFamily="66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913" y="4508500"/>
            <a:ext cx="7405687" cy="17526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de-DE" dirty="0" smtClean="0"/>
              <a:t>										</a:t>
            </a:r>
            <a:r>
              <a:rPr lang="de-DE" dirty="0" smtClean="0">
                <a:latin typeface="Vivaldi" pitchFamily="66" charset="0"/>
              </a:rPr>
              <a:t>	</a:t>
            </a:r>
            <a:r>
              <a:rPr lang="de-DE" b="1" dirty="0" smtClean="0">
                <a:latin typeface="Vivaldi" pitchFamily="66" charset="0"/>
              </a:rPr>
              <a:t>                </a:t>
            </a:r>
            <a:r>
              <a:rPr lang="de-DE" sz="4600" b="1" dirty="0" smtClean="0">
                <a:latin typeface="Vivaldi" pitchFamily="66" charset="0"/>
              </a:rPr>
              <a:t>Aysegül </a:t>
            </a:r>
            <a:r>
              <a:rPr lang="de-DE" sz="4600" b="1" dirty="0" err="1" smtClean="0">
                <a:latin typeface="Vivaldi" pitchFamily="66" charset="0"/>
              </a:rPr>
              <a:t>Evrin</a:t>
            </a:r>
            <a:endParaRPr lang="de-DE" sz="4600" b="1" dirty="0">
              <a:latin typeface="Vivaldi" pitchFamily="66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Trotz der Tendenz zu kleinen Formen in der Biedermeierzeit entstanden auch größere epische Dichtungen.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u="sng" dirty="0" smtClean="0"/>
              <a:t>Wichtige Beispiele: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Die von Karl </a:t>
            </a:r>
            <a:r>
              <a:rPr lang="de-DE" b="1" dirty="0" smtClean="0"/>
              <a:t>Immermann</a:t>
            </a:r>
            <a:r>
              <a:rPr lang="de-DE" dirty="0" smtClean="0"/>
              <a:t> verfassten Romane </a:t>
            </a:r>
            <a:r>
              <a:rPr lang="de-DE" i="1" dirty="0" smtClean="0"/>
              <a:t>Die </a:t>
            </a:r>
            <a:r>
              <a:rPr lang="de-DE" i="1" dirty="0" err="1" smtClean="0"/>
              <a:t>Epigonien</a:t>
            </a:r>
            <a:r>
              <a:rPr lang="de-DE" i="1" dirty="0" smtClean="0"/>
              <a:t>.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i="1" dirty="0" smtClean="0"/>
              <a:t>Familienmemoiren in neun Büchern</a:t>
            </a:r>
            <a:r>
              <a:rPr lang="de-DE" dirty="0" smtClean="0"/>
              <a:t> (1836) und </a:t>
            </a:r>
            <a:r>
              <a:rPr lang="de-DE" i="1" dirty="0" smtClean="0"/>
              <a:t>Münchhausen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i="1" dirty="0" smtClean="0"/>
              <a:t>Eine Geschichte in Arabesken</a:t>
            </a:r>
            <a:r>
              <a:rPr lang="de-DE" dirty="0" smtClean="0"/>
              <a:t> (1838/39)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b="1" dirty="0" smtClean="0"/>
              <a:t>Mörikes</a:t>
            </a:r>
            <a:r>
              <a:rPr lang="de-DE" dirty="0" smtClean="0"/>
              <a:t> </a:t>
            </a:r>
            <a:r>
              <a:rPr lang="de-DE" i="1" dirty="0" smtClean="0"/>
              <a:t>Maler </a:t>
            </a:r>
            <a:r>
              <a:rPr lang="de-DE" i="1" dirty="0" err="1" smtClean="0"/>
              <a:t>Nolten</a:t>
            </a:r>
            <a:r>
              <a:rPr lang="de-DE" dirty="0" smtClean="0"/>
              <a:t> (1832)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b="1" dirty="0" smtClean="0"/>
              <a:t>Stifters</a:t>
            </a:r>
            <a:r>
              <a:rPr lang="de-DE" dirty="0" smtClean="0"/>
              <a:t> </a:t>
            </a:r>
            <a:r>
              <a:rPr lang="de-DE" i="1" dirty="0" smtClean="0"/>
              <a:t>Der Nachsommer</a:t>
            </a:r>
            <a:r>
              <a:rPr lang="de-DE" dirty="0" smtClean="0"/>
              <a:t> (1857)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BC14-6BF3-44E8-A1D5-698FD4FE287F}" type="slidenum">
              <a:rPr lang="de-DE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1.3 Biedermeierliches Drama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Die drei bedeutendsten Dramatiker des Biedermeier stammen aus Österreich: </a:t>
            </a:r>
          </a:p>
          <a:p>
            <a:pPr lvl="1"/>
            <a:r>
              <a:rPr lang="de-DE" b="1" smtClean="0"/>
              <a:t>Grillparzer</a:t>
            </a:r>
            <a:r>
              <a:rPr lang="de-DE" smtClean="0"/>
              <a:t>, </a:t>
            </a:r>
            <a:r>
              <a:rPr lang="de-DE" b="1" smtClean="0"/>
              <a:t>Nestroy</a:t>
            </a:r>
            <a:r>
              <a:rPr lang="de-DE" smtClean="0"/>
              <a:t> und </a:t>
            </a:r>
            <a:r>
              <a:rPr lang="de-DE" b="1" smtClean="0"/>
              <a:t>Raimund</a:t>
            </a:r>
            <a:endParaRPr lang="de-DE" smtClean="0"/>
          </a:p>
          <a:p>
            <a:pPr lvl="1">
              <a:buFont typeface="Verdana" pitchFamily="34" charset="0"/>
              <a:buNone/>
            </a:pPr>
            <a:endParaRPr lang="de-DE" smtClean="0"/>
          </a:p>
          <a:p>
            <a:r>
              <a:rPr lang="de-DE" smtClean="0"/>
              <a:t>Einstellung zur Welt der drei Autoren: eine melancholische und pessimistische Sicht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4BA8E-296E-43F2-9386-146EFDF269D7}" type="slidenum">
              <a:rPr lang="de-DE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2. Literarische Formen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Balladen</a:t>
            </a:r>
          </a:p>
          <a:p>
            <a:r>
              <a:rPr lang="de-DE" smtClean="0"/>
              <a:t>Novellen</a:t>
            </a:r>
          </a:p>
          <a:p>
            <a:r>
              <a:rPr lang="de-DE" smtClean="0"/>
              <a:t>Kurzgeschichten</a:t>
            </a:r>
          </a:p>
          <a:p>
            <a:r>
              <a:rPr lang="de-DE" smtClean="0"/>
              <a:t>Studien/ Skizzen (bes. Stimmungsbilder)</a:t>
            </a:r>
          </a:p>
          <a:p>
            <a:r>
              <a:rPr lang="de-DE" smtClean="0"/>
              <a:t>Verserzählungen</a:t>
            </a:r>
          </a:p>
          <a:p>
            <a:r>
              <a:rPr lang="de-DE" smtClean="0"/>
              <a:t>Volkslustspiele, wie Possen, Komödien und Zauberstücke</a:t>
            </a:r>
          </a:p>
          <a:p>
            <a:pPr>
              <a:buFont typeface="Wingdings 2" pitchFamily="18" charset="2"/>
              <a:buNone/>
            </a:pPr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AF89E-F206-4A8C-873F-9E32EA9E585D}" type="slidenum">
              <a:rPr lang="de-DE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/>
              <a:t>Skizze/Studie</a:t>
            </a:r>
            <a:r>
              <a:rPr lang="de-DE" dirty="0" smtClean="0"/>
              <a:t>: Ein Skizze/Studie ist ein selbständiger, jedoch formal und stilistisch bewusst </a:t>
            </a:r>
            <a:r>
              <a:rPr lang="de-DE" dirty="0" err="1" smtClean="0"/>
              <a:t>unausgestalteter</a:t>
            </a:r>
            <a:r>
              <a:rPr lang="de-DE" dirty="0" smtClean="0"/>
              <a:t> Prosatext. Diese Erzählform überschneidet sich häufig mit anderen, z. B. der Erzählung, der Kurzgeschichte oder dem Bericht.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/>
              <a:t>Zauberstück</a:t>
            </a:r>
            <a:r>
              <a:rPr lang="de-DE" dirty="0" smtClean="0"/>
              <a:t>: Ein Zauberstück ist eine Spielvorlage, die übernatürliche Requisiten und Personal beinhaltet. Man unterscheidet zwischen: ….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0D212-5BB8-4BF0-BE96-45A033A1A564}" type="slidenum">
              <a:rPr lang="de-DE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mtClean="0"/>
              <a:t>Zauberspiel (z. B. Raimund: </a:t>
            </a:r>
            <a:r>
              <a:rPr lang="de-DE" i="1" smtClean="0"/>
              <a:t>Die gefesselte Phantasie</a:t>
            </a:r>
            <a:r>
              <a:rPr lang="de-DE" smtClean="0"/>
              <a:t>), </a:t>
            </a:r>
          </a:p>
          <a:p>
            <a:pPr>
              <a:buFont typeface="Wingdings" pitchFamily="2" charset="2"/>
              <a:buChar char="Ø"/>
            </a:pPr>
            <a:r>
              <a:rPr lang="de-DE" smtClean="0"/>
              <a:t>Zaubermärchen (z. B. Raimund: </a:t>
            </a:r>
            <a:r>
              <a:rPr lang="de-DE" i="1" smtClean="0"/>
              <a:t>Der Verschwender</a:t>
            </a:r>
            <a:r>
              <a:rPr lang="de-DE" smtClean="0"/>
              <a:t>), </a:t>
            </a:r>
          </a:p>
          <a:p>
            <a:pPr>
              <a:buFont typeface="Wingdings" pitchFamily="2" charset="2"/>
              <a:buChar char="Ø"/>
            </a:pPr>
            <a:r>
              <a:rPr lang="de-DE" smtClean="0"/>
              <a:t>Zauberposse (z. B. Nestroy:</a:t>
            </a:r>
            <a:r>
              <a:rPr lang="de-DE" i="1" smtClean="0"/>
              <a:t>Der böse Geist Lumpazivagabundus</a:t>
            </a:r>
            <a:r>
              <a:rPr lang="de-DE" smtClean="0"/>
              <a:t>; Raimund: </a:t>
            </a:r>
            <a:r>
              <a:rPr lang="de-DE" i="1" smtClean="0"/>
              <a:t>Der Barometermacher auf der Zauberinsel</a:t>
            </a:r>
            <a:r>
              <a:rPr lang="de-DE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de-DE" smtClean="0"/>
              <a:t>Zauberoper (z. B. Schikaneder: </a:t>
            </a:r>
            <a:r>
              <a:rPr lang="de-DE" i="1" smtClean="0"/>
              <a:t>Die Zauberflöte</a:t>
            </a:r>
            <a:r>
              <a:rPr lang="de-DE" smtClean="0"/>
              <a:t>).</a:t>
            </a:r>
          </a:p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C757E-34B6-4E48-A908-01F7C1C940A1}" type="slidenum">
              <a:rPr lang="de-DE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3. Vertreter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>
                <a:hlinkClick r:id="rId2"/>
              </a:rPr>
              <a:t>Annette Freiin von Droste-Hülshoff</a:t>
            </a:r>
            <a:r>
              <a:rPr lang="de-DE" dirty="0" smtClean="0"/>
              <a:t> (1797-1848)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>
                <a:hlinkClick r:id="rId3"/>
              </a:rPr>
              <a:t>Jeremias </a:t>
            </a:r>
            <a:r>
              <a:rPr lang="de-DE" b="1" dirty="0" err="1" smtClean="0">
                <a:hlinkClick r:id="rId3"/>
              </a:rPr>
              <a:t>Gotthelf</a:t>
            </a:r>
            <a:r>
              <a:rPr lang="de-DE" dirty="0" smtClean="0"/>
              <a:t> (1797-1854)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>
                <a:hlinkClick r:id="rId4"/>
              </a:rPr>
              <a:t>Franz Grillparzer</a:t>
            </a:r>
            <a:r>
              <a:rPr lang="de-DE" dirty="0" smtClean="0"/>
              <a:t> (1791-1872)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>
                <a:hlinkClick r:id="rId5"/>
              </a:rPr>
              <a:t>Karl Leberecht Immermann</a:t>
            </a:r>
            <a:r>
              <a:rPr lang="de-DE" dirty="0" smtClean="0"/>
              <a:t>(1796-1840)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>
                <a:hlinkClick r:id="rId6"/>
              </a:rPr>
              <a:t>Nikolaus </a:t>
            </a:r>
            <a:r>
              <a:rPr lang="de-DE" b="1" dirty="0" err="1" smtClean="0">
                <a:hlinkClick r:id="rId6"/>
              </a:rPr>
              <a:t>Lenau</a:t>
            </a:r>
            <a:r>
              <a:rPr lang="de-DE" dirty="0" smtClean="0"/>
              <a:t> (1802-1850)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>
                <a:hlinkClick r:id="rId7"/>
              </a:rPr>
              <a:t>Eduard Mörike</a:t>
            </a:r>
            <a:r>
              <a:rPr lang="de-DE" dirty="0" smtClean="0"/>
              <a:t> (1804-1875)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>
                <a:hlinkClick r:id="rId8"/>
              </a:rPr>
              <a:t>Johann Nestroy</a:t>
            </a:r>
            <a:r>
              <a:rPr lang="de-DE" dirty="0" smtClean="0"/>
              <a:t> (1801-1862)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>
                <a:hlinkClick r:id="rId9"/>
              </a:rPr>
              <a:t>Ferdinand Jakob Raimund</a:t>
            </a:r>
            <a:r>
              <a:rPr lang="de-DE" dirty="0" smtClean="0"/>
              <a:t> (1790-1836)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smtClean="0">
                <a:hlinkClick r:id="rId10"/>
              </a:rPr>
              <a:t>Adalbert Stifter</a:t>
            </a:r>
            <a:r>
              <a:rPr lang="de-DE" dirty="0" smtClean="0"/>
              <a:t> (1805-1868)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BA7BF-61D6-431C-A9DF-E39A81F60BED}" type="slidenum">
              <a:rPr lang="de-DE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4. Werke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Die Ahnfrau (1817) - Grillparzer</a:t>
            </a:r>
          </a:p>
          <a:p>
            <a:r>
              <a:rPr lang="de-DE" smtClean="0"/>
              <a:t>Maler Nolten (1832) - Mörike</a:t>
            </a:r>
          </a:p>
          <a:p>
            <a:r>
              <a:rPr lang="de-DE" smtClean="0"/>
              <a:t>Der böse Geist Lumpazivagabundus oder Das liederliche Kleeblatt (1832) - Nestroy</a:t>
            </a:r>
          </a:p>
          <a:p>
            <a:r>
              <a:rPr lang="de-DE" smtClean="0"/>
              <a:t>Die Epigonen. Familienmemoiren in neun Büchern (1836) - Immermann</a:t>
            </a:r>
          </a:p>
          <a:p>
            <a:r>
              <a:rPr lang="de-DE" smtClean="0"/>
              <a:t>Heidebilder (1841/42) - Droste-Hülshoff</a:t>
            </a:r>
          </a:p>
          <a:p>
            <a:r>
              <a:rPr lang="de-DE" smtClean="0"/>
              <a:t>Der Hochwald (1841) - Stifter</a:t>
            </a:r>
          </a:p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7787F-6C47-4915-BC64-A6DFA2DA2B03}" type="slidenum">
              <a:rPr lang="de-DE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Die Judenbuche. Ein Sittengemälde aus dem </a:t>
            </a:r>
            <a:r>
              <a:rPr lang="de-DE" dirty="0" err="1" smtClean="0"/>
              <a:t>gebirgichten</a:t>
            </a:r>
            <a:r>
              <a:rPr lang="de-DE" dirty="0" smtClean="0"/>
              <a:t> Westfalen (1842) - Droste-Hülshoff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Die schwarze Spinne (1842) - </a:t>
            </a:r>
            <a:r>
              <a:rPr lang="de-DE" dirty="0" err="1" smtClean="0"/>
              <a:t>Gotthelf</a:t>
            </a: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Der arme Spielmann (1848) - Grillparzer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Ein Bruderzwist in Habsburg (1848) - Grillparzer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Don Juan. Ein dramatisches Gedicht (1851) - </a:t>
            </a:r>
            <a:r>
              <a:rPr lang="de-DE" dirty="0" err="1" smtClean="0"/>
              <a:t>Lenau</a:t>
            </a: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Bunte Steine (1853) - Stifter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Der Nachsommer (1857) - Stifter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Die Jüdin von Toledo (1872) – Grillparzer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B997F-5883-4632-84C0-9403DA69CD1B}" type="slidenum">
              <a:rPr lang="de-DE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2">
                    <a:satMod val="130000"/>
                  </a:schemeClr>
                </a:solidFill>
              </a:rPr>
              <a:t>Biedermeier </a:t>
            </a:r>
            <a:r>
              <a:rPr lang="de-DE" dirty="0" err="1" smtClean="0">
                <a:solidFill>
                  <a:schemeClr val="tx2">
                    <a:satMod val="130000"/>
                  </a:schemeClr>
                </a:solidFill>
              </a:rPr>
              <a:t>Dönemi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1815</a:t>
            </a:r>
            <a:r>
              <a:rPr lang="de-DE" b="1" dirty="0" smtClean="0"/>
              <a:t>*</a:t>
            </a:r>
            <a:r>
              <a:rPr lang="de-DE" dirty="0" smtClean="0"/>
              <a:t> </a:t>
            </a:r>
            <a:r>
              <a:rPr lang="de-DE" dirty="0" err="1" smtClean="0"/>
              <a:t>ve</a:t>
            </a:r>
            <a:r>
              <a:rPr lang="de-DE" dirty="0" smtClean="0"/>
              <a:t> 1848</a:t>
            </a:r>
            <a:r>
              <a:rPr lang="de-DE" b="1" dirty="0" smtClean="0"/>
              <a:t>*</a:t>
            </a:r>
            <a:r>
              <a:rPr lang="de-DE" dirty="0" smtClean="0"/>
              <a:t> </a:t>
            </a:r>
            <a:r>
              <a:rPr lang="de-DE" dirty="0" err="1" smtClean="0"/>
              <a:t>yılları</a:t>
            </a:r>
            <a:r>
              <a:rPr lang="de-DE" dirty="0" smtClean="0"/>
              <a:t> </a:t>
            </a:r>
            <a:r>
              <a:rPr lang="de-DE" dirty="0" err="1" smtClean="0"/>
              <a:t>arasında</a:t>
            </a:r>
            <a:r>
              <a:rPr lang="de-DE" dirty="0" smtClean="0"/>
              <a:t> </a:t>
            </a:r>
            <a:r>
              <a:rPr lang="de-DE" dirty="0" err="1" smtClean="0"/>
              <a:t>Orta</a:t>
            </a:r>
            <a:r>
              <a:rPr lang="de-DE" dirty="0" smtClean="0"/>
              <a:t> </a:t>
            </a:r>
            <a:r>
              <a:rPr lang="de-DE" dirty="0" err="1" smtClean="0"/>
              <a:t>Avrupa'da</a:t>
            </a:r>
            <a:r>
              <a:rPr lang="de-DE" dirty="0" smtClean="0"/>
              <a:t> </a:t>
            </a:r>
            <a:r>
              <a:rPr lang="de-DE" dirty="0" err="1" smtClean="0"/>
              <a:t>yaşanmış</a:t>
            </a:r>
            <a:r>
              <a:rPr lang="de-DE" dirty="0" smtClean="0"/>
              <a:t> </a:t>
            </a:r>
            <a:r>
              <a:rPr lang="de-DE" dirty="0" err="1" smtClean="0"/>
              <a:t>olan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devirdir</a:t>
            </a:r>
            <a:r>
              <a:rPr lang="de-DE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dönemde</a:t>
            </a:r>
            <a:r>
              <a:rPr lang="de-DE" dirty="0" smtClean="0"/>
              <a:t> </a:t>
            </a:r>
            <a:r>
              <a:rPr lang="de-DE" dirty="0" err="1" smtClean="0"/>
              <a:t>burjuva</a:t>
            </a:r>
            <a:r>
              <a:rPr lang="de-DE" dirty="0" smtClean="0"/>
              <a:t> </a:t>
            </a:r>
            <a:r>
              <a:rPr lang="de-DE" dirty="0" err="1" smtClean="0"/>
              <a:t>sınıfı</a:t>
            </a:r>
            <a:r>
              <a:rPr lang="de-DE" dirty="0" smtClean="0"/>
              <a:t> </a:t>
            </a:r>
            <a:r>
              <a:rPr lang="de-DE" dirty="0" err="1" smtClean="0"/>
              <a:t>güçlenmiş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sanat</a:t>
            </a:r>
            <a:r>
              <a:rPr lang="de-DE" dirty="0" smtClean="0"/>
              <a:t>, her </a:t>
            </a:r>
            <a:r>
              <a:rPr lang="de-DE" dirty="0" err="1" smtClean="0"/>
              <a:t>sınıftan</a:t>
            </a:r>
            <a:r>
              <a:rPr lang="de-DE" dirty="0" smtClean="0"/>
              <a:t> </a:t>
            </a:r>
            <a:r>
              <a:rPr lang="de-DE" dirty="0" err="1" smtClean="0"/>
              <a:t>insanın</a:t>
            </a:r>
            <a:r>
              <a:rPr lang="de-DE" dirty="0" smtClean="0"/>
              <a:t> </a:t>
            </a:r>
            <a:r>
              <a:rPr lang="de-DE" dirty="0" err="1" smtClean="0"/>
              <a:t>ortak</a:t>
            </a:r>
            <a:r>
              <a:rPr lang="de-DE" dirty="0" smtClean="0"/>
              <a:t> </a:t>
            </a:r>
            <a:r>
              <a:rPr lang="de-DE" dirty="0" err="1" smtClean="0"/>
              <a:t>duygusal</a:t>
            </a:r>
            <a:r>
              <a:rPr lang="de-DE" dirty="0" smtClean="0"/>
              <a:t> </a:t>
            </a:r>
            <a:r>
              <a:rPr lang="de-DE" dirty="0" err="1" smtClean="0"/>
              <a:t>anlayışı</a:t>
            </a:r>
            <a:r>
              <a:rPr lang="de-DE" dirty="0" smtClean="0"/>
              <a:t> </a:t>
            </a:r>
            <a:r>
              <a:rPr lang="de-DE" dirty="0" err="1" smtClean="0"/>
              <a:t>olmaya</a:t>
            </a:r>
            <a:r>
              <a:rPr lang="de-DE" dirty="0" smtClean="0"/>
              <a:t> </a:t>
            </a:r>
            <a:r>
              <a:rPr lang="de-DE" dirty="0" err="1" smtClean="0"/>
              <a:t>başlamıştır</a:t>
            </a:r>
            <a:r>
              <a:rPr lang="de-DE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sözcüğün</a:t>
            </a:r>
            <a:r>
              <a:rPr lang="de-DE" dirty="0" smtClean="0"/>
              <a:t> </a:t>
            </a:r>
            <a:r>
              <a:rPr lang="de-DE" dirty="0" err="1" smtClean="0"/>
              <a:t>kendisi</a:t>
            </a:r>
            <a:r>
              <a:rPr lang="de-DE" dirty="0" smtClean="0"/>
              <a:t> </a:t>
            </a:r>
            <a:r>
              <a:rPr lang="de-DE" dirty="0" err="1" smtClean="0"/>
              <a:t>tarihle</a:t>
            </a:r>
            <a:r>
              <a:rPr lang="de-DE" dirty="0" smtClean="0"/>
              <a:t> </a:t>
            </a:r>
            <a:r>
              <a:rPr lang="de-DE" dirty="0" err="1" smtClean="0"/>
              <a:t>ilgili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terimdir</a:t>
            </a:r>
            <a:r>
              <a:rPr lang="de-DE" dirty="0" smtClean="0"/>
              <a:t> </a:t>
            </a:r>
            <a:r>
              <a:rPr lang="de-DE" dirty="0" err="1" smtClean="0"/>
              <a:t>fakat</a:t>
            </a:r>
            <a:r>
              <a:rPr lang="de-DE" dirty="0" smtClean="0"/>
              <a:t> </a:t>
            </a:r>
            <a:r>
              <a:rPr lang="de-DE" dirty="0" err="1" smtClean="0"/>
              <a:t>genellikle</a:t>
            </a:r>
            <a:r>
              <a:rPr lang="de-DE" dirty="0" smtClean="0"/>
              <a:t> </a:t>
            </a:r>
            <a:r>
              <a:rPr lang="de-DE" dirty="0" err="1" smtClean="0"/>
              <a:t>edebiyat</a:t>
            </a:r>
            <a:r>
              <a:rPr lang="de-DE" dirty="0" smtClean="0"/>
              <a:t>, </a:t>
            </a:r>
            <a:r>
              <a:rPr lang="de-DE" dirty="0" err="1" smtClean="0"/>
              <a:t>müzik</a:t>
            </a:r>
            <a:r>
              <a:rPr lang="de-DE" dirty="0" smtClean="0"/>
              <a:t>, </a:t>
            </a:r>
            <a:r>
              <a:rPr lang="de-DE" dirty="0" err="1" smtClean="0"/>
              <a:t>görsel</a:t>
            </a:r>
            <a:r>
              <a:rPr lang="de-DE" dirty="0" smtClean="0"/>
              <a:t> </a:t>
            </a:r>
            <a:r>
              <a:rPr lang="de-DE" dirty="0" err="1" smtClean="0"/>
              <a:t>sanatlar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iç</a:t>
            </a:r>
            <a:r>
              <a:rPr lang="de-DE" dirty="0" smtClean="0"/>
              <a:t> </a:t>
            </a:r>
            <a:r>
              <a:rPr lang="de-DE" dirty="0" err="1" smtClean="0"/>
              <a:t>mimari</a:t>
            </a:r>
            <a:r>
              <a:rPr lang="de-DE" dirty="0" smtClean="0"/>
              <a:t> </a:t>
            </a:r>
            <a:r>
              <a:rPr lang="de-DE" dirty="0" err="1" smtClean="0"/>
              <a:t>gibi</a:t>
            </a:r>
            <a:r>
              <a:rPr lang="de-DE" dirty="0" smtClean="0"/>
              <a:t> </a:t>
            </a:r>
            <a:r>
              <a:rPr lang="de-DE" dirty="0" err="1" smtClean="0"/>
              <a:t>sanat</a:t>
            </a:r>
            <a:r>
              <a:rPr lang="de-DE" dirty="0" smtClean="0"/>
              <a:t> </a:t>
            </a:r>
            <a:r>
              <a:rPr lang="de-DE" dirty="0" err="1" smtClean="0"/>
              <a:t>dallarından</a:t>
            </a:r>
            <a:r>
              <a:rPr lang="de-DE" dirty="0" smtClean="0"/>
              <a:t> </a:t>
            </a:r>
            <a:r>
              <a:rPr lang="de-DE" dirty="0" err="1" smtClean="0"/>
              <a:t>bahsetmek</a:t>
            </a:r>
            <a:r>
              <a:rPr lang="de-DE" dirty="0" smtClean="0"/>
              <a:t> </a:t>
            </a:r>
            <a:r>
              <a:rPr lang="de-DE" dirty="0" err="1" smtClean="0"/>
              <a:t>için</a:t>
            </a:r>
            <a:r>
              <a:rPr lang="de-DE" dirty="0" smtClean="0"/>
              <a:t> </a:t>
            </a:r>
            <a:r>
              <a:rPr lang="de-DE" dirty="0" err="1" smtClean="0"/>
              <a:t>kullanılmaktadır</a:t>
            </a:r>
            <a:r>
              <a:rPr lang="de-DE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40048-EC83-4040-A3C1-AEDF338D8E2D}" type="slidenum">
              <a:rPr lang="de-DE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 fontAlgn="auto">
              <a:spcAft>
                <a:spcPts val="0"/>
              </a:spcAft>
              <a:buFontTx/>
              <a:buAutoNum type="romanUcPeriod"/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Begriff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Der Begriff </a:t>
            </a:r>
            <a:r>
              <a:rPr lang="de-DE" i="1" dirty="0" smtClean="0"/>
              <a:t>Biedermeier</a:t>
            </a:r>
            <a:r>
              <a:rPr lang="de-DE" dirty="0" smtClean="0"/>
              <a:t> wurde zunächst von den Realisten zur Kritik der Literatur der Restaurationszeit verwendet.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In der Jahrhundertwende vom 19. zum 20. Jahrhundert wandte sich die Bedeutung des Begriffs ins Positive.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Man verband damit Vorstellungen von der "guten alten Zeit„.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3C498-11A2-46C3-A505-01EAC47808B1}" type="slidenum">
              <a:rPr lang="de-DE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"Biedermeier" sözcüğü, ilk olarak Alman doktor Adolf Kussmaul ile avukat Ludwig Eichrodt ikilisinin ortak yazmış oldukları şiirler için seçmiş oldukları "Gottlieb Biedermaier" takma adında görülmüştür.</a:t>
            </a:r>
          </a:p>
          <a:p>
            <a:r>
              <a:rPr lang="de-DE" smtClean="0"/>
              <a:t>Bu takma ad da Joseph Victor von Scheffel'in 1848'de yayınlamış olduğu iki şiirin isminden türetilmiştir.</a:t>
            </a:r>
          </a:p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E080B-20D0-4359-8213-D2CDABA87329}" type="slidenum">
              <a:rPr lang="de-DE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Biedermeier </a:t>
            </a:r>
            <a:r>
              <a:rPr lang="de-DE" dirty="0" err="1" smtClean="0"/>
              <a:t>Dönemi</a:t>
            </a:r>
            <a:r>
              <a:rPr lang="de-DE" dirty="0" smtClean="0"/>
              <a:t>, </a:t>
            </a: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yıllar</a:t>
            </a:r>
            <a:r>
              <a:rPr lang="de-DE" dirty="0" smtClean="0"/>
              <a:t> </a:t>
            </a:r>
            <a:r>
              <a:rPr lang="de-DE" dirty="0" err="1" smtClean="0"/>
              <a:t>arasında</a:t>
            </a:r>
            <a:r>
              <a:rPr lang="de-DE" dirty="0" smtClean="0"/>
              <a:t> </a:t>
            </a:r>
            <a:r>
              <a:rPr lang="de-DE" dirty="0" err="1" smtClean="0"/>
              <a:t>yaşanmış</a:t>
            </a:r>
            <a:r>
              <a:rPr lang="de-DE" dirty="0" smtClean="0"/>
              <a:t> </a:t>
            </a:r>
            <a:r>
              <a:rPr lang="de-DE" dirty="0" err="1" smtClean="0"/>
              <a:t>olan</a:t>
            </a:r>
            <a:r>
              <a:rPr lang="de-DE" dirty="0" smtClean="0"/>
              <a:t> her </a:t>
            </a:r>
            <a:r>
              <a:rPr lang="de-DE" dirty="0" err="1" smtClean="0"/>
              <a:t>günü</a:t>
            </a:r>
            <a:r>
              <a:rPr lang="de-DE" dirty="0" smtClean="0"/>
              <a:t> </a:t>
            </a:r>
            <a:r>
              <a:rPr lang="de-DE" dirty="0" err="1" smtClean="0"/>
              <a:t>kapsamamakla</a:t>
            </a:r>
            <a:r>
              <a:rPr lang="de-DE" dirty="0" smtClean="0"/>
              <a:t> </a:t>
            </a:r>
            <a:r>
              <a:rPr lang="de-DE" dirty="0" err="1" smtClean="0"/>
              <a:t>birlikte</a:t>
            </a:r>
            <a:r>
              <a:rPr lang="de-DE" dirty="0" smtClean="0"/>
              <a:t> o </a:t>
            </a:r>
            <a:r>
              <a:rPr lang="de-DE" dirty="0" err="1" smtClean="0"/>
              <a:t>yıllar</a:t>
            </a:r>
            <a:r>
              <a:rPr lang="de-DE" dirty="0" smtClean="0"/>
              <a:t> </a:t>
            </a:r>
            <a:r>
              <a:rPr lang="de-DE" dirty="0" err="1" smtClean="0"/>
              <a:t>arasında</a:t>
            </a:r>
            <a:r>
              <a:rPr lang="de-DE" dirty="0" smtClean="0"/>
              <a:t> </a:t>
            </a:r>
            <a:r>
              <a:rPr lang="de-DE" dirty="0" err="1" smtClean="0"/>
              <a:t>hakim</a:t>
            </a:r>
            <a:r>
              <a:rPr lang="de-DE" dirty="0" smtClean="0"/>
              <a:t> </a:t>
            </a:r>
            <a:r>
              <a:rPr lang="de-DE" dirty="0" err="1" smtClean="0"/>
              <a:t>olmuş</a:t>
            </a:r>
            <a:r>
              <a:rPr lang="de-DE" dirty="0" smtClean="0"/>
              <a:t> </a:t>
            </a:r>
            <a:r>
              <a:rPr lang="de-DE" dirty="0" err="1" smtClean="0"/>
              <a:t>olan</a:t>
            </a:r>
            <a:r>
              <a:rPr lang="de-DE" dirty="0" smtClean="0"/>
              <a:t> </a:t>
            </a:r>
            <a:r>
              <a:rPr lang="de-DE" dirty="0" err="1" smtClean="0"/>
              <a:t>modayı</a:t>
            </a:r>
            <a:r>
              <a:rPr lang="de-DE" dirty="0" smtClean="0"/>
              <a:t>, </a:t>
            </a:r>
            <a:r>
              <a:rPr lang="de-DE" dirty="0" err="1" smtClean="0"/>
              <a:t>sanatsal</a:t>
            </a:r>
            <a:r>
              <a:rPr lang="de-DE" dirty="0" smtClean="0"/>
              <a:t> </a:t>
            </a:r>
            <a:r>
              <a:rPr lang="de-DE" dirty="0" err="1" smtClean="0"/>
              <a:t>zevkleri</a:t>
            </a:r>
            <a:r>
              <a:rPr lang="de-DE" dirty="0" smtClean="0"/>
              <a:t> </a:t>
            </a:r>
            <a:r>
              <a:rPr lang="de-DE" dirty="0" err="1" smtClean="0"/>
              <a:t>vb</a:t>
            </a:r>
            <a:r>
              <a:rPr lang="de-DE" dirty="0" smtClean="0"/>
              <a:t>. </a:t>
            </a:r>
            <a:r>
              <a:rPr lang="de-DE" dirty="0" err="1" smtClean="0"/>
              <a:t>ifade</a:t>
            </a:r>
            <a:r>
              <a:rPr lang="de-DE" dirty="0" smtClean="0"/>
              <a:t> </a:t>
            </a:r>
            <a:r>
              <a:rPr lang="de-DE" dirty="0" err="1" smtClean="0"/>
              <a:t>etmektedir</a:t>
            </a:r>
            <a:r>
              <a:rPr lang="de-DE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dönemin</a:t>
            </a:r>
            <a:r>
              <a:rPr lang="de-DE" dirty="0" smtClean="0"/>
              <a:t> </a:t>
            </a:r>
            <a:r>
              <a:rPr lang="de-DE" dirty="0" err="1" smtClean="0"/>
              <a:t>başlamasında</a:t>
            </a:r>
            <a:r>
              <a:rPr lang="de-DE" dirty="0" smtClean="0"/>
              <a:t> </a:t>
            </a:r>
            <a:r>
              <a:rPr lang="de-DE" dirty="0" err="1" smtClean="0"/>
              <a:t>etkili</a:t>
            </a:r>
            <a:r>
              <a:rPr lang="de-DE" dirty="0" smtClean="0"/>
              <a:t> </a:t>
            </a:r>
            <a:r>
              <a:rPr lang="de-DE" dirty="0" err="1" smtClean="0"/>
              <a:t>olan</a:t>
            </a:r>
            <a:r>
              <a:rPr lang="de-DE" dirty="0" smtClean="0"/>
              <a:t> </a:t>
            </a:r>
            <a:r>
              <a:rPr lang="de-DE" dirty="0" err="1" smtClean="0"/>
              <a:t>iki</a:t>
            </a:r>
            <a:r>
              <a:rPr lang="de-DE" dirty="0" smtClean="0"/>
              <a:t> </a:t>
            </a:r>
            <a:r>
              <a:rPr lang="de-DE" dirty="0" err="1" smtClean="0"/>
              <a:t>güç</a:t>
            </a:r>
            <a:r>
              <a:rPr lang="de-DE" dirty="0" smtClean="0"/>
              <a:t> </a:t>
            </a:r>
            <a:r>
              <a:rPr lang="de-DE" dirty="0" err="1" smtClean="0"/>
              <a:t>vardır</a:t>
            </a:r>
            <a:r>
              <a:rPr lang="de-DE" dirty="0" smtClean="0"/>
              <a:t>: </a:t>
            </a:r>
          </a:p>
          <a:p>
            <a:pPr marL="916686" lvl="1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de-DE" dirty="0" err="1" smtClean="0"/>
              <a:t>İlki</a:t>
            </a:r>
            <a:r>
              <a:rPr lang="de-DE" dirty="0" smtClean="0"/>
              <a:t>, </a:t>
            </a:r>
            <a:r>
              <a:rPr lang="de-DE" dirty="0" err="1" smtClean="0"/>
              <a:t>büyüyen</a:t>
            </a:r>
            <a:r>
              <a:rPr lang="de-DE" dirty="0" smtClean="0"/>
              <a:t> </a:t>
            </a:r>
            <a:r>
              <a:rPr lang="de-DE" dirty="0" err="1" smtClean="0"/>
              <a:t>şehirleşme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gelişen</a:t>
            </a:r>
            <a:r>
              <a:rPr lang="de-DE" dirty="0" smtClean="0"/>
              <a:t> </a:t>
            </a:r>
            <a:r>
              <a:rPr lang="de-DE" dirty="0" err="1" smtClean="0"/>
              <a:t>endüstrileşmenin</a:t>
            </a:r>
            <a:r>
              <a:rPr lang="de-DE" dirty="0" smtClean="0"/>
              <a:t> </a:t>
            </a:r>
            <a:r>
              <a:rPr lang="de-DE" dirty="0" err="1" smtClean="0"/>
              <a:t>yeni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orta</a:t>
            </a:r>
            <a:r>
              <a:rPr lang="de-DE" dirty="0" smtClean="0"/>
              <a:t> </a:t>
            </a:r>
            <a:r>
              <a:rPr lang="de-DE" dirty="0" err="1" smtClean="0"/>
              <a:t>sınıf</a:t>
            </a:r>
            <a:r>
              <a:rPr lang="de-DE" dirty="0" smtClean="0"/>
              <a:t> </a:t>
            </a:r>
            <a:r>
              <a:rPr lang="de-DE" dirty="0" err="1" smtClean="0"/>
              <a:t>yaratması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insanların</a:t>
            </a:r>
            <a:r>
              <a:rPr lang="de-DE" dirty="0" smtClean="0"/>
              <a:t> </a:t>
            </a:r>
            <a:r>
              <a:rPr lang="de-DE" dirty="0" err="1" smtClean="0"/>
              <a:t>sanatı</a:t>
            </a:r>
            <a:r>
              <a:rPr lang="de-DE" dirty="0" smtClean="0"/>
              <a:t> </a:t>
            </a:r>
            <a:r>
              <a:rPr lang="de-DE" dirty="0" err="1" smtClean="0"/>
              <a:t>bambaşka</a:t>
            </a:r>
            <a:r>
              <a:rPr lang="de-DE" dirty="0" smtClean="0"/>
              <a:t> </a:t>
            </a:r>
            <a:r>
              <a:rPr lang="de-DE" dirty="0" err="1" smtClean="0"/>
              <a:t>algılayıp</a:t>
            </a:r>
            <a:r>
              <a:rPr lang="de-DE" dirty="0" smtClean="0"/>
              <a:t> </a:t>
            </a:r>
            <a:r>
              <a:rPr lang="de-DE" dirty="0" err="1" smtClean="0"/>
              <a:t>sanattan</a:t>
            </a:r>
            <a:r>
              <a:rPr lang="de-DE" dirty="0" smtClean="0"/>
              <a:t> </a:t>
            </a:r>
            <a:r>
              <a:rPr lang="de-DE" dirty="0" err="1" smtClean="0"/>
              <a:t>farklı</a:t>
            </a:r>
            <a:r>
              <a:rPr lang="de-DE" dirty="0" smtClean="0"/>
              <a:t> </a:t>
            </a:r>
            <a:r>
              <a:rPr lang="de-DE" dirty="0" err="1" smtClean="0"/>
              <a:t>beklentiler</a:t>
            </a:r>
            <a:r>
              <a:rPr lang="de-DE" dirty="0" smtClean="0"/>
              <a:t> </a:t>
            </a:r>
            <a:r>
              <a:rPr lang="de-DE" dirty="0" err="1" smtClean="0"/>
              <a:t>içinde</a:t>
            </a:r>
            <a:r>
              <a:rPr lang="de-DE" dirty="0" smtClean="0"/>
              <a:t> </a:t>
            </a:r>
            <a:r>
              <a:rPr lang="de-DE" dirty="0" err="1" smtClean="0"/>
              <a:t>olması</a:t>
            </a:r>
            <a:r>
              <a:rPr lang="de-DE" dirty="0" smtClean="0"/>
              <a:t>;</a:t>
            </a:r>
          </a:p>
          <a:p>
            <a:pPr marL="916686" lvl="1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de-DE" dirty="0" err="1" smtClean="0"/>
              <a:t>ikincisi</a:t>
            </a:r>
            <a:r>
              <a:rPr lang="de-DE" dirty="0" smtClean="0"/>
              <a:t> </a:t>
            </a:r>
            <a:r>
              <a:rPr lang="de-DE" dirty="0" err="1" smtClean="0"/>
              <a:t>ise</a:t>
            </a:r>
            <a:r>
              <a:rPr lang="de-DE" dirty="0" smtClean="0"/>
              <a:t> </a:t>
            </a:r>
            <a:r>
              <a:rPr lang="de-DE" dirty="0" err="1" smtClean="0"/>
              <a:t>Napolyon</a:t>
            </a:r>
            <a:r>
              <a:rPr lang="de-DE" dirty="0" smtClean="0"/>
              <a:t> </a:t>
            </a:r>
            <a:r>
              <a:rPr lang="de-DE" dirty="0" err="1" smtClean="0"/>
              <a:t>Savaşlarının</a:t>
            </a:r>
            <a:r>
              <a:rPr lang="de-DE" dirty="0" smtClean="0"/>
              <a:t> </a:t>
            </a:r>
            <a:r>
              <a:rPr lang="de-DE" dirty="0" err="1" smtClean="0"/>
              <a:t>ardından</a:t>
            </a:r>
            <a:r>
              <a:rPr lang="de-DE" dirty="0" smtClean="0"/>
              <a:t> </a:t>
            </a:r>
            <a:r>
              <a:rPr lang="de-DE" dirty="0" err="1" smtClean="0"/>
              <a:t>dönemin</a:t>
            </a:r>
            <a:r>
              <a:rPr lang="de-DE" dirty="0" smtClean="0"/>
              <a:t> en </a:t>
            </a:r>
            <a:r>
              <a:rPr lang="de-DE" dirty="0" err="1" smtClean="0"/>
              <a:t>büyük</a:t>
            </a:r>
            <a:r>
              <a:rPr lang="de-DE" dirty="0" smtClean="0"/>
              <a:t> </a:t>
            </a:r>
            <a:r>
              <a:rPr lang="de-DE" dirty="0" err="1" smtClean="0"/>
              <a:t>diplomatlarından</a:t>
            </a:r>
            <a:r>
              <a:rPr lang="de-DE" dirty="0" smtClean="0"/>
              <a:t> Klemens von </a:t>
            </a:r>
            <a:r>
              <a:rPr lang="de-DE" dirty="0" err="1" smtClean="0"/>
              <a:t>Metternich'in</a:t>
            </a:r>
            <a:r>
              <a:rPr lang="de-DE" dirty="0" smtClean="0"/>
              <a:t> </a:t>
            </a:r>
            <a:r>
              <a:rPr lang="de-DE" dirty="0" err="1" smtClean="0"/>
              <a:t>uygulamış</a:t>
            </a:r>
            <a:r>
              <a:rPr lang="de-DE" dirty="0" smtClean="0"/>
              <a:t> </a:t>
            </a:r>
            <a:r>
              <a:rPr lang="de-DE" dirty="0" err="1" smtClean="0"/>
              <a:t>olduğu</a:t>
            </a:r>
            <a:r>
              <a:rPr lang="de-DE" dirty="0" smtClean="0"/>
              <a:t> </a:t>
            </a:r>
            <a:r>
              <a:rPr lang="de-DE" dirty="0" err="1" smtClean="0"/>
              <a:t>politik</a:t>
            </a:r>
            <a:r>
              <a:rPr lang="de-DE" dirty="0" smtClean="0"/>
              <a:t> </a:t>
            </a:r>
            <a:r>
              <a:rPr lang="de-DE" dirty="0" err="1" smtClean="0"/>
              <a:t>baskılardır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90060-5CE7-4720-A215-F7EDBBAD949C}" type="slidenum">
              <a:rPr lang="de-DE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Sanata getirilen sıkı kontrol ve şiddetli sansürlemeler, sanatçıları ve halkı politikadan uzak durmaya itmiş ve böylelikle insanlar kendi çevrelerine, evlerine zaman ayırmışlardır. </a:t>
            </a:r>
          </a:p>
          <a:p>
            <a:r>
              <a:rPr lang="de-DE" smtClean="0"/>
              <a:t>Evin ve ev yaşamının önemi dile getirilmiş, profesyonel anlamda mobilya dizaynı ve iç dekorasyonun temelleri atılmıştır.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8CD95-C820-4682-A5D4-23406AF19ABE}" type="slidenum">
              <a:rPr lang="de-DE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Biedermeier </a:t>
            </a:r>
            <a:r>
              <a:rPr lang="de-DE" b="1" dirty="0" err="1" smtClean="0">
                <a:solidFill>
                  <a:schemeClr val="tx2">
                    <a:satMod val="130000"/>
                  </a:schemeClr>
                </a:solidFill>
              </a:rPr>
              <a:t>Üslubu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410200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Sanatta</a:t>
            </a:r>
            <a:r>
              <a:rPr lang="de-DE" dirty="0" smtClean="0"/>
              <a:t> </a:t>
            </a:r>
            <a:r>
              <a:rPr lang="de-DE" dirty="0" err="1" smtClean="0"/>
              <a:t>özellikle</a:t>
            </a:r>
            <a:r>
              <a:rPr lang="de-DE" dirty="0" smtClean="0"/>
              <a:t> </a:t>
            </a:r>
            <a:r>
              <a:rPr lang="de-DE" dirty="0" err="1" smtClean="0"/>
              <a:t>Almanya</a:t>
            </a:r>
            <a:r>
              <a:rPr lang="de-DE" dirty="0" smtClean="0"/>
              <a:t>, </a:t>
            </a:r>
            <a:r>
              <a:rPr lang="de-DE" dirty="0" err="1" smtClean="0"/>
              <a:t>Avusturya</a:t>
            </a:r>
            <a:r>
              <a:rPr lang="de-DE" dirty="0" smtClean="0"/>
              <a:t>, </a:t>
            </a:r>
            <a:r>
              <a:rPr lang="de-DE" dirty="0" err="1" smtClean="0"/>
              <a:t>Kuzey</a:t>
            </a:r>
            <a:r>
              <a:rPr lang="de-DE" dirty="0" smtClean="0"/>
              <a:t> </a:t>
            </a:r>
            <a:r>
              <a:rPr lang="de-DE" dirty="0" err="1" smtClean="0"/>
              <a:t>İtalya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İskandinav</a:t>
            </a:r>
            <a:r>
              <a:rPr lang="de-DE" dirty="0" smtClean="0"/>
              <a:t> </a:t>
            </a:r>
            <a:r>
              <a:rPr lang="de-DE" dirty="0" err="1" smtClean="0"/>
              <a:t>ülkeleri</a:t>
            </a:r>
            <a:r>
              <a:rPr lang="de-DE" dirty="0" smtClean="0"/>
              <a:t> </a:t>
            </a:r>
            <a:r>
              <a:rPr lang="de-DE" dirty="0" err="1" smtClean="0"/>
              <a:t>burjuvazisinin</a:t>
            </a:r>
            <a:r>
              <a:rPr lang="de-DE" dirty="0" smtClean="0"/>
              <a:t> </a:t>
            </a:r>
            <a:r>
              <a:rPr lang="de-DE" dirty="0" err="1" smtClean="0"/>
              <a:t>beğenisini</a:t>
            </a:r>
            <a:r>
              <a:rPr lang="de-DE" dirty="0" smtClean="0"/>
              <a:t> </a:t>
            </a:r>
            <a:r>
              <a:rPr lang="de-DE" dirty="0" err="1" smtClean="0"/>
              <a:t>yansıtan</a:t>
            </a:r>
            <a:r>
              <a:rPr lang="de-DE" dirty="0" smtClean="0"/>
              <a:t> </a:t>
            </a:r>
            <a:r>
              <a:rPr lang="de-DE" dirty="0" err="1" smtClean="0"/>
              <a:t>yeni-klasikçilik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romantizm</a:t>
            </a:r>
            <a:r>
              <a:rPr lang="de-DE" dirty="0" smtClean="0"/>
              <a:t> </a:t>
            </a:r>
            <a:r>
              <a:rPr lang="de-DE" dirty="0" err="1" smtClean="0"/>
              <a:t>arsında</a:t>
            </a:r>
            <a:r>
              <a:rPr lang="de-DE" dirty="0" smtClean="0"/>
              <a:t> </a:t>
            </a:r>
            <a:r>
              <a:rPr lang="de-DE" dirty="0" err="1" smtClean="0"/>
              <a:t>geçiş</a:t>
            </a:r>
            <a:r>
              <a:rPr lang="de-DE" dirty="0" smtClean="0"/>
              <a:t> </a:t>
            </a:r>
            <a:r>
              <a:rPr lang="de-DE" dirty="0" err="1" smtClean="0"/>
              <a:t>dönemi</a:t>
            </a:r>
            <a:r>
              <a:rPr lang="de-DE" dirty="0" smtClean="0"/>
              <a:t> </a:t>
            </a:r>
            <a:r>
              <a:rPr lang="de-DE" dirty="0" err="1" smtClean="0"/>
              <a:t>üslubu</a:t>
            </a:r>
            <a:r>
              <a:rPr lang="de-DE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Napoléon</a:t>
            </a:r>
            <a:r>
              <a:rPr lang="de-DE" dirty="0" smtClean="0"/>
              <a:t> </a:t>
            </a:r>
            <a:r>
              <a:rPr lang="de-DE" dirty="0" err="1" smtClean="0"/>
              <a:t>Savaşları’nın</a:t>
            </a:r>
            <a:r>
              <a:rPr lang="de-DE" dirty="0" smtClean="0"/>
              <a:t> </a:t>
            </a:r>
            <a:r>
              <a:rPr lang="de-DE" dirty="0" err="1" smtClean="0"/>
              <a:t>ardından</a:t>
            </a:r>
            <a:r>
              <a:rPr lang="de-DE" dirty="0" smtClean="0"/>
              <a:t> 1825-35 </a:t>
            </a:r>
            <a:r>
              <a:rPr lang="de-DE" dirty="0" err="1" smtClean="0"/>
              <a:t>arasında</a:t>
            </a:r>
            <a:r>
              <a:rPr lang="de-DE" dirty="0" smtClean="0"/>
              <a:t> </a:t>
            </a:r>
            <a:r>
              <a:rPr lang="de-DE" dirty="0" err="1" smtClean="0"/>
              <a:t>Avrupa’da</a:t>
            </a:r>
            <a:r>
              <a:rPr lang="de-DE" dirty="0" smtClean="0"/>
              <a:t> </a:t>
            </a:r>
            <a:r>
              <a:rPr lang="de-DE" dirty="0" err="1" smtClean="0"/>
              <a:t>yaşanan</a:t>
            </a:r>
            <a:r>
              <a:rPr lang="de-DE" dirty="0" smtClean="0"/>
              <a:t> </a:t>
            </a:r>
            <a:r>
              <a:rPr lang="de-DE" dirty="0" err="1" smtClean="0"/>
              <a:t>yoksulluk</a:t>
            </a:r>
            <a:r>
              <a:rPr lang="de-DE" dirty="0" smtClean="0"/>
              <a:t> </a:t>
            </a:r>
            <a:r>
              <a:rPr lang="de-DE" dirty="0" err="1" smtClean="0"/>
              <a:t>döneminde</a:t>
            </a:r>
            <a:r>
              <a:rPr lang="de-DE" dirty="0" smtClean="0"/>
              <a:t> </a:t>
            </a:r>
            <a:r>
              <a:rPr lang="de-DE" dirty="0" err="1" smtClean="0"/>
              <a:t>gelişti</a:t>
            </a:r>
            <a:r>
              <a:rPr lang="de-DE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Adı</a:t>
            </a:r>
            <a:r>
              <a:rPr lang="de-DE" dirty="0" smtClean="0"/>
              <a:t>, </a:t>
            </a:r>
            <a:r>
              <a:rPr lang="de-DE" dirty="0" err="1" smtClean="0"/>
              <a:t>orta</a:t>
            </a:r>
            <a:r>
              <a:rPr lang="de-DE" dirty="0" smtClean="0"/>
              <a:t> </a:t>
            </a:r>
            <a:r>
              <a:rPr lang="de-DE" dirty="0" err="1" smtClean="0"/>
              <a:t>sınıfın</a:t>
            </a:r>
            <a:r>
              <a:rPr lang="de-DE" dirty="0" smtClean="0"/>
              <a:t> </a:t>
            </a:r>
            <a:r>
              <a:rPr lang="de-DE" dirty="0" err="1" smtClean="0"/>
              <a:t>lüks</a:t>
            </a:r>
            <a:r>
              <a:rPr lang="de-DE" dirty="0" smtClean="0"/>
              <a:t> </a:t>
            </a:r>
            <a:r>
              <a:rPr lang="de-DE" dirty="0" err="1" smtClean="0"/>
              <a:t>merakını</a:t>
            </a:r>
            <a:r>
              <a:rPr lang="de-DE" dirty="0" smtClean="0"/>
              <a:t> </a:t>
            </a:r>
            <a:r>
              <a:rPr lang="de-DE" dirty="0" err="1" smtClean="0"/>
              <a:t>hicveden</a:t>
            </a:r>
            <a:r>
              <a:rPr lang="de-DE" dirty="0" smtClean="0"/>
              <a:t> “Papa Biedermeier” </a:t>
            </a:r>
            <a:r>
              <a:rPr lang="de-DE" dirty="0" err="1" smtClean="0"/>
              <a:t>adlı</a:t>
            </a:r>
            <a:r>
              <a:rPr lang="de-DE" dirty="0" smtClean="0"/>
              <a:t> </a:t>
            </a:r>
            <a:r>
              <a:rPr lang="de-DE" dirty="0" err="1" smtClean="0"/>
              <a:t>karikatür</a:t>
            </a:r>
            <a:r>
              <a:rPr lang="de-DE" dirty="0" smtClean="0"/>
              <a:t> </a:t>
            </a:r>
            <a:r>
              <a:rPr lang="de-DE" dirty="0" err="1" smtClean="0"/>
              <a:t>kahramanından</a:t>
            </a:r>
            <a:r>
              <a:rPr lang="de-DE" dirty="0" smtClean="0"/>
              <a:t> </a:t>
            </a:r>
            <a:r>
              <a:rPr lang="de-DE" dirty="0" err="1" smtClean="0"/>
              <a:t>kaynaklandığından</a:t>
            </a:r>
            <a:r>
              <a:rPr lang="de-DE" dirty="0" smtClean="0"/>
              <a:t> </a:t>
            </a:r>
            <a:r>
              <a:rPr lang="de-DE" dirty="0" err="1" smtClean="0"/>
              <a:t>küçültücü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anlam</a:t>
            </a:r>
            <a:r>
              <a:rPr lang="de-DE" dirty="0" smtClean="0"/>
              <a:t> </a:t>
            </a:r>
            <a:r>
              <a:rPr lang="de-DE" dirty="0" err="1" smtClean="0"/>
              <a:t>içermekteydi</a:t>
            </a:r>
            <a:r>
              <a:rPr lang="de-DE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Orta</a:t>
            </a:r>
            <a:r>
              <a:rPr lang="de-DE" dirty="0" smtClean="0"/>
              <a:t> </a:t>
            </a:r>
            <a:r>
              <a:rPr lang="de-DE" dirty="0" err="1" smtClean="0"/>
              <a:t>sınıf</a:t>
            </a:r>
            <a:r>
              <a:rPr lang="de-DE" dirty="0" smtClean="0"/>
              <a:t>, </a:t>
            </a:r>
            <a:r>
              <a:rPr lang="de-DE" dirty="0" err="1" smtClean="0"/>
              <a:t>aile</a:t>
            </a:r>
            <a:r>
              <a:rPr lang="de-DE" dirty="0" smtClean="0"/>
              <a:t> </a:t>
            </a:r>
            <a:r>
              <a:rPr lang="de-DE" dirty="0" err="1" smtClean="0"/>
              <a:t>yaşamına</a:t>
            </a:r>
            <a:r>
              <a:rPr lang="de-DE" dirty="0" smtClean="0"/>
              <a:t>, </a:t>
            </a:r>
            <a:r>
              <a:rPr lang="de-DE" dirty="0" err="1" smtClean="0"/>
              <a:t>özellikle</a:t>
            </a:r>
            <a:r>
              <a:rPr lang="de-DE" dirty="0" smtClean="0"/>
              <a:t> </a:t>
            </a:r>
            <a:r>
              <a:rPr lang="de-DE" dirty="0" err="1" smtClean="0"/>
              <a:t>mektup</a:t>
            </a:r>
            <a:r>
              <a:rPr lang="de-DE" dirty="0" smtClean="0"/>
              <a:t> </a:t>
            </a:r>
            <a:r>
              <a:rPr lang="de-DE" dirty="0" err="1" smtClean="0"/>
              <a:t>yazmak</a:t>
            </a:r>
            <a:r>
              <a:rPr lang="de-DE" dirty="0" smtClean="0"/>
              <a:t> </a:t>
            </a:r>
            <a:r>
              <a:rPr lang="de-DE" dirty="0" err="1" smtClean="0"/>
              <a:t>dolayısıyla</a:t>
            </a:r>
            <a:r>
              <a:rPr lang="de-DE" dirty="0" smtClean="0"/>
              <a:t> </a:t>
            </a:r>
            <a:r>
              <a:rPr lang="de-DE" dirty="0" err="1" smtClean="0"/>
              <a:t>yazı</a:t>
            </a:r>
            <a:r>
              <a:rPr lang="de-DE" dirty="0" smtClean="0"/>
              <a:t> </a:t>
            </a:r>
            <a:r>
              <a:rPr lang="de-DE" dirty="0" err="1" smtClean="0"/>
              <a:t>masası</a:t>
            </a:r>
            <a:r>
              <a:rPr lang="de-DE" dirty="0" smtClean="0"/>
              <a:t> </a:t>
            </a:r>
            <a:r>
              <a:rPr lang="de-DE" dirty="0" err="1" smtClean="0"/>
              <a:t>kullanmak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boş</a:t>
            </a:r>
            <a:r>
              <a:rPr lang="de-DE" dirty="0" smtClean="0"/>
              <a:t> </a:t>
            </a:r>
            <a:r>
              <a:rPr lang="de-DE" dirty="0" err="1" smtClean="0"/>
              <a:t>zamanları</a:t>
            </a:r>
            <a:r>
              <a:rPr lang="de-DE" dirty="0" smtClean="0"/>
              <a:t> </a:t>
            </a:r>
            <a:r>
              <a:rPr lang="de-DE" dirty="0" err="1" smtClean="0"/>
              <a:t>değerlendirmek</a:t>
            </a:r>
            <a:r>
              <a:rPr lang="de-DE" dirty="0" smtClean="0"/>
              <a:t> </a:t>
            </a:r>
            <a:r>
              <a:rPr lang="de-DE" dirty="0" err="1" smtClean="0"/>
              <a:t>gibi</a:t>
            </a:r>
            <a:r>
              <a:rPr lang="de-DE" dirty="0" smtClean="0"/>
              <a:t> </a:t>
            </a:r>
            <a:r>
              <a:rPr lang="de-DE" dirty="0" err="1" smtClean="0"/>
              <a:t>kişisel</a:t>
            </a:r>
            <a:r>
              <a:rPr lang="de-DE" dirty="0" smtClean="0"/>
              <a:t> </a:t>
            </a:r>
            <a:r>
              <a:rPr lang="de-DE" dirty="0" err="1" smtClean="0"/>
              <a:t>etkinliklere</a:t>
            </a:r>
            <a:r>
              <a:rPr lang="de-DE" dirty="0" smtClean="0"/>
              <a:t> </a:t>
            </a:r>
            <a:r>
              <a:rPr lang="de-DE" dirty="0" err="1" smtClean="0"/>
              <a:t>önem</a:t>
            </a:r>
            <a:r>
              <a:rPr lang="de-DE" dirty="0" smtClean="0"/>
              <a:t> </a:t>
            </a:r>
            <a:r>
              <a:rPr lang="de-DE" dirty="0" err="1" smtClean="0"/>
              <a:t>veriyordu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CBEE6-09BA-4A67-BC18-8CBA3FB44B20}" type="slidenum">
              <a:rPr lang="de-DE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797550"/>
          </a:xfrm>
        </p:spPr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tür</a:t>
            </a:r>
            <a:r>
              <a:rPr lang="de-DE" dirty="0" smtClean="0"/>
              <a:t> </a:t>
            </a:r>
            <a:r>
              <a:rPr lang="de-DE" dirty="0" err="1" smtClean="0"/>
              <a:t>ailelerde</a:t>
            </a:r>
            <a:r>
              <a:rPr lang="de-DE" dirty="0" smtClean="0"/>
              <a:t> </a:t>
            </a:r>
            <a:r>
              <a:rPr lang="de-DE" dirty="0" err="1" smtClean="0"/>
              <a:t>yaygın</a:t>
            </a:r>
            <a:r>
              <a:rPr lang="de-DE" dirty="0" smtClean="0"/>
              <a:t> </a:t>
            </a:r>
            <a:r>
              <a:rPr lang="de-DE" dirty="0" err="1" smtClean="0"/>
              <a:t>olarak</a:t>
            </a:r>
            <a:r>
              <a:rPr lang="de-DE" dirty="0" smtClean="0"/>
              <a:t> </a:t>
            </a:r>
            <a:r>
              <a:rPr lang="de-DE" dirty="0" err="1" smtClean="0"/>
              <a:t>gece</a:t>
            </a:r>
            <a:r>
              <a:rPr lang="de-DE" dirty="0" smtClean="0"/>
              <a:t> </a:t>
            </a:r>
            <a:r>
              <a:rPr lang="de-DE" dirty="0" err="1" smtClean="0"/>
              <a:t>toplantıları</a:t>
            </a:r>
            <a:r>
              <a:rPr lang="de-DE" dirty="0" smtClean="0"/>
              <a:t> </a:t>
            </a:r>
            <a:r>
              <a:rPr lang="de-DE" dirty="0" err="1" smtClean="0"/>
              <a:t>düzenleniyor</a:t>
            </a:r>
            <a:r>
              <a:rPr lang="de-DE" dirty="0" smtClean="0"/>
              <a:t>, </a:t>
            </a:r>
            <a:r>
              <a:rPr lang="de-DE" dirty="0" err="1" smtClean="0"/>
              <a:t>gece</a:t>
            </a:r>
            <a:r>
              <a:rPr lang="de-DE" dirty="0" smtClean="0"/>
              <a:t> </a:t>
            </a:r>
            <a:r>
              <a:rPr lang="de-DE" dirty="0" err="1" smtClean="0"/>
              <a:t>toplantılarının</a:t>
            </a:r>
            <a:r>
              <a:rPr lang="de-DE" dirty="0" smtClean="0"/>
              <a:t> </a:t>
            </a:r>
            <a:r>
              <a:rPr lang="de-DE" dirty="0" err="1" smtClean="0"/>
              <a:t>vazgeçilmez</a:t>
            </a:r>
            <a:r>
              <a:rPr lang="de-DE" dirty="0" smtClean="0"/>
              <a:t> </a:t>
            </a:r>
            <a:r>
              <a:rPr lang="de-DE" dirty="0" err="1" smtClean="0"/>
              <a:t>ögesi</a:t>
            </a:r>
            <a:r>
              <a:rPr lang="de-DE" dirty="0" smtClean="0"/>
              <a:t> </a:t>
            </a:r>
            <a:r>
              <a:rPr lang="de-DE" dirty="0" err="1" smtClean="0"/>
              <a:t>piyano</a:t>
            </a:r>
            <a:r>
              <a:rPr lang="de-DE" dirty="0" smtClean="0"/>
              <a:t> </a:t>
            </a:r>
            <a:r>
              <a:rPr lang="de-DE" dirty="0" err="1" smtClean="0"/>
              <a:t>yoksa</a:t>
            </a:r>
            <a:r>
              <a:rPr lang="de-DE" dirty="0" smtClean="0"/>
              <a:t> Biedermeier </a:t>
            </a:r>
            <a:r>
              <a:rPr lang="de-DE" dirty="0" err="1" smtClean="0"/>
              <a:t>evi</a:t>
            </a:r>
            <a:r>
              <a:rPr lang="de-DE" dirty="0" smtClean="0"/>
              <a:t> </a:t>
            </a:r>
            <a:r>
              <a:rPr lang="de-DE" dirty="0" err="1" smtClean="0"/>
              <a:t>yeterince</a:t>
            </a:r>
            <a:r>
              <a:rPr lang="de-DE" dirty="0" smtClean="0"/>
              <a:t> </a:t>
            </a:r>
            <a:r>
              <a:rPr lang="de-DE" dirty="0" err="1" smtClean="0"/>
              <a:t>döşenmiş</a:t>
            </a:r>
            <a:r>
              <a:rPr lang="de-DE" dirty="0" smtClean="0"/>
              <a:t> </a:t>
            </a:r>
            <a:r>
              <a:rPr lang="de-DE" dirty="0" err="1" smtClean="0"/>
              <a:t>sayılmıyordu</a:t>
            </a:r>
            <a:r>
              <a:rPr lang="de-DE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gece</a:t>
            </a:r>
            <a:r>
              <a:rPr lang="de-DE" dirty="0" smtClean="0"/>
              <a:t> </a:t>
            </a:r>
            <a:r>
              <a:rPr lang="de-DE" dirty="0" err="1" smtClean="0"/>
              <a:t>toplantıları</a:t>
            </a:r>
            <a:r>
              <a:rPr lang="de-DE" dirty="0" smtClean="0"/>
              <a:t>, </a:t>
            </a:r>
            <a:r>
              <a:rPr lang="de-DE" dirty="0" err="1" smtClean="0"/>
              <a:t>yükselmekte</a:t>
            </a:r>
            <a:r>
              <a:rPr lang="de-DE" dirty="0" smtClean="0"/>
              <a:t> </a:t>
            </a:r>
            <a:r>
              <a:rPr lang="de-DE" dirty="0" err="1" smtClean="0"/>
              <a:t>olan</a:t>
            </a:r>
            <a:r>
              <a:rPr lang="de-DE" dirty="0" smtClean="0"/>
              <a:t> </a:t>
            </a:r>
            <a:r>
              <a:rPr lang="de-DE" dirty="0" err="1" smtClean="0"/>
              <a:t>orta</a:t>
            </a:r>
            <a:r>
              <a:rPr lang="de-DE" dirty="0" smtClean="0"/>
              <a:t> </a:t>
            </a:r>
            <a:r>
              <a:rPr lang="de-DE" dirty="0" err="1" smtClean="0"/>
              <a:t>sınıfın</a:t>
            </a:r>
            <a:r>
              <a:rPr lang="de-DE" dirty="0" smtClean="0"/>
              <a:t> </a:t>
            </a:r>
            <a:r>
              <a:rPr lang="de-DE" dirty="0" err="1" smtClean="0"/>
              <a:t>kitap</a:t>
            </a:r>
            <a:r>
              <a:rPr lang="de-DE" dirty="0" smtClean="0"/>
              <a:t>, </a:t>
            </a:r>
            <a:r>
              <a:rPr lang="de-DE" dirty="0" err="1" smtClean="0"/>
              <a:t>dans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şiir</a:t>
            </a:r>
            <a:r>
              <a:rPr lang="de-DE" dirty="0" smtClean="0"/>
              <a:t> </a:t>
            </a:r>
            <a:r>
              <a:rPr lang="de-DE" dirty="0" err="1" smtClean="0"/>
              <a:t>okuma</a:t>
            </a:r>
            <a:r>
              <a:rPr lang="de-DE" dirty="0" smtClean="0"/>
              <a:t> </a:t>
            </a:r>
            <a:r>
              <a:rPr lang="de-DE" dirty="0" err="1" smtClean="0"/>
              <a:t>gibi</a:t>
            </a:r>
            <a:r>
              <a:rPr lang="de-DE" dirty="0" smtClean="0"/>
              <a:t> </a:t>
            </a:r>
            <a:r>
              <a:rPr lang="de-DE" dirty="0" err="1" smtClean="0"/>
              <a:t>kültürel</a:t>
            </a:r>
            <a:r>
              <a:rPr lang="de-DE" dirty="0" smtClean="0"/>
              <a:t> </a:t>
            </a:r>
            <a:r>
              <a:rPr lang="de-DE" dirty="0" err="1" smtClean="0"/>
              <a:t>ilgilerinin</a:t>
            </a:r>
            <a:r>
              <a:rPr lang="de-DE" dirty="0" smtClean="0"/>
              <a:t> </a:t>
            </a:r>
            <a:r>
              <a:rPr lang="de-DE" dirty="0" err="1" smtClean="0"/>
              <a:t>pekiştirilmesine</a:t>
            </a:r>
            <a:r>
              <a:rPr lang="de-DE" dirty="0" smtClean="0"/>
              <a:t> </a:t>
            </a:r>
            <a:r>
              <a:rPr lang="de-DE" dirty="0" err="1" smtClean="0"/>
              <a:t>olanak</a:t>
            </a:r>
            <a:r>
              <a:rPr lang="de-DE" dirty="0" smtClean="0"/>
              <a:t> </a:t>
            </a:r>
            <a:r>
              <a:rPr lang="de-DE" dirty="0" err="1" smtClean="0"/>
              <a:t>veriyordu</a:t>
            </a:r>
            <a:r>
              <a:rPr lang="de-DE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etkinlikler</a:t>
            </a:r>
            <a:r>
              <a:rPr lang="de-DE" dirty="0" smtClean="0"/>
              <a:t>, </a:t>
            </a:r>
            <a:r>
              <a:rPr lang="de-DE" dirty="0" err="1" smtClean="0"/>
              <a:t>ya</a:t>
            </a:r>
            <a:r>
              <a:rPr lang="de-DE" dirty="0" smtClean="0"/>
              <a:t> </a:t>
            </a:r>
            <a:r>
              <a:rPr lang="de-DE" dirty="0" err="1" smtClean="0"/>
              <a:t>tür</a:t>
            </a:r>
            <a:r>
              <a:rPr lang="de-DE" dirty="0" smtClean="0"/>
              <a:t> </a:t>
            </a:r>
            <a:r>
              <a:rPr lang="de-DE" dirty="0" err="1" smtClean="0"/>
              <a:t>resmi</a:t>
            </a:r>
            <a:r>
              <a:rPr lang="de-DE" dirty="0" smtClean="0"/>
              <a:t> </a:t>
            </a:r>
            <a:r>
              <a:rPr lang="de-DE" dirty="0" err="1" smtClean="0"/>
              <a:t>ya</a:t>
            </a:r>
            <a:r>
              <a:rPr lang="de-DE" dirty="0" smtClean="0"/>
              <a:t> da </a:t>
            </a:r>
            <a:r>
              <a:rPr lang="de-DE" dirty="0" err="1" smtClean="0"/>
              <a:t>tarihsel</a:t>
            </a:r>
            <a:r>
              <a:rPr lang="de-DE" dirty="0" smtClean="0"/>
              <a:t> </a:t>
            </a:r>
            <a:r>
              <a:rPr lang="de-DE" dirty="0" err="1" smtClean="0"/>
              <a:t>resim</a:t>
            </a:r>
            <a:r>
              <a:rPr lang="de-DE" dirty="0" smtClean="0"/>
              <a:t> </a:t>
            </a:r>
            <a:r>
              <a:rPr lang="de-DE" dirty="0" err="1" smtClean="0"/>
              <a:t>niteliği</a:t>
            </a:r>
            <a:r>
              <a:rPr lang="de-DE" dirty="0" smtClean="0"/>
              <a:t> </a:t>
            </a:r>
            <a:r>
              <a:rPr lang="de-DE" dirty="0" err="1" smtClean="0"/>
              <a:t>gösteren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çoğunlukla</a:t>
            </a:r>
            <a:r>
              <a:rPr lang="de-DE" dirty="0" smtClean="0"/>
              <a:t> </a:t>
            </a:r>
            <a:r>
              <a:rPr lang="de-DE" dirty="0" err="1" smtClean="0"/>
              <a:t>duygusal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yaklaşımla</a:t>
            </a:r>
            <a:r>
              <a:rPr lang="de-DE" dirty="0" smtClean="0"/>
              <a:t> </a:t>
            </a:r>
            <a:r>
              <a:rPr lang="de-DE" dirty="0" err="1" smtClean="0"/>
              <a:t>ele</a:t>
            </a:r>
            <a:r>
              <a:rPr lang="de-DE" dirty="0" smtClean="0"/>
              <a:t> </a:t>
            </a:r>
            <a:r>
              <a:rPr lang="de-DE" dirty="0" err="1" smtClean="0"/>
              <a:t>alınan</a:t>
            </a:r>
            <a:r>
              <a:rPr lang="de-DE" dirty="0" smtClean="0"/>
              <a:t> Biedermeier </a:t>
            </a:r>
            <a:r>
              <a:rPr lang="de-DE" dirty="0" err="1" smtClean="0"/>
              <a:t>resminin</a:t>
            </a:r>
            <a:r>
              <a:rPr lang="de-DE" dirty="0" smtClean="0"/>
              <a:t> </a:t>
            </a:r>
            <a:r>
              <a:rPr lang="de-DE" dirty="0" err="1" smtClean="0"/>
              <a:t>konularını</a:t>
            </a:r>
            <a:r>
              <a:rPr lang="de-DE" dirty="0" smtClean="0"/>
              <a:t> </a:t>
            </a:r>
            <a:r>
              <a:rPr lang="de-DE" dirty="0" err="1" smtClean="0"/>
              <a:t>teşkil</a:t>
            </a:r>
            <a:r>
              <a:rPr lang="de-DE" dirty="0" smtClean="0"/>
              <a:t> </a:t>
            </a:r>
            <a:r>
              <a:rPr lang="de-DE" dirty="0" err="1" smtClean="0"/>
              <a:t>ediyordu</a:t>
            </a:r>
            <a:r>
              <a:rPr lang="de-DE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akımı</a:t>
            </a:r>
            <a:r>
              <a:rPr lang="de-DE" dirty="0" smtClean="0"/>
              <a:t> </a:t>
            </a:r>
            <a:r>
              <a:rPr lang="de-DE" dirty="0" err="1" smtClean="0"/>
              <a:t>temsil</a:t>
            </a:r>
            <a:r>
              <a:rPr lang="de-DE" dirty="0" smtClean="0"/>
              <a:t> </a:t>
            </a:r>
            <a:r>
              <a:rPr lang="de-DE" dirty="0" err="1" smtClean="0"/>
              <a:t>eden</a:t>
            </a:r>
            <a:r>
              <a:rPr lang="de-DE" dirty="0" smtClean="0"/>
              <a:t> </a:t>
            </a:r>
            <a:r>
              <a:rPr lang="de-DE" dirty="0" err="1" smtClean="0"/>
              <a:t>ressamlar</a:t>
            </a:r>
            <a:r>
              <a:rPr lang="de-DE" dirty="0" smtClean="0"/>
              <a:t> </a:t>
            </a:r>
            <a:r>
              <a:rPr lang="de-DE" dirty="0" err="1" smtClean="0"/>
              <a:t>arasında</a:t>
            </a:r>
            <a:r>
              <a:rPr lang="de-DE" dirty="0" smtClean="0"/>
              <a:t> </a:t>
            </a:r>
            <a:r>
              <a:rPr lang="de-DE" dirty="0" err="1" smtClean="0"/>
              <a:t>Almanya’da</a:t>
            </a:r>
            <a:r>
              <a:rPr lang="de-DE" dirty="0" smtClean="0"/>
              <a:t>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Fran Krüger,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Georg Friedrich Kersting,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Julius </a:t>
            </a:r>
            <a:r>
              <a:rPr lang="de-DE" dirty="0" err="1" smtClean="0"/>
              <a:t>Oldach</a:t>
            </a:r>
            <a:r>
              <a:rPr lang="de-DE" dirty="0" smtClean="0"/>
              <a:t>, Carl Spitzweg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Ferdinand Georg Waldmüller </a:t>
            </a:r>
            <a:r>
              <a:rPr lang="de-DE" dirty="0" err="1" smtClean="0"/>
              <a:t>sayılabilir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4544A-DE44-431E-8BB5-57614CF4F83A}" type="slidenum">
              <a:rPr lang="de-DE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Biedermeier </a:t>
            </a:r>
            <a:r>
              <a:rPr lang="de-DE" dirty="0" err="1" smtClean="0"/>
              <a:t>dönemi</a:t>
            </a:r>
            <a:r>
              <a:rPr lang="de-DE" dirty="0" smtClean="0"/>
              <a:t>. </a:t>
            </a:r>
            <a:r>
              <a:rPr lang="de-DE" dirty="0" err="1" smtClean="0"/>
              <a:t>Alman</a:t>
            </a:r>
            <a:r>
              <a:rPr lang="de-DE" dirty="0" smtClean="0"/>
              <a:t> </a:t>
            </a:r>
            <a:r>
              <a:rPr lang="de-DE" dirty="0" err="1" smtClean="0"/>
              <a:t>edebiyatında</a:t>
            </a:r>
            <a:r>
              <a:rPr lang="de-DE" dirty="0" smtClean="0"/>
              <a:t> </a:t>
            </a:r>
            <a:r>
              <a:rPr lang="de-DE" dirty="0" err="1" smtClean="0"/>
              <a:t>Vormaerz</a:t>
            </a:r>
            <a:r>
              <a:rPr lang="de-DE" dirty="0" smtClean="0"/>
              <a:t> (Mart </a:t>
            </a:r>
            <a:r>
              <a:rPr lang="de-DE" dirty="0" err="1" smtClean="0"/>
              <a:t>Öncesi</a:t>
            </a:r>
            <a:r>
              <a:rPr lang="de-DE" dirty="0" smtClean="0"/>
              <a:t>) </a:t>
            </a:r>
            <a:r>
              <a:rPr lang="de-DE" dirty="0" err="1" smtClean="0"/>
              <a:t>adıyla</a:t>
            </a:r>
            <a:r>
              <a:rPr lang="de-DE" dirty="0" smtClean="0"/>
              <a:t> </a:t>
            </a:r>
            <a:r>
              <a:rPr lang="de-DE" dirty="0" err="1" smtClean="0"/>
              <a:t>anılan</a:t>
            </a:r>
            <a:r>
              <a:rPr lang="de-DE" dirty="0" smtClean="0"/>
              <a:t> 1848 </a:t>
            </a:r>
            <a:r>
              <a:rPr lang="de-DE" dirty="0" err="1" smtClean="0"/>
              <a:t>Devrimi</a:t>
            </a:r>
            <a:r>
              <a:rPr lang="de-DE" dirty="0" smtClean="0"/>
              <a:t> </a:t>
            </a:r>
            <a:r>
              <a:rPr lang="de-DE" dirty="0" err="1" smtClean="0"/>
              <a:t>öncesinin</a:t>
            </a:r>
            <a:r>
              <a:rPr lang="de-DE" dirty="0" smtClean="0"/>
              <a:t> </a:t>
            </a:r>
            <a:r>
              <a:rPr lang="de-DE" dirty="0" err="1" smtClean="0"/>
              <a:t>iki</a:t>
            </a:r>
            <a:r>
              <a:rPr lang="de-DE" dirty="0" smtClean="0"/>
              <a:t> </a:t>
            </a:r>
            <a:r>
              <a:rPr lang="de-DE" dirty="0" err="1" smtClean="0"/>
              <a:t>akımından</a:t>
            </a:r>
            <a:r>
              <a:rPr lang="de-DE" dirty="0" smtClean="0"/>
              <a:t> </a:t>
            </a:r>
            <a:r>
              <a:rPr lang="de-DE" dirty="0" err="1" smtClean="0"/>
              <a:t>biri</a:t>
            </a:r>
            <a:r>
              <a:rPr lang="de-DE" dirty="0" smtClean="0"/>
              <a:t> Biedermeier </a:t>
            </a:r>
            <a:r>
              <a:rPr lang="de-DE" dirty="0" err="1" smtClean="0"/>
              <a:t>üslubuydu</a:t>
            </a:r>
            <a:r>
              <a:rPr lang="de-DE" dirty="0" smtClean="0"/>
              <a:t>(*).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1814’te </a:t>
            </a:r>
            <a:r>
              <a:rPr lang="de-DE" dirty="0" err="1" smtClean="0"/>
              <a:t>Viyana</a:t>
            </a:r>
            <a:r>
              <a:rPr lang="de-DE" dirty="0" smtClean="0"/>
              <a:t> </a:t>
            </a:r>
            <a:r>
              <a:rPr lang="de-DE" dirty="0" err="1" smtClean="0"/>
              <a:t>Kongresi</a:t>
            </a:r>
            <a:r>
              <a:rPr lang="de-DE" dirty="0" smtClean="0"/>
              <a:t> </a:t>
            </a:r>
            <a:r>
              <a:rPr lang="de-DE" dirty="0" err="1" smtClean="0"/>
              <a:t>ile</a:t>
            </a:r>
            <a:r>
              <a:rPr lang="de-DE" dirty="0" smtClean="0"/>
              <a:t> </a:t>
            </a:r>
            <a:r>
              <a:rPr lang="de-DE" dirty="0" err="1" smtClean="0"/>
              <a:t>başlayan</a:t>
            </a:r>
            <a:r>
              <a:rPr lang="de-DE" dirty="0" smtClean="0"/>
              <a:t> </a:t>
            </a:r>
            <a:r>
              <a:rPr lang="de-DE" dirty="0" err="1" smtClean="0"/>
              <a:t>bu</a:t>
            </a:r>
            <a:r>
              <a:rPr lang="de-DE" dirty="0" smtClean="0"/>
              <a:t> </a:t>
            </a:r>
            <a:r>
              <a:rPr lang="de-DE" dirty="0" err="1" smtClean="0"/>
              <a:t>dönem</a:t>
            </a:r>
            <a:r>
              <a:rPr lang="de-DE" dirty="0" smtClean="0"/>
              <a:t>, </a:t>
            </a:r>
            <a:r>
              <a:rPr lang="de-DE" dirty="0" err="1" smtClean="0"/>
              <a:t>yaklaşık</a:t>
            </a:r>
            <a:r>
              <a:rPr lang="de-DE" dirty="0" smtClean="0"/>
              <a:t> 1830’lara </a:t>
            </a:r>
            <a:r>
              <a:rPr lang="de-DE" dirty="0" err="1" smtClean="0"/>
              <a:t>değin</a:t>
            </a:r>
            <a:r>
              <a:rPr lang="de-DE" dirty="0" smtClean="0"/>
              <a:t> </a:t>
            </a:r>
            <a:r>
              <a:rPr lang="de-DE" dirty="0" err="1" smtClean="0"/>
              <a:t>sürdü</a:t>
            </a:r>
            <a:r>
              <a:rPr lang="de-DE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Her </a:t>
            </a:r>
            <a:r>
              <a:rPr lang="de-DE" dirty="0" err="1" smtClean="0"/>
              <a:t>tür</a:t>
            </a:r>
            <a:r>
              <a:rPr lang="de-DE" dirty="0" smtClean="0"/>
              <a:t> </a:t>
            </a:r>
            <a:r>
              <a:rPr lang="de-DE" dirty="0" err="1" smtClean="0"/>
              <a:t>eylem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siyasetten</a:t>
            </a:r>
            <a:r>
              <a:rPr lang="de-DE" dirty="0" smtClean="0"/>
              <a:t> </a:t>
            </a:r>
            <a:r>
              <a:rPr lang="de-DE" dirty="0" err="1" smtClean="0"/>
              <a:t>uzaklaşarak</a:t>
            </a:r>
            <a:r>
              <a:rPr lang="de-DE" dirty="0" smtClean="0"/>
              <a:t> </a:t>
            </a:r>
            <a:r>
              <a:rPr lang="de-DE" dirty="0" err="1" smtClean="0"/>
              <a:t>kendi</a:t>
            </a:r>
            <a:r>
              <a:rPr lang="de-DE" dirty="0" smtClean="0"/>
              <a:t> </a:t>
            </a:r>
            <a:r>
              <a:rPr lang="de-DE" dirty="0" err="1" smtClean="0"/>
              <a:t>küçük</a:t>
            </a:r>
            <a:r>
              <a:rPr lang="de-DE" dirty="0" smtClean="0"/>
              <a:t> </a:t>
            </a:r>
            <a:r>
              <a:rPr lang="de-DE" dirty="0" err="1" smtClean="0"/>
              <a:t>çevresine</a:t>
            </a:r>
            <a:r>
              <a:rPr lang="de-DE" dirty="0" smtClean="0"/>
              <a:t> </a:t>
            </a:r>
            <a:r>
              <a:rPr lang="de-DE" dirty="0" err="1" smtClean="0"/>
              <a:t>çekilen</a:t>
            </a:r>
            <a:r>
              <a:rPr lang="de-DE" dirty="0" smtClean="0"/>
              <a:t> </a:t>
            </a:r>
            <a:r>
              <a:rPr lang="de-DE" dirty="0" err="1" smtClean="0"/>
              <a:t>burjuvazinin</a:t>
            </a:r>
            <a:r>
              <a:rPr lang="de-DE" dirty="0" smtClean="0"/>
              <a:t> </a:t>
            </a:r>
            <a:r>
              <a:rPr lang="de-DE" dirty="0" err="1" smtClean="0"/>
              <a:t>yaşama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düşünme</a:t>
            </a:r>
            <a:r>
              <a:rPr lang="de-DE" dirty="0" smtClean="0"/>
              <a:t> </a:t>
            </a:r>
            <a:r>
              <a:rPr lang="de-DE" dirty="0" err="1" smtClean="0"/>
              <a:t>biçimini</a:t>
            </a:r>
            <a:r>
              <a:rPr lang="de-DE" dirty="0" smtClean="0"/>
              <a:t> </a:t>
            </a:r>
            <a:r>
              <a:rPr lang="de-DE" dirty="0" err="1" smtClean="0"/>
              <a:t>simgeleyen</a:t>
            </a:r>
            <a:r>
              <a:rPr lang="de-DE" dirty="0" smtClean="0"/>
              <a:t> </a:t>
            </a:r>
            <a:r>
              <a:rPr lang="de-DE" dirty="0" err="1" smtClean="0"/>
              <a:t>bu</a:t>
            </a:r>
            <a:r>
              <a:rPr lang="de-DE" dirty="0" smtClean="0"/>
              <a:t> ad, </a:t>
            </a:r>
            <a:r>
              <a:rPr lang="de-DE" dirty="0" err="1" smtClean="0"/>
              <a:t>edebiyattan</a:t>
            </a:r>
            <a:r>
              <a:rPr lang="de-DE" dirty="0" smtClean="0"/>
              <a:t> </a:t>
            </a:r>
            <a:r>
              <a:rPr lang="de-DE" dirty="0" err="1" smtClean="0"/>
              <a:t>önce</a:t>
            </a:r>
            <a:r>
              <a:rPr lang="de-DE" dirty="0" smtClean="0"/>
              <a:t> </a:t>
            </a:r>
            <a:r>
              <a:rPr lang="de-DE" dirty="0" err="1" smtClean="0"/>
              <a:t>giyimde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mobilyada</a:t>
            </a:r>
            <a:r>
              <a:rPr lang="de-DE" dirty="0" smtClean="0"/>
              <a:t> </a:t>
            </a:r>
            <a:r>
              <a:rPr lang="de-DE" dirty="0" err="1" smtClean="0"/>
              <a:t>kullanıldı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DD42F-1E42-4F09-B81B-3D53FF86B86B}" type="slidenum">
              <a:rPr lang="de-DE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99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Yeni atı-lımlar yerine eskiyi koruma eğiliminde olan bu anlayıştaki yapıtlarda siyasetten uzak durma, büyük kahramanlıklar yerine küçük şeylerle ilgilenme, geçmişe özlem ve doğaya yakınlık duyma gibi ortak yönler görülür.</a:t>
            </a:r>
          </a:p>
          <a:p>
            <a:r>
              <a:rPr lang="de-DE" smtClean="0"/>
              <a:t>Şiir ve öykü alanında dönemin en önemli temsilcisi </a:t>
            </a:r>
            <a:r>
              <a:rPr lang="de-DE" b="1" smtClean="0"/>
              <a:t>Eduard Mörike</a:t>
            </a:r>
            <a:r>
              <a:rPr lang="de-DE" smtClean="0"/>
              <a:t> ve Avusturya kökenli </a:t>
            </a:r>
            <a:r>
              <a:rPr lang="de-DE" b="1" smtClean="0"/>
              <a:t>Adalbert Stifter’dir.</a:t>
            </a:r>
          </a:p>
          <a:p>
            <a:endParaRPr lang="de-DE" b="1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8FBA3-3AD2-4D2C-83F9-E7EFB88D6A05}" type="slidenum">
              <a:rPr lang="de-DE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err="1" smtClean="0"/>
              <a:t>Halk</a:t>
            </a:r>
            <a:r>
              <a:rPr lang="de-DE" b="1" dirty="0" smtClean="0"/>
              <a:t> </a:t>
            </a:r>
            <a:r>
              <a:rPr lang="de-DE" b="1" dirty="0" err="1" smtClean="0"/>
              <a:t>şarkıları</a:t>
            </a:r>
            <a:r>
              <a:rPr lang="de-DE" b="1" dirty="0" smtClean="0"/>
              <a:t>, </a:t>
            </a:r>
            <a:r>
              <a:rPr lang="de-DE" b="1" dirty="0" err="1" smtClean="0"/>
              <a:t>balad</a:t>
            </a:r>
            <a:r>
              <a:rPr lang="de-DE" b="1" dirty="0" smtClean="0"/>
              <a:t> </a:t>
            </a:r>
            <a:r>
              <a:rPr lang="de-DE" b="1" dirty="0" err="1" smtClean="0"/>
              <a:t>ve</a:t>
            </a:r>
            <a:r>
              <a:rPr lang="de-DE" b="1" dirty="0" smtClean="0"/>
              <a:t> </a:t>
            </a:r>
            <a:r>
              <a:rPr lang="de-DE" b="1" dirty="0" err="1" smtClean="0"/>
              <a:t>doğa</a:t>
            </a:r>
            <a:r>
              <a:rPr lang="de-DE" b="1" dirty="0" smtClean="0"/>
              <a:t> </a:t>
            </a:r>
            <a:r>
              <a:rPr lang="de-DE" b="1" dirty="0" err="1" smtClean="0"/>
              <a:t>şiirlerinin</a:t>
            </a:r>
            <a:r>
              <a:rPr lang="de-DE" dirty="0" smtClean="0"/>
              <a:t> </a:t>
            </a:r>
            <a:r>
              <a:rPr lang="de-DE" dirty="0" err="1" smtClean="0"/>
              <a:t>yanı</a:t>
            </a:r>
            <a:r>
              <a:rPr lang="de-DE" dirty="0" smtClean="0"/>
              <a:t> </a:t>
            </a:r>
            <a:r>
              <a:rPr lang="de-DE" dirty="0" err="1" smtClean="0"/>
              <a:t>sıra</a:t>
            </a:r>
            <a:r>
              <a:rPr lang="de-DE" dirty="0" smtClean="0"/>
              <a:t>, </a:t>
            </a:r>
            <a:r>
              <a:rPr lang="de-DE" b="1" dirty="0" smtClean="0"/>
              <a:t>Mörike’ </a:t>
            </a:r>
            <a:r>
              <a:rPr lang="de-DE" dirty="0" err="1" smtClean="0"/>
              <a:t>nin</a:t>
            </a:r>
            <a:r>
              <a:rPr lang="de-DE" dirty="0" smtClean="0"/>
              <a:t> </a:t>
            </a:r>
            <a:r>
              <a:rPr lang="de-DE" dirty="0" err="1" smtClean="0"/>
              <a:t>öteki</a:t>
            </a:r>
            <a:r>
              <a:rPr lang="de-DE" dirty="0" smtClean="0"/>
              <a:t> </a:t>
            </a:r>
            <a:r>
              <a:rPr lang="de-DE" dirty="0" err="1" smtClean="0"/>
              <a:t>yapıtlari</a:t>
            </a:r>
            <a:r>
              <a:rPr lang="de-DE" dirty="0" smtClean="0"/>
              <a:t>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Maler </a:t>
            </a:r>
            <a:r>
              <a:rPr lang="de-DE" dirty="0" err="1" smtClean="0"/>
              <a:t>Nolten</a:t>
            </a:r>
            <a:r>
              <a:rPr lang="de-DE" dirty="0" smtClean="0"/>
              <a:t> (1832; </a:t>
            </a:r>
            <a:r>
              <a:rPr lang="de-DE" dirty="0" err="1" smtClean="0"/>
              <a:t>Ressam</a:t>
            </a:r>
            <a:r>
              <a:rPr lang="de-DE" dirty="0" smtClean="0"/>
              <a:t> </a:t>
            </a:r>
            <a:r>
              <a:rPr lang="de-DE" dirty="0" err="1" smtClean="0"/>
              <a:t>Nolten</a:t>
            </a:r>
            <a:r>
              <a:rPr lang="de-DE" dirty="0" smtClean="0"/>
              <a:t>)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err="1" smtClean="0"/>
              <a:t>Mozart’ın</a:t>
            </a:r>
            <a:r>
              <a:rPr lang="de-DE" dirty="0" smtClean="0"/>
              <a:t> Prag </a:t>
            </a:r>
            <a:r>
              <a:rPr lang="de-DE" dirty="0" err="1" smtClean="0"/>
              <a:t>yolculuğu</a:t>
            </a:r>
            <a:r>
              <a:rPr lang="de-DE" dirty="0" smtClean="0"/>
              <a:t> </a:t>
            </a:r>
            <a:r>
              <a:rPr lang="de-DE" dirty="0" err="1" smtClean="0"/>
              <a:t>sırasında</a:t>
            </a:r>
            <a:r>
              <a:rPr lang="de-DE" dirty="0" smtClean="0"/>
              <a:t> </a:t>
            </a:r>
            <a:r>
              <a:rPr lang="de-DE" dirty="0" err="1" smtClean="0"/>
              <a:t>geçirdiği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günü</a:t>
            </a:r>
            <a:r>
              <a:rPr lang="de-DE" dirty="0" smtClean="0"/>
              <a:t> </a:t>
            </a:r>
            <a:r>
              <a:rPr lang="de-DE" dirty="0" err="1" smtClean="0"/>
              <a:t>anlatan</a:t>
            </a:r>
            <a:r>
              <a:rPr lang="de-DE" dirty="0" smtClean="0"/>
              <a:t> </a:t>
            </a:r>
            <a:r>
              <a:rPr lang="de-DE" b="1" dirty="0" smtClean="0"/>
              <a:t>Mozart auf der Reise nach Prag </a:t>
            </a:r>
            <a:r>
              <a:rPr lang="de-DE" dirty="0" smtClean="0"/>
              <a:t>(1856; Mozart Prag </a:t>
            </a:r>
            <a:r>
              <a:rPr lang="de-DE" dirty="0" err="1" smtClean="0"/>
              <a:t>Yolunda</a:t>
            </a:r>
            <a:r>
              <a:rPr lang="de-DE" dirty="0" smtClean="0"/>
              <a:t>, 1971)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Küçük</a:t>
            </a:r>
            <a:r>
              <a:rPr lang="de-DE" dirty="0" smtClean="0"/>
              <a:t> </a:t>
            </a:r>
            <a:r>
              <a:rPr lang="de-DE" dirty="0" err="1" smtClean="0"/>
              <a:t>şeylerden</a:t>
            </a:r>
            <a:r>
              <a:rPr lang="de-DE" dirty="0" smtClean="0"/>
              <a:t> </a:t>
            </a:r>
            <a:r>
              <a:rPr lang="de-DE" dirty="0" err="1" smtClean="0"/>
              <a:t>yola</a:t>
            </a:r>
            <a:r>
              <a:rPr lang="de-DE" dirty="0" smtClean="0"/>
              <a:t> </a:t>
            </a:r>
            <a:r>
              <a:rPr lang="de-DE" dirty="0" err="1" smtClean="0"/>
              <a:t>çıkarak</a:t>
            </a:r>
            <a:r>
              <a:rPr lang="de-DE" dirty="0" smtClean="0"/>
              <a:t> </a:t>
            </a:r>
            <a:r>
              <a:rPr lang="de-DE" dirty="0" err="1" smtClean="0"/>
              <a:t>doğa</a:t>
            </a:r>
            <a:r>
              <a:rPr lang="de-DE" dirty="0" smtClean="0"/>
              <a:t> </a:t>
            </a:r>
            <a:r>
              <a:rPr lang="de-DE" dirty="0" err="1" smtClean="0"/>
              <a:t>yasasına</a:t>
            </a:r>
            <a:r>
              <a:rPr lang="de-DE" dirty="0" smtClean="0"/>
              <a:t>, </a:t>
            </a:r>
            <a:r>
              <a:rPr lang="de-DE" dirty="0" err="1" smtClean="0"/>
              <a:t>tanrısal</a:t>
            </a:r>
            <a:r>
              <a:rPr lang="de-DE" dirty="0" smtClean="0"/>
              <a:t> </a:t>
            </a:r>
            <a:r>
              <a:rPr lang="de-DE" dirty="0" err="1" smtClean="0"/>
              <a:t>güce</a:t>
            </a:r>
            <a:r>
              <a:rPr lang="de-DE" dirty="0" smtClean="0"/>
              <a:t> </a:t>
            </a:r>
            <a:r>
              <a:rPr lang="de-DE" dirty="0" err="1" smtClean="0"/>
              <a:t>ulaşmak</a:t>
            </a:r>
            <a:r>
              <a:rPr lang="de-DE" dirty="0" smtClean="0"/>
              <a:t> </a:t>
            </a:r>
            <a:r>
              <a:rPr lang="de-DE" dirty="0" err="1" smtClean="0"/>
              <a:t>isteyen</a:t>
            </a:r>
            <a:r>
              <a:rPr lang="de-DE" dirty="0" smtClean="0"/>
              <a:t> </a:t>
            </a:r>
            <a:r>
              <a:rPr lang="de-DE" b="1" dirty="0" err="1" smtClean="0"/>
              <a:t>Stifter</a:t>
            </a:r>
            <a:r>
              <a:rPr lang="de-DE" dirty="0" err="1" smtClean="0"/>
              <a:t>’in</a:t>
            </a:r>
            <a:r>
              <a:rPr lang="de-DE" dirty="0" smtClean="0"/>
              <a:t> en </a:t>
            </a:r>
            <a:r>
              <a:rPr lang="de-DE" dirty="0" err="1" smtClean="0"/>
              <a:t>önemli</a:t>
            </a:r>
            <a:r>
              <a:rPr lang="de-DE" dirty="0" smtClean="0"/>
              <a:t> </a:t>
            </a:r>
            <a:r>
              <a:rPr lang="de-DE" dirty="0" err="1" smtClean="0"/>
              <a:t>yapıtlari</a:t>
            </a:r>
            <a:r>
              <a:rPr lang="de-DE" dirty="0" smtClean="0"/>
              <a:t>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Bunte Steine (1853; </a:t>
            </a:r>
            <a:r>
              <a:rPr lang="de-DE" dirty="0" err="1" smtClean="0"/>
              <a:t>Renkli</a:t>
            </a:r>
            <a:r>
              <a:rPr lang="de-DE" dirty="0" smtClean="0"/>
              <a:t> </a:t>
            </a:r>
            <a:r>
              <a:rPr lang="de-DE" dirty="0" err="1" smtClean="0"/>
              <a:t>Taşlar</a:t>
            </a:r>
            <a:r>
              <a:rPr lang="de-DE" dirty="0" smtClean="0"/>
              <a:t>) </a:t>
            </a:r>
            <a:r>
              <a:rPr lang="de-DE" dirty="0" err="1" smtClean="0"/>
              <a:t>ile</a:t>
            </a:r>
            <a:r>
              <a:rPr lang="de-DE" dirty="0" smtClean="0"/>
              <a:t> </a:t>
            </a:r>
            <a:r>
              <a:rPr lang="de-DE" dirty="0" err="1" smtClean="0"/>
              <a:t>günlük</a:t>
            </a:r>
            <a:r>
              <a:rPr lang="de-DE" dirty="0" smtClean="0"/>
              <a:t> </a:t>
            </a:r>
            <a:r>
              <a:rPr lang="de-DE" dirty="0" err="1" smtClean="0"/>
              <a:t>yaşamdan</a:t>
            </a:r>
            <a:r>
              <a:rPr lang="de-DE" dirty="0" smtClean="0"/>
              <a:t> </a:t>
            </a:r>
            <a:r>
              <a:rPr lang="de-DE" dirty="0" err="1" smtClean="0"/>
              <a:t>uyumun</a:t>
            </a:r>
            <a:r>
              <a:rPr lang="de-DE" dirty="0" smtClean="0"/>
              <a:t> </a:t>
            </a:r>
            <a:r>
              <a:rPr lang="de-DE" dirty="0" err="1" smtClean="0"/>
              <a:t>egemen</a:t>
            </a:r>
            <a:r>
              <a:rPr lang="de-DE" dirty="0" smtClean="0"/>
              <a:t> </a:t>
            </a:r>
            <a:r>
              <a:rPr lang="de-DE" dirty="0" err="1" smtClean="0"/>
              <a:t>olduğu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kesit</a:t>
            </a:r>
            <a:r>
              <a:rPr lang="de-DE" dirty="0" smtClean="0"/>
              <a:t> </a:t>
            </a:r>
            <a:r>
              <a:rPr lang="de-DE" dirty="0" err="1" smtClean="0"/>
              <a:t>veren</a:t>
            </a:r>
            <a:r>
              <a:rPr lang="de-DE" dirty="0" smtClean="0"/>
              <a:t> Der Nachsommer dir (1857; </a:t>
            </a:r>
            <a:r>
              <a:rPr lang="de-DE" dirty="0" err="1" smtClean="0"/>
              <a:t>Yaz</a:t>
            </a:r>
            <a:r>
              <a:rPr lang="de-DE" dirty="0" smtClean="0"/>
              <a:t> </a:t>
            </a:r>
            <a:r>
              <a:rPr lang="de-DE" dirty="0" err="1" smtClean="0"/>
              <a:t>Sonu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84661-490E-4FB1-A0F6-8C0D635623F4}" type="slidenum">
              <a:rPr lang="de-DE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410200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err="1" smtClean="0"/>
              <a:t>Dönemin</a:t>
            </a:r>
            <a:r>
              <a:rPr lang="de-DE" dirty="0" smtClean="0"/>
              <a:t> </a:t>
            </a:r>
            <a:r>
              <a:rPr lang="de-DE" dirty="0" err="1" smtClean="0"/>
              <a:t>tiyatro</a:t>
            </a:r>
            <a:r>
              <a:rPr lang="de-DE" dirty="0" smtClean="0"/>
              <a:t> </a:t>
            </a:r>
            <a:r>
              <a:rPr lang="de-DE" dirty="0" err="1" smtClean="0"/>
              <a:t>alanındaki</a:t>
            </a:r>
            <a:r>
              <a:rPr lang="de-DE" dirty="0" smtClean="0"/>
              <a:t> en </a:t>
            </a:r>
            <a:r>
              <a:rPr lang="de-DE" dirty="0" err="1" smtClean="0"/>
              <a:t>önemli</a:t>
            </a:r>
            <a:r>
              <a:rPr lang="de-DE" dirty="0" smtClean="0"/>
              <a:t> </a:t>
            </a:r>
            <a:r>
              <a:rPr lang="de-DE" dirty="0" err="1" smtClean="0"/>
              <a:t>temsilcileri</a:t>
            </a:r>
            <a:r>
              <a:rPr lang="de-DE" dirty="0" smtClean="0"/>
              <a:t>, </a:t>
            </a:r>
            <a:r>
              <a:rPr lang="de-DE" dirty="0" err="1" smtClean="0"/>
              <a:t>üçü</a:t>
            </a:r>
            <a:r>
              <a:rPr lang="de-DE" dirty="0" smtClean="0"/>
              <a:t> de </a:t>
            </a:r>
            <a:r>
              <a:rPr lang="de-DE" dirty="0" err="1" smtClean="0"/>
              <a:t>Viyanalı</a:t>
            </a:r>
            <a:r>
              <a:rPr lang="de-DE" dirty="0" smtClean="0"/>
              <a:t> </a:t>
            </a:r>
            <a:r>
              <a:rPr lang="de-DE" dirty="0" err="1" smtClean="0"/>
              <a:t>olan</a:t>
            </a:r>
            <a:r>
              <a:rPr lang="de-DE" dirty="0" smtClean="0"/>
              <a:t> Franz Grillparzer, Ferdinand Raimund </a:t>
            </a:r>
            <a:r>
              <a:rPr lang="de-DE" dirty="0" err="1" smtClean="0"/>
              <a:t>ve</a:t>
            </a:r>
            <a:r>
              <a:rPr lang="de-DE" dirty="0" smtClean="0"/>
              <a:t> Johann </a:t>
            </a:r>
            <a:r>
              <a:rPr lang="de-DE" dirty="0" err="1" smtClean="0"/>
              <a:t>Nestroy’dur</a:t>
            </a:r>
            <a:r>
              <a:rPr lang="de-DE" dirty="0" smtClean="0"/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O </a:t>
            </a:r>
            <a:r>
              <a:rPr lang="de-DE" dirty="0" err="1" smtClean="0"/>
              <a:t>yıllarda</a:t>
            </a:r>
            <a:r>
              <a:rPr lang="de-DE" dirty="0" smtClean="0"/>
              <a:t> </a:t>
            </a:r>
            <a:r>
              <a:rPr lang="de-DE" dirty="0" err="1" smtClean="0"/>
              <a:t>Viyana’da</a:t>
            </a:r>
            <a:r>
              <a:rPr lang="de-DE" dirty="0" smtClean="0"/>
              <a:t> </a:t>
            </a:r>
            <a:r>
              <a:rPr lang="de-DE" dirty="0" err="1" smtClean="0"/>
              <a:t>hâlâ</a:t>
            </a:r>
            <a:r>
              <a:rPr lang="de-DE" dirty="0" smtClean="0"/>
              <a:t> </a:t>
            </a:r>
            <a:r>
              <a:rPr lang="de-DE" dirty="0" err="1" smtClean="0"/>
              <a:t>geçerliliğini</a:t>
            </a:r>
            <a:r>
              <a:rPr lang="de-DE" dirty="0" smtClean="0"/>
              <a:t> </a:t>
            </a:r>
            <a:r>
              <a:rPr lang="de-DE" dirty="0" err="1" smtClean="0"/>
              <a:t>koruyan</a:t>
            </a:r>
            <a:r>
              <a:rPr lang="de-DE" dirty="0" smtClean="0"/>
              <a:t> </a:t>
            </a:r>
            <a:r>
              <a:rPr lang="de-DE" dirty="0" err="1" smtClean="0"/>
              <a:t>barok</a:t>
            </a:r>
            <a:r>
              <a:rPr lang="de-DE" dirty="0" smtClean="0"/>
              <a:t> </a:t>
            </a:r>
            <a:r>
              <a:rPr lang="de-DE" dirty="0" err="1" smtClean="0"/>
              <a:t>tiyatro</a:t>
            </a:r>
            <a:r>
              <a:rPr lang="de-DE" dirty="0" smtClean="0"/>
              <a:t> </a:t>
            </a:r>
            <a:r>
              <a:rPr lang="de-DE" dirty="0" err="1" smtClean="0"/>
              <a:t>ile</a:t>
            </a:r>
            <a:r>
              <a:rPr lang="de-DE" dirty="0" smtClean="0"/>
              <a:t> </a:t>
            </a:r>
            <a:r>
              <a:rPr lang="de-DE" dirty="0" err="1" smtClean="0"/>
              <a:t>klasik</a:t>
            </a:r>
            <a:r>
              <a:rPr lang="de-DE" dirty="0" smtClean="0"/>
              <a:t> </a:t>
            </a:r>
            <a:r>
              <a:rPr lang="de-DE" dirty="0" err="1" smtClean="0"/>
              <a:t>dönem</a:t>
            </a:r>
            <a:r>
              <a:rPr lang="de-DE" dirty="0" smtClean="0"/>
              <a:t> </a:t>
            </a:r>
            <a:r>
              <a:rPr lang="de-DE" dirty="0" err="1" smtClean="0"/>
              <a:t>Alman</a:t>
            </a:r>
            <a:r>
              <a:rPr lang="de-DE" dirty="0" smtClean="0"/>
              <a:t> </a:t>
            </a:r>
            <a:r>
              <a:rPr lang="de-DE" dirty="0" err="1" smtClean="0"/>
              <a:t>tiyatrosunu</a:t>
            </a:r>
            <a:r>
              <a:rPr lang="de-DE" dirty="0" smtClean="0"/>
              <a:t> </a:t>
            </a:r>
            <a:r>
              <a:rPr lang="de-DE" dirty="0" err="1" smtClean="0"/>
              <a:t>örnek</a:t>
            </a:r>
            <a:r>
              <a:rPr lang="de-DE" dirty="0" smtClean="0"/>
              <a:t> </a:t>
            </a:r>
            <a:r>
              <a:rPr lang="de-DE" dirty="0" err="1" smtClean="0"/>
              <a:t>alarak</a:t>
            </a:r>
            <a:r>
              <a:rPr lang="de-DE" dirty="0" smtClean="0"/>
              <a:t> </a:t>
            </a:r>
            <a:r>
              <a:rPr lang="de-DE" dirty="0" err="1" smtClean="0"/>
              <a:t>kendine</a:t>
            </a:r>
            <a:r>
              <a:rPr lang="de-DE" dirty="0" smtClean="0"/>
              <a:t> </a:t>
            </a:r>
            <a:r>
              <a:rPr lang="de-DE" dirty="0" err="1" smtClean="0"/>
              <a:t>özgü</a:t>
            </a:r>
            <a:r>
              <a:rPr lang="de-DE" dirty="0" smtClean="0"/>
              <a:t> </a:t>
            </a:r>
            <a:r>
              <a:rPr lang="de-DE" dirty="0" err="1" smtClean="0"/>
              <a:t>psikolojik-gerçekçi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üslup</a:t>
            </a:r>
            <a:r>
              <a:rPr lang="de-DE" dirty="0" smtClean="0"/>
              <a:t> </a:t>
            </a:r>
            <a:r>
              <a:rPr lang="de-DE" dirty="0" err="1" smtClean="0"/>
              <a:t>geliştiren</a:t>
            </a:r>
            <a:r>
              <a:rPr lang="de-DE" dirty="0" smtClean="0"/>
              <a:t> </a:t>
            </a:r>
            <a:r>
              <a:rPr lang="de-DE" b="1" dirty="0" err="1" smtClean="0"/>
              <a:t>Grillparzer’</a:t>
            </a:r>
            <a:r>
              <a:rPr lang="de-DE" dirty="0" err="1" smtClean="0"/>
              <a:t>in</a:t>
            </a:r>
            <a:r>
              <a:rPr lang="de-DE" dirty="0" smtClean="0"/>
              <a:t> </a:t>
            </a:r>
            <a:r>
              <a:rPr lang="de-DE" dirty="0" err="1" smtClean="0"/>
              <a:t>oyunlarında</a:t>
            </a:r>
            <a:r>
              <a:rPr lang="de-DE" dirty="0" smtClean="0"/>
              <a:t>, </a:t>
            </a:r>
            <a:r>
              <a:rPr lang="de-DE" dirty="0" err="1" smtClean="0"/>
              <a:t>düş</a:t>
            </a:r>
            <a:r>
              <a:rPr lang="de-DE" dirty="0" smtClean="0"/>
              <a:t> </a:t>
            </a:r>
            <a:r>
              <a:rPr lang="de-DE" dirty="0" err="1" smtClean="0"/>
              <a:t>gücüne</a:t>
            </a:r>
            <a:r>
              <a:rPr lang="de-DE" dirty="0" smtClean="0"/>
              <a:t>, </a:t>
            </a:r>
            <a:r>
              <a:rPr lang="de-DE" dirty="0" err="1" smtClean="0"/>
              <a:t>oyunculuğa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görkemli</a:t>
            </a:r>
            <a:r>
              <a:rPr lang="de-DE" dirty="0" smtClean="0"/>
              <a:t> </a:t>
            </a:r>
            <a:r>
              <a:rPr lang="de-DE" dirty="0" err="1" smtClean="0"/>
              <a:t>dekora</a:t>
            </a:r>
            <a:r>
              <a:rPr lang="de-DE" dirty="0" smtClean="0"/>
              <a:t> </a:t>
            </a:r>
            <a:r>
              <a:rPr lang="de-DE" dirty="0" err="1" smtClean="0"/>
              <a:t>dayanan</a:t>
            </a:r>
            <a:r>
              <a:rPr lang="de-DE" dirty="0" smtClean="0"/>
              <a:t> </a:t>
            </a:r>
            <a:r>
              <a:rPr lang="de-DE" dirty="0" err="1" smtClean="0"/>
              <a:t>Viyana</a:t>
            </a:r>
            <a:r>
              <a:rPr lang="de-DE" dirty="0" smtClean="0"/>
              <a:t> </a:t>
            </a:r>
            <a:r>
              <a:rPr lang="de-DE" dirty="0" err="1" smtClean="0"/>
              <a:t>halk</a:t>
            </a:r>
            <a:r>
              <a:rPr lang="de-DE" dirty="0" smtClean="0"/>
              <a:t> </a:t>
            </a:r>
            <a:r>
              <a:rPr lang="de-DE" dirty="0" err="1" smtClean="0"/>
              <a:t>tiyatrosunun</a:t>
            </a:r>
            <a:r>
              <a:rPr lang="de-DE" dirty="0" smtClean="0"/>
              <a:t> </a:t>
            </a:r>
            <a:r>
              <a:rPr lang="de-DE" dirty="0" err="1" smtClean="0"/>
              <a:t>özellikleri</a:t>
            </a:r>
            <a:r>
              <a:rPr lang="de-DE" dirty="0" smtClean="0"/>
              <a:t> de </a:t>
            </a:r>
            <a:r>
              <a:rPr lang="de-DE" dirty="0" err="1" smtClean="0"/>
              <a:t>görülür</a:t>
            </a:r>
            <a:r>
              <a:rPr lang="de-DE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Grillparzer, </a:t>
            </a:r>
            <a:r>
              <a:rPr lang="de-DE" dirty="0" err="1" smtClean="0"/>
              <a:t>gerçek</a:t>
            </a:r>
            <a:r>
              <a:rPr lang="de-DE" dirty="0" smtClean="0"/>
              <a:t> </a:t>
            </a:r>
            <a:r>
              <a:rPr lang="de-DE" dirty="0" err="1" smtClean="0"/>
              <a:t>olay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sorunları</a:t>
            </a:r>
            <a:r>
              <a:rPr lang="de-DE" dirty="0" smtClean="0"/>
              <a:t> </a:t>
            </a:r>
            <a:r>
              <a:rPr lang="de-DE" dirty="0" err="1" smtClean="0"/>
              <a:t>ele</a:t>
            </a:r>
            <a:r>
              <a:rPr lang="de-DE" dirty="0" smtClean="0"/>
              <a:t> </a:t>
            </a:r>
            <a:r>
              <a:rPr lang="de-DE" dirty="0" err="1" smtClean="0"/>
              <a:t>almak</a:t>
            </a:r>
            <a:r>
              <a:rPr lang="de-DE" dirty="0" smtClean="0"/>
              <a:t> </a:t>
            </a:r>
            <a:r>
              <a:rPr lang="de-DE" dirty="0" err="1" smtClean="0"/>
              <a:t>yerine</a:t>
            </a:r>
            <a:r>
              <a:rPr lang="de-DE" dirty="0" smtClean="0"/>
              <a:t>, </a:t>
            </a:r>
            <a:r>
              <a:rPr lang="de-DE" dirty="0" err="1" smtClean="0"/>
              <a:t>izleyiciyi</a:t>
            </a:r>
            <a:r>
              <a:rPr lang="de-DE" dirty="0" smtClean="0"/>
              <a:t>, </a:t>
            </a:r>
            <a:r>
              <a:rPr lang="de-DE" dirty="0" err="1" smtClean="0"/>
              <a:t>sözcükler</a:t>
            </a:r>
            <a:r>
              <a:rPr lang="de-DE" dirty="0" smtClean="0"/>
              <a:t> </a:t>
            </a:r>
            <a:r>
              <a:rPr lang="de-DE" dirty="0" err="1" smtClean="0"/>
              <a:t>kadar</a:t>
            </a:r>
            <a:r>
              <a:rPr lang="de-DE" dirty="0" smtClean="0"/>
              <a:t> </a:t>
            </a:r>
            <a:r>
              <a:rPr lang="de-DE" dirty="0" err="1" smtClean="0"/>
              <a:t>mimiklerin</a:t>
            </a:r>
            <a:r>
              <a:rPr lang="de-DE" dirty="0" smtClean="0"/>
              <a:t> de </a:t>
            </a:r>
            <a:r>
              <a:rPr lang="de-DE" dirty="0" err="1" smtClean="0"/>
              <a:t>önem</a:t>
            </a:r>
            <a:r>
              <a:rPr lang="de-DE" dirty="0" smtClean="0"/>
              <a:t> </a:t>
            </a:r>
            <a:r>
              <a:rPr lang="de-DE" dirty="0" err="1" smtClean="0"/>
              <a:t>taşıdığı</a:t>
            </a:r>
            <a:r>
              <a:rPr lang="de-DE" dirty="0" smtClean="0"/>
              <a:t>, </a:t>
            </a:r>
            <a:r>
              <a:rPr lang="de-DE" dirty="0" err="1" smtClean="0"/>
              <a:t>şiir</a:t>
            </a:r>
            <a:r>
              <a:rPr lang="de-DE" dirty="0" smtClean="0"/>
              <a:t> </a:t>
            </a:r>
            <a:r>
              <a:rPr lang="de-DE" dirty="0" err="1" smtClean="0"/>
              <a:t>dolu</a:t>
            </a:r>
            <a:r>
              <a:rPr lang="de-DE" dirty="0" smtClean="0"/>
              <a:t>, </a:t>
            </a:r>
            <a:r>
              <a:rPr lang="de-DE" dirty="0" err="1" smtClean="0"/>
              <a:t>düşsel</a:t>
            </a:r>
            <a:r>
              <a:rPr lang="de-DE" dirty="0" smtClean="0"/>
              <a:t>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dünyaya</a:t>
            </a:r>
            <a:r>
              <a:rPr lang="de-DE" dirty="0" smtClean="0"/>
              <a:t> </a:t>
            </a:r>
            <a:r>
              <a:rPr lang="de-DE" dirty="0" err="1" smtClean="0"/>
              <a:t>sokmak</a:t>
            </a:r>
            <a:r>
              <a:rPr lang="de-DE" dirty="0" smtClean="0"/>
              <a:t> </a:t>
            </a:r>
            <a:r>
              <a:rPr lang="de-DE" dirty="0" err="1" smtClean="0"/>
              <a:t>ister</a:t>
            </a:r>
            <a:r>
              <a:rPr lang="de-DE" dirty="0" smtClean="0"/>
              <a:t>; </a:t>
            </a:r>
            <a:r>
              <a:rPr lang="de-DE" dirty="0" err="1" smtClean="0"/>
              <a:t>bir</a:t>
            </a:r>
            <a:r>
              <a:rPr lang="de-DE" dirty="0" smtClean="0"/>
              <a:t> </a:t>
            </a:r>
            <a:r>
              <a:rPr lang="de-DE" dirty="0" err="1" smtClean="0"/>
              <a:t>yandan</a:t>
            </a:r>
            <a:r>
              <a:rPr lang="de-DE" dirty="0" smtClean="0"/>
              <a:t> da </a:t>
            </a:r>
            <a:r>
              <a:rPr lang="de-DE" dirty="0" err="1" smtClean="0"/>
              <a:t>insanın</a:t>
            </a:r>
            <a:r>
              <a:rPr lang="de-DE" dirty="0" smtClean="0"/>
              <a:t> </a:t>
            </a:r>
            <a:r>
              <a:rPr lang="de-DE" dirty="0" err="1" smtClean="0"/>
              <a:t>yazgısının</a:t>
            </a:r>
            <a:r>
              <a:rPr lang="de-DE" dirty="0" smtClean="0"/>
              <a:t> </a:t>
            </a:r>
            <a:r>
              <a:rPr lang="de-DE" dirty="0" err="1" smtClean="0"/>
              <a:t>belirlenmiş-liğini</a:t>
            </a:r>
            <a:r>
              <a:rPr lang="de-DE" dirty="0" smtClean="0"/>
              <a:t> </a:t>
            </a:r>
            <a:r>
              <a:rPr lang="de-DE" dirty="0" err="1" smtClean="0"/>
              <a:t>gösterir</a:t>
            </a:r>
            <a:r>
              <a:rPr lang="de-DE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81066-79CB-48C5-99B8-820F2FF99CB0}" type="slidenum">
              <a:rPr lang="de-DE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II. Historischer Hintergrund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1815 wurde der Wiener Kongress eingeleitet,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bei dem die Neuordnung Europas geregelt wurde.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Die Zeit zwischen 1815 und 1848 war geprägt von den deutschen Fürsten, welche sich für eine Restauration einsetzten,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und dem "Jungen Deutschland" (Studenten und Professoren), das nach Freiheit und einer politischen Einheit strebte.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1815 kam es zur Gründung des Deutschen Bundes zwischen 39 Einzelstaaten. 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D0F04-A0F8-4117-BD93-6C33E68449B2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III. Philosophischer Hintergrund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Der philosophische Hintergrund der Restaurationszeit war v. a. von der Philosophie </a:t>
            </a:r>
            <a:r>
              <a:rPr lang="de-DE" b="1" smtClean="0"/>
              <a:t>Friedrich Hegels </a:t>
            </a:r>
            <a:r>
              <a:rPr lang="de-DE" smtClean="0"/>
              <a:t>(1770-1831) und seinen Schriften  geprägt:</a:t>
            </a:r>
          </a:p>
          <a:p>
            <a:pPr lvl="1"/>
            <a:r>
              <a:rPr lang="de-DE" i="1" smtClean="0"/>
              <a:t>Phänomenologie des Geistes</a:t>
            </a:r>
            <a:r>
              <a:rPr lang="de-DE" smtClean="0"/>
              <a:t> (1806), </a:t>
            </a:r>
          </a:p>
          <a:p>
            <a:pPr lvl="1"/>
            <a:r>
              <a:rPr lang="de-DE" i="1" smtClean="0"/>
              <a:t>Wissenschaft der Logik</a:t>
            </a:r>
            <a:r>
              <a:rPr lang="de-DE" smtClean="0"/>
              <a:t> (1812/16), </a:t>
            </a:r>
          </a:p>
          <a:p>
            <a:pPr lvl="1"/>
            <a:r>
              <a:rPr lang="de-DE" i="1" smtClean="0"/>
              <a:t>Enzyklopädie der philosophischen Wissenschaften</a:t>
            </a:r>
            <a:r>
              <a:rPr lang="de-DE" smtClean="0"/>
              <a:t> (1817) und</a:t>
            </a:r>
          </a:p>
          <a:p>
            <a:pPr lvl="1"/>
            <a:r>
              <a:rPr lang="de-DE" i="1" smtClean="0"/>
              <a:t>Grundlinien der Philosophie des Rechts</a:t>
            </a:r>
            <a:r>
              <a:rPr lang="de-DE" smtClean="0"/>
              <a:t> (1831)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D0A00-6550-44E4-9B5B-303C28463A2F}" type="slidenum">
              <a:rPr lang="de-DE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1. Literatur des Biedermeier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  <a:p>
            <a:r>
              <a:rPr lang="de-DE" smtClean="0"/>
              <a:t>Die Biedermeierdichtung versuchte dem </a:t>
            </a:r>
            <a:r>
              <a:rPr lang="de-DE" b="1" smtClean="0"/>
              <a:t>Konflikt zwischen Wirklichkeit und Ideal </a:t>
            </a:r>
            <a:r>
              <a:rPr lang="de-DE" smtClean="0"/>
              <a:t>sowie den politischen Spannungen eine </a:t>
            </a:r>
            <a:r>
              <a:rPr lang="de-DE" i="1" smtClean="0"/>
              <a:t>heile poetische Welt</a:t>
            </a:r>
            <a:r>
              <a:rPr lang="de-DE" smtClean="0"/>
              <a:t> mit dem Ziel der </a:t>
            </a:r>
            <a:r>
              <a:rPr lang="de-DE" b="1" smtClean="0"/>
              <a:t>Harmonisierung entgegenzusetzen</a:t>
            </a:r>
            <a:r>
              <a:rPr lang="de-DE" smtClean="0"/>
              <a:t>. </a:t>
            </a:r>
          </a:p>
          <a:p>
            <a:r>
              <a:rPr lang="de-DE" smtClean="0"/>
              <a:t>Bevorzugt wurden kleine literarische Formen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B8FCD-9FDC-4B5B-BA84-04C38715422E}" type="slidenum">
              <a:rPr lang="de-DE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In der biedermeierlichen Literatur wurden folgende Themen dargestellt:  </a:t>
            </a:r>
          </a:p>
          <a:p>
            <a:pPr lvl="1"/>
            <a:r>
              <a:rPr lang="de-DE" smtClean="0"/>
              <a:t>Unterordnung unter das Schicksal, </a:t>
            </a:r>
          </a:p>
          <a:p>
            <a:pPr lvl="1"/>
            <a:r>
              <a:rPr lang="de-DE" smtClean="0"/>
              <a:t>politische Haltung des Mittelwegs,</a:t>
            </a:r>
          </a:p>
          <a:p>
            <a:pPr lvl="1"/>
            <a:r>
              <a:rPr lang="de-DE" smtClean="0"/>
              <a:t> Schätzung des inneren Friedens und kleinen Glücks, </a:t>
            </a:r>
          </a:p>
          <a:p>
            <a:pPr lvl="1"/>
            <a:r>
              <a:rPr lang="de-DE" smtClean="0"/>
              <a:t>Bedacht auf Ordnung, </a:t>
            </a:r>
          </a:p>
          <a:p>
            <a:pPr lvl="1"/>
            <a:r>
              <a:rPr lang="de-DE" smtClean="0"/>
              <a:t>Hang zum Pietismus, </a:t>
            </a:r>
          </a:p>
          <a:p>
            <a:pPr lvl="1"/>
            <a:r>
              <a:rPr lang="de-DE" smtClean="0"/>
              <a:t>Interesse für Natur und Geschichte </a:t>
            </a:r>
          </a:p>
          <a:p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4966A-ECC7-4744-AD57-4A87A46D0077}" type="slidenum">
              <a:rPr lang="de-DE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410200"/>
          </a:xfrm>
        </p:spPr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Dabei kamen oft die </a:t>
            </a:r>
            <a:r>
              <a:rPr lang="de-DE" b="1" dirty="0" smtClean="0"/>
              <a:t>biedermeierlichen Lebensgefühle </a:t>
            </a:r>
            <a:r>
              <a:rPr lang="de-DE" dirty="0" smtClean="0"/>
              <a:t>wie 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dirty="0" smtClean="0"/>
              <a:t>Resignation, Weltschmerz, Schwermut, Stille, Verzweiflung und Entsagung zum Ausdruck, die nicht selten zu Hypochondrie und Selbstmord führten. 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 err="1" smtClean="0"/>
              <a:t>Grillparzer</a:t>
            </a:r>
            <a:r>
              <a:rPr lang="de-DE" dirty="0" err="1" smtClean="0"/>
              <a:t>,</a:t>
            </a:r>
            <a:r>
              <a:rPr lang="de-DE" b="1" dirty="0" err="1" smtClean="0"/>
              <a:t>Lenau</a:t>
            </a:r>
            <a:r>
              <a:rPr lang="de-DE" dirty="0" smtClean="0"/>
              <a:t> und </a:t>
            </a:r>
            <a:r>
              <a:rPr lang="de-DE" b="1" dirty="0" smtClean="0"/>
              <a:t>Mörike</a:t>
            </a:r>
            <a:r>
              <a:rPr lang="de-DE" dirty="0" smtClean="0"/>
              <a:t> beispielsweise litten in ihren letzten Lebensjahren an Hypochondrie;  </a:t>
            </a:r>
            <a:r>
              <a:rPr lang="de-DE" b="1" dirty="0" smtClean="0"/>
              <a:t>Stifter</a:t>
            </a:r>
            <a:r>
              <a:rPr lang="de-DE" dirty="0" smtClean="0"/>
              <a:t> und </a:t>
            </a:r>
            <a:r>
              <a:rPr lang="de-DE" b="1" dirty="0" smtClean="0"/>
              <a:t>Raimund</a:t>
            </a:r>
            <a:r>
              <a:rPr lang="de-DE" dirty="0" smtClean="0"/>
              <a:t> dagegen gingen in den Freitod.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Sprachliche Kennzeichen biedermeierlicher Literatur sind besonders die </a:t>
            </a:r>
            <a:r>
              <a:rPr lang="de-DE" b="1" dirty="0" smtClean="0"/>
              <a:t>Schlichtheit in Form und Sprache, Volkstümlichkeit, Detailgenauigkeit und Bildlichkeit.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DA992-4449-4B08-9012-ED2F25B579B6}" type="slidenum">
              <a:rPr lang="de-DE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 1.1 Lyrik im Biedermeier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Die biedermeierliche Lyrik zeichnet sich sowohl in ihrer Form als auch in ihrem Inhalt vor allem </a:t>
            </a:r>
            <a:r>
              <a:rPr lang="de-DE" b="1" smtClean="0"/>
              <a:t>durch Einfachheit und Volksliedhaftigkeit aus.</a:t>
            </a:r>
            <a:r>
              <a:rPr lang="de-DE" smtClean="0"/>
              <a:t> </a:t>
            </a:r>
          </a:p>
          <a:p>
            <a:pPr>
              <a:buFont typeface="Wingdings 2" pitchFamily="18" charset="2"/>
              <a:buNone/>
            </a:pPr>
            <a:endParaRPr lang="de-DE" smtClean="0"/>
          </a:p>
          <a:p>
            <a:r>
              <a:rPr lang="de-DE" smtClean="0"/>
              <a:t>Wichtige Themen waren: Liebe, Religion, Vergänglichkeit, Entsagung und häusliches Glück.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16215-39BB-415F-989E-7A5EFE9B0EB9}" type="slidenum">
              <a:rPr lang="de-DE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tx2">
                    <a:satMod val="130000"/>
                  </a:schemeClr>
                </a:solidFill>
              </a:rPr>
              <a:t>1.2 Epik im Biedermeier</a:t>
            </a:r>
            <a:endParaRPr lang="de-D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In der Epik waren im Biedermeier kurze Erzählformen, wie z. B. Novelle und Kurzgeschichte, beliebt.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Die wichtigste epische Kleinform in der Biedermeierzeit war die Novelle.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de-DE" u="sng" dirty="0" smtClean="0"/>
              <a:t>Die bekanntesten Beispiele für Novellen des Biedermeiers: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i="1" dirty="0" smtClean="0"/>
              <a:t>Die Judenbuche</a:t>
            </a:r>
            <a:r>
              <a:rPr lang="de-DE" dirty="0" smtClean="0"/>
              <a:t> Annette von </a:t>
            </a:r>
            <a:r>
              <a:rPr lang="de-DE" b="1" dirty="0" smtClean="0"/>
              <a:t>Droste-Hülshoffs</a:t>
            </a:r>
            <a:r>
              <a:rPr lang="de-DE" dirty="0" smtClean="0"/>
              <a:t>, 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i="1" dirty="0" smtClean="0"/>
              <a:t>Die schwarze Spinne</a:t>
            </a:r>
            <a:r>
              <a:rPr lang="de-DE" dirty="0" smtClean="0"/>
              <a:t> Jeremias </a:t>
            </a:r>
            <a:r>
              <a:rPr lang="de-DE" b="1" dirty="0" err="1" smtClean="0"/>
              <a:t>Gotthelfs</a:t>
            </a:r>
            <a:r>
              <a:rPr lang="de-DE" dirty="0" smtClean="0"/>
              <a:t> 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de-DE" i="1" dirty="0" smtClean="0"/>
              <a:t>Der arme Spielmann</a:t>
            </a:r>
            <a:r>
              <a:rPr lang="de-DE" dirty="0" smtClean="0"/>
              <a:t> Franz </a:t>
            </a:r>
            <a:r>
              <a:rPr lang="de-DE" b="1" dirty="0" err="1" smtClean="0"/>
              <a:t>Grillparzers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5AD71-367F-48C7-BDCD-B86FE89F96B6}" type="slidenum">
              <a:rPr lang="de-DE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1252</Words>
  <Application>Microsoft Office PowerPoint</Application>
  <PresentationFormat>Ekran Gösterisi (4:3)</PresentationFormat>
  <Paragraphs>171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Tasarım Şablonu</vt:lpstr>
      </vt:variant>
      <vt:variant>
        <vt:i4>7</vt:i4>
      </vt:variant>
      <vt:variant>
        <vt:lpstr>Slayt Başlıkları</vt:lpstr>
      </vt:variant>
      <vt:variant>
        <vt:i4>28</vt:i4>
      </vt:variant>
    </vt:vector>
  </HeadingPairs>
  <TitlesOfParts>
    <vt:vector size="42" baseType="lpstr">
      <vt:lpstr>Gill Sans MT</vt:lpstr>
      <vt:lpstr>Arial</vt:lpstr>
      <vt:lpstr>Wingdings 2</vt:lpstr>
      <vt:lpstr>Verdana</vt:lpstr>
      <vt:lpstr>Calibri</vt:lpstr>
      <vt:lpstr>Vivaldi</vt:lpstr>
      <vt:lpstr>Wingdings</vt:lpstr>
      <vt:lpstr>Nyad</vt:lpstr>
      <vt:lpstr>Nyad</vt:lpstr>
      <vt:lpstr>Nyad</vt:lpstr>
      <vt:lpstr>Nyad</vt:lpstr>
      <vt:lpstr>Nyad</vt:lpstr>
      <vt:lpstr>Nyad</vt:lpstr>
      <vt:lpstr>Nyad</vt:lpstr>
      <vt:lpstr>Biedermeier</vt:lpstr>
      <vt:lpstr>Begriff</vt:lpstr>
      <vt:lpstr>II. Historischer Hintergrund</vt:lpstr>
      <vt:lpstr>III. Philosophischer Hintergrund</vt:lpstr>
      <vt:lpstr>1. Literatur des Biedermeier</vt:lpstr>
      <vt:lpstr>Slayt 6</vt:lpstr>
      <vt:lpstr>Slayt 7</vt:lpstr>
      <vt:lpstr> 1.1 Lyrik im Biedermeier</vt:lpstr>
      <vt:lpstr>1.2 Epik im Biedermeier</vt:lpstr>
      <vt:lpstr>Slayt 10</vt:lpstr>
      <vt:lpstr>1.3 Biedermeierliches Drama</vt:lpstr>
      <vt:lpstr>2. Literarische Formen</vt:lpstr>
      <vt:lpstr>Slayt 13</vt:lpstr>
      <vt:lpstr>Slayt 14</vt:lpstr>
      <vt:lpstr>3. Vertreter</vt:lpstr>
      <vt:lpstr>4. Werke</vt:lpstr>
      <vt:lpstr>Slayt 17</vt:lpstr>
      <vt:lpstr>Slayt 18</vt:lpstr>
      <vt:lpstr>Biedermeier Dönemi</vt:lpstr>
      <vt:lpstr>Slayt 20</vt:lpstr>
      <vt:lpstr>Slayt 21</vt:lpstr>
      <vt:lpstr>Slayt 22</vt:lpstr>
      <vt:lpstr>Biedermeier Üslubu</vt:lpstr>
      <vt:lpstr>Slayt 24</vt:lpstr>
      <vt:lpstr>Slayt 25</vt:lpstr>
      <vt:lpstr>Slayt 26</vt:lpstr>
      <vt:lpstr>Slayt 27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Biedermeier</dc:title>
  <dc:creator>Aysegül</dc:creator>
  <cp:lastModifiedBy>User</cp:lastModifiedBy>
  <cp:revision>21</cp:revision>
  <dcterms:created xsi:type="dcterms:W3CDTF">2014-03-21T14:22:35Z</dcterms:created>
  <dcterms:modified xsi:type="dcterms:W3CDTF">2014-04-03T14:20:58Z</dcterms:modified>
</cp:coreProperties>
</file>