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0" r:id="rId13"/>
    <p:sldId id="291" r:id="rId14"/>
    <p:sldId id="292" r:id="rId15"/>
    <p:sldId id="266" r:id="rId16"/>
    <p:sldId id="267" r:id="rId17"/>
    <p:sldId id="268" r:id="rId18"/>
    <p:sldId id="269" r:id="rId19"/>
    <p:sldId id="270" r:id="rId20"/>
    <p:sldId id="271" r:id="rId21"/>
    <p:sldId id="293" r:id="rId22"/>
    <p:sldId id="294" r:id="rId23"/>
    <p:sldId id="272" r:id="rId24"/>
    <p:sldId id="273" r:id="rId25"/>
    <p:sldId id="27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285" r:id="rId51"/>
    <p:sldId id="286" r:id="rId52"/>
    <p:sldId id="287" r:id="rId53"/>
    <p:sldId id="288" r:id="rId54"/>
    <p:sldId id="309" r:id="rId55"/>
    <p:sldId id="310" r:id="rId56"/>
    <p:sldId id="311" r:id="rId57"/>
    <p:sldId id="312" r:id="rId58"/>
    <p:sldId id="315" r:id="rId59"/>
    <p:sldId id="320" r:id="rId60"/>
    <p:sldId id="316" r:id="rId61"/>
    <p:sldId id="317" r:id="rId62"/>
    <p:sldId id="318" r:id="rId63"/>
    <p:sldId id="321" r:id="rId64"/>
    <p:sldId id="322" r:id="rId65"/>
    <p:sldId id="323" r:id="rId66"/>
    <p:sldId id="324" r:id="rId67"/>
    <p:sldId id="331" r:id="rId68"/>
    <p:sldId id="325" r:id="rId69"/>
    <p:sldId id="326" r:id="rId70"/>
    <p:sldId id="327" r:id="rId71"/>
    <p:sldId id="328" r:id="rId72"/>
    <p:sldId id="329" r:id="rId73"/>
    <p:sldId id="330" r:id="rId74"/>
    <p:sldId id="319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TEACHING LANGUAGE SKILLS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51688"/>
          </a:xfrm>
        </p:spPr>
        <p:txBody>
          <a:bodyPr>
            <a:normAutofit fontScale="90000"/>
          </a:bodyPr>
          <a:lstStyle/>
          <a:p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an </a:t>
            </a:r>
            <a:r>
              <a:rPr lang="tr-TR" sz="3600" dirty="0" err="1" smtClean="0"/>
              <a:t>effective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efficient</a:t>
            </a:r>
            <a:r>
              <a:rPr lang="tr-TR" sz="3600" dirty="0" smtClean="0"/>
              <a:t> </a:t>
            </a:r>
            <a:r>
              <a:rPr lang="tr-TR" sz="3600" dirty="0" err="1" smtClean="0"/>
              <a:t>listening</a:t>
            </a:r>
            <a:r>
              <a:rPr lang="tr-TR" sz="3600" dirty="0" smtClean="0"/>
              <a:t>…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Aim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clearly</a:t>
            </a:r>
            <a:r>
              <a:rPr lang="tr-TR" dirty="0" smtClean="0"/>
              <a:t> </a:t>
            </a:r>
            <a:r>
              <a:rPr lang="tr-TR" dirty="0" err="1" smtClean="0"/>
              <a:t>stated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Level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authenticity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graded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It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sub</a:t>
            </a:r>
            <a:r>
              <a:rPr lang="tr-TR" dirty="0" smtClean="0"/>
              <a:t>-</a:t>
            </a:r>
            <a:r>
              <a:rPr lang="tr-TR" dirty="0" err="1" smtClean="0"/>
              <a:t>skills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exposed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tasks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radio</a:t>
            </a:r>
            <a:r>
              <a:rPr lang="tr-TR" dirty="0" smtClean="0"/>
              <a:t>, </a:t>
            </a:r>
            <a:r>
              <a:rPr lang="tr-TR" dirty="0" err="1" smtClean="0"/>
              <a:t>films</a:t>
            </a:r>
            <a:r>
              <a:rPr lang="tr-TR" dirty="0" smtClean="0"/>
              <a:t>, </a:t>
            </a:r>
            <a:r>
              <a:rPr lang="tr-TR" dirty="0" err="1" smtClean="0"/>
              <a:t>lectures</a:t>
            </a:r>
            <a:r>
              <a:rPr lang="tr-TR" dirty="0" smtClean="0"/>
              <a:t>, </a:t>
            </a:r>
            <a:r>
              <a:rPr lang="tr-TR" dirty="0" err="1" smtClean="0"/>
              <a:t>formal</a:t>
            </a:r>
            <a:r>
              <a:rPr lang="tr-TR" dirty="0" smtClean="0"/>
              <a:t>/</a:t>
            </a:r>
            <a:r>
              <a:rPr lang="tr-TR" dirty="0" err="1" smtClean="0"/>
              <a:t>informal</a:t>
            </a:r>
            <a:r>
              <a:rPr lang="tr-TR" dirty="0" smtClean="0"/>
              <a:t> </a:t>
            </a:r>
            <a:r>
              <a:rPr lang="tr-TR" dirty="0" err="1" smtClean="0"/>
              <a:t>conversations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Integrative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used</a:t>
            </a:r>
            <a:r>
              <a:rPr lang="tr-TR" dirty="0" smtClean="0"/>
              <a:t> (</a:t>
            </a:r>
            <a:r>
              <a:rPr lang="tr-TR" dirty="0" err="1" smtClean="0"/>
              <a:t>bottom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Listening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 smtClean="0"/>
              <a:t>   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listen </a:t>
            </a:r>
            <a:r>
              <a:rPr lang="tr-TR" dirty="0" err="1" smtClean="0"/>
              <a:t>to</a:t>
            </a:r>
            <a:r>
              <a:rPr lang="tr-TR" dirty="0" smtClean="0"/>
              <a:t>. T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teach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   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Predicting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Discussing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Reviewing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grammatical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endParaRPr lang="tr-TR" dirty="0" smtClean="0"/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While</a:t>
            </a:r>
            <a:r>
              <a:rPr lang="tr-TR" dirty="0" smtClean="0"/>
              <a:t>-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comprehend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. </a:t>
            </a:r>
            <a:r>
              <a:rPr lang="tr-TR" dirty="0" err="1" smtClean="0"/>
              <a:t>Sts</a:t>
            </a:r>
            <a:r>
              <a:rPr lang="tr-TR" dirty="0" smtClean="0"/>
              <a:t> can </a:t>
            </a:r>
            <a:r>
              <a:rPr lang="tr-TR" dirty="0" err="1" smtClean="0"/>
              <a:t>hear</a:t>
            </a:r>
            <a:r>
              <a:rPr lang="tr-TR" dirty="0" smtClean="0"/>
              <a:t> it 3 </a:t>
            </a:r>
            <a:r>
              <a:rPr lang="tr-TR" dirty="0" err="1" smtClean="0"/>
              <a:t>times</a:t>
            </a:r>
            <a:r>
              <a:rPr lang="tr-TR" dirty="0" smtClean="0"/>
              <a:t> at </a:t>
            </a:r>
            <a:r>
              <a:rPr lang="tr-TR" dirty="0" err="1" smtClean="0"/>
              <a:t>most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idea. (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gist</a:t>
            </a:r>
            <a:r>
              <a:rPr lang="tr-TR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detailed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checking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gist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Ordering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True</a:t>
            </a:r>
            <a:r>
              <a:rPr lang="tr-TR" dirty="0" smtClean="0"/>
              <a:t>-</a:t>
            </a:r>
            <a:r>
              <a:rPr lang="tr-TR" dirty="0" err="1" smtClean="0"/>
              <a:t>False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Test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Listen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tick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Matching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pictures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Searching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clues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Post-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 smtClean="0"/>
          </a:p>
          <a:p>
            <a:r>
              <a:rPr lang="tr-TR" dirty="0" err="1" smtClean="0"/>
              <a:t>Speaking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endParaRPr lang="tr-TR" dirty="0" smtClean="0"/>
          </a:p>
          <a:p>
            <a:r>
              <a:rPr lang="tr-TR" dirty="0" err="1" smtClean="0"/>
              <a:t>Debates</a:t>
            </a:r>
            <a:endParaRPr lang="tr-TR" dirty="0" smtClean="0"/>
          </a:p>
          <a:p>
            <a:r>
              <a:rPr lang="tr-TR" dirty="0" err="1" smtClean="0"/>
              <a:t>Interviews</a:t>
            </a:r>
            <a:endParaRPr lang="tr-TR" dirty="0" smtClean="0"/>
          </a:p>
          <a:p>
            <a:r>
              <a:rPr lang="tr-TR" dirty="0" err="1" smtClean="0"/>
              <a:t>Discussions</a:t>
            </a:r>
            <a:endParaRPr lang="tr-TR" dirty="0" smtClean="0"/>
          </a:p>
          <a:p>
            <a:r>
              <a:rPr lang="tr-TR" dirty="0" smtClean="0"/>
              <a:t>Role-</a:t>
            </a:r>
            <a:r>
              <a:rPr lang="tr-TR" dirty="0" err="1" smtClean="0"/>
              <a:t>plays</a:t>
            </a:r>
            <a:endParaRPr lang="tr-TR" dirty="0" smtClean="0"/>
          </a:p>
          <a:p>
            <a:r>
              <a:rPr lang="tr-TR" dirty="0" err="1" smtClean="0"/>
              <a:t>Dramatization</a:t>
            </a:r>
            <a:endParaRPr lang="tr-TR" dirty="0" smtClean="0"/>
          </a:p>
          <a:p>
            <a:r>
              <a:rPr lang="tr-TR" dirty="0" err="1" smtClean="0"/>
              <a:t>Dictation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SPEAKING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aim</a:t>
            </a:r>
            <a:r>
              <a:rPr lang="tr-TR" sz="2400" dirty="0" smtClean="0"/>
              <a:t> is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develop</a:t>
            </a:r>
            <a:r>
              <a:rPr lang="tr-TR" sz="2400" dirty="0" smtClean="0"/>
              <a:t> </a:t>
            </a:r>
            <a:r>
              <a:rPr lang="tr-TR" sz="2400" dirty="0" err="1" smtClean="0"/>
              <a:t>communicative</a:t>
            </a:r>
            <a:r>
              <a:rPr lang="tr-TR" sz="2400" dirty="0" smtClean="0"/>
              <a:t> </a:t>
            </a:r>
            <a:r>
              <a:rPr lang="tr-TR" sz="2400" dirty="0" err="1" smtClean="0"/>
              <a:t>efficiency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tr-TR" dirty="0" err="1" smtClean="0"/>
              <a:t>Speaking</a:t>
            </a:r>
            <a:r>
              <a:rPr lang="tr-TR" dirty="0" smtClean="0"/>
              <a:t> has 3 </a:t>
            </a:r>
            <a:r>
              <a:rPr lang="tr-TR" dirty="0" err="1" smtClean="0"/>
              <a:t>areas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Mechanics</a:t>
            </a:r>
            <a:r>
              <a:rPr lang="tr-TR" dirty="0" smtClean="0"/>
              <a:t> (</a:t>
            </a:r>
            <a:r>
              <a:rPr lang="tr-TR" dirty="0" err="1" smtClean="0"/>
              <a:t>pronunciation</a:t>
            </a:r>
            <a:r>
              <a:rPr lang="tr-TR" dirty="0" smtClean="0"/>
              <a:t>, </a:t>
            </a:r>
            <a:r>
              <a:rPr lang="tr-TR" dirty="0" err="1" smtClean="0"/>
              <a:t>grammar</a:t>
            </a:r>
            <a:r>
              <a:rPr lang="tr-TR" dirty="0" smtClean="0"/>
              <a:t>, </a:t>
            </a:r>
            <a:r>
              <a:rPr lang="tr-TR" dirty="0" err="1" smtClean="0"/>
              <a:t>vocab</a:t>
            </a:r>
            <a:r>
              <a:rPr lang="tr-TR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norms</a:t>
            </a:r>
            <a:r>
              <a:rPr lang="tr-TR" dirty="0" smtClean="0"/>
              <a:t> &amp; </a:t>
            </a:r>
            <a:r>
              <a:rPr lang="tr-TR" dirty="0" err="1" smtClean="0"/>
              <a:t>rules</a:t>
            </a:r>
            <a:r>
              <a:rPr lang="tr-TR" dirty="0" smtClean="0"/>
              <a:t> (</a:t>
            </a:r>
            <a:r>
              <a:rPr lang="tr-TR" dirty="0" err="1" smtClean="0"/>
              <a:t>turn</a:t>
            </a:r>
            <a:r>
              <a:rPr lang="tr-TR" dirty="0" smtClean="0"/>
              <a:t>-</a:t>
            </a:r>
            <a:r>
              <a:rPr lang="tr-TR" dirty="0" err="1" smtClean="0"/>
              <a:t>taking</a:t>
            </a:r>
            <a:r>
              <a:rPr lang="tr-TR" dirty="0" smtClean="0"/>
              <a:t>, role-</a:t>
            </a:r>
            <a:r>
              <a:rPr lang="tr-TR" dirty="0" err="1" smtClean="0"/>
              <a:t>relations</a:t>
            </a:r>
            <a:r>
              <a:rPr lang="tr-TR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Functions</a:t>
            </a:r>
            <a:r>
              <a:rPr lang="tr-TR" dirty="0" smtClean="0"/>
              <a:t> (</a:t>
            </a:r>
            <a:r>
              <a:rPr lang="tr-TR" dirty="0" err="1" smtClean="0"/>
              <a:t>transactional</a:t>
            </a:r>
            <a:r>
              <a:rPr lang="tr-TR" dirty="0" smtClean="0"/>
              <a:t> </a:t>
            </a:r>
            <a:r>
              <a:rPr lang="tr-TR" dirty="0" err="1" smtClean="0"/>
              <a:t>exchanges</a:t>
            </a:r>
            <a:r>
              <a:rPr lang="tr-TR" dirty="0" smtClean="0"/>
              <a:t> –</a:t>
            </a:r>
            <a:r>
              <a:rPr lang="tr-TR" dirty="0" err="1" smtClean="0"/>
              <a:t>conveying</a:t>
            </a:r>
            <a:r>
              <a:rPr lang="tr-TR" dirty="0" smtClean="0"/>
              <a:t> </a:t>
            </a:r>
            <a:r>
              <a:rPr lang="tr-TR" dirty="0" err="1" smtClean="0"/>
              <a:t>info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 </a:t>
            </a:r>
            <a:r>
              <a:rPr lang="tr-TR" dirty="0" err="1" smtClean="0"/>
              <a:t>interactional</a:t>
            </a:r>
            <a:r>
              <a:rPr lang="tr-TR" dirty="0" smtClean="0"/>
              <a:t> </a:t>
            </a:r>
            <a:r>
              <a:rPr lang="tr-TR" dirty="0" err="1" smtClean="0"/>
              <a:t>exchanges</a:t>
            </a:r>
            <a:r>
              <a:rPr lang="tr-TR" dirty="0" smtClean="0"/>
              <a:t> –</a:t>
            </a:r>
            <a:r>
              <a:rPr lang="tr-TR" dirty="0" err="1" smtClean="0"/>
              <a:t>building</a:t>
            </a:r>
            <a:r>
              <a:rPr lang="tr-TR" dirty="0" smtClean="0"/>
              <a:t> &amp;</a:t>
            </a:r>
            <a:r>
              <a:rPr lang="tr-TR" dirty="0" err="1" smtClean="0"/>
              <a:t>sustaining</a:t>
            </a:r>
            <a:r>
              <a:rPr lang="tr-TR" dirty="0" smtClean="0"/>
              <a:t> </a:t>
            </a:r>
            <a:r>
              <a:rPr lang="tr-TR" dirty="0" err="1" smtClean="0"/>
              <a:t>relationships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r-TR" dirty="0" err="1" smtClean="0"/>
              <a:t>Speaking</a:t>
            </a:r>
            <a:r>
              <a:rPr lang="tr-TR" dirty="0" smtClean="0"/>
              <a:t> has 2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conversation</a:t>
            </a:r>
            <a:endParaRPr lang="tr-T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/>
              <a:t>Dialogue</a:t>
            </a:r>
            <a:endParaRPr lang="tr-T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/>
              <a:t>Monologue</a:t>
            </a:r>
            <a:endParaRPr lang="tr-TR" dirty="0" smtClean="0"/>
          </a:p>
          <a:p>
            <a:pPr marL="514350" indent="-514350">
              <a:lnSpc>
                <a:spcPct val="20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Approaches</a:t>
            </a:r>
            <a:r>
              <a:rPr lang="tr-TR" dirty="0" smtClean="0"/>
              <a:t> of </a:t>
            </a:r>
            <a:r>
              <a:rPr lang="tr-TR" dirty="0" err="1" smtClean="0"/>
              <a:t>Speaking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speaking</a:t>
            </a:r>
            <a:r>
              <a:rPr lang="tr-TR" dirty="0" smtClean="0"/>
              <a:t>, 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a </a:t>
            </a:r>
            <a:r>
              <a:rPr lang="tr-TR" dirty="0" err="1" smtClean="0"/>
              <a:t>balanced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combines</a:t>
            </a:r>
            <a:r>
              <a:rPr lang="tr-TR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input</a:t>
            </a:r>
            <a:endParaRPr lang="tr-T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Structured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(</a:t>
            </a:r>
            <a:r>
              <a:rPr lang="tr-TR" dirty="0" err="1" smtClean="0"/>
              <a:t>production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learner’s</a:t>
            </a:r>
            <a:r>
              <a:rPr lang="tr-TR" dirty="0" smtClean="0"/>
              <a:t> </a:t>
            </a:r>
            <a:r>
              <a:rPr lang="tr-TR" dirty="0" err="1" smtClean="0"/>
              <a:t>focusing</a:t>
            </a:r>
            <a:r>
              <a:rPr lang="tr-TR" dirty="0" smtClean="0"/>
              <a:t> on </a:t>
            </a:r>
            <a:r>
              <a:rPr lang="tr-TR" dirty="0" err="1" smtClean="0"/>
              <a:t>grammar</a:t>
            </a:r>
            <a:r>
              <a:rPr lang="tr-TR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Communicative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(</a:t>
            </a:r>
            <a:r>
              <a:rPr lang="tr-TR" dirty="0" err="1" smtClean="0"/>
              <a:t>focusing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message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Input</a:t>
            </a:r>
            <a:r>
              <a:rPr lang="tr-TR" dirty="0" smtClean="0"/>
              <a:t>-</a:t>
            </a:r>
            <a:r>
              <a:rPr lang="tr-TR" dirty="0" err="1" smtClean="0"/>
              <a:t>Focused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Content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Oriented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Input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reading</a:t>
            </a:r>
            <a:r>
              <a:rPr lang="tr-TR" dirty="0" smtClean="0"/>
              <a:t> &amp; </a:t>
            </a:r>
            <a:r>
              <a:rPr lang="tr-TR" dirty="0" err="1" smtClean="0"/>
              <a:t>listening</a:t>
            </a:r>
            <a:r>
              <a:rPr lang="tr-TR" dirty="0" smtClean="0"/>
              <a:t> </a:t>
            </a:r>
            <a:r>
              <a:rPr lang="tr-TR" dirty="0" err="1" smtClean="0"/>
              <a:t>passages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weather</a:t>
            </a:r>
            <a:r>
              <a:rPr lang="tr-TR" dirty="0" smtClean="0"/>
              <a:t> </a:t>
            </a:r>
            <a:r>
              <a:rPr lang="tr-TR" dirty="0" err="1" smtClean="0"/>
              <a:t>report</a:t>
            </a:r>
            <a:r>
              <a:rPr lang="tr-TR" dirty="0" smtClean="0"/>
              <a:t>,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an </a:t>
            </a:r>
            <a:r>
              <a:rPr lang="tr-TR" dirty="0" err="1" smtClean="0"/>
              <a:t>academic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Form </a:t>
            </a:r>
            <a:r>
              <a:rPr lang="tr-TR" dirty="0" err="1" smtClean="0">
                <a:solidFill>
                  <a:srgbClr val="FF0000"/>
                </a:solidFill>
              </a:rPr>
              <a:t>Oriented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Input</a:t>
            </a:r>
            <a:r>
              <a:rPr lang="tr-TR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T </a:t>
            </a:r>
            <a:r>
              <a:rPr lang="tr-TR" dirty="0" err="1" smtClean="0"/>
              <a:t>guides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T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notice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vocabulary</a:t>
            </a:r>
            <a:r>
              <a:rPr lang="tr-TR" dirty="0" smtClean="0"/>
              <a:t>, </a:t>
            </a:r>
            <a:r>
              <a:rPr lang="tr-TR" dirty="0" err="1" smtClean="0"/>
              <a:t>pronunciation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(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Competence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T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notice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in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( </a:t>
            </a:r>
            <a:r>
              <a:rPr lang="tr-TR" dirty="0" err="1" smtClean="0"/>
              <a:t>Discourse</a:t>
            </a:r>
            <a:r>
              <a:rPr lang="tr-TR" dirty="0" smtClean="0"/>
              <a:t> </a:t>
            </a:r>
            <a:r>
              <a:rPr lang="tr-TR" dirty="0" err="1" smtClean="0"/>
              <a:t>Competence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T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notice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, </a:t>
            </a:r>
            <a:r>
              <a:rPr lang="tr-TR" dirty="0" err="1" smtClean="0"/>
              <a:t>pause</a:t>
            </a:r>
            <a:r>
              <a:rPr lang="tr-TR" dirty="0" smtClean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, </a:t>
            </a:r>
            <a:r>
              <a:rPr lang="tr-TR" dirty="0" err="1" smtClean="0"/>
              <a:t>turn</a:t>
            </a:r>
            <a:r>
              <a:rPr lang="tr-TR" dirty="0" smtClean="0"/>
              <a:t>-</a:t>
            </a:r>
            <a:r>
              <a:rPr lang="tr-TR" dirty="0" err="1" smtClean="0"/>
              <a:t>taking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aspects</a:t>
            </a:r>
            <a:r>
              <a:rPr lang="tr-TR" dirty="0" smtClean="0"/>
              <a:t> of 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(</a:t>
            </a:r>
            <a:r>
              <a:rPr lang="tr-TR" dirty="0" err="1" smtClean="0"/>
              <a:t>Sociolinguistic</a:t>
            </a:r>
            <a:r>
              <a:rPr lang="tr-TR" dirty="0" smtClean="0"/>
              <a:t> </a:t>
            </a:r>
            <a:r>
              <a:rPr lang="tr-TR" dirty="0" err="1" smtClean="0"/>
              <a:t>Competence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skills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r-TR" sz="4000" dirty="0" err="1" smtClean="0"/>
              <a:t>Receptive</a:t>
            </a:r>
            <a:r>
              <a:rPr lang="tr-TR" sz="4000" dirty="0" smtClean="0"/>
              <a:t> </a:t>
            </a:r>
            <a:r>
              <a:rPr lang="tr-TR" sz="4000" dirty="0" err="1" smtClean="0"/>
              <a:t>skills</a:t>
            </a:r>
            <a:r>
              <a:rPr lang="tr-TR" sz="4000" dirty="0" smtClean="0"/>
              <a:t>: </a:t>
            </a:r>
            <a:r>
              <a:rPr lang="tr-TR" sz="4000" dirty="0" smtClean="0">
                <a:solidFill>
                  <a:srgbClr val="FF0000"/>
                </a:solidFill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</a:rPr>
              <a:t>reading</a:t>
            </a:r>
            <a:r>
              <a:rPr lang="tr-TR" sz="4000" dirty="0" smtClean="0">
                <a:solidFill>
                  <a:srgbClr val="FF0000"/>
                </a:solidFill>
              </a:rPr>
              <a:t> &amp; </a:t>
            </a:r>
            <a:r>
              <a:rPr lang="tr-TR" sz="4000" dirty="0" err="1" smtClean="0">
                <a:solidFill>
                  <a:srgbClr val="FF0000"/>
                </a:solidFill>
              </a:rPr>
              <a:t>listening</a:t>
            </a:r>
            <a:endParaRPr lang="tr-TR" sz="40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tr-TR" sz="4000" dirty="0" err="1" smtClean="0"/>
              <a:t>Productive</a:t>
            </a:r>
            <a:r>
              <a:rPr lang="tr-TR" sz="4000" dirty="0" smtClean="0"/>
              <a:t> </a:t>
            </a:r>
            <a:r>
              <a:rPr lang="tr-TR" sz="4000" dirty="0" err="1" smtClean="0"/>
              <a:t>skills</a:t>
            </a:r>
            <a:r>
              <a:rPr lang="tr-TR" sz="4000" dirty="0" smtClean="0"/>
              <a:t>: </a:t>
            </a:r>
            <a:r>
              <a:rPr lang="tr-TR" sz="4000" dirty="0" err="1" smtClean="0">
                <a:solidFill>
                  <a:srgbClr val="FF0000"/>
                </a:solidFill>
              </a:rPr>
              <a:t>speaking</a:t>
            </a:r>
            <a:r>
              <a:rPr lang="tr-TR" sz="4000" dirty="0" smtClean="0">
                <a:solidFill>
                  <a:srgbClr val="FF0000"/>
                </a:solidFill>
              </a:rPr>
              <a:t> &amp; </a:t>
            </a:r>
            <a:r>
              <a:rPr lang="tr-TR" sz="4000" dirty="0" err="1" smtClean="0">
                <a:solidFill>
                  <a:srgbClr val="FF0000"/>
                </a:solidFill>
              </a:rPr>
              <a:t>writing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T can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expressions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asking</a:t>
            </a:r>
            <a:r>
              <a:rPr lang="tr-TR" dirty="0" smtClean="0"/>
              <a:t> </a:t>
            </a:r>
            <a:r>
              <a:rPr lang="tr-TR" dirty="0" err="1" smtClean="0"/>
              <a:t>comprehension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compensation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lack</a:t>
            </a:r>
            <a:r>
              <a:rPr lang="tr-TR" dirty="0" smtClean="0"/>
              <a:t> of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knowlegde</a:t>
            </a:r>
            <a:r>
              <a:rPr lang="tr-TR" dirty="0" smtClean="0"/>
              <a:t> (</a:t>
            </a:r>
            <a:r>
              <a:rPr lang="tr-TR" dirty="0" err="1" smtClean="0"/>
              <a:t>Strategic</a:t>
            </a:r>
            <a:r>
              <a:rPr lang="tr-TR" dirty="0" smtClean="0"/>
              <a:t> </a:t>
            </a:r>
            <a:r>
              <a:rPr lang="tr-TR" dirty="0" err="1" smtClean="0"/>
              <a:t>Competence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Output</a:t>
            </a:r>
            <a:r>
              <a:rPr lang="tr-TR" dirty="0" smtClean="0"/>
              <a:t>-</a:t>
            </a:r>
            <a:r>
              <a:rPr lang="tr-TR" dirty="0" err="1" smtClean="0"/>
              <a:t>Focused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Structured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Output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/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’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accurate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accurately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Accuracy</a:t>
            </a:r>
            <a:r>
              <a:rPr lang="tr-TR" dirty="0" smtClean="0"/>
              <a:t>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fluency</a:t>
            </a:r>
            <a:r>
              <a:rPr lang="tr-TR" dirty="0" smtClean="0"/>
              <a:t>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/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Output</a:t>
            </a:r>
            <a:r>
              <a:rPr lang="tr-TR" dirty="0" smtClean="0"/>
              <a:t>-</a:t>
            </a:r>
            <a:r>
              <a:rPr lang="tr-TR" dirty="0" err="1" smtClean="0"/>
              <a:t>Focused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Communicative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Output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/>
            <a:r>
              <a:rPr lang="tr-TR" dirty="0" err="1" smtClean="0"/>
              <a:t>Task</a:t>
            </a:r>
            <a:r>
              <a:rPr lang="tr-TR" dirty="0" smtClean="0"/>
              <a:t>-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communicatively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Conveying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Fluency</a:t>
            </a:r>
            <a:r>
              <a:rPr lang="tr-TR" dirty="0" smtClean="0"/>
              <a:t>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accuracy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smtClean="0"/>
              <a:t>Role-</a:t>
            </a:r>
            <a:r>
              <a:rPr lang="tr-TR" dirty="0" err="1" smtClean="0"/>
              <a:t>plays</a:t>
            </a:r>
            <a:r>
              <a:rPr lang="tr-TR" dirty="0" smtClean="0"/>
              <a:t>, </a:t>
            </a:r>
            <a:r>
              <a:rPr lang="tr-TR" dirty="0" err="1" smtClean="0"/>
              <a:t>discussions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gap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Output</a:t>
            </a:r>
            <a:r>
              <a:rPr lang="tr-TR" dirty="0" smtClean="0"/>
              <a:t>-</a:t>
            </a:r>
            <a:r>
              <a:rPr lang="tr-TR" dirty="0" err="1" smtClean="0"/>
              <a:t>Focused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combine</a:t>
            </a:r>
            <a:r>
              <a:rPr lang="tr-TR" dirty="0" smtClean="0"/>
              <a:t> </a:t>
            </a:r>
            <a:r>
              <a:rPr lang="tr-TR" dirty="0" err="1" smtClean="0"/>
              <a:t>structured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(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act</a:t>
            </a:r>
            <a:r>
              <a:rPr lang="tr-TR" dirty="0" smtClean="0"/>
              <a:t>.)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communicative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(</a:t>
            </a:r>
            <a:r>
              <a:rPr lang="tr-TR" dirty="0" err="1" smtClean="0"/>
              <a:t>content</a:t>
            </a:r>
            <a:r>
              <a:rPr lang="tr-TR" dirty="0" smtClean="0"/>
              <a:t> &amp; </a:t>
            </a:r>
            <a:r>
              <a:rPr lang="tr-TR" dirty="0" err="1" smtClean="0"/>
              <a:t>message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Structured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opportunities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</a:t>
            </a:r>
            <a:r>
              <a:rPr lang="tr-TR" dirty="0" err="1" smtClean="0"/>
              <a:t>correction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accuracy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Communicative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opportunities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freely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r>
              <a:rPr lang="tr-TR" dirty="0" smtClean="0"/>
              <a:t>,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mutual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clear</a:t>
            </a:r>
            <a:r>
              <a:rPr lang="tr-TR" dirty="0" smtClean="0"/>
              <a:t>, </a:t>
            </a:r>
            <a:r>
              <a:rPr lang="tr-TR" dirty="0" err="1" smtClean="0"/>
              <a:t>speakers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strategic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Comprehension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: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?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 </a:t>
            </a:r>
            <a:r>
              <a:rPr lang="tr-TR" dirty="0" err="1" smtClean="0"/>
              <a:t>meant</a:t>
            </a:r>
            <a:r>
              <a:rPr lang="tr-TR" dirty="0" smtClean="0"/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Confirmation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: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not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her?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Clarification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: I </a:t>
            </a:r>
            <a:r>
              <a:rPr lang="tr-TR" dirty="0" err="1" smtClean="0"/>
              <a:t>didn’t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exactly</a:t>
            </a:r>
            <a:r>
              <a:rPr lang="tr-TR" dirty="0" smtClean="0"/>
              <a:t>.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Speaking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Presentation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Setting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scene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pictures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Relating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’ </a:t>
            </a:r>
            <a:r>
              <a:rPr lang="tr-TR" dirty="0" err="1" smtClean="0"/>
              <a:t>experiences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Explaining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speaking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Asking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listen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repeat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Asking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(role-</a:t>
            </a:r>
            <a:r>
              <a:rPr lang="tr-TR" dirty="0" err="1" smtClean="0"/>
              <a:t>play</a:t>
            </a:r>
            <a:r>
              <a:rPr lang="tr-TR" dirty="0" smtClean="0"/>
              <a:t> / dramatize).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Content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usable</a:t>
            </a:r>
            <a:r>
              <a:rPr lang="tr-TR" dirty="0" smtClean="0"/>
              <a:t> in </a:t>
            </a:r>
            <a:r>
              <a:rPr lang="tr-TR" dirty="0" err="1" smtClean="0"/>
              <a:t>real</a:t>
            </a:r>
            <a:r>
              <a:rPr lang="tr-TR" dirty="0" smtClean="0"/>
              <a:t> life.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correcting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, T </a:t>
            </a:r>
            <a:r>
              <a:rPr lang="tr-TR" dirty="0" err="1" smtClean="0"/>
              <a:t>shouldn’t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communication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err="1" smtClean="0"/>
              <a:t>Delayed</a:t>
            </a:r>
            <a:r>
              <a:rPr lang="tr-TR" dirty="0" smtClean="0"/>
              <a:t> </a:t>
            </a:r>
            <a:r>
              <a:rPr lang="tr-TR" dirty="0" err="1" smtClean="0"/>
              <a:t>correction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notes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dirty="0" smtClean="0"/>
              <a:t>T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encourage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CCC </a:t>
            </a:r>
            <a:r>
              <a:rPr lang="tr-TR" dirty="0" err="1" smtClean="0"/>
              <a:t>checks</a:t>
            </a:r>
            <a:r>
              <a:rPr lang="tr-TR" dirty="0" smtClean="0"/>
              <a:t>, </a:t>
            </a:r>
            <a:r>
              <a:rPr lang="tr-TR" dirty="0" err="1" smtClean="0"/>
              <a:t>gestures</a:t>
            </a:r>
            <a:r>
              <a:rPr lang="tr-TR" dirty="0" smtClean="0"/>
              <a:t>, </a:t>
            </a:r>
            <a:r>
              <a:rPr lang="tr-TR" dirty="0" err="1" smtClean="0"/>
              <a:t>turn</a:t>
            </a:r>
            <a:r>
              <a:rPr lang="tr-TR" dirty="0" smtClean="0"/>
              <a:t>-</a:t>
            </a:r>
            <a:r>
              <a:rPr lang="tr-TR" dirty="0" err="1" smtClean="0"/>
              <a:t>taking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: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tr-TR" dirty="0" smtClean="0"/>
              <a:t>T </a:t>
            </a:r>
            <a:r>
              <a:rPr lang="tr-TR" dirty="0" err="1" smtClean="0"/>
              <a:t>creates</a:t>
            </a:r>
            <a:r>
              <a:rPr lang="tr-TR" dirty="0" smtClean="0"/>
              <a:t> </a:t>
            </a:r>
            <a:r>
              <a:rPr lang="tr-TR" dirty="0" err="1" smtClean="0"/>
              <a:t>opportunities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prompts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speak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freely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gap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life </a:t>
            </a:r>
            <a:r>
              <a:rPr lang="tr-TR" dirty="0" err="1" smtClean="0"/>
              <a:t>situations</a:t>
            </a:r>
            <a:endParaRPr lang="tr-TR" dirty="0" smtClean="0"/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tr-TR" dirty="0" smtClean="0"/>
              <a:t>T </a:t>
            </a:r>
            <a:r>
              <a:rPr lang="tr-TR" dirty="0" err="1" smtClean="0"/>
              <a:t>observe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monitor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feedback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Discussions</a:t>
            </a:r>
            <a:r>
              <a:rPr lang="tr-TR" dirty="0" smtClean="0"/>
              <a:t>, </a:t>
            </a:r>
            <a:r>
              <a:rPr lang="tr-TR" dirty="0" err="1" smtClean="0"/>
              <a:t>conversations</a:t>
            </a:r>
            <a:r>
              <a:rPr lang="tr-TR" dirty="0" smtClean="0"/>
              <a:t>, </a:t>
            </a:r>
            <a:r>
              <a:rPr lang="tr-TR" dirty="0" err="1" smtClean="0"/>
              <a:t>interviews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Puzzles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Small</a:t>
            </a:r>
            <a:r>
              <a:rPr lang="tr-TR" dirty="0" smtClean="0"/>
              <a:t> talk</a:t>
            </a:r>
          </a:p>
          <a:p>
            <a:r>
              <a:rPr lang="tr-TR" dirty="0" smtClean="0"/>
              <a:t>Role </a:t>
            </a:r>
            <a:r>
              <a:rPr lang="tr-TR" dirty="0" err="1" smtClean="0"/>
              <a:t>play</a:t>
            </a:r>
            <a:endParaRPr lang="tr-TR" dirty="0" smtClean="0"/>
          </a:p>
          <a:p>
            <a:r>
              <a:rPr lang="tr-TR" dirty="0" smtClean="0"/>
              <a:t>Drama</a:t>
            </a:r>
          </a:p>
          <a:p>
            <a:r>
              <a:rPr lang="tr-TR" dirty="0" err="1" smtClean="0"/>
              <a:t>Dialogues</a:t>
            </a:r>
            <a:endParaRPr lang="tr-TR" dirty="0" smtClean="0"/>
          </a:p>
          <a:p>
            <a:r>
              <a:rPr lang="tr-TR" dirty="0" smtClean="0"/>
              <a:t>Picture </a:t>
            </a:r>
            <a:r>
              <a:rPr lang="tr-TR" dirty="0" err="1" smtClean="0"/>
              <a:t>narrating</a:t>
            </a:r>
            <a:r>
              <a:rPr lang="tr-TR" dirty="0" smtClean="0"/>
              <a:t> &amp; </a:t>
            </a:r>
            <a:r>
              <a:rPr lang="tr-TR" dirty="0" err="1" smtClean="0"/>
              <a:t>describing</a:t>
            </a:r>
            <a:endParaRPr lang="tr-TR" dirty="0" smtClean="0"/>
          </a:p>
          <a:p>
            <a:r>
              <a:rPr lang="tr-TR" dirty="0" err="1" smtClean="0"/>
              <a:t>Story</a:t>
            </a:r>
            <a:r>
              <a:rPr lang="tr-TR" dirty="0" smtClean="0"/>
              <a:t> </a:t>
            </a:r>
            <a:r>
              <a:rPr lang="tr-TR" dirty="0" err="1" smtClean="0"/>
              <a:t>completion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Pronunciation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teach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Stress</a:t>
            </a:r>
            <a:r>
              <a:rPr lang="tr-TR" dirty="0" smtClean="0"/>
              <a:t>, </a:t>
            </a:r>
            <a:r>
              <a:rPr lang="tr-TR" dirty="0" err="1" smtClean="0"/>
              <a:t>rhythm</a:t>
            </a:r>
            <a:r>
              <a:rPr lang="tr-TR" dirty="0" smtClean="0"/>
              <a:t>, </a:t>
            </a:r>
            <a:r>
              <a:rPr lang="tr-TR" dirty="0" err="1" smtClean="0"/>
              <a:t>pauses</a:t>
            </a:r>
            <a:r>
              <a:rPr lang="tr-TR" dirty="0" smtClean="0"/>
              <a:t>, </a:t>
            </a:r>
            <a:r>
              <a:rPr lang="tr-TR" dirty="0" err="1" smtClean="0"/>
              <a:t>intonation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err="1" smtClean="0"/>
              <a:t>Intelligibility</a:t>
            </a:r>
            <a:r>
              <a:rPr lang="tr-TR" dirty="0" smtClean="0"/>
              <a:t> (</a:t>
            </a:r>
            <a:r>
              <a:rPr lang="tr-TR" dirty="0" err="1" smtClean="0"/>
              <a:t>native</a:t>
            </a:r>
            <a:r>
              <a:rPr lang="tr-TR" dirty="0" smtClean="0"/>
              <a:t> </a:t>
            </a:r>
            <a:r>
              <a:rPr lang="tr-TR" dirty="0" err="1" smtClean="0"/>
              <a:t>speaker’s</a:t>
            </a:r>
            <a:r>
              <a:rPr lang="tr-TR" dirty="0" smtClean="0"/>
              <a:t> </a:t>
            </a:r>
            <a:r>
              <a:rPr lang="tr-TR" dirty="0" err="1" smtClean="0"/>
              <a:t>utterances</a:t>
            </a:r>
            <a:r>
              <a:rPr lang="tr-TR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</a:t>
            </a:r>
            <a:r>
              <a:rPr lang="tr-TR" dirty="0" err="1" smtClean="0"/>
              <a:t>isn’t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native</a:t>
            </a:r>
            <a:r>
              <a:rPr lang="tr-TR" dirty="0" smtClean="0"/>
              <a:t>-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accent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LISTENING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 err="1" smtClean="0"/>
              <a:t>Processes</a:t>
            </a:r>
            <a:r>
              <a:rPr lang="tr-TR" dirty="0" smtClean="0"/>
              <a:t> of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Processing</a:t>
            </a:r>
            <a:r>
              <a:rPr lang="tr-TR" dirty="0" smtClean="0"/>
              <a:t> </a:t>
            </a:r>
            <a:r>
              <a:rPr lang="tr-TR" dirty="0" err="1" smtClean="0"/>
              <a:t>sound</a:t>
            </a:r>
            <a:r>
              <a:rPr lang="tr-TR" dirty="0" smtClean="0"/>
              <a:t>: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sounds</a:t>
            </a:r>
            <a:r>
              <a:rPr lang="tr-TR" dirty="0" smtClean="0"/>
              <a:t>, </a:t>
            </a:r>
            <a:r>
              <a:rPr lang="tr-TR" dirty="0" err="1" smtClean="0"/>
              <a:t>recognize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tr-TR" dirty="0" err="1" smtClean="0"/>
              <a:t>vocabulary</a:t>
            </a:r>
            <a:r>
              <a:rPr lang="tr-TR" dirty="0" smtClean="0"/>
              <a:t>, </a:t>
            </a:r>
            <a:r>
              <a:rPr lang="tr-TR" dirty="0" err="1" smtClean="0"/>
              <a:t>utterances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clauses</a:t>
            </a:r>
            <a:r>
              <a:rPr lang="tr-TR" dirty="0" smtClean="0"/>
              <a:t>. (</a:t>
            </a:r>
            <a:r>
              <a:rPr lang="tr-TR" dirty="0" err="1" smtClean="0"/>
              <a:t>intonation</a:t>
            </a:r>
            <a:r>
              <a:rPr lang="tr-TR" dirty="0" smtClean="0"/>
              <a:t>, </a:t>
            </a:r>
            <a:r>
              <a:rPr lang="tr-TR" dirty="0" err="1" smtClean="0"/>
              <a:t>pitch</a:t>
            </a:r>
            <a:r>
              <a:rPr lang="tr-TR" dirty="0" smtClean="0"/>
              <a:t>, </a:t>
            </a:r>
            <a:r>
              <a:rPr lang="tr-TR" dirty="0" err="1" smtClean="0"/>
              <a:t>tone</a:t>
            </a:r>
            <a:r>
              <a:rPr lang="tr-TR" dirty="0" smtClean="0"/>
              <a:t>, </a:t>
            </a:r>
            <a:r>
              <a:rPr lang="tr-TR" dirty="0" err="1" smtClean="0"/>
              <a:t>pace</a:t>
            </a:r>
            <a:r>
              <a:rPr lang="tr-TR" dirty="0" smtClean="0"/>
              <a:t>,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Processing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: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categorize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meaningful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Processing</a:t>
            </a:r>
            <a:r>
              <a:rPr lang="tr-TR" dirty="0" smtClean="0"/>
              <a:t> </a:t>
            </a:r>
            <a:r>
              <a:rPr lang="tr-TR" dirty="0" err="1" smtClean="0"/>
              <a:t>knowlegde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: </a:t>
            </a:r>
            <a:r>
              <a:rPr lang="tr-TR" dirty="0" err="1" smtClean="0"/>
              <a:t>contextual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.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predict</a:t>
            </a:r>
            <a:r>
              <a:rPr lang="tr-TR" dirty="0" smtClean="0"/>
              <a:t>, organize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verify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Role of </a:t>
            </a:r>
            <a:r>
              <a:rPr lang="tr-TR" dirty="0" err="1" smtClean="0"/>
              <a:t>Pronunciation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1940-1960s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Pronunciation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lingual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1970-1980s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Pronunciation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ignored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Communicative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(</a:t>
            </a:r>
            <a:r>
              <a:rPr lang="tr-TR" dirty="0" err="1" smtClean="0"/>
              <a:t>Fluency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Late</a:t>
            </a:r>
            <a:r>
              <a:rPr lang="tr-TR" dirty="0" smtClean="0"/>
              <a:t> 1980-</a:t>
            </a:r>
            <a:r>
              <a:rPr lang="tr-TR" dirty="0" err="1" smtClean="0"/>
              <a:t>present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Pronunciation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component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Balanced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(</a:t>
            </a:r>
            <a:r>
              <a:rPr lang="tr-TR" dirty="0" err="1" smtClean="0"/>
              <a:t>accuracy</a:t>
            </a:r>
            <a:r>
              <a:rPr lang="tr-TR" dirty="0" smtClean="0"/>
              <a:t> = </a:t>
            </a:r>
            <a:r>
              <a:rPr lang="tr-TR" dirty="0" err="1" smtClean="0"/>
              <a:t>fluency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Approaches</a:t>
            </a:r>
            <a:r>
              <a:rPr lang="tr-TR" dirty="0" smtClean="0"/>
              <a:t> of </a:t>
            </a:r>
            <a:r>
              <a:rPr lang="tr-TR" dirty="0" err="1" smtClean="0"/>
              <a:t>Pronunciation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tr-TR" dirty="0" err="1" smtClean="0"/>
              <a:t>Intuitive</a:t>
            </a:r>
            <a:r>
              <a:rPr lang="tr-TR" dirty="0" smtClean="0"/>
              <a:t> – </a:t>
            </a:r>
            <a:r>
              <a:rPr lang="tr-TR" dirty="0" err="1" smtClean="0"/>
              <a:t>Imitative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Listen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imitate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err="1" smtClean="0"/>
              <a:t>Audiotapes</a:t>
            </a:r>
            <a:r>
              <a:rPr lang="tr-TR" dirty="0" smtClean="0"/>
              <a:t>, </a:t>
            </a:r>
            <a:r>
              <a:rPr lang="tr-TR" dirty="0" err="1" smtClean="0"/>
              <a:t>videos</a:t>
            </a:r>
            <a:r>
              <a:rPr lang="tr-TR" dirty="0" smtClean="0"/>
              <a:t>, </a:t>
            </a:r>
            <a:r>
              <a:rPr lang="tr-TR" dirty="0" err="1" smtClean="0"/>
              <a:t>computer</a:t>
            </a:r>
            <a:r>
              <a:rPr lang="tr-TR" dirty="0" smtClean="0"/>
              <a:t>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website</a:t>
            </a:r>
            <a:endParaRPr lang="tr-TR" dirty="0" smtClean="0"/>
          </a:p>
          <a:p>
            <a:r>
              <a:rPr lang="tr-TR" dirty="0" err="1" smtClean="0"/>
              <a:t>Analytic</a:t>
            </a:r>
            <a:r>
              <a:rPr lang="tr-TR" dirty="0" smtClean="0"/>
              <a:t>-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err="1" smtClean="0"/>
              <a:t>Phonetic</a:t>
            </a:r>
            <a:r>
              <a:rPr lang="tr-TR" dirty="0" smtClean="0"/>
              <a:t> </a:t>
            </a:r>
            <a:r>
              <a:rPr lang="tr-TR" dirty="0" err="1" smtClean="0"/>
              <a:t>alphabet</a:t>
            </a:r>
            <a:r>
              <a:rPr lang="tr-TR" dirty="0" smtClean="0"/>
              <a:t>, </a:t>
            </a:r>
            <a:r>
              <a:rPr lang="tr-TR" dirty="0" err="1" smtClean="0"/>
              <a:t>vowel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, </a:t>
            </a:r>
            <a:r>
              <a:rPr lang="tr-TR" dirty="0" err="1" smtClean="0"/>
              <a:t>interactive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software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websites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Integrative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practiced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meaningful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err="1" smtClean="0"/>
              <a:t>Stress</a:t>
            </a:r>
            <a:r>
              <a:rPr lang="tr-TR" dirty="0" smtClean="0"/>
              <a:t>- </a:t>
            </a:r>
            <a:r>
              <a:rPr lang="tr-TR" dirty="0" err="1" smtClean="0"/>
              <a:t>rhythm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intonations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practiced</a:t>
            </a:r>
            <a:r>
              <a:rPr lang="tr-TR" dirty="0" smtClean="0"/>
              <a:t> in </a:t>
            </a:r>
            <a:r>
              <a:rPr lang="tr-TR" dirty="0" err="1" smtClean="0"/>
              <a:t>meaningful</a:t>
            </a:r>
            <a:r>
              <a:rPr lang="tr-TR" dirty="0" smtClean="0"/>
              <a:t> </a:t>
            </a:r>
            <a:r>
              <a:rPr lang="tr-TR" dirty="0" err="1" smtClean="0"/>
              <a:t>discourse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Techniques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Articulatory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endParaRPr lang="tr-TR" dirty="0" smtClean="0"/>
          </a:p>
          <a:p>
            <a:r>
              <a:rPr lang="tr-TR" dirty="0" smtClean="0"/>
              <a:t>Minimal </a:t>
            </a:r>
            <a:r>
              <a:rPr lang="tr-TR" dirty="0" err="1" smtClean="0"/>
              <a:t>pair</a:t>
            </a:r>
            <a:r>
              <a:rPr lang="tr-TR" dirty="0" smtClean="0"/>
              <a:t> /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endParaRPr lang="tr-TR" dirty="0" smtClean="0"/>
          </a:p>
          <a:p>
            <a:r>
              <a:rPr lang="tr-TR" dirty="0" err="1" smtClean="0"/>
              <a:t>Dictation</a:t>
            </a:r>
            <a:endParaRPr lang="tr-TR" dirty="0" smtClean="0"/>
          </a:p>
          <a:p>
            <a:r>
              <a:rPr lang="tr-TR" dirty="0" err="1" smtClean="0"/>
              <a:t>Suprasegmental</a:t>
            </a:r>
            <a:r>
              <a:rPr lang="tr-TR" dirty="0" smtClean="0"/>
              <a:t> </a:t>
            </a:r>
            <a:r>
              <a:rPr lang="tr-TR" dirty="0" err="1" smtClean="0"/>
              <a:t>exercises</a:t>
            </a:r>
            <a:r>
              <a:rPr lang="tr-TR" dirty="0" smtClean="0"/>
              <a:t> (</a:t>
            </a:r>
            <a:r>
              <a:rPr lang="tr-TR" dirty="0" err="1" smtClean="0"/>
              <a:t>intonation</a:t>
            </a:r>
            <a:r>
              <a:rPr lang="tr-TR" dirty="0" smtClean="0"/>
              <a:t>, </a:t>
            </a:r>
            <a:r>
              <a:rPr lang="tr-TR" dirty="0" err="1" smtClean="0"/>
              <a:t>rhythm</a:t>
            </a:r>
            <a:r>
              <a:rPr lang="tr-TR" dirty="0" smtClean="0"/>
              <a:t>, </a:t>
            </a:r>
            <a:r>
              <a:rPr lang="tr-TR" dirty="0" err="1" smtClean="0"/>
              <a:t>stress</a:t>
            </a:r>
            <a:r>
              <a:rPr lang="tr-TR" dirty="0" smtClean="0"/>
              <a:t>, </a:t>
            </a:r>
            <a:r>
              <a:rPr lang="tr-TR" dirty="0" err="1" smtClean="0"/>
              <a:t>timing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READING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Reading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rgbClr val="FF0000"/>
                </a:solidFill>
              </a:rPr>
              <a:t>Intensive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Reading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endParaRPr lang="tr-TR" sz="3200" dirty="0" smtClean="0"/>
          </a:p>
          <a:p>
            <a:r>
              <a:rPr lang="tr-TR" sz="3200" dirty="0" err="1" smtClean="0"/>
              <a:t>It</a:t>
            </a:r>
            <a:r>
              <a:rPr lang="tr-TR" sz="3200" dirty="0" smtClean="0"/>
              <a:t> is </a:t>
            </a:r>
            <a:r>
              <a:rPr lang="tr-TR" sz="3200" dirty="0" err="1" smtClean="0"/>
              <a:t>applied</a:t>
            </a:r>
            <a:r>
              <a:rPr lang="tr-TR" sz="3200" dirty="0" smtClean="0"/>
              <a:t> </a:t>
            </a:r>
            <a:r>
              <a:rPr lang="tr-TR" sz="3200" dirty="0" smtClean="0"/>
              <a:t>in </a:t>
            </a:r>
            <a:r>
              <a:rPr lang="tr-TR" sz="3200" dirty="0" err="1" smtClean="0"/>
              <a:t>th</a:t>
            </a:r>
            <a:r>
              <a:rPr lang="tr-TR" sz="3200" dirty="0" err="1" smtClean="0"/>
              <a:t>e</a:t>
            </a:r>
            <a:r>
              <a:rPr lang="tr-TR" sz="3200" dirty="0" smtClean="0"/>
              <a:t> </a:t>
            </a:r>
            <a:r>
              <a:rPr lang="tr-TR" sz="3200" dirty="0" err="1" smtClean="0"/>
              <a:t>classrooms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tr-TR" sz="3200" dirty="0" err="1" smtClean="0"/>
              <a:t>requires</a:t>
            </a:r>
            <a:r>
              <a:rPr lang="tr-TR" sz="3200" dirty="0" smtClean="0"/>
              <a:t> a </a:t>
            </a:r>
            <a:r>
              <a:rPr lang="tr-TR" sz="3200" dirty="0" err="1" smtClean="0"/>
              <a:t>higher</a:t>
            </a:r>
            <a:r>
              <a:rPr lang="tr-TR" sz="3200" dirty="0" smtClean="0"/>
              <a:t> </a:t>
            </a:r>
            <a:r>
              <a:rPr lang="tr-TR" sz="3200" dirty="0" err="1" smtClean="0"/>
              <a:t>degree</a:t>
            </a:r>
            <a:r>
              <a:rPr lang="tr-TR" sz="3200" dirty="0" smtClean="0"/>
              <a:t> of </a:t>
            </a:r>
            <a:r>
              <a:rPr lang="tr-TR" sz="3200" dirty="0" err="1" smtClean="0"/>
              <a:t>understanding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enrich</a:t>
            </a:r>
            <a:r>
              <a:rPr lang="tr-TR" sz="3200" dirty="0" smtClean="0"/>
              <a:t> </a:t>
            </a:r>
            <a:r>
              <a:rPr lang="tr-TR" sz="3200" dirty="0" err="1" smtClean="0"/>
              <a:t>vocabulary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develop</a:t>
            </a:r>
            <a:r>
              <a:rPr lang="tr-TR" sz="3200" dirty="0" smtClean="0"/>
              <a:t> </a:t>
            </a:r>
            <a:r>
              <a:rPr lang="tr-TR" sz="3200" dirty="0" err="1" smtClean="0"/>
              <a:t>skills</a:t>
            </a:r>
            <a:r>
              <a:rPr lang="tr-TR" sz="3200" dirty="0" smtClean="0"/>
              <a:t> </a:t>
            </a:r>
            <a:r>
              <a:rPr lang="tr-TR" sz="3200" dirty="0" err="1" smtClean="0"/>
              <a:t>related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sentence</a:t>
            </a:r>
            <a:r>
              <a:rPr lang="tr-TR" sz="3200" dirty="0" smtClean="0"/>
              <a:t> </a:t>
            </a:r>
            <a:r>
              <a:rPr lang="tr-TR" sz="3200" dirty="0" err="1" smtClean="0"/>
              <a:t>structures</a:t>
            </a:r>
            <a:r>
              <a:rPr lang="tr-TR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err="1" smtClean="0">
                <a:solidFill>
                  <a:srgbClr val="FF0000"/>
                </a:solidFill>
              </a:rPr>
              <a:t>Ex</a:t>
            </a:r>
            <a:r>
              <a:rPr lang="tr-TR" sz="2800" dirty="0" err="1" smtClean="0">
                <a:solidFill>
                  <a:srgbClr val="FF0000"/>
                </a:solidFill>
              </a:rPr>
              <a:t>tensive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Reading</a:t>
            </a:r>
            <a:r>
              <a:rPr lang="tr-TR" sz="2800" dirty="0" smtClean="0">
                <a:solidFill>
                  <a:srgbClr val="FF0000"/>
                </a:solidFill>
              </a:rPr>
              <a:t>: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involves</a:t>
            </a:r>
            <a:r>
              <a:rPr lang="tr-TR" sz="2800" dirty="0" smtClean="0"/>
              <a:t>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vocab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can be </a:t>
            </a:r>
            <a:r>
              <a:rPr lang="tr-TR" sz="2800" dirty="0" err="1" smtClean="0"/>
              <a:t>deduced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context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Guessing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Authentic</a:t>
            </a:r>
            <a:r>
              <a:rPr lang="tr-TR" sz="2800" dirty="0" smtClean="0"/>
              <a:t> </a:t>
            </a:r>
            <a:r>
              <a:rPr lang="tr-TR" sz="2800" dirty="0" err="1" smtClean="0"/>
              <a:t>short</a:t>
            </a:r>
            <a:r>
              <a:rPr lang="tr-TR" sz="2800" dirty="0" smtClean="0"/>
              <a:t> </a:t>
            </a:r>
            <a:r>
              <a:rPr lang="tr-TR" sz="2800" dirty="0" err="1" smtClean="0"/>
              <a:t>stories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plays</a:t>
            </a:r>
            <a:r>
              <a:rPr lang="tr-TR" sz="2800" dirty="0" smtClean="0"/>
              <a:t>, </a:t>
            </a:r>
            <a:r>
              <a:rPr lang="tr-TR" sz="2800" dirty="0" err="1" smtClean="0"/>
              <a:t>newspaper</a:t>
            </a:r>
            <a:r>
              <a:rPr lang="tr-TR" sz="2800" dirty="0" smtClean="0"/>
              <a:t> </a:t>
            </a:r>
            <a:r>
              <a:rPr lang="tr-TR" sz="2800" dirty="0" err="1" smtClean="0"/>
              <a:t>articles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magazines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develop</a:t>
            </a:r>
            <a:r>
              <a:rPr lang="tr-TR" sz="2800" dirty="0" smtClean="0"/>
              <a:t> </a:t>
            </a:r>
            <a:r>
              <a:rPr lang="tr-TR" sz="2800" dirty="0" err="1" smtClean="0"/>
              <a:t>good</a:t>
            </a:r>
            <a:r>
              <a:rPr lang="tr-TR" sz="2800" dirty="0" smtClean="0"/>
              <a:t> </a:t>
            </a:r>
            <a:r>
              <a:rPr lang="tr-TR" sz="2800" dirty="0" err="1" smtClean="0"/>
              <a:t>reading</a:t>
            </a:r>
            <a:r>
              <a:rPr lang="tr-TR" sz="2800" dirty="0" smtClean="0"/>
              <a:t> </a:t>
            </a:r>
            <a:r>
              <a:rPr lang="tr-TR" sz="2800" dirty="0" err="1" smtClean="0"/>
              <a:t>habits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build</a:t>
            </a:r>
            <a:r>
              <a:rPr lang="tr-TR" sz="2800" dirty="0" smtClean="0"/>
              <a:t> </a:t>
            </a:r>
            <a:r>
              <a:rPr lang="tr-TR" sz="2800" dirty="0" err="1" smtClean="0"/>
              <a:t>up</a:t>
            </a:r>
            <a:r>
              <a:rPr lang="tr-TR" sz="2800" dirty="0" smtClean="0"/>
              <a:t> </a:t>
            </a:r>
            <a:r>
              <a:rPr lang="tr-TR" sz="2800" dirty="0" err="1" smtClean="0"/>
              <a:t>vocab</a:t>
            </a:r>
            <a:r>
              <a:rPr lang="tr-TR" sz="2800" dirty="0" smtClean="0"/>
              <a:t> </a:t>
            </a:r>
            <a:r>
              <a:rPr lang="tr-TR" sz="2800" dirty="0" err="1" smtClean="0"/>
              <a:t>knowlegde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Sub</a:t>
            </a:r>
            <a:r>
              <a:rPr lang="tr-TR" dirty="0" smtClean="0"/>
              <a:t>-</a:t>
            </a:r>
            <a:r>
              <a:rPr lang="tr-TR" dirty="0" err="1" smtClean="0"/>
              <a:t>skils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dirty="0" err="1" smtClean="0"/>
              <a:t>Scanning</a:t>
            </a:r>
            <a:r>
              <a:rPr lang="tr-TR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Quick</a:t>
            </a:r>
            <a:r>
              <a:rPr lang="tr-TR" sz="2800" dirty="0" smtClean="0"/>
              <a:t> </a:t>
            </a:r>
            <a:r>
              <a:rPr lang="tr-TR" sz="2800" dirty="0" err="1" smtClean="0"/>
              <a:t>reading</a:t>
            </a:r>
            <a:r>
              <a:rPr lang="tr-TR" sz="2800" dirty="0" smtClean="0"/>
              <a:t> </a:t>
            </a:r>
            <a:r>
              <a:rPr lang="tr-TR" sz="2800" dirty="0" err="1" smtClean="0"/>
              <a:t>technique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Its</a:t>
            </a:r>
            <a:r>
              <a:rPr lang="tr-TR" sz="2800" dirty="0" smtClean="0"/>
              <a:t> </a:t>
            </a:r>
            <a:r>
              <a:rPr lang="tr-TR" sz="2800" dirty="0" err="1" smtClean="0"/>
              <a:t>aim</a:t>
            </a:r>
            <a:r>
              <a:rPr lang="tr-TR" sz="2800" dirty="0" smtClean="0"/>
              <a:t> is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find</a:t>
            </a:r>
            <a:r>
              <a:rPr lang="tr-TR" sz="2800" dirty="0" smtClean="0"/>
              <a:t> </a:t>
            </a:r>
            <a:r>
              <a:rPr lang="tr-TR" sz="2800" dirty="0" err="1" smtClean="0"/>
              <a:t>specific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text</a:t>
            </a:r>
            <a:r>
              <a:rPr lang="tr-TR" sz="2800" dirty="0" smtClean="0"/>
              <a:t> (</a:t>
            </a:r>
            <a:r>
              <a:rPr lang="tr-TR" sz="2800" dirty="0" err="1" smtClean="0"/>
              <a:t>date</a:t>
            </a:r>
            <a:r>
              <a:rPr lang="tr-TR" sz="2800" dirty="0" smtClean="0"/>
              <a:t>, </a:t>
            </a:r>
            <a:r>
              <a:rPr lang="tr-TR" sz="2800" dirty="0" err="1" smtClean="0"/>
              <a:t>numbers</a:t>
            </a:r>
            <a:r>
              <a:rPr lang="tr-TR" sz="2800" dirty="0" smtClean="0"/>
              <a:t>, </a:t>
            </a:r>
            <a:r>
              <a:rPr lang="tr-TR" sz="2800" dirty="0" err="1" smtClean="0"/>
              <a:t>names</a:t>
            </a:r>
            <a:r>
              <a:rPr lang="tr-TR" sz="2800" dirty="0" smtClean="0"/>
              <a:t>, </a:t>
            </a:r>
            <a:r>
              <a:rPr lang="tr-TR" sz="2800" dirty="0" err="1" smtClean="0"/>
              <a:t>places</a:t>
            </a:r>
            <a:r>
              <a:rPr lang="tr-TR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Eg</a:t>
            </a:r>
            <a:r>
              <a:rPr lang="tr-TR" sz="2800" dirty="0" smtClean="0"/>
              <a:t>: </a:t>
            </a:r>
            <a:r>
              <a:rPr lang="tr-TR" sz="2800" dirty="0" err="1" smtClean="0"/>
              <a:t>Looking</a:t>
            </a:r>
            <a:r>
              <a:rPr lang="tr-TR" sz="2800" dirty="0" smtClean="0"/>
              <a:t> </a:t>
            </a:r>
            <a:r>
              <a:rPr lang="tr-TR" sz="2800" dirty="0" err="1" smtClean="0"/>
              <a:t>up</a:t>
            </a:r>
            <a:r>
              <a:rPr lang="tr-TR" sz="2800" dirty="0" smtClean="0"/>
              <a:t> a </a:t>
            </a:r>
            <a:r>
              <a:rPr lang="tr-TR" sz="2800" dirty="0" err="1" smtClean="0"/>
              <a:t>word</a:t>
            </a:r>
            <a:r>
              <a:rPr lang="tr-TR" sz="2800" dirty="0" smtClean="0"/>
              <a:t> in a </a:t>
            </a:r>
            <a:r>
              <a:rPr lang="tr-TR" sz="2800" dirty="0" err="1" smtClean="0"/>
              <a:t>dictionary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We</a:t>
            </a:r>
            <a:r>
              <a:rPr lang="tr-TR" sz="2800" dirty="0" smtClean="0"/>
              <a:t> </a:t>
            </a:r>
            <a:r>
              <a:rPr lang="tr-TR" sz="2800" dirty="0" err="1" smtClean="0"/>
              <a:t>don’t</a:t>
            </a:r>
            <a:r>
              <a:rPr lang="tr-TR" sz="2800" dirty="0" smtClean="0"/>
              <a:t> </a:t>
            </a:r>
            <a:r>
              <a:rPr lang="tr-TR" sz="2800" dirty="0" err="1" smtClean="0"/>
              <a:t>read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whole</a:t>
            </a:r>
            <a:r>
              <a:rPr lang="tr-TR" sz="2800" dirty="0" smtClean="0"/>
              <a:t> </a:t>
            </a:r>
            <a:r>
              <a:rPr lang="tr-TR" sz="2800" dirty="0" err="1" smtClean="0"/>
              <a:t>page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passage</a:t>
            </a:r>
            <a:r>
              <a:rPr lang="tr-TR" sz="2800" dirty="0" smtClean="0"/>
              <a:t> but </a:t>
            </a:r>
            <a:r>
              <a:rPr lang="tr-TR" sz="2800" dirty="0" err="1" smtClean="0"/>
              <a:t>search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keywords</a:t>
            </a:r>
            <a:r>
              <a:rPr lang="tr-TR" sz="2800" dirty="0" smtClean="0"/>
              <a:t>, </a:t>
            </a:r>
            <a:r>
              <a:rPr lang="tr-TR" sz="2800" dirty="0" err="1" smtClean="0"/>
              <a:t>clues</a:t>
            </a:r>
            <a:r>
              <a:rPr lang="tr-T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tr-TR" sz="3200" dirty="0" err="1" smtClean="0"/>
              <a:t>Skimming</a:t>
            </a:r>
            <a:r>
              <a:rPr lang="tr-TR" sz="3200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Aim</a:t>
            </a:r>
            <a:r>
              <a:rPr lang="tr-TR" sz="3200" dirty="0" smtClean="0"/>
              <a:t>: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get</a:t>
            </a:r>
            <a:r>
              <a:rPr lang="tr-TR" sz="3200" dirty="0" smtClean="0"/>
              <a:t> a general idea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contents</a:t>
            </a:r>
            <a:r>
              <a:rPr lang="tr-TR" sz="3200" dirty="0" smtClean="0"/>
              <a:t> (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gist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text</a:t>
            </a:r>
            <a:r>
              <a:rPr lang="tr-TR" sz="32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Eg</a:t>
            </a:r>
            <a:r>
              <a:rPr lang="tr-TR" sz="3200" dirty="0" smtClean="0"/>
              <a:t>: </a:t>
            </a:r>
            <a:r>
              <a:rPr lang="tr-TR" sz="3200" dirty="0" err="1" smtClean="0"/>
              <a:t>While</a:t>
            </a:r>
            <a:r>
              <a:rPr lang="tr-TR" sz="3200" dirty="0" smtClean="0"/>
              <a:t> </a:t>
            </a:r>
            <a:r>
              <a:rPr lang="tr-TR" sz="3200" dirty="0" err="1" smtClean="0"/>
              <a:t>buying</a:t>
            </a:r>
            <a:r>
              <a:rPr lang="tr-TR" sz="3200" dirty="0" smtClean="0"/>
              <a:t> </a:t>
            </a:r>
            <a:r>
              <a:rPr lang="tr-TR" sz="3200" dirty="0" err="1" smtClean="0"/>
              <a:t>books</a:t>
            </a:r>
            <a:r>
              <a:rPr lang="tr-TR" sz="3200" dirty="0" smtClean="0"/>
              <a:t>, </a:t>
            </a:r>
            <a:r>
              <a:rPr lang="tr-TR" sz="3200" dirty="0" err="1" smtClean="0"/>
              <a:t>we</a:t>
            </a:r>
            <a:r>
              <a:rPr lang="tr-TR" sz="3200" dirty="0" smtClean="0"/>
              <a:t> </a:t>
            </a:r>
            <a:r>
              <a:rPr lang="tr-TR" sz="3200" dirty="0" err="1" smtClean="0"/>
              <a:t>glance</a:t>
            </a:r>
            <a:r>
              <a:rPr lang="tr-TR" sz="3200" dirty="0" smtClean="0"/>
              <a:t> at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cover</a:t>
            </a:r>
            <a:r>
              <a:rPr lang="tr-TR" sz="3200" dirty="0" smtClean="0"/>
              <a:t> </a:t>
            </a:r>
            <a:r>
              <a:rPr lang="tr-TR" sz="3200" dirty="0" err="1" smtClean="0"/>
              <a:t>page</a:t>
            </a:r>
            <a:r>
              <a:rPr lang="tr-TR" sz="3200" dirty="0" smtClean="0"/>
              <a:t>, </a:t>
            </a:r>
            <a:r>
              <a:rPr lang="tr-TR" sz="3200" dirty="0" err="1" smtClean="0"/>
              <a:t>comments</a:t>
            </a:r>
            <a:r>
              <a:rPr lang="tr-TR" sz="3200" dirty="0" smtClean="0"/>
              <a:t>, </a:t>
            </a:r>
            <a:r>
              <a:rPr lang="tr-TR" sz="3200" dirty="0" err="1" smtClean="0"/>
              <a:t>contents</a:t>
            </a:r>
            <a:r>
              <a:rPr lang="tr-TR" sz="3200" dirty="0" smtClean="0"/>
              <a:t>.</a:t>
            </a:r>
          </a:p>
          <a:p>
            <a:pPr>
              <a:lnSpc>
                <a:spcPct val="200000"/>
              </a:lnSpc>
            </a:pP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r-TR" sz="3200" dirty="0" err="1" smtClean="0"/>
              <a:t>Inferencing</a:t>
            </a:r>
            <a:r>
              <a:rPr lang="tr-TR" sz="3200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Authors</a:t>
            </a:r>
            <a:r>
              <a:rPr lang="tr-TR" sz="3200" dirty="0" smtClean="0"/>
              <a:t> </a:t>
            </a:r>
            <a:r>
              <a:rPr lang="tr-TR" sz="3200" dirty="0" err="1" smtClean="0"/>
              <a:t>sometimes</a:t>
            </a:r>
            <a:r>
              <a:rPr lang="tr-TR" sz="3200" dirty="0" smtClean="0"/>
              <a:t> </a:t>
            </a:r>
            <a:r>
              <a:rPr lang="tr-TR" sz="3200" dirty="0" err="1" smtClean="0"/>
              <a:t>don’t</a:t>
            </a:r>
            <a:r>
              <a:rPr lang="tr-TR" sz="3200" dirty="0" smtClean="0"/>
              <a:t> </a:t>
            </a:r>
            <a:r>
              <a:rPr lang="tr-TR" sz="3200" dirty="0" err="1" smtClean="0"/>
              <a:t>express</a:t>
            </a:r>
            <a:r>
              <a:rPr lang="tr-TR" sz="3200" dirty="0" smtClean="0"/>
              <a:t> </a:t>
            </a:r>
            <a:r>
              <a:rPr lang="tr-TR" sz="3200" dirty="0" err="1" smtClean="0"/>
              <a:t>their</a:t>
            </a:r>
            <a:r>
              <a:rPr lang="tr-TR" sz="3200" dirty="0" smtClean="0"/>
              <a:t> </a:t>
            </a:r>
            <a:r>
              <a:rPr lang="tr-TR" sz="3200" dirty="0" err="1" smtClean="0"/>
              <a:t>ideas</a:t>
            </a:r>
            <a:r>
              <a:rPr lang="tr-TR" sz="3200" dirty="0" smtClean="0"/>
              <a:t> </a:t>
            </a:r>
            <a:r>
              <a:rPr lang="tr-TR" sz="3200" dirty="0" err="1" smtClean="0"/>
              <a:t>clearly</a:t>
            </a:r>
            <a:r>
              <a:rPr lang="tr-TR" sz="3200" dirty="0" smtClean="0"/>
              <a:t>, but </a:t>
            </a:r>
            <a:r>
              <a:rPr lang="tr-TR" sz="3200" dirty="0" err="1" smtClean="0"/>
              <a:t>they</a:t>
            </a:r>
            <a:r>
              <a:rPr lang="tr-TR" sz="3200" dirty="0" smtClean="0"/>
              <a:t> </a:t>
            </a:r>
            <a:r>
              <a:rPr lang="tr-TR" sz="3200" dirty="0" err="1" smtClean="0"/>
              <a:t>imply</a:t>
            </a:r>
            <a:r>
              <a:rPr lang="tr-TR" sz="3200" dirty="0" smtClean="0"/>
              <a:t> </a:t>
            </a:r>
            <a:r>
              <a:rPr lang="tr-TR" sz="3200" dirty="0" err="1" smtClean="0"/>
              <a:t>them</a:t>
            </a:r>
            <a:r>
              <a:rPr lang="tr-TR" sz="32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They</a:t>
            </a:r>
            <a:r>
              <a:rPr lang="tr-TR" sz="3200" dirty="0" smtClean="0"/>
              <a:t> </a:t>
            </a:r>
            <a:r>
              <a:rPr lang="tr-TR" sz="3200" dirty="0" err="1" smtClean="0"/>
              <a:t>hide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message</a:t>
            </a:r>
            <a:r>
              <a:rPr lang="tr-TR" sz="3200" dirty="0" smtClean="0"/>
              <a:t> </a:t>
            </a:r>
            <a:r>
              <a:rPr lang="tr-TR" sz="3200" dirty="0" err="1" smtClean="0"/>
              <a:t>behing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r>
              <a:rPr lang="tr-TR" sz="32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should</a:t>
            </a:r>
            <a:r>
              <a:rPr lang="tr-TR" sz="3200" dirty="0" smtClean="0"/>
              <a:t> </a:t>
            </a:r>
            <a:r>
              <a:rPr lang="tr-TR" sz="3200" dirty="0" err="1" smtClean="0"/>
              <a:t>read</a:t>
            </a:r>
            <a:r>
              <a:rPr lang="tr-TR" sz="3200" dirty="0" smtClean="0"/>
              <a:t> </a:t>
            </a:r>
            <a:r>
              <a:rPr lang="tr-TR" sz="3200" dirty="0" err="1" smtClean="0"/>
              <a:t>between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lines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deduce</a:t>
            </a:r>
            <a:r>
              <a:rPr lang="tr-TR" sz="3200" dirty="0" smtClean="0"/>
              <a:t> it.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ctr"/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dirty="0" err="1" smtClean="0"/>
              <a:t>Bottom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Models</a:t>
            </a:r>
            <a:r>
              <a:rPr lang="tr-TR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1960-70s.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Reading</a:t>
            </a:r>
            <a:r>
              <a:rPr lang="tr-TR" dirty="0" smtClean="0"/>
              <a:t>=</a:t>
            </a:r>
            <a:r>
              <a:rPr lang="tr-TR" dirty="0" err="1" smtClean="0"/>
              <a:t>Decoding</a:t>
            </a:r>
            <a:r>
              <a:rPr lang="tr-TR" dirty="0" smtClean="0"/>
              <a:t> (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Phonics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(</a:t>
            </a:r>
            <a:r>
              <a:rPr lang="tr-TR" dirty="0" err="1" smtClean="0"/>
              <a:t>alphabet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 + </a:t>
            </a:r>
            <a:r>
              <a:rPr lang="tr-TR" dirty="0" err="1" smtClean="0"/>
              <a:t>sounds</a:t>
            </a:r>
            <a:r>
              <a:rPr lang="tr-TR" dirty="0" smtClean="0"/>
              <a:t> = </a:t>
            </a:r>
            <a:r>
              <a:rPr lang="tr-TR" dirty="0" err="1" smtClean="0"/>
              <a:t>words</a:t>
            </a: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dirty="0" err="1" smtClean="0"/>
              <a:t>Words</a:t>
            </a:r>
            <a:r>
              <a:rPr lang="tr-TR" dirty="0" smtClean="0"/>
              <a:t> +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 = </a:t>
            </a:r>
            <a:r>
              <a:rPr lang="tr-TR" dirty="0" err="1" smtClean="0"/>
              <a:t>sentences</a:t>
            </a: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dirty="0" err="1" smtClean="0"/>
              <a:t>Sentences</a:t>
            </a:r>
            <a:r>
              <a:rPr lang="tr-TR" dirty="0" smtClean="0"/>
              <a:t> + </a:t>
            </a:r>
            <a:r>
              <a:rPr lang="tr-TR" dirty="0" err="1" smtClean="0"/>
              <a:t>rules</a:t>
            </a:r>
            <a:r>
              <a:rPr lang="tr-TR" dirty="0" smtClean="0"/>
              <a:t> = </a:t>
            </a:r>
            <a:r>
              <a:rPr lang="tr-TR" dirty="0" err="1" smtClean="0"/>
              <a:t>paragraphs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Listening</a:t>
            </a:r>
            <a:r>
              <a:rPr lang="tr-TR" dirty="0" smtClean="0"/>
              <a:t> is </a:t>
            </a:r>
            <a:r>
              <a:rPr lang="tr-TR" dirty="0" err="1" smtClean="0"/>
              <a:t>difficult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dialects</a:t>
            </a:r>
            <a:r>
              <a:rPr lang="tr-TR" dirty="0" smtClean="0"/>
              <a:t>, </a:t>
            </a:r>
            <a:r>
              <a:rPr lang="tr-TR" dirty="0" err="1" smtClean="0"/>
              <a:t>accents</a:t>
            </a:r>
            <a:r>
              <a:rPr lang="tr-TR" dirty="0" smtClean="0"/>
              <a:t>, </a:t>
            </a:r>
            <a:r>
              <a:rPr lang="tr-TR" dirty="0" err="1" smtClean="0"/>
              <a:t>stresses</a:t>
            </a:r>
            <a:r>
              <a:rPr lang="tr-TR" dirty="0" smtClean="0"/>
              <a:t>, </a:t>
            </a:r>
            <a:r>
              <a:rPr lang="tr-TR" dirty="0" err="1" smtClean="0"/>
              <a:t>rhythms</a:t>
            </a:r>
            <a:r>
              <a:rPr lang="tr-TR" dirty="0" smtClean="0"/>
              <a:t>, </a:t>
            </a:r>
            <a:r>
              <a:rPr lang="tr-TR" dirty="0" err="1" smtClean="0"/>
              <a:t>intonation</a:t>
            </a:r>
            <a:r>
              <a:rPr lang="tr-TR" dirty="0" smtClean="0"/>
              <a:t>, </a:t>
            </a:r>
            <a:r>
              <a:rPr lang="tr-TR" dirty="0" err="1" smtClean="0"/>
              <a:t>mispronunciation</a:t>
            </a:r>
            <a:r>
              <a:rPr lang="tr-TR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pace</a:t>
            </a:r>
            <a:r>
              <a:rPr lang="tr-TR" dirty="0" smtClean="0"/>
              <a:t> of </a:t>
            </a:r>
            <a:r>
              <a:rPr lang="tr-TR" dirty="0" err="1" smtClean="0"/>
              <a:t>speech</a:t>
            </a:r>
            <a:r>
              <a:rPr lang="tr-TR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Speech</a:t>
            </a:r>
            <a:r>
              <a:rPr lang="tr-TR" dirty="0" smtClean="0"/>
              <a:t> is </a:t>
            </a:r>
            <a:r>
              <a:rPr lang="tr-TR" dirty="0" err="1" smtClean="0"/>
              <a:t>heard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(background </a:t>
            </a:r>
            <a:r>
              <a:rPr lang="tr-TR" dirty="0" err="1" smtClean="0"/>
              <a:t>noice</a:t>
            </a:r>
            <a:r>
              <a:rPr lang="tr-T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on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simultaneously</a:t>
            </a:r>
            <a:r>
              <a:rPr lang="tr-TR" dirty="0" smtClean="0"/>
              <a:t>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tr-TR" sz="3200" dirty="0" smtClean="0"/>
              <a:t>Top-</a:t>
            </a:r>
            <a:r>
              <a:rPr lang="tr-TR" sz="3200" dirty="0" err="1" smtClean="0"/>
              <a:t>Down</a:t>
            </a:r>
            <a:r>
              <a:rPr lang="tr-TR" sz="3200" dirty="0" smtClean="0"/>
              <a:t> </a:t>
            </a:r>
            <a:r>
              <a:rPr lang="tr-TR" sz="3200" dirty="0" err="1" smtClean="0"/>
              <a:t>Models</a:t>
            </a:r>
            <a:r>
              <a:rPr lang="tr-TR" sz="3200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tr-TR" sz="3200" dirty="0" smtClean="0"/>
              <a:t>1970-80s.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Reading</a:t>
            </a:r>
            <a:r>
              <a:rPr lang="tr-TR" sz="3200" dirty="0" smtClean="0"/>
              <a:t> = </a:t>
            </a:r>
            <a:r>
              <a:rPr lang="tr-TR" sz="3200" dirty="0" err="1" smtClean="0"/>
              <a:t>Psycholinguistic</a:t>
            </a:r>
            <a:r>
              <a:rPr lang="tr-TR" sz="3200" dirty="0" smtClean="0"/>
              <a:t> </a:t>
            </a:r>
            <a:r>
              <a:rPr lang="tr-TR" sz="3200" dirty="0" err="1" smtClean="0"/>
              <a:t>guessing</a:t>
            </a:r>
            <a:r>
              <a:rPr lang="tr-TR" sz="3200" dirty="0" smtClean="0"/>
              <a:t> </a:t>
            </a:r>
            <a:r>
              <a:rPr lang="tr-TR" sz="3200" dirty="0" err="1" smtClean="0"/>
              <a:t>game</a:t>
            </a:r>
            <a:endParaRPr lang="tr-TR" sz="3200" dirty="0" smtClean="0"/>
          </a:p>
          <a:p>
            <a:pPr>
              <a:lnSpc>
                <a:spcPct val="200000"/>
              </a:lnSpc>
            </a:pPr>
            <a:r>
              <a:rPr lang="tr-TR" sz="3200" dirty="0" smtClean="0"/>
              <a:t>(</a:t>
            </a:r>
            <a:r>
              <a:rPr lang="tr-TR" sz="3200" dirty="0" err="1" smtClean="0"/>
              <a:t>focus</a:t>
            </a:r>
            <a:r>
              <a:rPr lang="tr-TR" sz="3200" dirty="0" smtClean="0"/>
              <a:t> on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reader</a:t>
            </a:r>
            <a:r>
              <a:rPr lang="tr-TR" sz="32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Whole</a:t>
            </a:r>
            <a:r>
              <a:rPr lang="tr-TR" sz="3200" dirty="0" smtClean="0"/>
              <a:t> </a:t>
            </a:r>
            <a:r>
              <a:rPr lang="tr-TR" sz="3200" dirty="0" err="1" smtClean="0"/>
              <a:t>language</a:t>
            </a:r>
            <a:r>
              <a:rPr lang="tr-TR" sz="3200" dirty="0" smtClean="0"/>
              <a:t> </a:t>
            </a:r>
            <a:r>
              <a:rPr lang="tr-TR" sz="3200" dirty="0" err="1" smtClean="0"/>
              <a:t>approach</a:t>
            </a:r>
            <a:r>
              <a:rPr lang="tr-TR" sz="3200" dirty="0" smtClean="0"/>
              <a:t> </a:t>
            </a:r>
            <a:r>
              <a:rPr lang="tr-TR" sz="3200" dirty="0" err="1" smtClean="0"/>
              <a:t>was</a:t>
            </a:r>
            <a:r>
              <a:rPr lang="tr-TR" sz="3200" dirty="0" smtClean="0"/>
              <a:t> </a:t>
            </a:r>
            <a:r>
              <a:rPr lang="tr-TR" sz="3200" dirty="0" err="1" smtClean="0"/>
              <a:t>used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tr-TR" sz="3200" dirty="0" err="1" smtClean="0"/>
              <a:t>Interactive</a:t>
            </a:r>
            <a:r>
              <a:rPr lang="tr-TR" sz="3200" dirty="0" smtClean="0"/>
              <a:t> </a:t>
            </a:r>
            <a:r>
              <a:rPr lang="tr-TR" sz="3200" dirty="0" err="1" smtClean="0"/>
              <a:t>Models</a:t>
            </a:r>
            <a:r>
              <a:rPr lang="tr-TR" sz="32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Late</a:t>
            </a:r>
            <a:r>
              <a:rPr lang="tr-TR" sz="3200" dirty="0" smtClean="0"/>
              <a:t> 1980s – </a:t>
            </a:r>
            <a:r>
              <a:rPr lang="tr-TR" sz="3200" dirty="0" err="1" smtClean="0"/>
              <a:t>present</a:t>
            </a:r>
            <a:r>
              <a:rPr lang="tr-TR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Bottom</a:t>
            </a:r>
            <a:r>
              <a:rPr lang="tr-TR" sz="3200" dirty="0" smtClean="0"/>
              <a:t> </a:t>
            </a:r>
            <a:r>
              <a:rPr lang="tr-TR" sz="3200" dirty="0" err="1" smtClean="0"/>
              <a:t>up</a:t>
            </a:r>
            <a:r>
              <a:rPr lang="tr-TR" sz="3200" dirty="0" smtClean="0"/>
              <a:t> + Top </a:t>
            </a:r>
            <a:r>
              <a:rPr lang="tr-TR" sz="3200" dirty="0" err="1" smtClean="0"/>
              <a:t>down</a:t>
            </a:r>
            <a:r>
              <a:rPr lang="tr-TR" sz="3200" dirty="0" smtClean="0"/>
              <a:t> </a:t>
            </a:r>
            <a:r>
              <a:rPr lang="tr-TR" sz="3200" dirty="0" err="1" smtClean="0"/>
              <a:t>processes</a:t>
            </a:r>
            <a:r>
              <a:rPr lang="tr-TR" sz="3200" dirty="0" smtClean="0"/>
              <a:t> </a:t>
            </a:r>
            <a:r>
              <a:rPr lang="tr-TR" sz="3200" dirty="0" err="1" smtClean="0"/>
              <a:t>simultaneously</a:t>
            </a: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Focus</a:t>
            </a:r>
            <a:r>
              <a:rPr lang="tr-TR" sz="3200" dirty="0" smtClean="0"/>
              <a:t> on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interaction</a:t>
            </a:r>
            <a:endParaRPr lang="tr-TR" sz="3200" dirty="0" smtClean="0"/>
          </a:p>
          <a:p>
            <a:pPr>
              <a:lnSpc>
                <a:spcPct val="150000"/>
              </a:lnSpc>
              <a:buNone/>
            </a:pPr>
            <a:r>
              <a:rPr lang="tr-TR" sz="3200" dirty="0" err="1" smtClean="0"/>
              <a:t>Interaction</a:t>
            </a:r>
            <a:r>
              <a:rPr lang="tr-TR" sz="3200" dirty="0" smtClean="0"/>
              <a:t> </a:t>
            </a:r>
            <a:r>
              <a:rPr lang="tr-TR" sz="3200" dirty="0" err="1" smtClean="0"/>
              <a:t>btw</a:t>
            </a:r>
            <a:r>
              <a:rPr lang="tr-TR" sz="3200" dirty="0" smtClean="0"/>
              <a:t> 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text</a:t>
            </a:r>
            <a:endParaRPr lang="tr-TR" sz="3200" dirty="0" smtClean="0"/>
          </a:p>
          <a:p>
            <a:pPr>
              <a:lnSpc>
                <a:spcPct val="150000"/>
              </a:lnSpc>
              <a:buNone/>
            </a:pPr>
            <a:r>
              <a:rPr lang="tr-TR" sz="3200" dirty="0" err="1" smtClean="0"/>
              <a:t>Interaction</a:t>
            </a:r>
            <a:r>
              <a:rPr lang="tr-TR" sz="3200" dirty="0" smtClean="0"/>
              <a:t> </a:t>
            </a:r>
            <a:r>
              <a:rPr lang="tr-TR" sz="3200" dirty="0" err="1" smtClean="0"/>
              <a:t>btw</a:t>
            </a:r>
            <a:r>
              <a:rPr lang="tr-TR" sz="3200" dirty="0" smtClean="0"/>
              <a:t> </a:t>
            </a:r>
            <a:r>
              <a:rPr lang="tr-TR" sz="3200" dirty="0" err="1" smtClean="0"/>
              <a:t>identification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interpretation</a:t>
            </a:r>
            <a:endParaRPr lang="tr-TR" sz="3200" dirty="0" smtClean="0"/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err="1" smtClean="0"/>
              <a:t>Content</a:t>
            </a:r>
            <a:r>
              <a:rPr lang="tr-TR" sz="3200" dirty="0" smtClean="0"/>
              <a:t> </a:t>
            </a:r>
            <a:r>
              <a:rPr lang="tr-TR" sz="3200" dirty="0" err="1" smtClean="0"/>
              <a:t>Schemata</a:t>
            </a:r>
            <a:r>
              <a:rPr lang="tr-TR" sz="3200" dirty="0" smtClean="0"/>
              <a:t>: background </a:t>
            </a:r>
            <a:r>
              <a:rPr lang="tr-TR" sz="3200" dirty="0" err="1" smtClean="0"/>
              <a:t>knowlegde</a:t>
            </a:r>
            <a:r>
              <a:rPr lang="tr-TR" sz="3200" dirty="0" smtClean="0"/>
              <a:t> </a:t>
            </a:r>
            <a:r>
              <a:rPr lang="tr-TR" sz="3200" dirty="0" err="1" smtClean="0"/>
              <a:t>related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topic</a:t>
            </a: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Formal</a:t>
            </a:r>
            <a:r>
              <a:rPr lang="tr-TR" sz="3200" dirty="0" smtClean="0"/>
              <a:t> </a:t>
            </a:r>
            <a:r>
              <a:rPr lang="tr-TR" sz="3200" dirty="0" err="1" smtClean="0"/>
              <a:t>Schemata</a:t>
            </a:r>
            <a:r>
              <a:rPr lang="tr-TR" sz="3200" dirty="0" smtClean="0"/>
              <a:t>: </a:t>
            </a:r>
            <a:r>
              <a:rPr lang="tr-TR" sz="3200" dirty="0" err="1" smtClean="0"/>
              <a:t>knowlegde</a:t>
            </a:r>
            <a:r>
              <a:rPr lang="tr-TR" sz="3200" dirty="0" smtClean="0"/>
              <a:t> of </a:t>
            </a:r>
            <a:r>
              <a:rPr lang="tr-TR" sz="3200" dirty="0" err="1" smtClean="0"/>
              <a:t>genre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text</a:t>
            </a: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Linguistic</a:t>
            </a:r>
            <a:r>
              <a:rPr lang="tr-TR" sz="3200" dirty="0" smtClean="0"/>
              <a:t> </a:t>
            </a:r>
            <a:r>
              <a:rPr lang="tr-TR" sz="3200" dirty="0" err="1" smtClean="0"/>
              <a:t>Schemata</a:t>
            </a:r>
            <a:r>
              <a:rPr lang="tr-TR" sz="3200" dirty="0" smtClean="0"/>
              <a:t>: </a:t>
            </a:r>
            <a:r>
              <a:rPr lang="tr-TR" sz="3200" dirty="0" err="1" smtClean="0"/>
              <a:t>knowlegde</a:t>
            </a:r>
            <a:r>
              <a:rPr lang="tr-TR" sz="3200" dirty="0" smtClean="0"/>
              <a:t> of </a:t>
            </a:r>
            <a:r>
              <a:rPr lang="tr-TR" sz="3200" dirty="0" err="1" smtClean="0"/>
              <a:t>how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form </a:t>
            </a:r>
            <a:r>
              <a:rPr lang="tr-TR" sz="3200" dirty="0" err="1" smtClean="0"/>
              <a:t>sentences</a:t>
            </a:r>
            <a:r>
              <a:rPr lang="tr-TR" sz="3200" dirty="0" smtClean="0"/>
              <a:t> </a:t>
            </a:r>
            <a:r>
              <a:rPr lang="tr-TR" sz="3200" dirty="0" err="1" smtClean="0"/>
              <a:t>within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rules</a:t>
            </a:r>
            <a:r>
              <a:rPr lang="tr-TR" sz="3200" dirty="0" smtClean="0"/>
              <a:t> of </a:t>
            </a:r>
            <a:r>
              <a:rPr lang="tr-TR" sz="3200" dirty="0" err="1" smtClean="0"/>
              <a:t>syntax</a:t>
            </a:r>
            <a:r>
              <a:rPr lang="tr-TR" sz="3200" dirty="0" smtClean="0"/>
              <a:t>, </a:t>
            </a:r>
            <a:r>
              <a:rPr lang="tr-TR" sz="3200" dirty="0" err="1" smtClean="0"/>
              <a:t>lexis</a:t>
            </a:r>
            <a:r>
              <a:rPr lang="tr-TR" sz="3200" dirty="0" smtClean="0"/>
              <a:t>, </a:t>
            </a:r>
            <a:r>
              <a:rPr lang="tr-TR" sz="3200" dirty="0" err="1" smtClean="0"/>
              <a:t>grammar</a:t>
            </a:r>
            <a:r>
              <a:rPr lang="tr-TR" sz="3200" dirty="0" smtClean="0"/>
              <a:t>  </a:t>
            </a:r>
            <a:r>
              <a:rPr lang="tr-TR" sz="3200" dirty="0" err="1" smtClean="0"/>
              <a:t>and</a:t>
            </a:r>
            <a:r>
              <a:rPr lang="tr-TR" sz="3200" dirty="0" smtClean="0"/>
              <a:t>  </a:t>
            </a:r>
            <a:r>
              <a:rPr lang="tr-TR" sz="3200" dirty="0" err="1" smtClean="0"/>
              <a:t>morphology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Reading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err="1" smtClean="0"/>
              <a:t>Pre</a:t>
            </a:r>
            <a:r>
              <a:rPr lang="tr-TR" sz="3200" dirty="0" smtClean="0"/>
              <a:t>-</a:t>
            </a:r>
            <a:r>
              <a:rPr lang="tr-TR" sz="3200" dirty="0" err="1" smtClean="0"/>
              <a:t>Reading</a:t>
            </a:r>
            <a:r>
              <a:rPr lang="tr-TR" sz="3200" dirty="0" smtClean="0"/>
              <a:t>:</a:t>
            </a:r>
          </a:p>
          <a:p>
            <a:pPr>
              <a:buNone/>
            </a:pPr>
            <a:r>
              <a:rPr lang="tr-TR" sz="3200" dirty="0" err="1" smtClean="0"/>
              <a:t>Vocabulary</a:t>
            </a:r>
            <a:r>
              <a:rPr lang="tr-TR" sz="3200" dirty="0" smtClean="0"/>
              <a:t> is </a:t>
            </a:r>
            <a:r>
              <a:rPr lang="tr-TR" sz="3200" dirty="0" err="1" smtClean="0"/>
              <a:t>often</a:t>
            </a:r>
            <a:r>
              <a:rPr lang="tr-TR" sz="3200" dirty="0" smtClean="0"/>
              <a:t> </a:t>
            </a:r>
            <a:r>
              <a:rPr lang="tr-TR" sz="3200" dirty="0" err="1" smtClean="0"/>
              <a:t>taught</a:t>
            </a:r>
            <a:r>
              <a:rPr lang="tr-TR" sz="3200" dirty="0" smtClean="0"/>
              <a:t> </a:t>
            </a:r>
            <a:r>
              <a:rPr lang="tr-TR" sz="3200" dirty="0" err="1" smtClean="0"/>
              <a:t>before</a:t>
            </a:r>
            <a:r>
              <a:rPr lang="tr-TR" sz="3200" dirty="0" smtClean="0"/>
              <a:t> </a:t>
            </a:r>
            <a:r>
              <a:rPr lang="tr-TR" sz="3200" dirty="0" err="1" smtClean="0"/>
              <a:t>detailed</a:t>
            </a:r>
            <a:r>
              <a:rPr lang="tr-TR" sz="3200" dirty="0" smtClean="0"/>
              <a:t> </a:t>
            </a:r>
            <a:r>
              <a:rPr lang="tr-TR" sz="3200" dirty="0" err="1" smtClean="0"/>
              <a:t>reading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Skimming</a:t>
            </a:r>
            <a:r>
              <a:rPr lang="tr-TR" sz="3200" dirty="0" smtClean="0"/>
              <a:t> </a:t>
            </a:r>
            <a:r>
              <a:rPr lang="tr-TR" sz="3200" dirty="0" err="1" smtClean="0"/>
              <a:t>Activities</a:t>
            </a:r>
            <a:r>
              <a:rPr lang="tr-TR" sz="3200" dirty="0" smtClean="0"/>
              <a:t>: </a:t>
            </a:r>
            <a:r>
              <a:rPr lang="tr-TR" sz="3200" dirty="0" err="1" smtClean="0"/>
              <a:t>find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main</a:t>
            </a:r>
            <a:r>
              <a:rPr lang="tr-TR" sz="3200" dirty="0" smtClean="0"/>
              <a:t> idea, </a:t>
            </a:r>
            <a:r>
              <a:rPr lang="tr-TR" sz="3200" dirty="0" err="1" smtClean="0"/>
              <a:t>find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topic</a:t>
            </a:r>
            <a:r>
              <a:rPr lang="tr-TR" sz="3200" dirty="0" smtClean="0"/>
              <a:t> </a:t>
            </a:r>
            <a:r>
              <a:rPr lang="tr-TR" sz="3200" dirty="0" err="1" smtClean="0"/>
              <a:t>sentence</a:t>
            </a:r>
            <a:r>
              <a:rPr lang="tr-TR" sz="3200" dirty="0" smtClean="0"/>
              <a:t>, </a:t>
            </a:r>
            <a:r>
              <a:rPr lang="tr-TR" sz="3200" dirty="0" err="1" smtClean="0"/>
              <a:t>find</a:t>
            </a:r>
            <a:r>
              <a:rPr lang="tr-TR" sz="3200" dirty="0" smtClean="0"/>
              <a:t> an </a:t>
            </a:r>
            <a:r>
              <a:rPr lang="tr-TR" sz="3200" dirty="0" err="1" smtClean="0"/>
              <a:t>appropriate</a:t>
            </a:r>
            <a:r>
              <a:rPr lang="tr-TR" sz="3200" dirty="0" smtClean="0"/>
              <a:t> </a:t>
            </a:r>
            <a:r>
              <a:rPr lang="tr-TR" sz="3200" dirty="0" err="1" smtClean="0"/>
              <a:t>title</a:t>
            </a:r>
            <a:r>
              <a:rPr lang="tr-TR" sz="3200" dirty="0" smtClean="0"/>
              <a:t>, </a:t>
            </a:r>
            <a:r>
              <a:rPr lang="tr-TR" sz="3200" dirty="0" err="1" smtClean="0"/>
              <a:t>predict</a:t>
            </a:r>
            <a:r>
              <a:rPr lang="tr-TR" sz="3200" dirty="0" smtClean="0"/>
              <a:t> </a:t>
            </a:r>
            <a:r>
              <a:rPr lang="tr-TR" sz="3200" dirty="0" err="1" smtClean="0"/>
              <a:t>content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Scanning</a:t>
            </a:r>
            <a:r>
              <a:rPr lang="tr-TR" sz="3200" dirty="0" smtClean="0"/>
              <a:t> </a:t>
            </a:r>
            <a:r>
              <a:rPr lang="tr-TR" sz="3200" dirty="0" err="1" smtClean="0"/>
              <a:t>Activities</a:t>
            </a:r>
            <a:r>
              <a:rPr lang="tr-TR" sz="3200" dirty="0" smtClean="0"/>
              <a:t>: </a:t>
            </a:r>
            <a:r>
              <a:rPr lang="tr-TR" sz="3200" dirty="0" err="1" smtClean="0"/>
              <a:t>Wh</a:t>
            </a:r>
            <a:r>
              <a:rPr lang="tr-TR" sz="3200" dirty="0" smtClean="0"/>
              <a:t>-</a:t>
            </a:r>
            <a:r>
              <a:rPr lang="tr-TR" sz="3200" dirty="0" err="1" smtClean="0"/>
              <a:t>questions</a:t>
            </a:r>
            <a:r>
              <a:rPr lang="tr-TR" sz="3200" dirty="0" smtClean="0"/>
              <a:t>, </a:t>
            </a:r>
            <a:r>
              <a:rPr lang="tr-TR" sz="3200" dirty="0" err="1" smtClean="0"/>
              <a:t>fill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gaps</a:t>
            </a:r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tr-TR" sz="2800" dirty="0" err="1" smtClean="0"/>
              <a:t>While</a:t>
            </a:r>
            <a:r>
              <a:rPr lang="tr-TR" sz="2800" dirty="0" smtClean="0"/>
              <a:t> </a:t>
            </a:r>
            <a:r>
              <a:rPr lang="tr-TR" sz="2800" dirty="0" err="1" smtClean="0"/>
              <a:t>reading</a:t>
            </a:r>
            <a:r>
              <a:rPr lang="tr-TR" sz="2800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tr-TR" sz="2800" dirty="0" err="1" smtClean="0"/>
              <a:t>It</a:t>
            </a:r>
            <a:r>
              <a:rPr lang="tr-TR" sz="2800" dirty="0" smtClean="0"/>
              <a:t> is </a:t>
            </a:r>
            <a:r>
              <a:rPr lang="tr-TR" sz="2800" dirty="0" err="1" smtClean="0"/>
              <a:t>carried</a:t>
            </a:r>
            <a:r>
              <a:rPr lang="tr-TR" sz="2800" dirty="0" smtClean="0"/>
              <a:t> </a:t>
            </a:r>
            <a:r>
              <a:rPr lang="tr-TR" sz="2800" dirty="0" err="1" smtClean="0"/>
              <a:t>out</a:t>
            </a:r>
            <a:r>
              <a:rPr lang="tr-TR" sz="2800" dirty="0" smtClean="0"/>
              <a:t> </a:t>
            </a:r>
            <a:r>
              <a:rPr lang="tr-TR" sz="2800" dirty="0" err="1" smtClean="0"/>
              <a:t>either</a:t>
            </a:r>
            <a:r>
              <a:rPr lang="tr-TR" sz="2800" dirty="0" smtClean="0"/>
              <a:t> </a:t>
            </a:r>
            <a:r>
              <a:rPr lang="tr-TR" sz="2800" dirty="0" err="1" smtClean="0"/>
              <a:t>silently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loudly</a:t>
            </a:r>
            <a:r>
              <a:rPr lang="tr-TR" sz="28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tr-TR" sz="2800" dirty="0" err="1" smtClean="0"/>
              <a:t>Activities</a:t>
            </a:r>
            <a:r>
              <a:rPr lang="tr-TR" sz="2800" dirty="0" smtClean="0"/>
              <a:t>: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tr-TR" sz="2800" dirty="0" err="1" smtClean="0"/>
              <a:t>Information</a:t>
            </a:r>
            <a:r>
              <a:rPr lang="tr-TR" sz="2800" dirty="0" smtClean="0"/>
              <a:t> transfer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: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is </a:t>
            </a:r>
            <a:r>
              <a:rPr lang="tr-TR" sz="2800" dirty="0" err="1" smtClean="0"/>
              <a:t>replaced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charts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 startAt="2"/>
            </a:pPr>
            <a:r>
              <a:rPr lang="tr-TR" sz="2800" dirty="0" err="1" smtClean="0"/>
              <a:t>Reading</a:t>
            </a:r>
            <a:r>
              <a:rPr lang="tr-TR" sz="2800" dirty="0" smtClean="0"/>
              <a:t> </a:t>
            </a:r>
            <a:r>
              <a:rPr lang="tr-TR" sz="2800" dirty="0" err="1" smtClean="0"/>
              <a:t>Comprehension</a:t>
            </a:r>
            <a:r>
              <a:rPr lang="tr-TR" sz="2800" dirty="0" smtClean="0"/>
              <a:t> </a:t>
            </a:r>
            <a:r>
              <a:rPr lang="tr-TR" sz="2800" dirty="0" err="1" smtClean="0"/>
              <a:t>Questions</a:t>
            </a:r>
            <a:endParaRPr lang="tr-TR" sz="2800" dirty="0" smtClean="0"/>
          </a:p>
          <a:p>
            <a:pPr marL="514350" indent="-514350">
              <a:lnSpc>
                <a:spcPct val="160000"/>
              </a:lnSpc>
              <a:buFont typeface="+mj-lt"/>
              <a:buAutoNum type="arabicPeriod" startAt="2"/>
            </a:pPr>
            <a:r>
              <a:rPr lang="tr-TR" sz="2800" dirty="0" err="1" smtClean="0"/>
              <a:t>Understanding</a:t>
            </a:r>
            <a:r>
              <a:rPr lang="tr-TR" sz="2800" dirty="0" smtClean="0"/>
              <a:t> </a:t>
            </a:r>
            <a:r>
              <a:rPr lang="tr-TR" sz="2800" dirty="0" err="1" smtClean="0"/>
              <a:t>References</a:t>
            </a:r>
            <a:r>
              <a:rPr lang="tr-TR" sz="2800" dirty="0" smtClean="0"/>
              <a:t>: 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tr-TR" sz="2800" dirty="0" smtClean="0"/>
              <a:t>	“</a:t>
            </a:r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does</a:t>
            </a:r>
            <a:r>
              <a:rPr lang="tr-TR" sz="2800" dirty="0" smtClean="0"/>
              <a:t> </a:t>
            </a:r>
            <a:r>
              <a:rPr lang="tr-TR" sz="2800" b="1" i="1" u="sng" dirty="0" smtClean="0"/>
              <a:t>he </a:t>
            </a:r>
            <a:r>
              <a:rPr lang="tr-TR" sz="2800" dirty="0" err="1" smtClean="0"/>
              <a:t>refer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text</a:t>
            </a:r>
            <a:r>
              <a:rPr lang="tr-TR" sz="2800" dirty="0" smtClean="0"/>
              <a:t>?”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endParaRPr lang="tr-TR" sz="2800" dirty="0" smtClean="0"/>
          </a:p>
          <a:p>
            <a:pPr>
              <a:lnSpc>
                <a:spcPct val="160000"/>
              </a:lnSpc>
              <a:buNone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2 </a:t>
            </a:r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question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can be </a:t>
            </a:r>
            <a:r>
              <a:rPr lang="tr-TR" sz="2800" dirty="0" err="1" smtClean="0"/>
              <a:t>used</a:t>
            </a:r>
            <a:r>
              <a:rPr lang="tr-TR" sz="2800" dirty="0" smtClean="0"/>
              <a:t> in </a:t>
            </a:r>
            <a:r>
              <a:rPr lang="tr-TR" sz="2800" dirty="0" err="1" smtClean="0"/>
              <a:t>classrooms</a:t>
            </a:r>
            <a:r>
              <a:rPr lang="tr-TR" sz="2800" dirty="0" smtClean="0"/>
              <a:t>:</a:t>
            </a:r>
          </a:p>
          <a:p>
            <a:pPr marL="514350" indent="-514350">
              <a:lnSpc>
                <a:spcPct val="150000"/>
              </a:lnSpc>
            </a:pPr>
            <a:r>
              <a:rPr lang="tr-TR" sz="2800" dirty="0" err="1" smtClean="0"/>
              <a:t>Display</a:t>
            </a:r>
            <a:r>
              <a:rPr lang="tr-TR" sz="2800" dirty="0" smtClean="0"/>
              <a:t> </a:t>
            </a:r>
            <a:r>
              <a:rPr lang="tr-TR" sz="2800" dirty="0" err="1" smtClean="0"/>
              <a:t>questions</a:t>
            </a:r>
            <a:r>
              <a:rPr lang="tr-TR" sz="2800" dirty="0" smtClean="0"/>
              <a:t>: T </a:t>
            </a:r>
            <a:r>
              <a:rPr lang="tr-TR" sz="2800" dirty="0" err="1" smtClean="0"/>
              <a:t>checks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’ </a:t>
            </a:r>
            <a:r>
              <a:rPr lang="tr-TR" sz="2800" dirty="0" err="1" smtClean="0"/>
              <a:t>language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sz="2800" dirty="0" smtClean="0"/>
              <a:t>“</a:t>
            </a:r>
            <a:r>
              <a:rPr lang="tr-TR" sz="2800" dirty="0" err="1" smtClean="0"/>
              <a:t>What</a:t>
            </a:r>
            <a:r>
              <a:rPr lang="tr-TR" sz="2800" dirty="0" smtClean="0"/>
              <a:t> is </a:t>
            </a:r>
            <a:r>
              <a:rPr lang="tr-TR" sz="2800" dirty="0" err="1" smtClean="0"/>
              <a:t>plural</a:t>
            </a:r>
            <a:r>
              <a:rPr lang="tr-TR" sz="2800" dirty="0" smtClean="0"/>
              <a:t> form of </a:t>
            </a:r>
            <a:r>
              <a:rPr lang="tr-TR" sz="2800" dirty="0" err="1" smtClean="0"/>
              <a:t>child</a:t>
            </a:r>
            <a:r>
              <a:rPr lang="tr-TR" sz="2800" dirty="0" smtClean="0"/>
              <a:t>?”</a:t>
            </a:r>
          </a:p>
          <a:p>
            <a:pPr marL="514350" indent="-514350">
              <a:lnSpc>
                <a:spcPct val="150000"/>
              </a:lnSpc>
            </a:pPr>
            <a:r>
              <a:rPr lang="tr-TR" sz="2800" dirty="0" err="1" smtClean="0"/>
              <a:t>Referential</a:t>
            </a:r>
            <a:r>
              <a:rPr lang="tr-TR" sz="2800" dirty="0" smtClean="0"/>
              <a:t> </a:t>
            </a:r>
            <a:r>
              <a:rPr lang="tr-TR" sz="2800" dirty="0" err="1" smtClean="0"/>
              <a:t>questions</a:t>
            </a:r>
            <a:r>
              <a:rPr lang="tr-TR" sz="2800" dirty="0" smtClean="0"/>
              <a:t>: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answer</a:t>
            </a:r>
            <a:r>
              <a:rPr lang="tr-TR" sz="2800" dirty="0" smtClean="0"/>
              <a:t> </a:t>
            </a:r>
            <a:r>
              <a:rPr lang="tr-TR" sz="2800" dirty="0" err="1" smtClean="0"/>
              <a:t>isn’t</a:t>
            </a:r>
            <a:r>
              <a:rPr lang="tr-TR" sz="2800" dirty="0" smtClean="0"/>
              <a:t> </a:t>
            </a:r>
            <a:r>
              <a:rPr lang="tr-TR" sz="2800" dirty="0" err="1" smtClean="0"/>
              <a:t>known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person</a:t>
            </a:r>
            <a:r>
              <a:rPr lang="tr-TR" sz="2800" dirty="0" smtClean="0"/>
              <a:t>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asks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question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tr-TR" sz="2800" dirty="0" smtClean="0"/>
              <a:t>“</a:t>
            </a:r>
            <a:r>
              <a:rPr lang="tr-TR" sz="2800" dirty="0" err="1" smtClean="0"/>
              <a:t>Where</a:t>
            </a:r>
            <a:r>
              <a:rPr lang="tr-TR" sz="2800" dirty="0" smtClean="0"/>
              <a:t> </a:t>
            </a:r>
            <a:r>
              <a:rPr lang="tr-TR" sz="2800" dirty="0" err="1" smtClean="0"/>
              <a:t>did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go</a:t>
            </a:r>
            <a:r>
              <a:rPr lang="tr-TR" sz="2800" dirty="0" smtClean="0"/>
              <a:t> on </a:t>
            </a:r>
            <a:r>
              <a:rPr lang="tr-TR" sz="2800" dirty="0" err="1" smtClean="0"/>
              <a:t>holiday</a:t>
            </a:r>
            <a:r>
              <a:rPr lang="tr-TR" sz="2800" dirty="0" smtClean="0"/>
              <a:t>?”</a:t>
            </a:r>
          </a:p>
          <a:p>
            <a:pPr marL="514350" indent="-514350">
              <a:lnSpc>
                <a:spcPct val="150000"/>
              </a:lnSpc>
            </a:pPr>
            <a:endParaRPr lang="tr-TR" sz="28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tr-TR" sz="28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tr-TR" dirty="0" smtClean="0"/>
              <a:t>Post </a:t>
            </a:r>
            <a:r>
              <a:rPr lang="tr-TR" dirty="0" err="1" smtClean="0"/>
              <a:t>Reading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err="1" smtClean="0"/>
              <a:t>Aim</a:t>
            </a:r>
            <a:r>
              <a:rPr lang="tr-TR" sz="2800" dirty="0" smtClean="0"/>
              <a:t>: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review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content</a:t>
            </a:r>
            <a:r>
              <a:rPr lang="tr-TR" sz="2800" dirty="0" smtClean="0"/>
              <a:t>, </a:t>
            </a:r>
            <a:r>
              <a:rPr lang="tr-TR" sz="2800" dirty="0" err="1" smtClean="0"/>
              <a:t>focus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grammar</a:t>
            </a:r>
            <a:r>
              <a:rPr lang="tr-TR" sz="2800" dirty="0" smtClean="0"/>
              <a:t>, </a:t>
            </a:r>
            <a:r>
              <a:rPr lang="tr-TR" sz="2800" dirty="0" err="1" smtClean="0"/>
              <a:t>vocabulary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Reading</a:t>
            </a:r>
            <a:r>
              <a:rPr lang="tr-TR" sz="2800" dirty="0" smtClean="0"/>
              <a:t> </a:t>
            </a:r>
            <a:r>
              <a:rPr lang="tr-TR" sz="2800" dirty="0" err="1" smtClean="0"/>
              <a:t>skill</a:t>
            </a:r>
            <a:r>
              <a:rPr lang="tr-TR" sz="2800" dirty="0" smtClean="0"/>
              <a:t> is </a:t>
            </a:r>
            <a:r>
              <a:rPr lang="tr-TR" sz="2800" dirty="0" err="1" smtClean="0"/>
              <a:t>enforced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skills</a:t>
            </a:r>
            <a:r>
              <a:rPr lang="tr-TR" sz="2800" dirty="0" smtClean="0"/>
              <a:t> (</a:t>
            </a:r>
            <a:r>
              <a:rPr lang="tr-TR" sz="2800" dirty="0" err="1" smtClean="0"/>
              <a:t>writing</a:t>
            </a:r>
            <a:r>
              <a:rPr lang="tr-TR" sz="2800" dirty="0" smtClean="0"/>
              <a:t>, </a:t>
            </a:r>
            <a:r>
              <a:rPr lang="tr-TR" sz="2800" dirty="0" err="1" smtClean="0"/>
              <a:t>speaking</a:t>
            </a:r>
            <a:r>
              <a:rPr lang="tr-TR" sz="2800" dirty="0" smtClean="0"/>
              <a:t>, </a:t>
            </a:r>
            <a:r>
              <a:rPr lang="tr-TR" sz="2800" dirty="0" err="1" smtClean="0"/>
              <a:t>listening</a:t>
            </a:r>
            <a:r>
              <a:rPr lang="tr-TR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Discussion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smtClean="0"/>
              <a:t>Role </a:t>
            </a:r>
            <a:r>
              <a:rPr lang="tr-TR" sz="2800" dirty="0" err="1" smtClean="0"/>
              <a:t>play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Summarizing</a:t>
            </a:r>
            <a:endParaRPr lang="tr-TR" sz="2800" dirty="0" smtClean="0"/>
          </a:p>
          <a:p>
            <a:pPr>
              <a:lnSpc>
                <a:spcPct val="150000"/>
              </a:lnSpc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WRITING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Approaches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PRODUCT APPROACH:</a:t>
            </a:r>
          </a:p>
          <a:p>
            <a:r>
              <a:rPr lang="tr-TR" sz="3200" dirty="0" err="1" smtClean="0"/>
              <a:t>There</a:t>
            </a:r>
            <a:r>
              <a:rPr lang="tr-TR" sz="3200" dirty="0" smtClean="0"/>
              <a:t> is a model </a:t>
            </a:r>
            <a:r>
              <a:rPr lang="tr-TR" sz="3200" dirty="0" err="1" smtClean="0"/>
              <a:t>text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copy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imitate</a:t>
            </a:r>
            <a:r>
              <a:rPr lang="tr-TR" sz="3200" dirty="0" smtClean="0"/>
              <a:t> it.</a:t>
            </a:r>
          </a:p>
          <a:p>
            <a:r>
              <a:rPr lang="tr-TR" sz="3200" dirty="0" err="1" smtClean="0"/>
              <a:t>Letter</a:t>
            </a:r>
            <a:r>
              <a:rPr lang="tr-TR" sz="3200" dirty="0" smtClean="0"/>
              <a:t>, </a:t>
            </a:r>
            <a:r>
              <a:rPr lang="tr-TR" sz="3200" dirty="0" err="1" smtClean="0"/>
              <a:t>essay</a:t>
            </a:r>
            <a:r>
              <a:rPr lang="tr-TR" sz="3200" dirty="0" smtClean="0"/>
              <a:t> </a:t>
            </a:r>
            <a:r>
              <a:rPr lang="tr-TR" sz="3200" dirty="0" err="1" smtClean="0"/>
              <a:t>etc</a:t>
            </a:r>
            <a:endParaRPr lang="tr-TR" sz="3200" dirty="0" smtClean="0"/>
          </a:p>
          <a:p>
            <a:r>
              <a:rPr lang="tr-TR" sz="3200" dirty="0" err="1" smtClean="0"/>
              <a:t>Important</a:t>
            </a:r>
            <a:r>
              <a:rPr lang="tr-TR" sz="3200" dirty="0" smtClean="0"/>
              <a:t> </a:t>
            </a:r>
            <a:r>
              <a:rPr lang="tr-TR" sz="3200" dirty="0" err="1" smtClean="0"/>
              <a:t>points</a:t>
            </a:r>
            <a:r>
              <a:rPr lang="tr-TR" sz="3200" dirty="0" smtClean="0"/>
              <a:t>: </a:t>
            </a:r>
          </a:p>
          <a:p>
            <a:r>
              <a:rPr lang="tr-TR" sz="3200" dirty="0" err="1" smtClean="0"/>
              <a:t>Result</a:t>
            </a:r>
            <a:r>
              <a:rPr lang="tr-TR" sz="3200" dirty="0" smtClean="0"/>
              <a:t> (</a:t>
            </a:r>
            <a:r>
              <a:rPr lang="tr-TR" sz="3200" dirty="0" err="1" smtClean="0"/>
              <a:t>outcome</a:t>
            </a:r>
            <a:r>
              <a:rPr lang="tr-TR" sz="3200" dirty="0" smtClean="0"/>
              <a:t>) </a:t>
            </a:r>
            <a:r>
              <a:rPr lang="tr-TR" sz="3200" dirty="0" err="1" smtClean="0"/>
              <a:t>must</a:t>
            </a:r>
            <a:r>
              <a:rPr lang="tr-TR" sz="3200" dirty="0" smtClean="0"/>
              <a:t> be </a:t>
            </a:r>
            <a:r>
              <a:rPr lang="tr-TR" sz="3200" dirty="0" err="1" smtClean="0"/>
              <a:t>readable</a:t>
            </a:r>
            <a:r>
              <a:rPr lang="tr-TR" sz="3200" dirty="0" smtClean="0"/>
              <a:t>, </a:t>
            </a:r>
            <a:r>
              <a:rPr lang="tr-TR" sz="3200" dirty="0" err="1" smtClean="0"/>
              <a:t>grammatically</a:t>
            </a:r>
            <a:r>
              <a:rPr lang="tr-TR" sz="3200" dirty="0" smtClean="0"/>
              <a:t> </a:t>
            </a:r>
            <a:r>
              <a:rPr lang="tr-TR" sz="3200" dirty="0" err="1" smtClean="0"/>
              <a:t>accurate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must</a:t>
            </a:r>
            <a:r>
              <a:rPr lang="tr-TR" sz="3200" dirty="0" smtClean="0"/>
              <a:t> </a:t>
            </a:r>
            <a:r>
              <a:rPr lang="tr-TR" sz="3200" dirty="0" err="1" smtClean="0"/>
              <a:t>have</a:t>
            </a:r>
            <a:r>
              <a:rPr lang="tr-TR" sz="3200" dirty="0" smtClean="0"/>
              <a:t> </a:t>
            </a:r>
            <a:r>
              <a:rPr lang="tr-TR" sz="3200" dirty="0" err="1" smtClean="0"/>
              <a:t>major</a:t>
            </a:r>
            <a:r>
              <a:rPr lang="tr-TR" sz="3200" dirty="0" smtClean="0"/>
              <a:t> </a:t>
            </a:r>
            <a:r>
              <a:rPr lang="tr-TR" sz="3200" dirty="0" err="1" smtClean="0"/>
              <a:t>points</a:t>
            </a:r>
            <a:r>
              <a:rPr lang="tr-TR" sz="3200" dirty="0" smtClean="0"/>
              <a:t>, </a:t>
            </a:r>
            <a:r>
              <a:rPr lang="tr-TR" sz="3200" dirty="0" err="1" smtClean="0"/>
              <a:t>supporting</a:t>
            </a:r>
            <a:r>
              <a:rPr lang="tr-TR" sz="3200" dirty="0" smtClean="0"/>
              <a:t> </a:t>
            </a:r>
            <a:r>
              <a:rPr lang="tr-TR" sz="3200" dirty="0" err="1" smtClean="0"/>
              <a:t>details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r-TR" sz="3200" dirty="0" smtClean="0"/>
              <a:t>PROCESS APPROACH: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generate</a:t>
            </a:r>
            <a:r>
              <a:rPr lang="tr-TR" sz="3200" dirty="0" smtClean="0"/>
              <a:t> </a:t>
            </a:r>
            <a:r>
              <a:rPr lang="tr-TR" sz="3200" dirty="0" err="1" smtClean="0"/>
              <a:t>ideas</a:t>
            </a:r>
            <a:r>
              <a:rPr lang="tr-TR" sz="3200" dirty="0" smtClean="0"/>
              <a:t>, </a:t>
            </a:r>
            <a:r>
              <a:rPr lang="tr-TR" sz="3200" dirty="0" err="1" smtClean="0"/>
              <a:t>think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write</a:t>
            </a:r>
            <a:r>
              <a:rPr lang="tr-TR" sz="32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They</a:t>
            </a:r>
            <a:r>
              <a:rPr lang="tr-TR" sz="3200" dirty="0" smtClean="0"/>
              <a:t> </a:t>
            </a:r>
            <a:r>
              <a:rPr lang="tr-TR" sz="3200" dirty="0" err="1" smtClean="0"/>
              <a:t>discover</a:t>
            </a:r>
            <a:r>
              <a:rPr lang="tr-TR" sz="3200" dirty="0" smtClean="0"/>
              <a:t>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ideas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language</a:t>
            </a:r>
            <a:r>
              <a:rPr lang="tr-TR" sz="3200" dirty="0" smtClean="0"/>
              <a:t> </a:t>
            </a:r>
            <a:r>
              <a:rPr lang="tr-TR" sz="3200" dirty="0" err="1" smtClean="0"/>
              <a:t>forms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express</a:t>
            </a:r>
            <a:r>
              <a:rPr lang="tr-TR" sz="3200" dirty="0" smtClean="0"/>
              <a:t> </a:t>
            </a:r>
            <a:r>
              <a:rPr lang="tr-TR" sz="3200" dirty="0" err="1" smtClean="0"/>
              <a:t>themselves</a:t>
            </a:r>
            <a:endParaRPr lang="tr-TR" sz="3200" dirty="0" smtClean="0"/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It</a:t>
            </a:r>
            <a:r>
              <a:rPr lang="tr-TR" sz="3200" dirty="0" smtClean="0"/>
              <a:t> has </a:t>
            </a:r>
            <a:r>
              <a:rPr lang="tr-TR" sz="3200" dirty="0" err="1" smtClean="0"/>
              <a:t>pre</a:t>
            </a:r>
            <a:r>
              <a:rPr lang="tr-TR" sz="3200" dirty="0" smtClean="0"/>
              <a:t>-</a:t>
            </a:r>
            <a:r>
              <a:rPr lang="tr-TR" sz="3200" dirty="0" err="1" smtClean="0"/>
              <a:t>writing</a:t>
            </a:r>
            <a:r>
              <a:rPr lang="tr-TR" sz="3200" dirty="0" smtClean="0"/>
              <a:t>, </a:t>
            </a:r>
            <a:r>
              <a:rPr lang="tr-TR" sz="3200" dirty="0" err="1" smtClean="0"/>
              <a:t>planning</a:t>
            </a:r>
            <a:r>
              <a:rPr lang="tr-TR" sz="3200" dirty="0" smtClean="0"/>
              <a:t>, </a:t>
            </a:r>
            <a:r>
              <a:rPr lang="tr-TR" sz="3200" dirty="0" err="1" smtClean="0"/>
              <a:t>drafting</a:t>
            </a:r>
            <a:r>
              <a:rPr lang="tr-TR" sz="3200" dirty="0" smtClean="0"/>
              <a:t>, post-</a:t>
            </a:r>
            <a:r>
              <a:rPr lang="tr-TR" sz="3200" dirty="0" err="1" smtClean="0"/>
              <a:t>writing</a:t>
            </a:r>
            <a:r>
              <a:rPr lang="tr-TR" sz="3200" dirty="0" smtClean="0"/>
              <a:t> </a:t>
            </a:r>
            <a:r>
              <a:rPr lang="tr-TR" sz="3200" dirty="0" err="1" smtClean="0"/>
              <a:t>activies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3992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Listening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Discriminative</a:t>
            </a:r>
            <a:r>
              <a:rPr lang="tr-TR" sz="2400" dirty="0" smtClean="0"/>
              <a:t> </a:t>
            </a:r>
            <a:r>
              <a:rPr lang="tr-TR" sz="2400" dirty="0" err="1" smtClean="0"/>
              <a:t>Lis</a:t>
            </a:r>
            <a:r>
              <a:rPr lang="tr-TR" sz="2400" dirty="0" smtClean="0"/>
              <a:t>: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distinguish</a:t>
            </a:r>
            <a:r>
              <a:rPr lang="tr-TR" sz="2400" dirty="0" smtClean="0"/>
              <a:t> </a:t>
            </a:r>
            <a:r>
              <a:rPr lang="tr-TR" sz="2400" dirty="0" err="1" smtClean="0"/>
              <a:t>sounds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visual</a:t>
            </a:r>
            <a:r>
              <a:rPr lang="tr-TR" sz="2400" dirty="0" smtClean="0"/>
              <a:t> </a:t>
            </a:r>
            <a:r>
              <a:rPr lang="tr-TR" sz="2400" dirty="0" err="1" smtClean="0"/>
              <a:t>stimuli</a:t>
            </a:r>
            <a:r>
              <a:rPr lang="tr-TR" sz="2400" dirty="0" smtClean="0"/>
              <a:t>. </a:t>
            </a:r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 err="1" smtClean="0"/>
              <a:t>focuses</a:t>
            </a:r>
            <a:r>
              <a:rPr lang="tr-TR" sz="2400" dirty="0" smtClean="0"/>
              <a:t> on </a:t>
            </a:r>
            <a:r>
              <a:rPr lang="tr-TR" sz="2400" dirty="0" err="1" smtClean="0"/>
              <a:t>sound</a:t>
            </a:r>
            <a:r>
              <a:rPr lang="tr-TR" sz="2400" dirty="0" smtClean="0"/>
              <a:t> not </a:t>
            </a:r>
            <a:r>
              <a:rPr lang="tr-TR" sz="2400" dirty="0" err="1" smtClean="0"/>
              <a:t>meaning</a:t>
            </a:r>
            <a:r>
              <a:rPr lang="tr-TR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Comprehensive</a:t>
            </a:r>
            <a:r>
              <a:rPr lang="tr-TR" sz="2400" dirty="0" smtClean="0"/>
              <a:t> </a:t>
            </a:r>
            <a:r>
              <a:rPr lang="tr-TR" sz="2400" dirty="0" err="1" smtClean="0"/>
              <a:t>Lis</a:t>
            </a:r>
            <a:r>
              <a:rPr lang="tr-TR" sz="2400" dirty="0" smtClean="0"/>
              <a:t>: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comprehend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message</a:t>
            </a:r>
            <a:r>
              <a:rPr lang="tr-TR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Lis</a:t>
            </a:r>
            <a:r>
              <a:rPr lang="tr-TR" sz="2400" dirty="0" smtClean="0"/>
              <a:t>: </a:t>
            </a:r>
            <a:r>
              <a:rPr lang="tr-TR" sz="2400" dirty="0" err="1" smtClean="0"/>
              <a:t>Listeners</a:t>
            </a:r>
            <a:r>
              <a:rPr lang="tr-TR" sz="2400" dirty="0" smtClean="0"/>
              <a:t> </a:t>
            </a:r>
            <a:r>
              <a:rPr lang="tr-TR" sz="2400" dirty="0" err="1" smtClean="0"/>
              <a:t>evaluate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message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expressing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opinions</a:t>
            </a:r>
            <a:r>
              <a:rPr lang="tr-TR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Evaluative</a:t>
            </a:r>
            <a:r>
              <a:rPr lang="tr-TR" sz="2400" dirty="0" smtClean="0"/>
              <a:t> / </a:t>
            </a:r>
            <a:r>
              <a:rPr lang="tr-TR" sz="2400" dirty="0" err="1" smtClean="0"/>
              <a:t>Judgemental</a:t>
            </a:r>
            <a:r>
              <a:rPr lang="tr-TR" sz="2400" dirty="0" smtClean="0"/>
              <a:t> </a:t>
            </a:r>
            <a:r>
              <a:rPr lang="tr-TR" sz="2400" dirty="0" err="1" smtClean="0"/>
              <a:t>Lis</a:t>
            </a:r>
            <a:r>
              <a:rPr lang="tr-TR" sz="2400" dirty="0" smtClean="0"/>
              <a:t>: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jugde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evaluate</a:t>
            </a:r>
            <a:r>
              <a:rPr lang="tr-TR" sz="2400" dirty="0" smtClean="0"/>
              <a:t> </a:t>
            </a:r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speakers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saying</a:t>
            </a:r>
            <a:r>
              <a:rPr lang="tr-TR" sz="24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Appreciative</a:t>
            </a:r>
            <a:r>
              <a:rPr lang="tr-TR" sz="2400" dirty="0" smtClean="0"/>
              <a:t> </a:t>
            </a:r>
            <a:r>
              <a:rPr lang="tr-TR" sz="2400" dirty="0" err="1" smtClean="0"/>
              <a:t>Listening</a:t>
            </a:r>
            <a:r>
              <a:rPr lang="tr-TR" sz="2400" dirty="0" smtClean="0"/>
              <a:t>: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focus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speaker’s</a:t>
            </a:r>
            <a:r>
              <a:rPr lang="tr-TR" sz="2400" dirty="0" smtClean="0"/>
              <a:t> </a:t>
            </a:r>
            <a:r>
              <a:rPr lang="tr-TR" sz="2400" dirty="0" err="1" smtClean="0"/>
              <a:t>utterances</a:t>
            </a:r>
            <a:r>
              <a:rPr lang="tr-TR" sz="2400" dirty="0" smtClean="0"/>
              <a:t>, </a:t>
            </a:r>
            <a:r>
              <a:rPr lang="tr-TR" sz="2400" dirty="0" err="1" smtClean="0"/>
              <a:t>ideas</a:t>
            </a:r>
            <a:r>
              <a:rPr lang="tr-TR" sz="2400" dirty="0" smtClean="0"/>
              <a:t>,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way</a:t>
            </a:r>
            <a:r>
              <a:rPr lang="tr-TR" sz="2400" dirty="0" smtClean="0"/>
              <a:t> he </a:t>
            </a:r>
            <a:r>
              <a:rPr lang="tr-TR" sz="2400" dirty="0" err="1" smtClean="0"/>
              <a:t>puts</a:t>
            </a:r>
            <a:r>
              <a:rPr lang="tr-TR" sz="2400" dirty="0" smtClean="0"/>
              <a:t> his </a:t>
            </a:r>
            <a:r>
              <a:rPr lang="tr-TR" sz="2400" dirty="0" err="1" smtClean="0"/>
              <a:t>ideas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words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PRE-WRITING STAGE: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warm</a:t>
            </a:r>
            <a:r>
              <a:rPr lang="tr-TR" sz="2800" dirty="0" smtClean="0"/>
              <a:t> </a:t>
            </a:r>
            <a:r>
              <a:rPr lang="tr-TR" sz="2800" dirty="0" err="1" smtClean="0"/>
              <a:t>up</a:t>
            </a:r>
            <a:r>
              <a:rPr lang="tr-TR" sz="2800" dirty="0" smtClean="0"/>
              <a:t> </a:t>
            </a:r>
            <a:r>
              <a:rPr lang="tr-TR" sz="2800" dirty="0" err="1" smtClean="0"/>
              <a:t>session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Teaching</a:t>
            </a:r>
            <a:r>
              <a:rPr lang="tr-TR" sz="2800" dirty="0" smtClean="0"/>
              <a:t> </a:t>
            </a:r>
            <a:r>
              <a:rPr lang="tr-TR" sz="2800" dirty="0" err="1" smtClean="0"/>
              <a:t>unknown</a:t>
            </a:r>
            <a:r>
              <a:rPr lang="tr-TR" sz="2800" dirty="0" smtClean="0"/>
              <a:t> </a:t>
            </a:r>
            <a:r>
              <a:rPr lang="tr-TR" sz="2800" dirty="0" err="1" smtClean="0"/>
              <a:t>vocab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Activites</a:t>
            </a:r>
            <a:r>
              <a:rPr lang="tr-TR" sz="2800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800" dirty="0" err="1" smtClean="0"/>
              <a:t>Brainstorming</a:t>
            </a:r>
            <a:r>
              <a:rPr lang="tr-TR" sz="2800" dirty="0" smtClean="0"/>
              <a:t>: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focus</a:t>
            </a:r>
            <a:r>
              <a:rPr lang="tr-TR" sz="2800" dirty="0" smtClean="0"/>
              <a:t> on a </a:t>
            </a:r>
            <a:r>
              <a:rPr lang="tr-TR" sz="2800" dirty="0" err="1" smtClean="0"/>
              <a:t>topic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say </a:t>
            </a:r>
            <a:r>
              <a:rPr lang="tr-TR" sz="2800" dirty="0" err="1" smtClean="0"/>
              <a:t>whatever</a:t>
            </a:r>
            <a:r>
              <a:rPr lang="tr-TR" sz="2800" dirty="0" smtClean="0"/>
              <a:t> </a:t>
            </a:r>
            <a:r>
              <a:rPr lang="tr-TR" sz="2800" dirty="0" err="1" smtClean="0"/>
              <a:t>comes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minds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800" dirty="0" err="1" smtClean="0"/>
              <a:t>Clustering</a:t>
            </a:r>
            <a:r>
              <a:rPr lang="tr-TR" sz="2800" dirty="0" smtClean="0"/>
              <a:t>: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next</a:t>
            </a:r>
            <a:r>
              <a:rPr lang="tr-TR" sz="2800" dirty="0" smtClean="0"/>
              <a:t> step of </a:t>
            </a:r>
            <a:r>
              <a:rPr lang="tr-TR" sz="2800" dirty="0" err="1" smtClean="0"/>
              <a:t>brainstorming</a:t>
            </a:r>
            <a:r>
              <a:rPr lang="tr-TR" sz="2800" dirty="0" smtClean="0"/>
              <a:t>.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list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categorize</a:t>
            </a:r>
            <a:r>
              <a:rPr lang="tr-TR" sz="2800" dirty="0" smtClean="0"/>
              <a:t> </a:t>
            </a:r>
            <a:r>
              <a:rPr lang="tr-TR" sz="2800" dirty="0" err="1" smtClean="0"/>
              <a:t>items</a:t>
            </a:r>
            <a:r>
              <a:rPr lang="tr-TR" sz="2800" dirty="0" smtClean="0"/>
              <a:t> </a:t>
            </a:r>
            <a:r>
              <a:rPr lang="tr-TR" sz="2800" dirty="0" err="1" smtClean="0"/>
              <a:t>under</a:t>
            </a:r>
            <a:r>
              <a:rPr lang="tr-TR" sz="2800" dirty="0" smtClean="0"/>
              <a:t> </a:t>
            </a:r>
            <a:r>
              <a:rPr lang="tr-TR" sz="2800" dirty="0" err="1" smtClean="0"/>
              <a:t>sub</a:t>
            </a:r>
            <a:r>
              <a:rPr lang="tr-TR" sz="2800" dirty="0" smtClean="0"/>
              <a:t>-</a:t>
            </a:r>
            <a:r>
              <a:rPr lang="tr-TR" sz="2800" dirty="0" err="1" smtClean="0"/>
              <a:t>headings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WHILE WRITING STAGE: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800" dirty="0" err="1" smtClean="0"/>
              <a:t>Controlled</a:t>
            </a:r>
            <a:r>
              <a:rPr lang="tr-TR" sz="2800" dirty="0" smtClean="0"/>
              <a:t> </a:t>
            </a:r>
            <a:r>
              <a:rPr lang="tr-TR" sz="2800" dirty="0" err="1" smtClean="0"/>
              <a:t>Writing</a:t>
            </a:r>
            <a:r>
              <a:rPr lang="tr-TR" sz="2800" dirty="0" smtClean="0"/>
              <a:t>: </a:t>
            </a:r>
            <a:r>
              <a:rPr lang="tr-TR" sz="2800" dirty="0" err="1" smtClean="0"/>
              <a:t>focuses</a:t>
            </a:r>
            <a:r>
              <a:rPr lang="tr-TR" sz="2800" dirty="0" smtClean="0"/>
              <a:t> on </a:t>
            </a:r>
            <a:r>
              <a:rPr lang="tr-TR" sz="2800" dirty="0" err="1" smtClean="0"/>
              <a:t>establishing</a:t>
            </a:r>
            <a:r>
              <a:rPr lang="tr-TR" sz="2800" dirty="0" smtClean="0"/>
              <a:t> </a:t>
            </a:r>
            <a:r>
              <a:rPr lang="tr-TR" sz="2800" dirty="0" err="1" smtClean="0"/>
              <a:t>patterns</a:t>
            </a:r>
            <a:r>
              <a:rPr lang="tr-TR" sz="2800" dirty="0" smtClean="0"/>
              <a:t>, </a:t>
            </a:r>
            <a:r>
              <a:rPr lang="tr-TR" sz="2800" dirty="0" err="1" smtClean="0"/>
              <a:t>structure</a:t>
            </a:r>
            <a:r>
              <a:rPr lang="tr-TR" sz="2800" dirty="0" smtClean="0"/>
              <a:t>, </a:t>
            </a:r>
            <a:r>
              <a:rPr lang="tr-TR" sz="2800" dirty="0" err="1" smtClean="0"/>
              <a:t>punctuation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word</a:t>
            </a:r>
            <a:r>
              <a:rPr lang="tr-TR" sz="2800" dirty="0" smtClean="0"/>
              <a:t> </a:t>
            </a:r>
            <a:r>
              <a:rPr lang="tr-TR" sz="2800" dirty="0" err="1" smtClean="0"/>
              <a:t>order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800" dirty="0" err="1" smtClean="0"/>
              <a:t>Guided</a:t>
            </a:r>
            <a:r>
              <a:rPr lang="tr-TR" sz="2800" dirty="0" smtClean="0"/>
              <a:t> </a:t>
            </a:r>
            <a:r>
              <a:rPr lang="tr-TR" sz="2800" dirty="0" err="1" smtClean="0"/>
              <a:t>Composition</a:t>
            </a:r>
            <a:r>
              <a:rPr lang="tr-TR" sz="2800" dirty="0" smtClean="0"/>
              <a:t>: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discuss</a:t>
            </a:r>
            <a:r>
              <a:rPr lang="tr-TR" sz="2800" dirty="0" smtClean="0"/>
              <a:t> a </a:t>
            </a:r>
            <a:r>
              <a:rPr lang="tr-TR" sz="2800" dirty="0" err="1" smtClean="0"/>
              <a:t>topic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T, </a:t>
            </a:r>
            <a:r>
              <a:rPr lang="tr-TR" sz="2800" dirty="0" err="1" smtClean="0"/>
              <a:t>find</a:t>
            </a:r>
            <a:r>
              <a:rPr lang="tr-TR" sz="2800" dirty="0" smtClean="0"/>
              <a:t> </a:t>
            </a:r>
            <a:r>
              <a:rPr lang="tr-TR" sz="2800" dirty="0" err="1" smtClean="0"/>
              <a:t>ideas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put </a:t>
            </a:r>
            <a:r>
              <a:rPr lang="tr-TR" sz="2800" dirty="0" err="1" smtClean="0"/>
              <a:t>them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logical</a:t>
            </a:r>
            <a:r>
              <a:rPr lang="tr-TR" sz="2800" dirty="0" smtClean="0"/>
              <a:t> </a:t>
            </a:r>
            <a:r>
              <a:rPr lang="tr-TR" sz="2800" dirty="0" err="1" smtClean="0"/>
              <a:t>order</a:t>
            </a:r>
            <a:r>
              <a:rPr lang="tr-TR" sz="2800" dirty="0" smtClean="0"/>
              <a:t>. T </a:t>
            </a:r>
            <a:r>
              <a:rPr lang="tr-TR" sz="2800" dirty="0" err="1" smtClean="0"/>
              <a:t>gives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vocab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grammatical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structures</a:t>
            </a:r>
            <a:r>
              <a:rPr lang="tr-TR" sz="2800" dirty="0" smtClean="0"/>
              <a:t>.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write</a:t>
            </a:r>
            <a:r>
              <a:rPr lang="tr-TR" sz="2800" dirty="0" smtClean="0"/>
              <a:t> </a:t>
            </a:r>
            <a:r>
              <a:rPr lang="tr-TR" sz="2800" dirty="0" err="1" smtClean="0"/>
              <a:t>compositions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T </a:t>
            </a:r>
            <a:r>
              <a:rPr lang="tr-TR" sz="2800" dirty="0" err="1" smtClean="0"/>
              <a:t>gives</a:t>
            </a:r>
            <a:r>
              <a:rPr lang="tr-TR" sz="2800" dirty="0" smtClean="0"/>
              <a:t> </a:t>
            </a:r>
            <a:r>
              <a:rPr lang="tr-TR" sz="2800" dirty="0" err="1" smtClean="0"/>
              <a:t>feedback</a:t>
            </a:r>
            <a:r>
              <a:rPr lang="tr-TR" sz="28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2800" dirty="0" err="1" smtClean="0"/>
              <a:t>Free</a:t>
            </a:r>
            <a:r>
              <a:rPr lang="tr-TR" sz="2800" dirty="0" smtClean="0"/>
              <a:t> </a:t>
            </a:r>
            <a:r>
              <a:rPr lang="tr-TR" sz="2800" dirty="0" err="1" smtClean="0"/>
              <a:t>Writing</a:t>
            </a:r>
            <a:r>
              <a:rPr lang="tr-TR" sz="2800" dirty="0" smtClean="0"/>
              <a:t>: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select</a:t>
            </a:r>
            <a:r>
              <a:rPr lang="tr-TR" sz="2800" dirty="0" smtClean="0"/>
              <a:t> a </a:t>
            </a:r>
            <a:r>
              <a:rPr lang="tr-TR" sz="2800" dirty="0" err="1" smtClean="0"/>
              <a:t>topic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write</a:t>
            </a:r>
            <a:r>
              <a:rPr lang="tr-TR" sz="2800" dirty="0" smtClean="0"/>
              <a:t> </a:t>
            </a:r>
            <a:r>
              <a:rPr lang="tr-TR" sz="2800" dirty="0" err="1" smtClean="0"/>
              <a:t>about</a:t>
            </a:r>
            <a:r>
              <a:rPr lang="tr-TR" sz="2800" dirty="0" smtClean="0"/>
              <a:t> it.</a:t>
            </a:r>
            <a:endParaRPr lang="tr-TR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3200" dirty="0" smtClean="0"/>
              <a:t>POST WRITING STAGE:</a:t>
            </a:r>
          </a:p>
          <a:p>
            <a:pPr>
              <a:lnSpc>
                <a:spcPct val="150000"/>
              </a:lnSpc>
            </a:pP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share</a:t>
            </a:r>
            <a:r>
              <a:rPr lang="tr-TR" sz="3200" dirty="0" smtClean="0"/>
              <a:t> </a:t>
            </a:r>
            <a:r>
              <a:rPr lang="tr-TR" sz="3200" dirty="0" err="1" smtClean="0"/>
              <a:t>their</a:t>
            </a:r>
            <a:r>
              <a:rPr lang="tr-TR" sz="3200" dirty="0" smtClean="0"/>
              <a:t> </a:t>
            </a:r>
            <a:r>
              <a:rPr lang="tr-TR" sz="3200" dirty="0" err="1" smtClean="0"/>
              <a:t>products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pairs</a:t>
            </a:r>
            <a:r>
              <a:rPr lang="tr-TR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T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give</a:t>
            </a:r>
            <a:r>
              <a:rPr lang="tr-TR" sz="3200" dirty="0" smtClean="0"/>
              <a:t> </a:t>
            </a:r>
            <a:r>
              <a:rPr lang="tr-TR" sz="3200" dirty="0" err="1" smtClean="0"/>
              <a:t>feedback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tr-TR" dirty="0" smtClean="0"/>
              <a:t>VOCABULARY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err="1" smtClean="0"/>
              <a:t>For</a:t>
            </a:r>
            <a:r>
              <a:rPr lang="tr-TR" sz="2800" dirty="0" smtClean="0"/>
              <a:t> a </a:t>
            </a:r>
            <a:r>
              <a:rPr lang="tr-TR" sz="2800" dirty="0" err="1" smtClean="0"/>
              <a:t>useful</a:t>
            </a:r>
            <a:r>
              <a:rPr lang="tr-TR" sz="2800" dirty="0" smtClean="0"/>
              <a:t> </a:t>
            </a:r>
            <a:r>
              <a:rPr lang="tr-TR" sz="2800" dirty="0" err="1" smtClean="0"/>
              <a:t>vocab</a:t>
            </a:r>
            <a:r>
              <a:rPr lang="tr-TR" sz="2800" dirty="0" smtClean="0"/>
              <a:t> </a:t>
            </a:r>
            <a:r>
              <a:rPr lang="tr-TR" sz="2800" dirty="0" err="1" smtClean="0"/>
              <a:t>teaching</a:t>
            </a:r>
            <a:r>
              <a:rPr lang="tr-TR" sz="2800" dirty="0" smtClean="0"/>
              <a:t>:</a:t>
            </a:r>
          </a:p>
          <a:p>
            <a:r>
              <a:rPr lang="tr-TR" sz="2800" dirty="0" err="1" smtClean="0"/>
              <a:t>Vocabulary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is </a:t>
            </a:r>
            <a:r>
              <a:rPr lang="tr-TR" sz="2800" dirty="0" err="1" smtClean="0"/>
              <a:t>used</a:t>
            </a:r>
            <a:r>
              <a:rPr lang="tr-TR" sz="2800" dirty="0" smtClean="0"/>
              <a:t> in </a:t>
            </a:r>
            <a:r>
              <a:rPr lang="tr-TR" sz="2800" dirty="0" err="1" smtClean="0"/>
              <a:t>real</a:t>
            </a:r>
            <a:r>
              <a:rPr lang="tr-TR" sz="2800" dirty="0" smtClean="0"/>
              <a:t>-life </a:t>
            </a:r>
            <a:r>
              <a:rPr lang="tr-TR" sz="2800" dirty="0" err="1" smtClean="0"/>
              <a:t>should</a:t>
            </a:r>
            <a:r>
              <a:rPr lang="tr-TR" sz="2800" dirty="0" smtClean="0"/>
              <a:t> be </a:t>
            </a:r>
            <a:r>
              <a:rPr lang="tr-TR" sz="2800" dirty="0" err="1" smtClean="0"/>
              <a:t>taught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New </a:t>
            </a:r>
            <a:r>
              <a:rPr lang="tr-TR" sz="2800" dirty="0" err="1" smtClean="0"/>
              <a:t>words</a:t>
            </a:r>
            <a:r>
              <a:rPr lang="tr-TR" sz="2800" dirty="0" smtClean="0"/>
              <a:t> </a:t>
            </a:r>
            <a:r>
              <a:rPr lang="tr-TR" sz="2800" dirty="0" err="1" smtClean="0"/>
              <a:t>should</a:t>
            </a:r>
            <a:r>
              <a:rPr lang="tr-TR" sz="2800" dirty="0" smtClean="0"/>
              <a:t> be </a:t>
            </a:r>
            <a:r>
              <a:rPr lang="tr-TR" sz="2800" dirty="0" err="1" smtClean="0"/>
              <a:t>recycled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several</a:t>
            </a:r>
            <a:r>
              <a:rPr lang="tr-TR" sz="2800" dirty="0" smtClean="0"/>
              <a:t> </a:t>
            </a:r>
            <a:r>
              <a:rPr lang="tr-TR" sz="2800" dirty="0" err="1" smtClean="0"/>
              <a:t>times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Extensive</a:t>
            </a:r>
            <a:r>
              <a:rPr lang="tr-TR" sz="2800" dirty="0" smtClean="0"/>
              <a:t> </a:t>
            </a:r>
            <a:r>
              <a:rPr lang="tr-TR" sz="2800" dirty="0" err="1" smtClean="0"/>
              <a:t>reading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listening</a:t>
            </a:r>
            <a:r>
              <a:rPr lang="tr-TR" sz="2800" dirty="0" smtClean="0"/>
              <a:t> </a:t>
            </a:r>
            <a:r>
              <a:rPr lang="tr-TR" sz="2800" dirty="0" err="1" smtClean="0"/>
              <a:t>should</a:t>
            </a:r>
            <a:r>
              <a:rPr lang="tr-TR" sz="2800" dirty="0" smtClean="0"/>
              <a:t> be </a:t>
            </a:r>
            <a:r>
              <a:rPr lang="tr-TR" sz="2800" dirty="0" err="1" smtClean="0"/>
              <a:t>applied</a:t>
            </a:r>
            <a:r>
              <a:rPr lang="tr-TR" sz="2800" dirty="0" smtClean="0"/>
              <a:t> </a:t>
            </a:r>
            <a:r>
              <a:rPr lang="tr-TR" sz="2800" dirty="0" err="1" smtClean="0"/>
              <a:t>so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incidental</a:t>
            </a:r>
            <a:r>
              <a:rPr lang="tr-TR" sz="2800" dirty="0" smtClean="0"/>
              <a:t> </a:t>
            </a:r>
            <a:r>
              <a:rPr lang="tr-TR" sz="2800" dirty="0" err="1" smtClean="0"/>
              <a:t>learning</a:t>
            </a:r>
            <a:r>
              <a:rPr lang="tr-TR" sz="2800" dirty="0" smtClean="0"/>
              <a:t> </a:t>
            </a:r>
            <a:r>
              <a:rPr lang="tr-TR" sz="2800" dirty="0" err="1" smtClean="0"/>
              <a:t>takes</a:t>
            </a:r>
            <a:r>
              <a:rPr lang="tr-TR" sz="2800" dirty="0" smtClean="0"/>
              <a:t> </a:t>
            </a:r>
            <a:r>
              <a:rPr lang="tr-TR" sz="2800" dirty="0" err="1" smtClean="0"/>
              <a:t>place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Harmonize</a:t>
            </a:r>
            <a:r>
              <a:rPr lang="tr-TR" sz="2800" dirty="0" smtClean="0"/>
              <a:t> </a:t>
            </a:r>
            <a:r>
              <a:rPr lang="tr-TR" sz="2800" dirty="0" err="1" smtClean="0"/>
              <a:t>previous</a:t>
            </a:r>
            <a:r>
              <a:rPr lang="tr-TR" sz="2800" dirty="0" smtClean="0"/>
              <a:t> </a:t>
            </a:r>
            <a:r>
              <a:rPr lang="tr-TR" sz="2800" dirty="0" err="1" smtClean="0"/>
              <a:t>knowledge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Guessing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Teach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how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</a:t>
            </a:r>
            <a:r>
              <a:rPr lang="tr-TR" sz="2800" dirty="0" err="1" smtClean="0"/>
              <a:t>dictionaries</a:t>
            </a:r>
            <a:r>
              <a:rPr lang="tr-TR" sz="2800" dirty="0" smtClean="0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3600" dirty="0" smtClean="0"/>
              <a:t>PRESENTATION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3600" dirty="0" smtClean="0"/>
              <a:t>PRACTICE</a:t>
            </a:r>
            <a:endParaRPr lang="tr-TR" sz="3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3200" dirty="0" err="1" smtClean="0"/>
              <a:t>Demonstration</a:t>
            </a:r>
            <a:r>
              <a:rPr lang="tr-TR" sz="3200" dirty="0" smtClean="0"/>
              <a:t>: </a:t>
            </a:r>
            <a:r>
              <a:rPr lang="tr-TR" sz="3200" dirty="0" err="1" smtClean="0"/>
              <a:t>visuals</a:t>
            </a:r>
            <a:r>
              <a:rPr lang="tr-TR" sz="3200" dirty="0" smtClean="0"/>
              <a:t>, </a:t>
            </a:r>
            <a:r>
              <a:rPr lang="tr-TR" sz="3200" dirty="0" err="1" smtClean="0"/>
              <a:t>pictures</a:t>
            </a:r>
            <a:r>
              <a:rPr lang="tr-TR" sz="3200" dirty="0" smtClean="0"/>
              <a:t>, </a:t>
            </a:r>
            <a:r>
              <a:rPr lang="tr-TR" sz="3200" dirty="0" err="1" smtClean="0"/>
              <a:t>flashcards</a:t>
            </a:r>
            <a:r>
              <a:rPr lang="tr-TR" sz="3200" dirty="0" smtClean="0"/>
              <a:t>, </a:t>
            </a:r>
            <a:r>
              <a:rPr lang="tr-TR" sz="3200" dirty="0" err="1" smtClean="0"/>
              <a:t>realia</a:t>
            </a:r>
            <a:r>
              <a:rPr lang="tr-TR" sz="3200" dirty="0" smtClean="0"/>
              <a:t>, board </a:t>
            </a:r>
            <a:r>
              <a:rPr lang="tr-TR" sz="3200" dirty="0" err="1" smtClean="0"/>
              <a:t>drawings</a:t>
            </a:r>
            <a:r>
              <a:rPr lang="tr-TR" sz="3200" dirty="0" smtClean="0"/>
              <a:t>, </a:t>
            </a:r>
            <a:r>
              <a:rPr lang="tr-TR" sz="3200" dirty="0" err="1" smtClean="0"/>
              <a:t>miming</a:t>
            </a:r>
            <a:r>
              <a:rPr lang="tr-TR" sz="3200" dirty="0" smtClean="0"/>
              <a:t>, </a:t>
            </a:r>
            <a:r>
              <a:rPr lang="tr-TR" sz="3200" dirty="0" err="1" smtClean="0"/>
              <a:t>acting</a:t>
            </a:r>
            <a:r>
              <a:rPr lang="tr-TR" sz="32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sz="3200" dirty="0" err="1" smtClean="0"/>
              <a:t>Explanation</a:t>
            </a:r>
            <a:r>
              <a:rPr lang="tr-TR" sz="3200" dirty="0" smtClean="0"/>
              <a:t>: T </a:t>
            </a:r>
            <a:r>
              <a:rPr lang="tr-TR" sz="3200" dirty="0" err="1" smtClean="0"/>
              <a:t>directly</a:t>
            </a:r>
            <a:r>
              <a:rPr lang="tr-TR" sz="3200" dirty="0" smtClean="0"/>
              <a:t> </a:t>
            </a:r>
            <a:r>
              <a:rPr lang="tr-TR" sz="3200" dirty="0" err="1" smtClean="0"/>
              <a:t>gives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explain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meanings</a:t>
            </a:r>
            <a:r>
              <a:rPr lang="tr-TR" sz="3200" dirty="0" smtClean="0"/>
              <a:t> of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lexis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tr-TR" sz="2800" dirty="0" err="1" smtClean="0"/>
              <a:t>Definition</a:t>
            </a:r>
            <a:r>
              <a:rPr lang="tr-TR" sz="2800" dirty="0" smtClean="0"/>
              <a:t>: T </a:t>
            </a:r>
            <a:r>
              <a:rPr lang="tr-TR" sz="2800" dirty="0" err="1" smtClean="0"/>
              <a:t>gives</a:t>
            </a:r>
            <a:r>
              <a:rPr lang="tr-TR" sz="2800" dirty="0" smtClean="0"/>
              <a:t> </a:t>
            </a:r>
            <a:r>
              <a:rPr lang="tr-TR" sz="2800" dirty="0" err="1" smtClean="0"/>
              <a:t>lexical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, </a:t>
            </a:r>
            <a:r>
              <a:rPr lang="tr-TR" sz="2800" dirty="0" err="1" smtClean="0"/>
              <a:t>contextual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, </a:t>
            </a:r>
            <a:r>
              <a:rPr lang="tr-TR" sz="2800" dirty="0" err="1" smtClean="0"/>
              <a:t>cultural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tr-TR" sz="2800" dirty="0" err="1" smtClean="0"/>
              <a:t>Cognates</a:t>
            </a:r>
            <a:r>
              <a:rPr lang="tr-TR" sz="2800" dirty="0" smtClean="0"/>
              <a:t>: (</a:t>
            </a:r>
            <a:r>
              <a:rPr lang="tr-TR" sz="2800" dirty="0" err="1" smtClean="0"/>
              <a:t>True</a:t>
            </a:r>
            <a:r>
              <a:rPr lang="tr-TR" sz="2800" dirty="0" smtClean="0"/>
              <a:t> </a:t>
            </a:r>
            <a:r>
              <a:rPr lang="tr-TR" sz="2800" dirty="0" err="1" smtClean="0"/>
              <a:t>Cognates</a:t>
            </a:r>
            <a:r>
              <a:rPr lang="tr-TR" sz="2800" dirty="0" smtClean="0"/>
              <a:t>) bank, </a:t>
            </a:r>
            <a:r>
              <a:rPr lang="tr-TR" sz="2800" dirty="0" err="1" smtClean="0"/>
              <a:t>physics</a:t>
            </a:r>
            <a:r>
              <a:rPr lang="tr-TR" sz="2800" dirty="0" smtClean="0"/>
              <a:t>, </a:t>
            </a:r>
            <a:r>
              <a:rPr lang="tr-TR" sz="2800" dirty="0" err="1" smtClean="0"/>
              <a:t>chocolate</a:t>
            </a:r>
            <a:endParaRPr lang="tr-TR" sz="2800" dirty="0" smtClean="0"/>
          </a:p>
          <a:p>
            <a:pPr marL="514350" indent="-514350">
              <a:buNone/>
            </a:pPr>
            <a:r>
              <a:rPr lang="tr-TR" sz="2800" dirty="0" smtClean="0"/>
              <a:t>			  (</a:t>
            </a:r>
            <a:r>
              <a:rPr lang="tr-TR" sz="2800" dirty="0" err="1" smtClean="0"/>
              <a:t>False</a:t>
            </a:r>
            <a:r>
              <a:rPr lang="tr-TR" sz="2800" dirty="0" smtClean="0"/>
              <a:t> </a:t>
            </a:r>
            <a:r>
              <a:rPr lang="tr-TR" sz="2800" dirty="0" err="1" smtClean="0"/>
              <a:t>Cognates</a:t>
            </a:r>
            <a:r>
              <a:rPr lang="tr-TR" sz="2800" dirty="0" smtClean="0"/>
              <a:t>) </a:t>
            </a:r>
            <a:r>
              <a:rPr lang="tr-TR" sz="2800" dirty="0" err="1" smtClean="0"/>
              <a:t>words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look</a:t>
            </a:r>
            <a:r>
              <a:rPr lang="tr-TR" sz="2800" dirty="0" smtClean="0"/>
              <a:t> </a:t>
            </a:r>
            <a:r>
              <a:rPr lang="tr-TR" sz="2800" dirty="0" err="1" smtClean="0"/>
              <a:t>alike</a:t>
            </a:r>
            <a:r>
              <a:rPr lang="tr-TR" sz="2800" dirty="0" smtClean="0"/>
              <a:t> but do not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same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. </a:t>
            </a:r>
            <a:r>
              <a:rPr lang="tr-TR" sz="2800" dirty="0" err="1" smtClean="0"/>
              <a:t>Complex</a:t>
            </a:r>
            <a:r>
              <a:rPr lang="tr-TR" sz="2800" dirty="0" smtClean="0"/>
              <a:t>.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tr-TR" sz="2800" dirty="0" err="1" smtClean="0"/>
              <a:t>Affixes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word</a:t>
            </a:r>
            <a:r>
              <a:rPr lang="tr-TR" sz="2800" dirty="0" smtClean="0"/>
              <a:t> </a:t>
            </a:r>
            <a:r>
              <a:rPr lang="tr-TR" sz="2800" dirty="0" err="1" smtClean="0"/>
              <a:t>roots</a:t>
            </a:r>
            <a:r>
              <a:rPr lang="tr-TR" sz="2800" dirty="0" smtClean="0"/>
              <a:t>: </a:t>
            </a:r>
            <a:r>
              <a:rPr lang="tr-TR" sz="2800" dirty="0" err="1" smtClean="0"/>
              <a:t>prefixes</a:t>
            </a:r>
            <a:r>
              <a:rPr lang="tr-TR" sz="2800" dirty="0" smtClean="0"/>
              <a:t>, </a:t>
            </a:r>
            <a:r>
              <a:rPr lang="tr-TR" sz="2800" dirty="0" err="1" smtClean="0"/>
              <a:t>suffixes</a:t>
            </a:r>
            <a:r>
              <a:rPr lang="tr-TR" sz="2800" dirty="0" smtClean="0"/>
              <a:t>, </a:t>
            </a:r>
            <a:r>
              <a:rPr lang="tr-TR" sz="2800" dirty="0" err="1" smtClean="0"/>
              <a:t>infixes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taught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guess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4"/>
            </a:pPr>
            <a:r>
              <a:rPr lang="tr-TR" sz="3200" dirty="0" err="1" smtClean="0"/>
              <a:t>Synonyms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antonyms</a:t>
            </a:r>
            <a:r>
              <a:rPr lang="tr-TR" sz="3200" dirty="0" smtClean="0"/>
              <a:t>: 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tr-TR" sz="3200" dirty="0" err="1" smtClean="0"/>
              <a:t>Superordinates</a:t>
            </a:r>
            <a:r>
              <a:rPr lang="tr-TR" sz="3200" dirty="0" smtClean="0"/>
              <a:t>: </a:t>
            </a:r>
            <a:r>
              <a:rPr lang="tr-TR" sz="3200" dirty="0" err="1" smtClean="0"/>
              <a:t>class</a:t>
            </a:r>
            <a:r>
              <a:rPr lang="tr-TR" sz="3200" dirty="0" smtClean="0"/>
              <a:t>, </a:t>
            </a:r>
            <a:r>
              <a:rPr lang="tr-TR" sz="3200" dirty="0" err="1" smtClean="0"/>
              <a:t>category</a:t>
            </a:r>
            <a:r>
              <a:rPr lang="tr-TR" sz="3200" dirty="0" smtClean="0"/>
              <a:t>. (</a:t>
            </a:r>
            <a:r>
              <a:rPr lang="tr-TR" sz="3200" dirty="0" err="1" smtClean="0"/>
              <a:t>animals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superordinate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dog</a:t>
            </a:r>
            <a:r>
              <a:rPr lang="tr-TR" sz="3200" dirty="0" smtClean="0"/>
              <a:t>, </a:t>
            </a:r>
            <a:r>
              <a:rPr lang="tr-TR" sz="3200" dirty="0" err="1" smtClean="0"/>
              <a:t>cat</a:t>
            </a:r>
            <a:r>
              <a:rPr lang="tr-TR" sz="3200" dirty="0" smtClean="0"/>
              <a:t>.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tr-TR" sz="3200" dirty="0" err="1" smtClean="0"/>
              <a:t>Hyponym</a:t>
            </a:r>
            <a:r>
              <a:rPr lang="tr-TR" sz="3200" dirty="0" smtClean="0"/>
              <a:t>: </a:t>
            </a:r>
            <a:r>
              <a:rPr lang="tr-TR" sz="3200" dirty="0" err="1" smtClean="0"/>
              <a:t>Red</a:t>
            </a:r>
            <a:r>
              <a:rPr lang="tr-TR" sz="3200" dirty="0" smtClean="0"/>
              <a:t>, </a:t>
            </a:r>
            <a:r>
              <a:rPr lang="tr-TR" sz="3200" dirty="0" err="1" smtClean="0"/>
              <a:t>white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blue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colours</a:t>
            </a:r>
            <a:r>
              <a:rPr lang="tr-TR" sz="3200" dirty="0" smtClean="0"/>
              <a:t>.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tr-TR" sz="3200" dirty="0" err="1" smtClean="0"/>
              <a:t>Mind</a:t>
            </a:r>
            <a:r>
              <a:rPr lang="tr-TR" sz="3200" dirty="0" smtClean="0"/>
              <a:t>-</a:t>
            </a:r>
            <a:r>
              <a:rPr lang="tr-TR" sz="3200" dirty="0" err="1" smtClean="0"/>
              <a:t>map</a:t>
            </a:r>
            <a:r>
              <a:rPr lang="tr-TR" sz="3200" dirty="0" smtClean="0"/>
              <a:t>: </a:t>
            </a:r>
            <a:r>
              <a:rPr lang="tr-TR" sz="3200" dirty="0" err="1" smtClean="0"/>
              <a:t>classifying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related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same</a:t>
            </a:r>
            <a:r>
              <a:rPr lang="tr-TR" sz="3200" dirty="0" smtClean="0"/>
              <a:t> </a:t>
            </a:r>
            <a:r>
              <a:rPr lang="tr-TR" sz="3200" dirty="0" err="1" smtClean="0"/>
              <a:t>topic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r>
              <a:rPr lang="tr-TR" dirty="0" smtClean="0"/>
              <a:t> (</a:t>
            </a:r>
            <a:r>
              <a:rPr lang="tr-TR" dirty="0" err="1" smtClean="0"/>
              <a:t>Steps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Setting</a:t>
            </a:r>
            <a:r>
              <a:rPr lang="tr-TR" sz="3200" dirty="0" smtClean="0"/>
              <a:t> </a:t>
            </a:r>
            <a:r>
              <a:rPr lang="tr-TR" sz="3200" dirty="0" err="1" smtClean="0"/>
              <a:t>up</a:t>
            </a:r>
            <a:r>
              <a:rPr lang="tr-TR" sz="3200" dirty="0" smtClean="0"/>
              <a:t> a </a:t>
            </a:r>
            <a:r>
              <a:rPr lang="tr-TR" sz="3200" dirty="0" err="1" smtClean="0"/>
              <a:t>context</a:t>
            </a:r>
            <a:r>
              <a:rPr lang="tr-TR" sz="3200" dirty="0" smtClean="0"/>
              <a:t> (</a:t>
            </a:r>
            <a:r>
              <a:rPr lang="tr-TR" sz="3200" dirty="0" err="1" smtClean="0"/>
              <a:t>learners</a:t>
            </a:r>
            <a:r>
              <a:rPr lang="tr-TR" sz="3200" dirty="0" smtClean="0"/>
              <a:t>’ </a:t>
            </a:r>
            <a:r>
              <a:rPr lang="tr-TR" sz="3200" dirty="0" err="1" smtClean="0"/>
              <a:t>age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interest</a:t>
            </a:r>
            <a:r>
              <a:rPr lang="tr-TR" sz="3200" dirty="0" smtClean="0"/>
              <a:t>)</a:t>
            </a:r>
          </a:p>
          <a:p>
            <a:r>
              <a:rPr lang="tr-TR" sz="3200" dirty="0" err="1" smtClean="0"/>
              <a:t>Elicitation</a:t>
            </a:r>
            <a:r>
              <a:rPr lang="tr-TR" sz="3200" dirty="0" smtClean="0"/>
              <a:t> (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guess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lexis</a:t>
            </a:r>
            <a:r>
              <a:rPr lang="tr-TR" sz="3200" dirty="0" smtClean="0"/>
              <a:t>)</a:t>
            </a:r>
          </a:p>
          <a:p>
            <a:r>
              <a:rPr lang="tr-TR" sz="3200" dirty="0" err="1" smtClean="0"/>
              <a:t>Choral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individual</a:t>
            </a:r>
            <a:r>
              <a:rPr lang="tr-TR" sz="3200" dirty="0" smtClean="0"/>
              <a:t> </a:t>
            </a:r>
            <a:r>
              <a:rPr lang="tr-TR" sz="3200" dirty="0" err="1" smtClean="0"/>
              <a:t>repetition</a:t>
            </a:r>
            <a:r>
              <a:rPr lang="tr-TR" sz="3200" dirty="0" smtClean="0"/>
              <a:t> (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pronunciation</a:t>
            </a:r>
            <a:r>
              <a:rPr lang="tr-TR" sz="3200" dirty="0" smtClean="0"/>
              <a:t>)</a:t>
            </a:r>
          </a:p>
          <a:p>
            <a:r>
              <a:rPr lang="tr-TR" sz="3200" dirty="0" err="1" smtClean="0"/>
              <a:t>Consolidation</a:t>
            </a:r>
            <a:r>
              <a:rPr lang="tr-TR" sz="3200" dirty="0" smtClean="0"/>
              <a:t> / </a:t>
            </a:r>
            <a:r>
              <a:rPr lang="tr-TR" sz="3200" dirty="0" err="1" smtClean="0"/>
              <a:t>Concept</a:t>
            </a:r>
            <a:r>
              <a:rPr lang="tr-TR" sz="3200" dirty="0" smtClean="0"/>
              <a:t> </a:t>
            </a:r>
            <a:r>
              <a:rPr lang="tr-TR" sz="3200" dirty="0" err="1" smtClean="0"/>
              <a:t>check</a:t>
            </a:r>
            <a:r>
              <a:rPr lang="tr-TR" sz="3200" dirty="0" smtClean="0"/>
              <a:t> </a:t>
            </a:r>
            <a:r>
              <a:rPr lang="tr-TR" sz="3200" dirty="0" err="1" smtClean="0"/>
              <a:t>questions</a:t>
            </a:r>
            <a:r>
              <a:rPr lang="tr-TR" sz="3200" dirty="0" smtClean="0"/>
              <a:t> (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check</a:t>
            </a:r>
            <a:r>
              <a:rPr lang="tr-TR" sz="3200" dirty="0" smtClean="0"/>
              <a:t> </a:t>
            </a:r>
            <a:r>
              <a:rPr lang="tr-TR" sz="3200" dirty="0" err="1" smtClean="0"/>
              <a:t>whether</a:t>
            </a:r>
            <a:r>
              <a:rPr lang="tr-TR" sz="3200" dirty="0" smtClean="0"/>
              <a:t> </a:t>
            </a:r>
            <a:r>
              <a:rPr lang="tr-TR" sz="3200" dirty="0" err="1" smtClean="0"/>
              <a:t>meaning</a:t>
            </a:r>
            <a:r>
              <a:rPr lang="tr-TR" sz="3200" dirty="0" smtClean="0"/>
              <a:t> has </a:t>
            </a:r>
            <a:r>
              <a:rPr lang="tr-TR" sz="3200" dirty="0" err="1" smtClean="0"/>
              <a:t>been</a:t>
            </a:r>
            <a:r>
              <a:rPr lang="tr-TR" sz="3200" dirty="0" smtClean="0"/>
              <a:t> </a:t>
            </a:r>
            <a:r>
              <a:rPr lang="tr-TR" sz="3200" dirty="0" err="1" smtClean="0"/>
              <a:t>properly</a:t>
            </a:r>
            <a:r>
              <a:rPr lang="tr-TR" sz="3200" dirty="0" smtClean="0"/>
              <a:t> </a:t>
            </a:r>
            <a:r>
              <a:rPr lang="tr-TR" sz="3200" dirty="0" err="1" smtClean="0"/>
              <a:t>understood</a:t>
            </a:r>
            <a:r>
              <a:rPr lang="tr-TR" sz="3200" dirty="0" smtClean="0"/>
              <a:t>)</a:t>
            </a:r>
            <a:endParaRPr lang="tr-TR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(</a:t>
            </a:r>
            <a:r>
              <a:rPr lang="tr-TR" dirty="0" err="1" smtClean="0">
                <a:solidFill>
                  <a:srgbClr val="C00000"/>
                </a:solidFill>
              </a:rPr>
              <a:t>Steps</a:t>
            </a:r>
            <a:r>
              <a:rPr lang="tr-TR" dirty="0" smtClean="0">
                <a:solidFill>
                  <a:srgbClr val="C00000"/>
                </a:solidFill>
              </a:rPr>
              <a:t>)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tr-TR" sz="2800" dirty="0" err="1" smtClean="0"/>
              <a:t>Lead</a:t>
            </a:r>
            <a:r>
              <a:rPr lang="tr-TR" sz="2800" dirty="0" smtClean="0"/>
              <a:t> in: T </a:t>
            </a:r>
            <a:r>
              <a:rPr lang="tr-TR" sz="2800" dirty="0" err="1" smtClean="0"/>
              <a:t>creates</a:t>
            </a:r>
            <a:r>
              <a:rPr lang="tr-TR" sz="2800" dirty="0" smtClean="0"/>
              <a:t> a </a:t>
            </a:r>
            <a:r>
              <a:rPr lang="tr-TR" sz="2800" dirty="0" err="1" smtClean="0"/>
              <a:t>context</a:t>
            </a:r>
            <a:endParaRPr lang="tr-TR" sz="2800" dirty="0" smtClean="0"/>
          </a:p>
          <a:p>
            <a:pPr>
              <a:lnSpc>
                <a:spcPct val="200000"/>
              </a:lnSpc>
            </a:pPr>
            <a:r>
              <a:rPr lang="tr-TR" sz="2800" dirty="0" err="1" smtClean="0"/>
              <a:t>Convey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:  T </a:t>
            </a:r>
            <a:r>
              <a:rPr lang="tr-TR" sz="2800" dirty="0" err="1" smtClean="0"/>
              <a:t>conveys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words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presentation</a:t>
            </a:r>
            <a:r>
              <a:rPr lang="tr-TR" sz="2800" dirty="0" smtClean="0"/>
              <a:t> </a:t>
            </a:r>
            <a:r>
              <a:rPr lang="tr-TR" sz="2800" dirty="0" err="1" smtClean="0"/>
              <a:t>techniques</a:t>
            </a:r>
            <a:endParaRPr lang="tr-TR" sz="2800" dirty="0" smtClean="0"/>
          </a:p>
          <a:p>
            <a:pPr>
              <a:lnSpc>
                <a:spcPct val="200000"/>
              </a:lnSpc>
            </a:pPr>
            <a:r>
              <a:rPr lang="tr-TR" sz="2800" dirty="0" err="1" smtClean="0"/>
              <a:t>Repetition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word</a:t>
            </a:r>
            <a:r>
              <a:rPr lang="tr-TR" sz="2800" dirty="0" smtClean="0"/>
              <a:t>: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pronunciation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 </a:t>
            </a:r>
            <a:r>
              <a:rPr lang="tr-TR" dirty="0" err="1" smtClean="0"/>
              <a:t>purposes</a:t>
            </a:r>
            <a:r>
              <a:rPr lang="tr-TR" dirty="0" smtClean="0"/>
              <a:t> of </a:t>
            </a:r>
            <a:r>
              <a:rPr lang="tr-TR" dirty="0" err="1" smtClean="0"/>
              <a:t>Listening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Reciprocal</a:t>
            </a:r>
            <a:r>
              <a:rPr lang="tr-TR" dirty="0" smtClean="0"/>
              <a:t> / </a:t>
            </a:r>
            <a:r>
              <a:rPr lang="tr-TR" dirty="0" err="1" smtClean="0"/>
              <a:t>Interactive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participate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switch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. (</a:t>
            </a:r>
            <a:r>
              <a:rPr lang="tr-TR" dirty="0" err="1" smtClean="0"/>
              <a:t>face</a:t>
            </a:r>
            <a:r>
              <a:rPr lang="tr-TR" dirty="0" smtClean="0"/>
              <a:t>-</a:t>
            </a:r>
            <a:r>
              <a:rPr lang="tr-TR" dirty="0" err="1" smtClean="0"/>
              <a:t>to</a:t>
            </a:r>
            <a:r>
              <a:rPr lang="tr-TR" dirty="0" smtClean="0"/>
              <a:t>-</a:t>
            </a:r>
            <a:r>
              <a:rPr lang="tr-TR" dirty="0" err="1" smtClean="0"/>
              <a:t>face</a:t>
            </a:r>
            <a:r>
              <a:rPr lang="tr-TR" dirty="0" smtClean="0"/>
              <a:t> </a:t>
            </a:r>
            <a:r>
              <a:rPr lang="tr-TR" dirty="0" err="1" smtClean="0"/>
              <a:t>conversations</a:t>
            </a:r>
            <a:r>
              <a:rPr lang="tr-TR" dirty="0" smtClean="0"/>
              <a:t>, </a:t>
            </a:r>
            <a:r>
              <a:rPr lang="tr-TR" dirty="0" err="1" smtClean="0"/>
              <a:t>telephone</a:t>
            </a:r>
            <a:r>
              <a:rPr lang="tr-TR" dirty="0" smtClean="0"/>
              <a:t> </a:t>
            </a:r>
            <a:r>
              <a:rPr lang="tr-TR" dirty="0" err="1" smtClean="0"/>
              <a:t>calls</a:t>
            </a:r>
            <a:r>
              <a:rPr lang="tr-TR" dirty="0" smtClean="0"/>
              <a:t>, </a:t>
            </a:r>
            <a:r>
              <a:rPr lang="tr-TR" dirty="0" err="1" smtClean="0"/>
              <a:t>discussions</a:t>
            </a:r>
            <a:r>
              <a:rPr lang="tr-TR" dirty="0" smtClean="0"/>
              <a:t>, </a:t>
            </a:r>
            <a:r>
              <a:rPr lang="tr-TR" dirty="0" err="1" smtClean="0"/>
              <a:t>chats</a:t>
            </a:r>
            <a:r>
              <a:rPr lang="tr-TR" dirty="0" smtClean="0"/>
              <a:t>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reciprocal</a:t>
            </a:r>
            <a:r>
              <a:rPr lang="tr-TR" dirty="0" smtClean="0"/>
              <a:t> /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Interactive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Listeners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in a </a:t>
            </a:r>
            <a:r>
              <a:rPr lang="tr-TR" dirty="0" err="1" smtClean="0"/>
              <a:t>monologue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conversation</a:t>
            </a:r>
            <a:r>
              <a:rPr lang="tr-TR" dirty="0" smtClean="0"/>
              <a:t>.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radio</a:t>
            </a:r>
            <a:r>
              <a:rPr lang="tr-TR" dirty="0" smtClean="0"/>
              <a:t>, TV, </a:t>
            </a:r>
            <a:r>
              <a:rPr lang="tr-TR" dirty="0" err="1" smtClean="0"/>
              <a:t>movies</a:t>
            </a:r>
            <a:r>
              <a:rPr lang="tr-TR" dirty="0" smtClean="0"/>
              <a:t>, </a:t>
            </a:r>
            <a:r>
              <a:rPr lang="tr-TR" dirty="0" err="1" smtClean="0"/>
              <a:t>lectures</a:t>
            </a:r>
            <a:r>
              <a:rPr lang="tr-TR" dirty="0" smtClean="0"/>
              <a:t>.)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respond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asking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</a:t>
            </a:r>
            <a:r>
              <a:rPr lang="tr-TR" dirty="0" err="1" smtClean="0"/>
              <a:t>Presentation</a:t>
            </a:r>
            <a:r>
              <a:rPr lang="tr-TR" dirty="0" smtClean="0"/>
              <a:t> (</a:t>
            </a:r>
            <a:r>
              <a:rPr lang="tr-TR" dirty="0" err="1" smtClean="0"/>
              <a:t>Steps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tr-TR" sz="2800" dirty="0" err="1" smtClean="0"/>
              <a:t>Verification</a:t>
            </a:r>
            <a:r>
              <a:rPr lang="tr-TR" sz="2800" dirty="0" smtClean="0"/>
              <a:t>: </a:t>
            </a:r>
            <a:r>
              <a:rPr lang="tr-TR" sz="2800" dirty="0" err="1" smtClean="0"/>
              <a:t>If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understand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meaning</a:t>
            </a:r>
            <a:r>
              <a:rPr lang="tr-TR" sz="2800" dirty="0" smtClean="0"/>
              <a:t> </a:t>
            </a:r>
            <a:r>
              <a:rPr lang="tr-TR" sz="2800" dirty="0" err="1" smtClean="0"/>
              <a:t>correctly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not</a:t>
            </a:r>
          </a:p>
          <a:p>
            <a:pPr>
              <a:lnSpc>
                <a:spcPct val="200000"/>
              </a:lnSpc>
            </a:pPr>
            <a:r>
              <a:rPr lang="tr-TR" sz="2800" dirty="0" smtClean="0"/>
              <a:t>Model </a:t>
            </a:r>
            <a:r>
              <a:rPr lang="tr-TR" sz="2800" dirty="0" err="1" smtClean="0"/>
              <a:t>sentence</a:t>
            </a:r>
            <a:r>
              <a:rPr lang="tr-TR" sz="2800" dirty="0" smtClean="0"/>
              <a:t>: T </a:t>
            </a:r>
            <a:r>
              <a:rPr lang="tr-TR" sz="2800" dirty="0" err="1" smtClean="0"/>
              <a:t>gives</a:t>
            </a:r>
            <a:r>
              <a:rPr lang="tr-TR" sz="2800" dirty="0" smtClean="0"/>
              <a:t> an </a:t>
            </a:r>
            <a:r>
              <a:rPr lang="tr-TR" sz="2800" dirty="0" err="1" smtClean="0"/>
              <a:t>example</a:t>
            </a:r>
            <a:r>
              <a:rPr lang="tr-TR" sz="2800" dirty="0" smtClean="0"/>
              <a:t> </a:t>
            </a:r>
            <a:r>
              <a:rPr lang="tr-TR" sz="2800" dirty="0" err="1" smtClean="0"/>
              <a:t>sentence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word</a:t>
            </a:r>
            <a:endParaRPr lang="tr-TR" sz="2800" dirty="0" smtClean="0"/>
          </a:p>
          <a:p>
            <a:pPr>
              <a:lnSpc>
                <a:spcPct val="200000"/>
              </a:lnSpc>
            </a:pPr>
            <a:r>
              <a:rPr lang="tr-TR" sz="2800" dirty="0" err="1" smtClean="0"/>
              <a:t>Use</a:t>
            </a:r>
            <a:r>
              <a:rPr lang="tr-TR" sz="2800" dirty="0" smtClean="0"/>
              <a:t>: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produce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own</a:t>
            </a:r>
            <a:r>
              <a:rPr lang="tr-TR" sz="2800" dirty="0" smtClean="0"/>
              <a:t> </a:t>
            </a:r>
            <a:r>
              <a:rPr lang="tr-TR" sz="2800" dirty="0" err="1" smtClean="0"/>
              <a:t>sentences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new</a:t>
            </a:r>
            <a:r>
              <a:rPr lang="tr-TR" sz="2800" dirty="0" smtClean="0"/>
              <a:t> </a:t>
            </a:r>
            <a:r>
              <a:rPr lang="tr-TR" sz="2800" dirty="0" err="1" smtClean="0"/>
              <a:t>word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consolidate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</a:t>
            </a:r>
            <a:r>
              <a:rPr lang="tr-TR" dirty="0" err="1" smtClean="0"/>
              <a:t>Practice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Vocab</a:t>
            </a:r>
            <a:r>
              <a:rPr lang="tr-TR" sz="3200" dirty="0" smtClean="0"/>
              <a:t> </a:t>
            </a:r>
            <a:r>
              <a:rPr lang="tr-TR" sz="3200" dirty="0" err="1" smtClean="0"/>
              <a:t>practice</a:t>
            </a:r>
            <a:r>
              <a:rPr lang="tr-TR" sz="3200" dirty="0" smtClean="0"/>
              <a:t> </a:t>
            </a:r>
            <a:r>
              <a:rPr lang="tr-TR" sz="3200" dirty="0" err="1" smtClean="0"/>
              <a:t>should</a:t>
            </a:r>
            <a:r>
              <a:rPr lang="tr-TR" sz="3200" dirty="0" smtClean="0"/>
              <a:t> be </a:t>
            </a:r>
            <a:r>
              <a:rPr lang="tr-TR" sz="3200" dirty="0" err="1" smtClean="0"/>
              <a:t>regular</a:t>
            </a:r>
            <a:r>
              <a:rPr lang="tr-TR" sz="3200" dirty="0" smtClean="0"/>
              <a:t>, </a:t>
            </a:r>
            <a:r>
              <a:rPr lang="tr-TR" sz="3200" dirty="0" err="1" smtClean="0"/>
              <a:t>carefully</a:t>
            </a:r>
            <a:r>
              <a:rPr lang="tr-TR" sz="3200" dirty="0" smtClean="0"/>
              <a:t> </a:t>
            </a:r>
            <a:r>
              <a:rPr lang="tr-TR" sz="3200" dirty="0" err="1" smtClean="0"/>
              <a:t>planned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shouldn’t</a:t>
            </a:r>
            <a:r>
              <a:rPr lang="tr-TR" sz="3200" dirty="0" smtClean="0"/>
              <a:t> </a:t>
            </a:r>
            <a:r>
              <a:rPr lang="tr-TR" sz="3200" dirty="0" err="1" smtClean="0"/>
              <a:t>involve</a:t>
            </a:r>
            <a:r>
              <a:rPr lang="tr-TR" sz="3200" dirty="0" smtClean="0"/>
              <a:t> </a:t>
            </a:r>
            <a:r>
              <a:rPr lang="tr-TR" sz="3200" dirty="0" err="1" smtClean="0"/>
              <a:t>too</a:t>
            </a:r>
            <a:r>
              <a:rPr lang="tr-TR" sz="3200" dirty="0" smtClean="0"/>
              <a:t> </a:t>
            </a:r>
            <a:r>
              <a:rPr lang="tr-TR" sz="3200" dirty="0" err="1" smtClean="0"/>
              <a:t>many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r>
              <a:rPr lang="tr-TR" sz="3200" dirty="0" smtClean="0"/>
              <a:t> at </a:t>
            </a:r>
            <a:r>
              <a:rPr lang="tr-TR" sz="3200" dirty="0" err="1" smtClean="0"/>
              <a:t>one</a:t>
            </a:r>
            <a:r>
              <a:rPr lang="tr-TR" sz="3200" dirty="0" smtClean="0"/>
              <a:t> time.</a:t>
            </a:r>
          </a:p>
          <a:p>
            <a:r>
              <a:rPr lang="tr-TR" sz="3200" dirty="0" err="1" smtClean="0"/>
              <a:t>Recycling</a:t>
            </a:r>
            <a:r>
              <a:rPr lang="tr-TR" sz="3200" dirty="0" smtClean="0"/>
              <a:t> of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vocabulary</a:t>
            </a:r>
            <a:r>
              <a:rPr lang="tr-TR" sz="3200" dirty="0" smtClean="0"/>
              <a:t> is </a:t>
            </a:r>
            <a:r>
              <a:rPr lang="tr-TR" sz="3200" dirty="0" err="1" smtClean="0"/>
              <a:t>important</a:t>
            </a:r>
            <a:r>
              <a:rPr lang="tr-TR" sz="3200" dirty="0" smtClean="0"/>
              <a:t> since </a:t>
            </a:r>
            <a:r>
              <a:rPr lang="tr-TR" sz="3200" dirty="0" err="1" smtClean="0"/>
              <a:t>practice</a:t>
            </a:r>
            <a:r>
              <a:rPr lang="tr-TR" sz="3200" dirty="0" smtClean="0"/>
              <a:t> </a:t>
            </a:r>
            <a:r>
              <a:rPr lang="tr-TR" sz="3200" dirty="0" err="1" smtClean="0"/>
              <a:t>activities</a:t>
            </a:r>
            <a:r>
              <a:rPr lang="tr-TR" sz="3200" dirty="0" smtClean="0"/>
              <a:t> </a:t>
            </a:r>
            <a:r>
              <a:rPr lang="tr-TR" sz="3200" dirty="0" err="1" smtClean="0"/>
              <a:t>help</a:t>
            </a:r>
            <a:r>
              <a:rPr lang="tr-TR" sz="3200" dirty="0" smtClean="0"/>
              <a:t> 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recall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Vocabulary</a:t>
            </a:r>
            <a:r>
              <a:rPr lang="tr-TR" sz="3200" dirty="0" smtClean="0"/>
              <a:t> </a:t>
            </a:r>
            <a:r>
              <a:rPr lang="tr-TR" sz="3200" dirty="0" err="1" smtClean="0"/>
              <a:t>practicing</a:t>
            </a:r>
            <a:r>
              <a:rPr lang="tr-TR" sz="3200" dirty="0" smtClean="0"/>
              <a:t> can be </a:t>
            </a:r>
            <a:r>
              <a:rPr lang="tr-TR" sz="3200" dirty="0" err="1" smtClean="0"/>
              <a:t>used</a:t>
            </a:r>
            <a:r>
              <a:rPr lang="tr-TR" sz="3200" dirty="0" smtClean="0"/>
              <a:t> as a 5-</a:t>
            </a:r>
            <a:r>
              <a:rPr lang="tr-TR" sz="3200" dirty="0" err="1" smtClean="0"/>
              <a:t>minute</a:t>
            </a:r>
            <a:r>
              <a:rPr lang="tr-TR" sz="3200" dirty="0" smtClean="0"/>
              <a:t> </a:t>
            </a:r>
            <a:r>
              <a:rPr lang="tr-TR" sz="3200" dirty="0" err="1" smtClean="0"/>
              <a:t>activity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warmer</a:t>
            </a:r>
            <a:r>
              <a:rPr lang="tr-TR" sz="3200" dirty="0" smtClean="0"/>
              <a:t>.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tr-TR" dirty="0" smtClean="0"/>
              <a:t>2.</a:t>
            </a:r>
            <a:r>
              <a:rPr lang="tr-TR" dirty="0" err="1" smtClean="0"/>
              <a:t>Practice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err="1" smtClean="0"/>
              <a:t>Techniques</a:t>
            </a:r>
            <a:r>
              <a:rPr lang="tr-TR" sz="3200" dirty="0" smtClean="0"/>
              <a:t>:</a:t>
            </a:r>
          </a:p>
          <a:p>
            <a:r>
              <a:rPr lang="tr-TR" sz="3200" dirty="0" err="1" smtClean="0"/>
              <a:t>Matching</a:t>
            </a:r>
            <a:r>
              <a:rPr lang="tr-TR" sz="3200" dirty="0" smtClean="0"/>
              <a:t> </a:t>
            </a:r>
            <a:r>
              <a:rPr lang="tr-TR" sz="3200" dirty="0" err="1" smtClean="0"/>
              <a:t>pictures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endParaRPr lang="tr-TR" sz="3200" dirty="0" smtClean="0"/>
          </a:p>
          <a:p>
            <a:r>
              <a:rPr lang="tr-TR" sz="3200" dirty="0" err="1" smtClean="0"/>
              <a:t>Matching</a:t>
            </a:r>
            <a:r>
              <a:rPr lang="tr-TR" sz="3200" dirty="0" smtClean="0"/>
              <a:t> </a:t>
            </a:r>
            <a:r>
              <a:rPr lang="tr-TR" sz="3200" dirty="0" err="1" smtClean="0"/>
              <a:t>parts</a:t>
            </a:r>
            <a:r>
              <a:rPr lang="tr-TR" sz="3200" dirty="0" smtClean="0"/>
              <a:t> of </a:t>
            </a:r>
            <a:r>
              <a:rPr lang="tr-TR" sz="3200" dirty="0" err="1" smtClean="0"/>
              <a:t>words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other</a:t>
            </a:r>
            <a:r>
              <a:rPr lang="tr-TR" sz="3200" dirty="0" smtClean="0"/>
              <a:t> </a:t>
            </a:r>
            <a:r>
              <a:rPr lang="tr-TR" sz="3200" dirty="0" err="1" smtClean="0"/>
              <a:t>parts</a:t>
            </a:r>
            <a:r>
              <a:rPr lang="tr-TR" sz="3200" dirty="0" smtClean="0"/>
              <a:t> (</a:t>
            </a:r>
            <a:r>
              <a:rPr lang="tr-TR" sz="3200" dirty="0" err="1" smtClean="0"/>
              <a:t>word</a:t>
            </a:r>
            <a:r>
              <a:rPr lang="tr-TR" sz="3200" dirty="0" smtClean="0"/>
              <a:t> </a:t>
            </a:r>
            <a:r>
              <a:rPr lang="tr-TR" sz="3200" dirty="0" err="1" smtClean="0"/>
              <a:t>formation</a:t>
            </a:r>
            <a:r>
              <a:rPr lang="tr-TR" sz="3200" dirty="0" smtClean="0"/>
              <a:t>)</a:t>
            </a:r>
          </a:p>
          <a:p>
            <a:r>
              <a:rPr lang="tr-TR" sz="3200" dirty="0" err="1" smtClean="0"/>
              <a:t>Using</a:t>
            </a:r>
            <a:r>
              <a:rPr lang="tr-TR" sz="3200" dirty="0" smtClean="0"/>
              <a:t> </a:t>
            </a:r>
            <a:r>
              <a:rPr lang="tr-TR" sz="3200" dirty="0" err="1" smtClean="0"/>
              <a:t>prefixes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suffixes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build</a:t>
            </a:r>
            <a:r>
              <a:rPr lang="tr-TR" sz="3200" dirty="0" smtClean="0"/>
              <a:t> </a:t>
            </a:r>
            <a:r>
              <a:rPr lang="tr-TR" sz="3200" dirty="0" err="1" smtClean="0"/>
              <a:t>new</a:t>
            </a:r>
            <a:r>
              <a:rPr lang="tr-TR" sz="3200" dirty="0" smtClean="0"/>
              <a:t> </a:t>
            </a:r>
            <a:r>
              <a:rPr lang="tr-TR" sz="3200" dirty="0" err="1" smtClean="0"/>
              <a:t>words</a:t>
            </a:r>
            <a:endParaRPr lang="tr-TR" sz="3200" dirty="0" smtClean="0"/>
          </a:p>
          <a:p>
            <a:r>
              <a:rPr lang="tr-TR" sz="3200" dirty="0" err="1" smtClean="0"/>
              <a:t>Classifying</a:t>
            </a:r>
            <a:r>
              <a:rPr lang="tr-TR" sz="3200" dirty="0" smtClean="0"/>
              <a:t> </a:t>
            </a:r>
            <a:r>
              <a:rPr lang="tr-TR" sz="3200" dirty="0" err="1" smtClean="0"/>
              <a:t>items</a:t>
            </a:r>
            <a:r>
              <a:rPr lang="tr-TR" sz="3200" dirty="0" smtClean="0"/>
              <a:t> </a:t>
            </a:r>
            <a:r>
              <a:rPr lang="tr-TR" sz="3200" dirty="0" err="1" smtClean="0"/>
              <a:t>into</a:t>
            </a:r>
            <a:r>
              <a:rPr lang="tr-TR" sz="3200" dirty="0" smtClean="0"/>
              <a:t> </a:t>
            </a:r>
            <a:r>
              <a:rPr lang="tr-TR" sz="3200" dirty="0" err="1" smtClean="0"/>
              <a:t>lists</a:t>
            </a:r>
            <a:endParaRPr lang="tr-TR" sz="3200" dirty="0" smtClean="0"/>
          </a:p>
          <a:p>
            <a:r>
              <a:rPr lang="tr-TR" sz="3200" dirty="0" err="1" smtClean="0"/>
              <a:t>Fill</a:t>
            </a:r>
            <a:r>
              <a:rPr lang="tr-TR" sz="3200" dirty="0" smtClean="0"/>
              <a:t> in </a:t>
            </a:r>
            <a:r>
              <a:rPr lang="tr-TR" sz="3200" dirty="0" err="1" smtClean="0"/>
              <a:t>gaps</a:t>
            </a:r>
            <a:r>
              <a:rPr lang="tr-TR" sz="3200" dirty="0" smtClean="0"/>
              <a:t> in </a:t>
            </a:r>
            <a:r>
              <a:rPr lang="tr-TR" sz="3200" dirty="0" err="1" smtClean="0"/>
              <a:t>sentences</a:t>
            </a:r>
            <a:endParaRPr lang="tr-TR" sz="3200" dirty="0" smtClean="0"/>
          </a:p>
          <a:p>
            <a:r>
              <a:rPr lang="tr-TR" sz="3200" dirty="0" err="1" smtClean="0"/>
              <a:t>Memory</a:t>
            </a:r>
            <a:r>
              <a:rPr lang="tr-TR" sz="3200" dirty="0" smtClean="0"/>
              <a:t> </a:t>
            </a:r>
            <a:r>
              <a:rPr lang="tr-TR" sz="3200" dirty="0" err="1" smtClean="0"/>
              <a:t>games</a:t>
            </a:r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GRAMMAR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err="1" smtClean="0"/>
              <a:t>There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2 </a:t>
            </a:r>
            <a:r>
              <a:rPr lang="tr-TR" sz="3200" dirty="0" err="1" smtClean="0"/>
              <a:t>major</a:t>
            </a:r>
            <a:r>
              <a:rPr lang="tr-TR" sz="3200" dirty="0" smtClean="0"/>
              <a:t> </a:t>
            </a:r>
            <a:r>
              <a:rPr lang="tr-TR" sz="3200" dirty="0" err="1" smtClean="0"/>
              <a:t>methods</a:t>
            </a:r>
            <a:r>
              <a:rPr lang="tr-TR" sz="3200" dirty="0" smtClean="0"/>
              <a:t> of </a:t>
            </a:r>
            <a:r>
              <a:rPr lang="tr-TR" sz="3200" dirty="0" err="1" smtClean="0"/>
              <a:t>grammar</a:t>
            </a:r>
            <a:r>
              <a:rPr lang="tr-TR" sz="3200" dirty="0" smtClean="0"/>
              <a:t> </a:t>
            </a:r>
            <a:r>
              <a:rPr lang="tr-TR" sz="3200" dirty="0" err="1" smtClean="0"/>
              <a:t>teaching</a:t>
            </a:r>
            <a:r>
              <a:rPr lang="tr-TR" sz="3200" dirty="0" smtClean="0"/>
              <a:t>:</a:t>
            </a:r>
          </a:p>
          <a:p>
            <a:pPr marL="514350" indent="-514350">
              <a:buAutoNum type="arabicPeriod"/>
            </a:pPr>
            <a:r>
              <a:rPr lang="tr-TR" sz="3200" dirty="0" err="1" smtClean="0"/>
              <a:t>Deductive</a:t>
            </a:r>
            <a:r>
              <a:rPr lang="tr-TR" sz="3200" dirty="0" smtClean="0"/>
              <a:t> </a:t>
            </a:r>
            <a:r>
              <a:rPr lang="tr-TR" sz="3200" dirty="0" err="1" smtClean="0"/>
              <a:t>teaching</a:t>
            </a:r>
            <a:r>
              <a:rPr lang="tr-TR" sz="3200" dirty="0" smtClean="0"/>
              <a:t>: T </a:t>
            </a:r>
            <a:r>
              <a:rPr lang="tr-TR" sz="3200" dirty="0" err="1" smtClean="0"/>
              <a:t>teaches</a:t>
            </a:r>
            <a:r>
              <a:rPr lang="tr-TR" sz="3200" dirty="0" smtClean="0"/>
              <a:t> </a:t>
            </a:r>
            <a:r>
              <a:rPr lang="tr-TR" sz="3200" dirty="0" err="1" smtClean="0"/>
              <a:t>rules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give</a:t>
            </a:r>
            <a:r>
              <a:rPr lang="tr-TR" sz="3200" dirty="0" smtClean="0"/>
              <a:t> </a:t>
            </a:r>
            <a:r>
              <a:rPr lang="tr-TR" sz="3200" dirty="0" err="1" smtClean="0"/>
              <a:t>specific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r>
              <a:rPr lang="tr-TR" sz="3200" dirty="0" smtClean="0"/>
              <a:t>. </a:t>
            </a:r>
            <a:r>
              <a:rPr lang="tr-TR" sz="3200" dirty="0" err="1" smtClean="0"/>
              <a:t>Sts</a:t>
            </a:r>
            <a:r>
              <a:rPr lang="tr-TR" sz="3200" dirty="0" smtClean="0"/>
              <a:t> </a:t>
            </a:r>
            <a:r>
              <a:rPr lang="tr-TR" sz="3200" dirty="0" err="1" smtClean="0"/>
              <a:t>apply</a:t>
            </a:r>
            <a:r>
              <a:rPr lang="tr-TR" sz="3200" dirty="0" smtClean="0"/>
              <a:t> </a:t>
            </a:r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rules</a:t>
            </a:r>
            <a:r>
              <a:rPr lang="tr-TR" sz="3200" dirty="0" smtClean="0"/>
              <a:t>. (</a:t>
            </a:r>
            <a:r>
              <a:rPr lang="tr-TR" sz="3200" dirty="0" err="1" smtClean="0"/>
              <a:t>Grammar</a:t>
            </a:r>
            <a:r>
              <a:rPr lang="tr-TR" sz="3200" dirty="0" smtClean="0"/>
              <a:t> </a:t>
            </a:r>
            <a:r>
              <a:rPr lang="tr-TR" sz="3200" dirty="0" err="1" smtClean="0"/>
              <a:t>translation</a:t>
            </a:r>
            <a:r>
              <a:rPr lang="tr-TR" sz="3200" dirty="0" smtClean="0"/>
              <a:t> </a:t>
            </a:r>
            <a:r>
              <a:rPr lang="tr-TR" sz="3200" dirty="0" err="1" smtClean="0"/>
              <a:t>method</a:t>
            </a:r>
            <a:r>
              <a:rPr lang="tr-TR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tr-TR" sz="3200" dirty="0" err="1" smtClean="0"/>
              <a:t>Inductive</a:t>
            </a:r>
            <a:r>
              <a:rPr lang="tr-TR" sz="3200" dirty="0" smtClean="0"/>
              <a:t> </a:t>
            </a:r>
            <a:r>
              <a:rPr lang="tr-TR" sz="3200" dirty="0" err="1" smtClean="0"/>
              <a:t>teaching</a:t>
            </a:r>
            <a:r>
              <a:rPr lang="tr-TR" sz="3200" dirty="0" smtClean="0"/>
              <a:t>: Form-</a:t>
            </a:r>
            <a:r>
              <a:rPr lang="tr-TR" sz="3200" dirty="0" err="1" smtClean="0"/>
              <a:t>meaning</a:t>
            </a:r>
            <a:r>
              <a:rPr lang="tr-TR" sz="3200" dirty="0" smtClean="0"/>
              <a:t>-</a:t>
            </a:r>
            <a:r>
              <a:rPr lang="tr-TR" sz="3200" dirty="0" err="1" smtClean="0"/>
              <a:t>function</a:t>
            </a:r>
            <a:r>
              <a:rPr lang="tr-TR" sz="3200" dirty="0" smtClean="0"/>
              <a:t> (</a:t>
            </a:r>
            <a:r>
              <a:rPr lang="tr-TR" sz="3200" dirty="0" err="1" smtClean="0"/>
              <a:t>use</a:t>
            </a:r>
            <a:r>
              <a:rPr lang="tr-TR" sz="3200" dirty="0" smtClean="0"/>
              <a:t>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Teaching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PPP</a:t>
            </a:r>
          </a:p>
          <a:p>
            <a:r>
              <a:rPr lang="tr-TR" sz="4000" dirty="0" err="1" smtClean="0"/>
              <a:t>Presentation</a:t>
            </a:r>
            <a:endParaRPr lang="tr-TR" sz="4000" dirty="0" smtClean="0"/>
          </a:p>
          <a:p>
            <a:r>
              <a:rPr lang="tr-TR" sz="4000" dirty="0" err="1" smtClean="0"/>
              <a:t>Practice</a:t>
            </a:r>
            <a:endParaRPr lang="tr-TR" sz="4000" dirty="0" smtClean="0"/>
          </a:p>
          <a:p>
            <a:r>
              <a:rPr lang="tr-TR" sz="4000" dirty="0" err="1" smtClean="0"/>
              <a:t>Production</a:t>
            </a:r>
            <a:endParaRPr lang="tr-TR" sz="4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T </a:t>
            </a:r>
            <a:r>
              <a:rPr lang="tr-TR" sz="4000" dirty="0" err="1" smtClean="0"/>
              <a:t>decides</a:t>
            </a:r>
            <a:r>
              <a:rPr lang="tr-TR" sz="4000" dirty="0" smtClean="0"/>
              <a:t> “</a:t>
            </a:r>
            <a:r>
              <a:rPr lang="tr-TR" sz="4000" dirty="0" err="1" smtClean="0"/>
              <a:t>deductive</a:t>
            </a:r>
            <a:r>
              <a:rPr lang="tr-TR" sz="4000" dirty="0" smtClean="0"/>
              <a:t> </a:t>
            </a:r>
            <a:r>
              <a:rPr lang="tr-TR" sz="4000" dirty="0" err="1" smtClean="0"/>
              <a:t>or</a:t>
            </a:r>
            <a:r>
              <a:rPr lang="tr-TR" sz="4000" dirty="0" smtClean="0"/>
              <a:t> </a:t>
            </a:r>
            <a:r>
              <a:rPr lang="tr-TR" sz="4000" dirty="0" err="1" smtClean="0"/>
              <a:t>inductive</a:t>
            </a:r>
            <a:r>
              <a:rPr lang="tr-TR" sz="4000" dirty="0" smtClean="0"/>
              <a:t> </a:t>
            </a:r>
            <a:r>
              <a:rPr lang="tr-TR" sz="4000" dirty="0" err="1" smtClean="0"/>
              <a:t>teaching</a:t>
            </a:r>
            <a:r>
              <a:rPr lang="tr-TR" sz="4000" dirty="0" smtClean="0"/>
              <a:t>”.</a:t>
            </a:r>
            <a:endParaRPr lang="tr-TR" sz="40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Practice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err="1" smtClean="0"/>
              <a:t>Mechanical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:</a:t>
            </a:r>
          </a:p>
          <a:p>
            <a:pPr marL="514350" indent="-514350"/>
            <a:r>
              <a:rPr lang="tr-TR" dirty="0" err="1" smtClean="0"/>
              <a:t>Repetition</a:t>
            </a:r>
            <a:endParaRPr lang="tr-TR" dirty="0" smtClean="0"/>
          </a:p>
          <a:p>
            <a:pPr marL="514350" indent="-514350"/>
            <a:r>
              <a:rPr lang="tr-TR" dirty="0" err="1" smtClean="0"/>
              <a:t>Substitution</a:t>
            </a:r>
            <a:r>
              <a:rPr lang="tr-TR" dirty="0" smtClean="0"/>
              <a:t> (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replace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)</a:t>
            </a:r>
          </a:p>
          <a:p>
            <a:pPr marL="514350" indent="-514350"/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prompt</a:t>
            </a:r>
            <a:r>
              <a:rPr lang="tr-TR" dirty="0" smtClean="0"/>
              <a:t>: T </a:t>
            </a:r>
            <a:r>
              <a:rPr lang="tr-TR" dirty="0" err="1" smtClean="0"/>
              <a:t>gives</a:t>
            </a:r>
            <a:r>
              <a:rPr lang="tr-TR" dirty="0" smtClean="0"/>
              <a:t> a </a:t>
            </a:r>
            <a:r>
              <a:rPr lang="tr-TR" dirty="0" err="1" smtClean="0"/>
              <a:t>word</a:t>
            </a:r>
            <a:r>
              <a:rPr lang="tr-TR" dirty="0" smtClean="0"/>
              <a:t> as a </a:t>
            </a:r>
            <a:r>
              <a:rPr lang="tr-TR" dirty="0" err="1" smtClean="0"/>
              <a:t>prompt</a:t>
            </a:r>
            <a:r>
              <a:rPr lang="tr-TR" dirty="0" smtClean="0"/>
              <a:t>,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endParaRPr lang="tr-TR" dirty="0" smtClean="0"/>
          </a:p>
          <a:p>
            <a:pPr marL="514350" indent="-514350"/>
            <a:r>
              <a:rPr lang="tr-TR" dirty="0" err="1" smtClean="0"/>
              <a:t>Pictures</a:t>
            </a:r>
            <a:r>
              <a:rPr lang="tr-TR" dirty="0" smtClean="0"/>
              <a:t> </a:t>
            </a:r>
            <a:r>
              <a:rPr lang="tr-TR" dirty="0" err="1" smtClean="0"/>
              <a:t>prompts</a:t>
            </a:r>
            <a:r>
              <a:rPr lang="tr-TR" dirty="0" smtClean="0"/>
              <a:t>: T </a:t>
            </a:r>
            <a:r>
              <a:rPr lang="tr-TR" dirty="0" err="1" smtClean="0"/>
              <a:t>shows</a:t>
            </a:r>
            <a:r>
              <a:rPr lang="tr-TR" dirty="0" smtClean="0"/>
              <a:t> a </a:t>
            </a:r>
            <a:r>
              <a:rPr lang="tr-TR" dirty="0" err="1" smtClean="0"/>
              <a:t>picture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</a:t>
            </a:r>
          </a:p>
          <a:p>
            <a:pPr marL="514350" indent="-514350"/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substitution</a:t>
            </a:r>
            <a:r>
              <a:rPr lang="tr-TR" dirty="0" smtClean="0"/>
              <a:t>: </a:t>
            </a:r>
            <a:r>
              <a:rPr lang="tr-TR" dirty="0" err="1" smtClean="0"/>
              <a:t>sts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model </a:t>
            </a:r>
            <a:r>
              <a:rPr lang="tr-TR" dirty="0" err="1" smtClean="0"/>
              <a:t>presented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T.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tr-TR" dirty="0" err="1" smtClean="0"/>
              <a:t>Practice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sz="2800" dirty="0" smtClean="0"/>
              <a:t>2. </a:t>
            </a:r>
            <a:r>
              <a:rPr lang="tr-TR" sz="2800" dirty="0" err="1" smtClean="0"/>
              <a:t>Meaningful</a:t>
            </a:r>
            <a:r>
              <a:rPr lang="tr-TR" sz="2800" dirty="0" smtClean="0"/>
              <a:t> </a:t>
            </a:r>
            <a:r>
              <a:rPr lang="tr-TR" sz="2800" dirty="0" err="1" smtClean="0"/>
              <a:t>Practice</a:t>
            </a:r>
            <a:r>
              <a:rPr lang="tr-TR" sz="2800" dirty="0" smtClean="0"/>
              <a:t>:</a:t>
            </a:r>
          </a:p>
          <a:p>
            <a:pPr marL="514350" indent="-514350"/>
            <a:r>
              <a:rPr lang="tr-TR" sz="2800" dirty="0" err="1" smtClean="0"/>
              <a:t>True</a:t>
            </a:r>
            <a:r>
              <a:rPr lang="tr-TR" sz="2800" dirty="0" smtClean="0"/>
              <a:t> </a:t>
            </a:r>
            <a:r>
              <a:rPr lang="tr-TR" sz="2800" dirty="0" err="1" smtClean="0"/>
              <a:t>sentences</a:t>
            </a:r>
            <a:r>
              <a:rPr lang="tr-TR" sz="2800" dirty="0" smtClean="0"/>
              <a:t>: T </a:t>
            </a:r>
            <a:r>
              <a:rPr lang="tr-TR" sz="2800" dirty="0" err="1" smtClean="0"/>
              <a:t>asks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say </a:t>
            </a:r>
            <a:r>
              <a:rPr lang="tr-TR" sz="2800" dirty="0" err="1" smtClean="0"/>
              <a:t>real</a:t>
            </a:r>
            <a:r>
              <a:rPr lang="tr-TR" sz="2800" dirty="0" smtClean="0"/>
              <a:t> </a:t>
            </a:r>
            <a:r>
              <a:rPr lang="tr-TR" sz="2800" dirty="0" err="1" smtClean="0"/>
              <a:t>things</a:t>
            </a:r>
            <a:r>
              <a:rPr lang="tr-TR" sz="2800" dirty="0" smtClean="0"/>
              <a:t> </a:t>
            </a:r>
            <a:r>
              <a:rPr lang="tr-TR" sz="2800" dirty="0" err="1" smtClean="0"/>
              <a:t>about</a:t>
            </a:r>
            <a:r>
              <a:rPr lang="tr-TR" sz="2800" dirty="0" smtClean="0"/>
              <a:t> </a:t>
            </a:r>
            <a:r>
              <a:rPr lang="tr-TR" sz="2800" dirty="0" err="1" smtClean="0"/>
              <a:t>themselves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</a:t>
            </a:r>
            <a:r>
              <a:rPr lang="tr-TR" sz="2800" dirty="0" smtClean="0"/>
              <a:t>.</a:t>
            </a:r>
          </a:p>
          <a:p>
            <a:pPr marL="514350" indent="-514350"/>
            <a:r>
              <a:rPr lang="tr-TR" sz="2800" dirty="0" err="1" smtClean="0"/>
              <a:t>Situation</a:t>
            </a:r>
            <a:r>
              <a:rPr lang="tr-TR" sz="2800" dirty="0" smtClean="0"/>
              <a:t>: T </a:t>
            </a:r>
            <a:r>
              <a:rPr lang="tr-TR" sz="2800" dirty="0" err="1" smtClean="0"/>
              <a:t>gives</a:t>
            </a:r>
            <a:r>
              <a:rPr lang="tr-TR" sz="2800" dirty="0" smtClean="0"/>
              <a:t> a </a:t>
            </a:r>
            <a:r>
              <a:rPr lang="tr-TR" sz="2800" dirty="0" err="1" smtClean="0"/>
              <a:t>situation</a:t>
            </a:r>
            <a:r>
              <a:rPr lang="tr-TR" sz="2800" dirty="0" smtClean="0"/>
              <a:t>.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structure</a:t>
            </a:r>
            <a:r>
              <a:rPr lang="tr-TR" sz="2800" dirty="0" smtClean="0"/>
              <a:t>.</a:t>
            </a:r>
          </a:p>
          <a:p>
            <a:pPr marL="514350" indent="-514350"/>
            <a:r>
              <a:rPr lang="tr-TR" sz="2800" dirty="0" err="1" smtClean="0"/>
              <a:t>Adding</a:t>
            </a:r>
            <a:r>
              <a:rPr lang="tr-TR" sz="2800" dirty="0" smtClean="0"/>
              <a:t> </a:t>
            </a:r>
            <a:r>
              <a:rPr lang="tr-TR" sz="2800" dirty="0" err="1" smtClean="0"/>
              <a:t>something</a:t>
            </a:r>
            <a:r>
              <a:rPr lang="tr-TR" sz="2800" dirty="0" smtClean="0"/>
              <a:t>: T </a:t>
            </a:r>
            <a:r>
              <a:rPr lang="tr-TR" sz="2800" dirty="0" err="1" smtClean="0"/>
              <a:t>asks</a:t>
            </a:r>
            <a:r>
              <a:rPr lang="tr-TR" sz="2800" dirty="0" smtClean="0"/>
              <a:t> a </a:t>
            </a:r>
            <a:r>
              <a:rPr lang="tr-TR" sz="2800" dirty="0" err="1" smtClean="0"/>
              <a:t>question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add</a:t>
            </a:r>
            <a:r>
              <a:rPr lang="tr-TR" sz="2800" dirty="0" smtClean="0"/>
              <a:t> </a:t>
            </a:r>
            <a:r>
              <a:rPr lang="tr-TR" sz="2800" dirty="0" err="1" smtClean="0"/>
              <a:t>something</a:t>
            </a:r>
            <a:r>
              <a:rPr lang="tr-TR" sz="2800" dirty="0" smtClean="0"/>
              <a:t>.</a:t>
            </a:r>
          </a:p>
          <a:p>
            <a:pPr marL="514350" indent="-514350"/>
            <a:r>
              <a:rPr lang="tr-TR" sz="2800" dirty="0" err="1" smtClean="0"/>
              <a:t>Choosing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best</a:t>
            </a:r>
            <a:r>
              <a:rPr lang="tr-TR" sz="2800" dirty="0" smtClean="0"/>
              <a:t> </a:t>
            </a:r>
            <a:r>
              <a:rPr lang="tr-TR" sz="2800" dirty="0" err="1" smtClean="0"/>
              <a:t>sentence</a:t>
            </a:r>
            <a:r>
              <a:rPr lang="tr-TR" sz="2800" dirty="0" smtClean="0"/>
              <a:t>: </a:t>
            </a:r>
            <a:r>
              <a:rPr lang="tr-TR" sz="2800" dirty="0" err="1" smtClean="0"/>
              <a:t>sts</a:t>
            </a:r>
            <a:r>
              <a:rPr lang="tr-TR" sz="2800" dirty="0" smtClean="0"/>
              <a:t> </a:t>
            </a:r>
            <a:r>
              <a:rPr lang="tr-TR" sz="2800" dirty="0" err="1" smtClean="0"/>
              <a:t>choose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most</a:t>
            </a:r>
            <a:r>
              <a:rPr lang="tr-TR" sz="2800" dirty="0" smtClean="0"/>
              <a:t> </a:t>
            </a:r>
            <a:r>
              <a:rPr lang="tr-TR" sz="2800" dirty="0" err="1" smtClean="0"/>
              <a:t>suitable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context</a:t>
            </a:r>
            <a:r>
              <a:rPr lang="tr-TR" sz="2800" dirty="0" smtClean="0"/>
              <a:t>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Reply</a:t>
            </a:r>
            <a:r>
              <a:rPr lang="tr-TR" sz="4400" dirty="0" smtClean="0"/>
              <a:t> </a:t>
            </a:r>
            <a:r>
              <a:rPr lang="tr-TR" sz="4400" dirty="0" err="1" smtClean="0"/>
              <a:t>to</a:t>
            </a:r>
            <a:r>
              <a:rPr lang="tr-TR" sz="4400" dirty="0" smtClean="0"/>
              <a:t> a </a:t>
            </a:r>
            <a:r>
              <a:rPr lang="tr-TR" sz="4400" dirty="0" err="1" smtClean="0"/>
              <a:t>letter</a:t>
            </a:r>
            <a:endParaRPr lang="tr-TR" sz="4400" dirty="0" smtClean="0"/>
          </a:p>
          <a:p>
            <a:r>
              <a:rPr lang="tr-TR" sz="4400" dirty="0" err="1" smtClean="0"/>
              <a:t>Report</a:t>
            </a:r>
            <a:endParaRPr lang="tr-TR" sz="4400" dirty="0" smtClean="0"/>
          </a:p>
          <a:p>
            <a:r>
              <a:rPr lang="tr-TR" sz="4400" dirty="0" err="1" smtClean="0"/>
              <a:t>Discussion</a:t>
            </a:r>
            <a:endParaRPr lang="tr-TR" sz="44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Listening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Extensive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pleasure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 No </a:t>
            </a:r>
            <a:r>
              <a:rPr lang="tr-TR" dirty="0" err="1" smtClean="0"/>
              <a:t>comprehension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,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exercises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Intensive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detailed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Learners</a:t>
            </a:r>
            <a:r>
              <a:rPr lang="tr-TR" dirty="0" smtClean="0"/>
              <a:t> listen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keywords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Benefit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verbal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Predict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Associate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Guess</a:t>
            </a:r>
            <a:r>
              <a:rPr lang="tr-TR" dirty="0" smtClean="0"/>
              <a:t> </a:t>
            </a:r>
            <a:r>
              <a:rPr lang="tr-TR" dirty="0" err="1" smtClean="0"/>
              <a:t>meanings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Seek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clarification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Listen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idea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speech</a:t>
            </a:r>
            <a:r>
              <a:rPr lang="tr-TR" sz="3600" dirty="0" smtClean="0"/>
              <a:t> can be </a:t>
            </a:r>
            <a:r>
              <a:rPr lang="tr-TR" sz="3600" dirty="0" err="1" smtClean="0"/>
              <a:t>processed</a:t>
            </a:r>
            <a:r>
              <a:rPr lang="tr-TR" sz="3600" dirty="0" smtClean="0"/>
              <a:t> in 2 </a:t>
            </a:r>
            <a:r>
              <a:rPr lang="tr-TR" sz="3600" dirty="0" err="1" smtClean="0"/>
              <a:t>ways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Bottom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attention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sounds</a:t>
            </a:r>
            <a:r>
              <a:rPr lang="tr-TR" dirty="0" smtClean="0"/>
              <a:t>,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tr-TR" dirty="0" err="1" smtClean="0"/>
              <a:t>grammar</a:t>
            </a:r>
            <a:r>
              <a:rPr lang="tr-TR" dirty="0" smtClean="0"/>
              <a:t>. (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smallest</a:t>
            </a:r>
            <a:r>
              <a:rPr lang="tr-TR" dirty="0" smtClean="0"/>
              <a:t> 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largest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–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phonemes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dialogue</a:t>
            </a:r>
            <a:r>
              <a:rPr lang="tr-TR" dirty="0" smtClean="0"/>
              <a:t>-).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Top </a:t>
            </a:r>
            <a:r>
              <a:rPr lang="tr-TR" dirty="0" err="1" smtClean="0"/>
              <a:t>down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idea, </a:t>
            </a:r>
            <a:r>
              <a:rPr lang="tr-TR" dirty="0" err="1" smtClean="0"/>
              <a:t>predict</a:t>
            </a:r>
            <a:r>
              <a:rPr lang="tr-TR" dirty="0" smtClean="0"/>
              <a:t>, </a:t>
            </a:r>
            <a:r>
              <a:rPr lang="tr-TR" dirty="0" err="1" smtClean="0"/>
              <a:t>expect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summarize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527</TotalTime>
  <Words>2560</Words>
  <Application>Microsoft Office PowerPoint</Application>
  <PresentationFormat>Ekran Gösterisi (4:3)</PresentationFormat>
  <Paragraphs>346</Paragraphs>
  <Slides>74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74</vt:i4>
      </vt:variant>
    </vt:vector>
  </HeadingPairs>
  <TitlesOfParts>
    <vt:vector size="75" baseType="lpstr">
      <vt:lpstr>Akış</vt:lpstr>
      <vt:lpstr>TEACHING LANGUAGE SKILLS</vt:lpstr>
      <vt:lpstr>skills</vt:lpstr>
      <vt:lpstr>LISTENING</vt:lpstr>
      <vt:lpstr>Listening is difficult</vt:lpstr>
      <vt:lpstr>Types of Listening</vt:lpstr>
      <vt:lpstr>2 purposes of Listening</vt:lpstr>
      <vt:lpstr>Listening</vt:lpstr>
      <vt:lpstr>Learners listen in order to…</vt:lpstr>
      <vt:lpstr>The speech can be processed in 2 ways</vt:lpstr>
      <vt:lpstr>To have an effective and efficient listening…</vt:lpstr>
      <vt:lpstr>Stages of Listening</vt:lpstr>
      <vt:lpstr>Slayt 12</vt:lpstr>
      <vt:lpstr>While listening activities</vt:lpstr>
      <vt:lpstr>Post-Listening Stage</vt:lpstr>
      <vt:lpstr>SPEAKING</vt:lpstr>
      <vt:lpstr>Slayt 16</vt:lpstr>
      <vt:lpstr>Approaches of Speaking</vt:lpstr>
      <vt:lpstr>Input-Focused Approaches</vt:lpstr>
      <vt:lpstr>Slayt 19</vt:lpstr>
      <vt:lpstr>Slayt 20</vt:lpstr>
      <vt:lpstr>Output-Focused Approaches</vt:lpstr>
      <vt:lpstr>Output-Focused Approaches</vt:lpstr>
      <vt:lpstr>Output-Focused Approaches</vt:lpstr>
      <vt:lpstr>Slayt 24</vt:lpstr>
      <vt:lpstr>Stages of Speaking</vt:lpstr>
      <vt:lpstr>Slayt 26</vt:lpstr>
      <vt:lpstr>Slayt 27</vt:lpstr>
      <vt:lpstr>Slayt 28</vt:lpstr>
      <vt:lpstr>Pronunciation</vt:lpstr>
      <vt:lpstr>Role of Pronunciation</vt:lpstr>
      <vt:lpstr>Approaches of Pronunciation</vt:lpstr>
      <vt:lpstr>Techniques</vt:lpstr>
      <vt:lpstr>READING</vt:lpstr>
      <vt:lpstr>Types of Reading</vt:lpstr>
      <vt:lpstr>Slayt 35</vt:lpstr>
      <vt:lpstr>Reading Sub-skils</vt:lpstr>
      <vt:lpstr>Slayt 37</vt:lpstr>
      <vt:lpstr>Slayt 38</vt:lpstr>
      <vt:lpstr>Approaches</vt:lpstr>
      <vt:lpstr>Slayt 40</vt:lpstr>
      <vt:lpstr>Slayt 41</vt:lpstr>
      <vt:lpstr>Slayt 42</vt:lpstr>
      <vt:lpstr>Stages of Reading</vt:lpstr>
      <vt:lpstr>Slayt 44</vt:lpstr>
      <vt:lpstr>Slayt 45</vt:lpstr>
      <vt:lpstr>Post Reading</vt:lpstr>
      <vt:lpstr>WRITING</vt:lpstr>
      <vt:lpstr>Approaches</vt:lpstr>
      <vt:lpstr>Slayt 49</vt:lpstr>
      <vt:lpstr>Slayt 50</vt:lpstr>
      <vt:lpstr>Slayt 51</vt:lpstr>
      <vt:lpstr>Slayt 52</vt:lpstr>
      <vt:lpstr>VOCABULARY</vt:lpstr>
      <vt:lpstr>Vocabulary Techniques</vt:lpstr>
      <vt:lpstr>1.Presentation</vt:lpstr>
      <vt:lpstr>1.Presentation</vt:lpstr>
      <vt:lpstr>1.Presentation</vt:lpstr>
      <vt:lpstr>1.Presentation (Steps)</vt:lpstr>
      <vt:lpstr>1.Presentation (Steps)</vt:lpstr>
      <vt:lpstr>1.Presentation (Steps)</vt:lpstr>
      <vt:lpstr>2.Practice</vt:lpstr>
      <vt:lpstr>2.Practice</vt:lpstr>
      <vt:lpstr>GRAMMAR</vt:lpstr>
      <vt:lpstr>Stages of Grammar Teaching</vt:lpstr>
      <vt:lpstr>Presentation</vt:lpstr>
      <vt:lpstr>Practice</vt:lpstr>
      <vt:lpstr>Practice</vt:lpstr>
      <vt:lpstr>Production</vt:lpstr>
      <vt:lpstr>Slayt 69</vt:lpstr>
      <vt:lpstr>Slayt 70</vt:lpstr>
      <vt:lpstr>Slayt 71</vt:lpstr>
      <vt:lpstr>Slayt 72</vt:lpstr>
      <vt:lpstr>Slayt 73</vt:lpstr>
      <vt:lpstr>Slayt 74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LANGUAGE SKILLS</dc:title>
  <dc:creator>Yasemin</dc:creator>
  <cp:lastModifiedBy>Yasemin</cp:lastModifiedBy>
  <cp:revision>162</cp:revision>
  <dcterms:created xsi:type="dcterms:W3CDTF">2006-08-16T00:00:00Z</dcterms:created>
  <dcterms:modified xsi:type="dcterms:W3CDTF">2014-04-02T17:47:55Z</dcterms:modified>
</cp:coreProperties>
</file>