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30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307" r:id="rId32"/>
    <p:sldId id="311" r:id="rId33"/>
    <p:sldId id="310" r:id="rId34"/>
    <p:sldId id="309" r:id="rId35"/>
    <p:sldId id="308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46799-6CA2-4EF5-BBB1-6FD3A1519EBD}" type="datetimeFigureOut">
              <a:rPr lang="tr-TR" smtClean="0"/>
              <a:t>12.03.2014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92BBB-0A2C-4A1D-84AE-4A34965456F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92BBB-0A2C-4A1D-84AE-4A34965456FD}" type="slidenum">
              <a:rPr lang="tr-TR" smtClean="0"/>
              <a:t>51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Methods</a:t>
            </a:r>
            <a:r>
              <a:rPr lang="tr-TR" dirty="0" smtClean="0"/>
              <a:t> </a:t>
            </a:r>
            <a:r>
              <a:rPr lang="tr-TR" dirty="0" err="1" smtClean="0"/>
              <a:t>Era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autonomous</a:t>
            </a:r>
            <a:r>
              <a:rPr lang="tr-TR" dirty="0" smtClean="0"/>
              <a:t> (</a:t>
            </a:r>
            <a:r>
              <a:rPr lang="tr-TR" dirty="0" err="1" smtClean="0"/>
              <a:t>responsible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own</a:t>
            </a:r>
            <a:r>
              <a:rPr lang="tr-TR" dirty="0" smtClean="0"/>
              <a:t> </a:t>
            </a:r>
            <a:r>
              <a:rPr lang="tr-TR" dirty="0" err="1" smtClean="0"/>
              <a:t>learning</a:t>
            </a:r>
            <a:r>
              <a:rPr lang="tr-TR" dirty="0" smtClean="0"/>
              <a:t>.)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Inductive</a:t>
            </a:r>
            <a:r>
              <a:rPr lang="tr-TR" dirty="0" smtClean="0"/>
              <a:t> </a:t>
            </a:r>
            <a:r>
              <a:rPr lang="tr-TR" dirty="0" err="1" smtClean="0"/>
              <a:t>learning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Grammar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sts</a:t>
            </a:r>
            <a:r>
              <a:rPr lang="tr-TR" dirty="0" smtClean="0"/>
              <a:t>.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induce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rules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Focused</a:t>
            </a:r>
            <a:r>
              <a:rPr lang="tr-TR" dirty="0" smtClean="0"/>
              <a:t> on </a:t>
            </a:r>
            <a:r>
              <a:rPr lang="tr-TR" dirty="0" err="1" smtClean="0"/>
              <a:t>vocab</a:t>
            </a:r>
            <a:r>
              <a:rPr lang="tr-TR" dirty="0" smtClean="0"/>
              <a:t>. </a:t>
            </a:r>
            <a:r>
              <a:rPr lang="tr-TR" dirty="0" err="1" smtClean="0"/>
              <a:t>teaching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Audio</a:t>
            </a:r>
            <a:r>
              <a:rPr lang="tr-TR" dirty="0" smtClean="0"/>
              <a:t> </a:t>
            </a:r>
            <a:r>
              <a:rPr lang="tr-TR" dirty="0" err="1" smtClean="0"/>
              <a:t>Lingual</a:t>
            </a:r>
            <a:r>
              <a:rPr lang="tr-TR" dirty="0" smtClean="0"/>
              <a:t> is </a:t>
            </a:r>
            <a:r>
              <a:rPr lang="tr-TR" dirty="0" err="1" smtClean="0"/>
              <a:t>based</a:t>
            </a:r>
            <a:r>
              <a:rPr lang="tr-TR" dirty="0" smtClean="0"/>
              <a:t> on </a:t>
            </a:r>
            <a:r>
              <a:rPr lang="tr-TR" dirty="0" err="1" smtClean="0"/>
              <a:t>habit</a:t>
            </a:r>
            <a:r>
              <a:rPr lang="tr-TR" dirty="0" smtClean="0"/>
              <a:t> </a:t>
            </a:r>
            <a:r>
              <a:rPr lang="tr-TR" dirty="0" err="1" smtClean="0"/>
              <a:t>formation</a:t>
            </a:r>
            <a:r>
              <a:rPr lang="tr-TR" dirty="0" smtClean="0"/>
              <a:t> </a:t>
            </a:r>
            <a:r>
              <a:rPr lang="tr-TR" dirty="0" err="1" smtClean="0"/>
              <a:t>while</a:t>
            </a:r>
            <a:r>
              <a:rPr lang="tr-TR" dirty="0" smtClean="0"/>
              <a:t> </a:t>
            </a:r>
            <a:r>
              <a:rPr lang="tr-TR" dirty="0" err="1" smtClean="0"/>
              <a:t>silent</a:t>
            </a:r>
            <a:r>
              <a:rPr lang="tr-TR" dirty="0" smtClean="0"/>
              <a:t> </a:t>
            </a:r>
            <a:r>
              <a:rPr lang="tr-TR" dirty="0" err="1" smtClean="0"/>
              <a:t>way</a:t>
            </a:r>
            <a:r>
              <a:rPr lang="tr-TR" dirty="0" smtClean="0"/>
              <a:t> is </a:t>
            </a:r>
            <a:r>
              <a:rPr lang="tr-TR" dirty="0" err="1" smtClean="0"/>
              <a:t>based</a:t>
            </a:r>
            <a:r>
              <a:rPr lang="tr-TR" dirty="0" smtClean="0"/>
              <a:t> on </a:t>
            </a:r>
            <a:r>
              <a:rPr lang="tr-TR" dirty="0" err="1" smtClean="0"/>
              <a:t>rule</a:t>
            </a:r>
            <a:r>
              <a:rPr lang="tr-TR" dirty="0" smtClean="0"/>
              <a:t> </a:t>
            </a:r>
            <a:r>
              <a:rPr lang="tr-TR" dirty="0" err="1" smtClean="0"/>
              <a:t>formation</a:t>
            </a:r>
            <a:r>
              <a:rPr lang="tr-TR" dirty="0" smtClean="0"/>
              <a:t>. </a:t>
            </a:r>
          </a:p>
          <a:p>
            <a:endParaRPr lang="tr-TR" dirty="0" smtClean="0"/>
          </a:p>
          <a:p>
            <a:r>
              <a:rPr lang="tr-TR" dirty="0" err="1" smtClean="0"/>
              <a:t>Goal</a:t>
            </a:r>
            <a:r>
              <a:rPr lang="tr-TR" dirty="0" smtClean="0"/>
              <a:t>: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autonomous</a:t>
            </a:r>
            <a:r>
              <a:rPr lang="tr-TR" dirty="0" smtClean="0"/>
              <a:t> </a:t>
            </a:r>
            <a:r>
              <a:rPr lang="tr-TR" dirty="0" err="1" smtClean="0"/>
              <a:t>learners</a:t>
            </a:r>
            <a:r>
              <a:rPr lang="tr-TR" dirty="0" smtClean="0"/>
              <a:t>. </a:t>
            </a: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correct</a:t>
            </a:r>
            <a:r>
              <a:rPr lang="tr-TR" dirty="0" smtClean="0"/>
              <a:t> </a:t>
            </a:r>
            <a:r>
              <a:rPr lang="tr-TR" dirty="0" err="1" smtClean="0"/>
              <a:t>themselves</a:t>
            </a:r>
            <a:r>
              <a:rPr lang="tr-TR" dirty="0" smtClean="0"/>
              <a:t>.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develop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own</a:t>
            </a:r>
            <a:r>
              <a:rPr lang="tr-TR" dirty="0" smtClean="0"/>
              <a:t> </a:t>
            </a:r>
            <a:r>
              <a:rPr lang="tr-TR" dirty="0" err="1" smtClean="0"/>
              <a:t>strategies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Mother</a:t>
            </a:r>
            <a:r>
              <a:rPr lang="tr-TR" dirty="0" smtClean="0"/>
              <a:t> </a:t>
            </a:r>
            <a:r>
              <a:rPr lang="tr-TR" dirty="0" err="1" smtClean="0"/>
              <a:t>tongue</a:t>
            </a:r>
            <a:r>
              <a:rPr lang="tr-TR" dirty="0" smtClean="0"/>
              <a:t> is </a:t>
            </a:r>
            <a:r>
              <a:rPr lang="tr-TR" dirty="0" err="1" smtClean="0"/>
              <a:t>sometimes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. </a:t>
            </a:r>
            <a:r>
              <a:rPr lang="tr-TR" dirty="0" err="1" smtClean="0"/>
              <a:t>However</a:t>
            </a:r>
            <a:r>
              <a:rPr lang="tr-TR" dirty="0" smtClean="0"/>
              <a:t>, NO </a:t>
            </a:r>
            <a:r>
              <a:rPr lang="tr-TR" dirty="0" err="1" smtClean="0"/>
              <a:t>translation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endParaRPr lang="tr-TR" dirty="0" smtClean="0"/>
          </a:p>
          <a:p>
            <a:pPr>
              <a:lnSpc>
                <a:spcPct val="200000"/>
              </a:lnSpc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609295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fulfill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learning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Teacher’s</a:t>
            </a:r>
            <a:r>
              <a:rPr lang="tr-TR" dirty="0" smtClean="0"/>
              <a:t> silence </a:t>
            </a:r>
            <a:r>
              <a:rPr lang="tr-TR" dirty="0" err="1" smtClean="0"/>
              <a:t>gives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responsibility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sts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T </a:t>
            </a:r>
            <a:r>
              <a:rPr lang="tr-TR" dirty="0" err="1" smtClean="0"/>
              <a:t>isn’t</a:t>
            </a:r>
            <a:r>
              <a:rPr lang="tr-TR" dirty="0" smtClean="0"/>
              <a:t> a </a:t>
            </a:r>
            <a:r>
              <a:rPr lang="tr-TR" dirty="0" err="1" smtClean="0"/>
              <a:t>modal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T </a:t>
            </a:r>
            <a:r>
              <a:rPr lang="tr-TR" dirty="0" err="1" smtClean="0"/>
              <a:t>doesn’t</a:t>
            </a:r>
            <a:r>
              <a:rPr lang="tr-TR" dirty="0" smtClean="0"/>
              <a:t> </a:t>
            </a:r>
            <a:r>
              <a:rPr lang="tr-TR" dirty="0" err="1" smtClean="0"/>
              <a:t>correct</a:t>
            </a:r>
            <a:r>
              <a:rPr lang="tr-TR" dirty="0" smtClean="0"/>
              <a:t> </a:t>
            </a:r>
            <a:r>
              <a:rPr lang="tr-TR" dirty="0" err="1" smtClean="0"/>
              <a:t>errors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He </a:t>
            </a:r>
            <a:r>
              <a:rPr lang="tr-TR" dirty="0" err="1" smtClean="0"/>
              <a:t>provides</a:t>
            </a:r>
            <a:r>
              <a:rPr lang="tr-TR" dirty="0" smtClean="0"/>
              <a:t> </a:t>
            </a:r>
            <a:r>
              <a:rPr lang="tr-TR" dirty="0" err="1" smtClean="0"/>
              <a:t>feedback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gestures</a:t>
            </a:r>
            <a:r>
              <a:rPr lang="tr-TR" dirty="0" smtClean="0"/>
              <a:t>, </a:t>
            </a:r>
            <a:r>
              <a:rPr lang="tr-TR" dirty="0" err="1" smtClean="0"/>
              <a:t>mimics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body </a:t>
            </a:r>
            <a:r>
              <a:rPr lang="tr-TR" dirty="0" err="1" smtClean="0"/>
              <a:t>language</a:t>
            </a:r>
            <a:r>
              <a:rPr lang="tr-TR" dirty="0" smtClean="0"/>
              <a:t>. (Self </a:t>
            </a:r>
            <a:r>
              <a:rPr lang="tr-TR" dirty="0" err="1" smtClean="0"/>
              <a:t>correction</a:t>
            </a:r>
            <a:r>
              <a:rPr lang="tr-TR" dirty="0" smtClean="0"/>
              <a:t> &amp; </a:t>
            </a:r>
            <a:r>
              <a:rPr lang="tr-TR" dirty="0" err="1" smtClean="0"/>
              <a:t>peer</a:t>
            </a:r>
            <a:r>
              <a:rPr lang="tr-TR" dirty="0" smtClean="0"/>
              <a:t> </a:t>
            </a:r>
            <a:r>
              <a:rPr lang="tr-TR" dirty="0" err="1" smtClean="0"/>
              <a:t>correction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).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 err="1" smtClean="0"/>
              <a:t>easy</a:t>
            </a:r>
            <a:r>
              <a:rPr lang="tr-TR" dirty="0" smtClean="0"/>
              <a:t> </a:t>
            </a:r>
            <a:r>
              <a:rPr lang="tr-TR" dirty="0" smtClean="0">
                <a:sym typeface="Wingdings" pitchFamily="2" charset="2"/>
              </a:rPr>
              <a:t> </a:t>
            </a:r>
            <a:r>
              <a:rPr lang="tr-TR" dirty="0" err="1" smtClean="0">
                <a:sym typeface="Wingdings" pitchFamily="2" charset="2"/>
              </a:rPr>
              <a:t>difficult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grammar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subjects</a:t>
            </a:r>
            <a:r>
              <a:rPr lang="tr-TR" dirty="0" smtClean="0">
                <a:sym typeface="Wingdings" pitchFamily="2" charset="2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>
                <a:sym typeface="Wingdings" pitchFamily="2" charset="2"/>
              </a:rPr>
              <a:t>All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skills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are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important</a:t>
            </a:r>
            <a:r>
              <a:rPr lang="tr-TR" dirty="0" smtClean="0">
                <a:sym typeface="Wingdings" pitchFamily="2" charset="2"/>
              </a:rPr>
              <a:t>. </a:t>
            </a:r>
            <a:r>
              <a:rPr lang="tr-TR" dirty="0" err="1" smtClean="0">
                <a:sym typeface="Wingdings" pitchFamily="2" charset="2"/>
              </a:rPr>
              <a:t>However</a:t>
            </a:r>
            <a:r>
              <a:rPr lang="tr-TR" dirty="0" smtClean="0">
                <a:sym typeface="Wingdings" pitchFamily="2" charset="2"/>
              </a:rPr>
              <a:t>, 1. </a:t>
            </a:r>
            <a:r>
              <a:rPr lang="tr-TR" dirty="0" err="1" smtClean="0">
                <a:sym typeface="Wingdings" pitchFamily="2" charset="2"/>
              </a:rPr>
              <a:t>speaking</a:t>
            </a:r>
            <a:r>
              <a:rPr lang="tr-TR" dirty="0" smtClean="0">
                <a:sym typeface="Wingdings" pitchFamily="2" charset="2"/>
              </a:rPr>
              <a:t>, 2. </a:t>
            </a:r>
            <a:r>
              <a:rPr lang="tr-TR" dirty="0" err="1" smtClean="0">
                <a:sym typeface="Wingdings" pitchFamily="2" charset="2"/>
              </a:rPr>
              <a:t>reading</a:t>
            </a:r>
            <a:r>
              <a:rPr lang="tr-TR" dirty="0" smtClean="0">
                <a:sym typeface="Wingdings" pitchFamily="2" charset="2"/>
              </a:rPr>
              <a:t> &amp; </a:t>
            </a:r>
            <a:r>
              <a:rPr lang="tr-TR" dirty="0" err="1" smtClean="0">
                <a:sym typeface="Wingdings" pitchFamily="2" charset="2"/>
              </a:rPr>
              <a:t>writing</a:t>
            </a:r>
            <a:r>
              <a:rPr lang="tr-TR" dirty="0" smtClean="0">
                <a:sym typeface="Wingdings" pitchFamily="2" charset="2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>
                <a:sym typeface="Wingdings" pitchFamily="2" charset="2"/>
              </a:rPr>
              <a:t>Sts</a:t>
            </a:r>
            <a:r>
              <a:rPr lang="tr-TR" dirty="0" smtClean="0">
                <a:sym typeface="Wingdings" pitchFamily="2" charset="2"/>
              </a:rPr>
              <a:t>  </a:t>
            </a:r>
            <a:r>
              <a:rPr lang="tr-TR" dirty="0" err="1" smtClean="0">
                <a:sym typeface="Wingdings" pitchFamily="2" charset="2"/>
              </a:rPr>
              <a:t>Sts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interaction</a:t>
            </a:r>
            <a:r>
              <a:rPr lang="tr-TR" dirty="0" smtClean="0">
                <a:sym typeface="Wingdings" pitchFamily="2" charset="2"/>
              </a:rPr>
              <a:t>. </a:t>
            </a:r>
            <a:r>
              <a:rPr lang="tr-TR" dirty="0" err="1" smtClean="0">
                <a:sym typeface="Wingdings" pitchFamily="2" charset="2"/>
              </a:rPr>
              <a:t>They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learn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from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each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other</a:t>
            </a:r>
            <a:r>
              <a:rPr lang="tr-TR" dirty="0" smtClean="0">
                <a:sym typeface="Wingdings" pitchFamily="2" charset="2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tr-TR" dirty="0" smtClean="0">
                <a:sym typeface="Wingdings" pitchFamily="2" charset="2"/>
              </a:rPr>
              <a:t>T. is </a:t>
            </a:r>
            <a:r>
              <a:rPr lang="tr-TR" dirty="0" err="1" smtClean="0">
                <a:sym typeface="Wingdings" pitchFamily="2" charset="2"/>
              </a:rPr>
              <a:t>silent</a:t>
            </a:r>
            <a:r>
              <a:rPr lang="tr-TR" dirty="0" smtClean="0">
                <a:sym typeface="Wingdings" pitchFamily="2" charset="2"/>
              </a:rPr>
              <a:t>.</a:t>
            </a:r>
          </a:p>
          <a:p>
            <a:pPr>
              <a:lnSpc>
                <a:spcPct val="200000"/>
              </a:lnSpc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Technıques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 err="1" smtClean="0"/>
              <a:t>T’s</a:t>
            </a:r>
            <a:r>
              <a:rPr lang="tr-TR" dirty="0" smtClean="0"/>
              <a:t> silence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Colour</a:t>
            </a:r>
            <a:r>
              <a:rPr lang="tr-TR" dirty="0" smtClean="0"/>
              <a:t>-</a:t>
            </a:r>
            <a:r>
              <a:rPr lang="tr-TR" dirty="0" err="1" smtClean="0"/>
              <a:t>coded</a:t>
            </a:r>
            <a:r>
              <a:rPr lang="tr-TR" dirty="0" smtClean="0"/>
              <a:t> </a:t>
            </a:r>
            <a:r>
              <a:rPr lang="tr-TR" dirty="0" err="1" smtClean="0"/>
              <a:t>sound</a:t>
            </a:r>
            <a:r>
              <a:rPr lang="tr-TR" dirty="0" smtClean="0"/>
              <a:t> </a:t>
            </a:r>
            <a:r>
              <a:rPr lang="tr-TR" dirty="0" err="1" smtClean="0"/>
              <a:t>charts</a:t>
            </a:r>
            <a:endParaRPr lang="tr-TR" dirty="0" smtClean="0"/>
          </a:p>
          <a:p>
            <a:pPr>
              <a:lnSpc>
                <a:spcPct val="200000"/>
              </a:lnSpc>
            </a:pPr>
            <a:r>
              <a:rPr lang="tr-TR" dirty="0" smtClean="0"/>
              <a:t>Fidel </a:t>
            </a:r>
            <a:r>
              <a:rPr lang="tr-TR" dirty="0" err="1" smtClean="0"/>
              <a:t>charts</a:t>
            </a:r>
            <a:endParaRPr lang="tr-TR" dirty="0" smtClean="0"/>
          </a:p>
          <a:p>
            <a:pPr>
              <a:lnSpc>
                <a:spcPct val="200000"/>
              </a:lnSpc>
            </a:pPr>
            <a:r>
              <a:rPr lang="tr-TR" dirty="0" err="1" smtClean="0"/>
              <a:t>Rods</a:t>
            </a:r>
            <a:endParaRPr lang="tr-TR" dirty="0" smtClean="0"/>
          </a:p>
          <a:p>
            <a:pPr>
              <a:lnSpc>
                <a:spcPct val="200000"/>
              </a:lnSpc>
            </a:pPr>
            <a:r>
              <a:rPr lang="tr-TR" dirty="0" smtClean="0"/>
              <a:t>Self &amp; </a:t>
            </a:r>
            <a:r>
              <a:rPr lang="tr-TR" dirty="0" err="1" smtClean="0"/>
              <a:t>peer</a:t>
            </a:r>
            <a:r>
              <a:rPr lang="tr-TR" dirty="0" smtClean="0"/>
              <a:t> </a:t>
            </a:r>
            <a:r>
              <a:rPr lang="tr-TR" dirty="0" err="1" smtClean="0"/>
              <a:t>correction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Suggestopedıa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Georgi</a:t>
            </a:r>
            <a:r>
              <a:rPr lang="tr-TR" dirty="0" smtClean="0"/>
              <a:t> </a:t>
            </a:r>
            <a:r>
              <a:rPr lang="tr-TR" dirty="0" err="1" smtClean="0"/>
              <a:t>Lozanov</a:t>
            </a:r>
            <a:r>
              <a:rPr lang="tr-TR" dirty="0" smtClean="0"/>
              <a:t> in 1970s.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Decoration</a:t>
            </a:r>
            <a:r>
              <a:rPr lang="tr-TR" dirty="0" smtClean="0"/>
              <a:t>, </a:t>
            </a:r>
            <a:r>
              <a:rPr lang="tr-TR" dirty="0" err="1" smtClean="0"/>
              <a:t>furniture</a:t>
            </a:r>
            <a:r>
              <a:rPr lang="tr-TR" dirty="0" smtClean="0"/>
              <a:t>, </a:t>
            </a:r>
            <a:r>
              <a:rPr lang="tr-TR" dirty="0" err="1" smtClean="0"/>
              <a:t>arrangement</a:t>
            </a:r>
            <a:r>
              <a:rPr lang="tr-TR" dirty="0" smtClean="0"/>
              <a:t>, </a:t>
            </a:r>
            <a:r>
              <a:rPr lang="tr-TR" dirty="0" err="1" smtClean="0"/>
              <a:t>music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main</a:t>
            </a:r>
            <a:r>
              <a:rPr lang="tr-TR" dirty="0" smtClean="0"/>
              <a:t> </a:t>
            </a:r>
            <a:r>
              <a:rPr lang="tr-TR" dirty="0" err="1" smtClean="0"/>
              <a:t>characteristics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Based</a:t>
            </a:r>
            <a:r>
              <a:rPr lang="tr-TR" dirty="0" smtClean="0"/>
              <a:t> on </a:t>
            </a:r>
            <a:r>
              <a:rPr lang="tr-TR" dirty="0" err="1" smtClean="0"/>
              <a:t>Humanism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Aim</a:t>
            </a:r>
            <a:r>
              <a:rPr lang="tr-TR" dirty="0" smtClean="0"/>
              <a:t>: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prepare</a:t>
            </a:r>
            <a:r>
              <a:rPr lang="tr-TR" dirty="0" smtClean="0"/>
              <a:t> </a:t>
            </a: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learning</a:t>
            </a:r>
            <a:r>
              <a:rPr lang="tr-TR" dirty="0" smtClean="0"/>
              <a:t> </a:t>
            </a:r>
            <a:r>
              <a:rPr lang="tr-TR" dirty="0" err="1" smtClean="0"/>
              <a:t>mentally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emotionally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 err="1" smtClean="0"/>
              <a:t>Mother</a:t>
            </a:r>
            <a:r>
              <a:rPr lang="tr-TR" dirty="0" smtClean="0"/>
              <a:t> </a:t>
            </a:r>
            <a:r>
              <a:rPr lang="tr-TR" dirty="0" err="1" smtClean="0"/>
              <a:t>tongue</a:t>
            </a:r>
            <a:r>
              <a:rPr lang="tr-TR" dirty="0" smtClean="0"/>
              <a:t> is </a:t>
            </a:r>
            <a:r>
              <a:rPr lang="tr-TR" dirty="0" err="1" smtClean="0"/>
              <a:t>used</a:t>
            </a:r>
            <a:r>
              <a:rPr lang="tr-TR" dirty="0" smtClean="0"/>
              <a:t> at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early</a:t>
            </a:r>
            <a:r>
              <a:rPr lang="tr-TR" dirty="0" smtClean="0"/>
              <a:t> </a:t>
            </a:r>
            <a:r>
              <a:rPr lang="tr-TR" dirty="0" err="1" smtClean="0"/>
              <a:t>stages</a:t>
            </a:r>
            <a:r>
              <a:rPr lang="tr-TR" dirty="0" smtClean="0"/>
              <a:t> (in </a:t>
            </a:r>
            <a:r>
              <a:rPr lang="tr-TR" dirty="0" err="1" smtClean="0"/>
              <a:t>dialogues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vocabulary</a:t>
            </a:r>
            <a:r>
              <a:rPr lang="tr-TR" dirty="0" smtClean="0"/>
              <a:t>).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Minimum </a:t>
            </a:r>
            <a:r>
              <a:rPr lang="tr-TR" dirty="0" err="1" smtClean="0"/>
              <a:t>grammar</a:t>
            </a:r>
            <a:r>
              <a:rPr lang="tr-TR" dirty="0" smtClean="0"/>
              <a:t> </a:t>
            </a:r>
            <a:r>
              <a:rPr lang="tr-TR" dirty="0" err="1" smtClean="0"/>
              <a:t>teaching</a:t>
            </a:r>
            <a:r>
              <a:rPr lang="tr-TR" dirty="0" smtClean="0"/>
              <a:t> (can be </a:t>
            </a:r>
            <a:r>
              <a:rPr lang="tr-TR" dirty="0" err="1" smtClean="0"/>
              <a:t>taught</a:t>
            </a:r>
            <a:r>
              <a:rPr lang="tr-TR" dirty="0" smtClean="0"/>
              <a:t> in </a:t>
            </a:r>
            <a:r>
              <a:rPr lang="tr-TR" dirty="0" err="1" smtClean="0"/>
              <a:t>learner’s</a:t>
            </a:r>
            <a:r>
              <a:rPr lang="tr-TR" dirty="0" smtClean="0"/>
              <a:t> </a:t>
            </a:r>
            <a:r>
              <a:rPr lang="tr-TR" dirty="0" err="1" smtClean="0"/>
              <a:t>mother</a:t>
            </a:r>
            <a:r>
              <a:rPr lang="tr-TR" dirty="0" smtClean="0"/>
              <a:t> </a:t>
            </a:r>
            <a:r>
              <a:rPr lang="tr-TR" dirty="0" err="1" smtClean="0"/>
              <a:t>tongue</a:t>
            </a:r>
            <a:r>
              <a:rPr lang="tr-TR" dirty="0" smtClean="0"/>
              <a:t>.)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T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authority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play</a:t>
            </a:r>
            <a:r>
              <a:rPr lang="tr-TR" dirty="0" smtClean="0"/>
              <a:t> a </a:t>
            </a:r>
            <a:r>
              <a:rPr lang="tr-TR" dirty="0" err="1" smtClean="0"/>
              <a:t>child</a:t>
            </a:r>
            <a:r>
              <a:rPr lang="tr-TR" dirty="0" smtClean="0"/>
              <a:t> role. (New </a:t>
            </a:r>
            <a:r>
              <a:rPr lang="tr-TR" dirty="0" err="1" smtClean="0"/>
              <a:t>identity</a:t>
            </a:r>
            <a:r>
              <a:rPr lang="tr-TR" dirty="0" smtClean="0"/>
              <a:t>)</a:t>
            </a:r>
          </a:p>
          <a:p>
            <a:pPr>
              <a:lnSpc>
                <a:spcPct val="200000"/>
              </a:lnSpc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lnSpc>
                <a:spcPct val="200000"/>
              </a:lnSpc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tr-TR" dirty="0" err="1" smtClean="0"/>
              <a:t>Speaking</a:t>
            </a:r>
            <a:r>
              <a:rPr lang="tr-TR" dirty="0" smtClean="0"/>
              <a:t> &amp; </a:t>
            </a:r>
            <a:r>
              <a:rPr lang="tr-TR" dirty="0" err="1" smtClean="0"/>
              <a:t>listening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reading</a:t>
            </a:r>
            <a:r>
              <a:rPr lang="tr-TR" dirty="0" smtClean="0"/>
              <a:t> &amp; </a:t>
            </a:r>
            <a:r>
              <a:rPr lang="tr-TR" dirty="0" err="1" smtClean="0"/>
              <a:t>writing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smtClean="0">
                <a:sym typeface="Wingdings" pitchFamily="2" charset="2"/>
              </a:rPr>
              <a:t> </a:t>
            </a:r>
            <a:r>
              <a:rPr lang="tr-TR" dirty="0" err="1" smtClean="0">
                <a:sym typeface="Wingdings" pitchFamily="2" charset="2"/>
              </a:rPr>
              <a:t>Sts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interaction</a:t>
            </a:r>
            <a:r>
              <a:rPr lang="tr-TR" dirty="0" smtClean="0">
                <a:sym typeface="Wingdings" pitchFamily="2" charset="2"/>
              </a:rPr>
              <a:t> (</a:t>
            </a:r>
            <a:r>
              <a:rPr lang="tr-TR" dirty="0" err="1" smtClean="0">
                <a:sym typeface="Wingdings" pitchFamily="2" charset="2"/>
              </a:rPr>
              <a:t>group</a:t>
            </a:r>
            <a:r>
              <a:rPr lang="tr-TR" dirty="0" smtClean="0">
                <a:sym typeface="Wingdings" pitchFamily="2" charset="2"/>
              </a:rPr>
              <a:t>&amp;</a:t>
            </a:r>
            <a:r>
              <a:rPr lang="tr-TR" dirty="0" err="1" smtClean="0">
                <a:sym typeface="Wingdings" pitchFamily="2" charset="2"/>
              </a:rPr>
              <a:t>pair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work</a:t>
            </a:r>
            <a:r>
              <a:rPr lang="tr-TR" dirty="0" smtClean="0">
                <a:sym typeface="Wingdings" pitchFamily="2" charset="2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tr-TR" dirty="0" err="1" smtClean="0">
                <a:sym typeface="Wingdings" pitchFamily="2" charset="2"/>
              </a:rPr>
              <a:t>Errors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are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corrected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using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the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correct</a:t>
            </a:r>
            <a:r>
              <a:rPr lang="tr-TR" dirty="0" smtClean="0">
                <a:sym typeface="Wingdings" pitchFamily="2" charset="2"/>
              </a:rPr>
              <a:t> form.</a:t>
            </a:r>
          </a:p>
          <a:p>
            <a:pPr>
              <a:lnSpc>
                <a:spcPct val="200000"/>
              </a:lnSpc>
            </a:pPr>
            <a:r>
              <a:rPr lang="tr-TR" dirty="0" err="1" smtClean="0">
                <a:sym typeface="Wingdings" pitchFamily="2" charset="2"/>
              </a:rPr>
              <a:t>Aim</a:t>
            </a:r>
            <a:r>
              <a:rPr lang="tr-TR" dirty="0" smtClean="0">
                <a:sym typeface="Wingdings" pitchFamily="2" charset="2"/>
              </a:rPr>
              <a:t>: </a:t>
            </a:r>
            <a:r>
              <a:rPr lang="tr-TR" dirty="0" err="1" smtClean="0">
                <a:sym typeface="Wingdings" pitchFamily="2" charset="2"/>
              </a:rPr>
              <a:t>to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let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sts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feel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relaxed</a:t>
            </a:r>
            <a:r>
              <a:rPr lang="tr-TR" dirty="0" smtClean="0">
                <a:sym typeface="Wingdings" pitchFamily="2" charset="2"/>
              </a:rPr>
              <a:t>, </a:t>
            </a:r>
            <a:r>
              <a:rPr lang="tr-TR" dirty="0" err="1" smtClean="0">
                <a:sym typeface="Wingdings" pitchFamily="2" charset="2"/>
              </a:rPr>
              <a:t>comfortable</a:t>
            </a:r>
            <a:r>
              <a:rPr lang="tr-TR" dirty="0" smtClean="0">
                <a:sym typeface="Wingdings" pitchFamily="2" charset="2"/>
              </a:rPr>
              <a:t>, </a:t>
            </a:r>
            <a:r>
              <a:rPr lang="tr-TR" dirty="0" err="1" smtClean="0">
                <a:sym typeface="Wingdings" pitchFamily="2" charset="2"/>
              </a:rPr>
              <a:t>secure</a:t>
            </a:r>
            <a:r>
              <a:rPr lang="tr-TR" dirty="0" smtClean="0">
                <a:sym typeface="Wingdings" pitchFamily="2" charset="2"/>
              </a:rPr>
              <a:t> ,n </a:t>
            </a:r>
            <a:r>
              <a:rPr lang="tr-TR" dirty="0" err="1" smtClean="0">
                <a:sym typeface="Wingdings" pitchFamily="2" charset="2"/>
              </a:rPr>
              <a:t>the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class</a:t>
            </a:r>
            <a:r>
              <a:rPr lang="tr-TR" dirty="0" smtClean="0">
                <a:sym typeface="Wingdings" pitchFamily="2" charset="2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>
                <a:sym typeface="Wingdings" pitchFamily="2" charset="2"/>
              </a:rPr>
              <a:t>Peripheral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learning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579438"/>
          </a:xfrm>
        </p:spPr>
        <p:txBody>
          <a:bodyPr/>
          <a:lstStyle/>
          <a:p>
            <a:r>
              <a:rPr lang="tr-TR" dirty="0" err="1" smtClean="0"/>
              <a:t>How</a:t>
            </a:r>
            <a:r>
              <a:rPr lang="tr-TR" dirty="0" smtClean="0"/>
              <a:t> </a:t>
            </a:r>
            <a:r>
              <a:rPr lang="tr-TR" dirty="0" err="1" smtClean="0"/>
              <a:t>does</a:t>
            </a:r>
            <a:r>
              <a:rPr lang="tr-TR" dirty="0" smtClean="0"/>
              <a:t> </a:t>
            </a:r>
            <a:r>
              <a:rPr lang="tr-TR" dirty="0" err="1" smtClean="0"/>
              <a:t>suggestology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382000" cy="48737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dirty="0" err="1" smtClean="0">
                <a:solidFill>
                  <a:srgbClr val="C00000"/>
                </a:solidFill>
              </a:rPr>
              <a:t>Suggestology</a:t>
            </a:r>
            <a:endParaRPr lang="tr-TR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tr-TR" dirty="0" smtClean="0"/>
              <a:t>(</a:t>
            </a:r>
            <a:r>
              <a:rPr lang="tr-TR" dirty="0" err="1" smtClean="0"/>
              <a:t>harnessing</a:t>
            </a:r>
            <a:r>
              <a:rPr lang="tr-TR" dirty="0" smtClean="0"/>
              <a:t> &amp; </a:t>
            </a:r>
            <a:r>
              <a:rPr lang="tr-TR" dirty="0" err="1" smtClean="0"/>
              <a:t>redirecting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mental</a:t>
            </a:r>
            <a:r>
              <a:rPr lang="tr-TR" dirty="0" smtClean="0"/>
              <a:t> </a:t>
            </a:r>
            <a:r>
              <a:rPr lang="tr-TR" dirty="0" err="1" smtClean="0"/>
              <a:t>capacity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foster</a:t>
            </a:r>
            <a:r>
              <a:rPr lang="tr-TR" dirty="0" smtClean="0"/>
              <a:t> </a:t>
            </a:r>
            <a:r>
              <a:rPr lang="tr-TR" dirty="0" err="1" smtClean="0"/>
              <a:t>maximum</a:t>
            </a:r>
            <a:r>
              <a:rPr lang="tr-TR" dirty="0" smtClean="0"/>
              <a:t> </a:t>
            </a:r>
            <a:r>
              <a:rPr lang="tr-TR" dirty="0" err="1" smtClean="0"/>
              <a:t>learning</a:t>
            </a:r>
            <a:r>
              <a:rPr lang="tr-TR" dirty="0" smtClean="0"/>
              <a:t>)</a:t>
            </a:r>
          </a:p>
          <a:p>
            <a:pPr algn="ctr">
              <a:buNone/>
            </a:pPr>
            <a:endParaRPr lang="tr-TR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tr-TR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tr-TR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C00000"/>
                </a:solidFill>
              </a:rPr>
              <a:t>1) </a:t>
            </a:r>
            <a:r>
              <a:rPr lang="tr-TR" dirty="0" err="1" smtClean="0">
                <a:solidFill>
                  <a:srgbClr val="C00000"/>
                </a:solidFill>
              </a:rPr>
              <a:t>Desuggestion</a:t>
            </a:r>
            <a:r>
              <a:rPr lang="tr-TR" dirty="0" smtClean="0">
                <a:solidFill>
                  <a:srgbClr val="C00000"/>
                </a:solidFill>
              </a:rPr>
              <a:t>:			2)</a:t>
            </a:r>
            <a:r>
              <a:rPr lang="tr-TR" dirty="0" err="1" smtClean="0">
                <a:solidFill>
                  <a:srgbClr val="C00000"/>
                </a:solidFill>
              </a:rPr>
              <a:t>Suggestion</a:t>
            </a:r>
            <a:r>
              <a:rPr lang="tr-TR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r>
              <a:rPr lang="tr-TR" b="1" dirty="0" smtClean="0"/>
              <a:t>-</a:t>
            </a:r>
            <a:r>
              <a:rPr lang="tr-TR" b="1" dirty="0" err="1" smtClean="0"/>
              <a:t>Remove</a:t>
            </a:r>
            <a:r>
              <a:rPr lang="tr-TR" b="1" dirty="0" smtClean="0"/>
              <a:t> </a:t>
            </a:r>
            <a:r>
              <a:rPr lang="tr-TR" b="1" dirty="0" err="1" smtClean="0"/>
              <a:t>barriers</a:t>
            </a:r>
            <a:r>
              <a:rPr lang="tr-TR" b="1" dirty="0" smtClean="0"/>
              <a:t>,</a:t>
            </a:r>
          </a:p>
          <a:p>
            <a:pPr>
              <a:buNone/>
            </a:pPr>
            <a:r>
              <a:rPr lang="tr-TR" b="1" dirty="0" smtClean="0"/>
              <a:t>-</a:t>
            </a:r>
            <a:r>
              <a:rPr lang="tr-TR" b="1" dirty="0" err="1" smtClean="0"/>
              <a:t>Unload</a:t>
            </a:r>
            <a:r>
              <a:rPr lang="tr-TR" b="1" dirty="0" smtClean="0"/>
              <a:t> </a:t>
            </a:r>
            <a:r>
              <a:rPr lang="tr-TR" b="1" dirty="0" err="1" smtClean="0"/>
              <a:t>unwanted</a:t>
            </a:r>
            <a:r>
              <a:rPr lang="tr-TR" b="1" dirty="0" smtClean="0"/>
              <a:t>, </a:t>
            </a:r>
            <a:r>
              <a:rPr lang="tr-TR" b="1" dirty="0" err="1" smtClean="0"/>
              <a:t>bad</a:t>
            </a:r>
            <a:r>
              <a:rPr lang="tr-TR" b="1" dirty="0" smtClean="0"/>
              <a:t>,</a:t>
            </a:r>
          </a:p>
          <a:p>
            <a:pPr>
              <a:buNone/>
            </a:pPr>
            <a:r>
              <a:rPr lang="tr-TR" b="1" dirty="0" err="1" smtClean="0"/>
              <a:t>negative</a:t>
            </a:r>
            <a:r>
              <a:rPr lang="tr-TR" b="1" dirty="0" smtClean="0"/>
              <a:t> </a:t>
            </a:r>
            <a:r>
              <a:rPr lang="tr-TR" b="1" dirty="0" err="1" smtClean="0"/>
              <a:t>feelings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memories</a:t>
            </a:r>
            <a:endParaRPr lang="tr-TR" b="1" dirty="0" smtClean="0"/>
          </a:p>
          <a:p>
            <a:pPr>
              <a:buNone/>
            </a:pPr>
            <a:r>
              <a:rPr lang="tr-TR" b="1" dirty="0" err="1" smtClean="0"/>
              <a:t>About</a:t>
            </a:r>
            <a:r>
              <a:rPr lang="tr-TR" b="1" dirty="0" smtClean="0"/>
              <a:t> </a:t>
            </a:r>
            <a:r>
              <a:rPr lang="tr-TR" b="1" dirty="0" err="1" smtClean="0"/>
              <a:t>language</a:t>
            </a:r>
            <a:r>
              <a:rPr lang="tr-TR" b="1" dirty="0" smtClean="0"/>
              <a:t> </a:t>
            </a:r>
            <a:r>
              <a:rPr lang="tr-TR" b="1" dirty="0" err="1" smtClean="0"/>
              <a:t>learning</a:t>
            </a:r>
            <a:r>
              <a:rPr lang="tr-TR" b="1" dirty="0" smtClean="0"/>
              <a:t>.</a:t>
            </a:r>
          </a:p>
          <a:p>
            <a:pPr>
              <a:buNone/>
            </a:pPr>
            <a:r>
              <a:rPr lang="tr-TR" dirty="0" smtClean="0">
                <a:solidFill>
                  <a:srgbClr val="C00000"/>
                </a:solidFill>
              </a:rPr>
              <a:t>	</a:t>
            </a:r>
          </a:p>
          <a:p>
            <a:pPr algn="ctr">
              <a:buNone/>
            </a:pP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4" name="3 Aşağı Ok"/>
          <p:cNvSpPr/>
          <p:nvPr/>
        </p:nvSpPr>
        <p:spPr>
          <a:xfrm>
            <a:off x="1676400" y="2590800"/>
            <a:ext cx="9144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Aşağı Ok"/>
          <p:cNvSpPr/>
          <p:nvPr/>
        </p:nvSpPr>
        <p:spPr>
          <a:xfrm>
            <a:off x="5943600" y="2590800"/>
            <a:ext cx="9144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şağı Ok"/>
          <p:cNvSpPr/>
          <p:nvPr/>
        </p:nvSpPr>
        <p:spPr>
          <a:xfrm>
            <a:off x="3733800" y="457200"/>
            <a:ext cx="9144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Metin kutusu"/>
          <p:cNvSpPr txBox="1"/>
          <p:nvPr/>
        </p:nvSpPr>
        <p:spPr>
          <a:xfrm>
            <a:off x="228600" y="1752600"/>
            <a:ext cx="8915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C00000"/>
                </a:solidFill>
              </a:rPr>
              <a:t>			2) </a:t>
            </a:r>
            <a:r>
              <a:rPr lang="tr-TR" sz="2400" dirty="0" err="1" smtClean="0">
                <a:solidFill>
                  <a:srgbClr val="C00000"/>
                </a:solidFill>
              </a:rPr>
              <a:t>Suggestion</a:t>
            </a:r>
            <a:endParaRPr lang="tr-TR" sz="2400" dirty="0" smtClean="0">
              <a:solidFill>
                <a:srgbClr val="C00000"/>
              </a:solidFill>
            </a:endParaRPr>
          </a:p>
          <a:p>
            <a:r>
              <a:rPr lang="tr-TR" sz="2400" b="1" dirty="0" err="1" smtClean="0"/>
              <a:t>Loading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positive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memories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about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language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learning</a:t>
            </a:r>
            <a:endParaRPr lang="tr-TR" sz="2400" b="1" dirty="0" smtClean="0"/>
          </a:p>
          <a:p>
            <a:endParaRPr lang="tr-TR" sz="2400" b="1" dirty="0" smtClean="0"/>
          </a:p>
          <a:p>
            <a:endParaRPr lang="tr-TR" sz="2400" dirty="0" smtClean="0">
              <a:solidFill>
                <a:srgbClr val="C00000"/>
              </a:solidFill>
            </a:endParaRPr>
          </a:p>
          <a:p>
            <a:endParaRPr lang="tr-TR" sz="2400" dirty="0" smtClean="0">
              <a:solidFill>
                <a:srgbClr val="C00000"/>
              </a:solidFill>
            </a:endParaRPr>
          </a:p>
          <a:p>
            <a:endParaRPr lang="tr-TR" sz="2400" dirty="0" smtClean="0">
              <a:solidFill>
                <a:srgbClr val="C00000"/>
              </a:solidFill>
            </a:endParaRPr>
          </a:p>
          <a:p>
            <a:endParaRPr lang="tr-TR" sz="2400" dirty="0" smtClean="0">
              <a:solidFill>
                <a:srgbClr val="C00000"/>
              </a:solidFill>
            </a:endParaRPr>
          </a:p>
          <a:p>
            <a:endParaRPr lang="tr-TR" sz="2400" dirty="0" smtClean="0">
              <a:solidFill>
                <a:srgbClr val="C00000"/>
              </a:solidFill>
            </a:endParaRPr>
          </a:p>
          <a:p>
            <a:endParaRPr lang="tr-TR" sz="2400" dirty="0" smtClean="0">
              <a:solidFill>
                <a:srgbClr val="C00000"/>
              </a:solidFill>
            </a:endParaRPr>
          </a:p>
          <a:p>
            <a:endParaRPr lang="tr-TR" sz="2400" dirty="0">
              <a:solidFill>
                <a:srgbClr val="C00000"/>
              </a:solidFill>
            </a:endParaRPr>
          </a:p>
        </p:txBody>
      </p:sp>
      <p:sp>
        <p:nvSpPr>
          <p:cNvPr id="8" name="7 Aşağı Ok"/>
          <p:cNvSpPr/>
          <p:nvPr/>
        </p:nvSpPr>
        <p:spPr>
          <a:xfrm>
            <a:off x="1828800" y="2971800"/>
            <a:ext cx="9144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Aşağı Ok"/>
          <p:cNvSpPr/>
          <p:nvPr/>
        </p:nvSpPr>
        <p:spPr>
          <a:xfrm>
            <a:off x="5715000" y="2895600"/>
            <a:ext cx="9144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Metin kutusu"/>
          <p:cNvSpPr txBox="1"/>
          <p:nvPr/>
        </p:nvSpPr>
        <p:spPr>
          <a:xfrm>
            <a:off x="381000" y="41910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C00000"/>
                </a:solidFill>
              </a:rPr>
              <a:t>A-</a:t>
            </a:r>
            <a:r>
              <a:rPr lang="tr-TR" dirty="0" err="1" smtClean="0">
                <a:solidFill>
                  <a:srgbClr val="C00000"/>
                </a:solidFill>
              </a:rPr>
              <a:t>direct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>
                <a:solidFill>
                  <a:srgbClr val="C00000"/>
                </a:solidFill>
              </a:rPr>
              <a:t>suggestion</a:t>
            </a:r>
            <a:r>
              <a:rPr lang="tr-TR" dirty="0" smtClean="0">
                <a:solidFill>
                  <a:srgbClr val="C00000"/>
                </a:solidFill>
              </a:rPr>
              <a:t>:</a:t>
            </a:r>
          </a:p>
          <a:p>
            <a:r>
              <a:rPr lang="tr-TR" dirty="0" err="1" smtClean="0"/>
              <a:t>Addresses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sts</a:t>
            </a:r>
            <a:r>
              <a:rPr lang="tr-TR" dirty="0" smtClean="0"/>
              <a:t>’ </a:t>
            </a:r>
            <a:r>
              <a:rPr lang="tr-TR" dirty="0" err="1" smtClean="0"/>
              <a:t>consciousness</a:t>
            </a:r>
            <a:endParaRPr lang="tr-TR" dirty="0" smtClean="0"/>
          </a:p>
          <a:p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4419600" y="42672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C00000"/>
                </a:solidFill>
              </a:rPr>
              <a:t>B-</a:t>
            </a:r>
            <a:r>
              <a:rPr lang="tr-TR" dirty="0" err="1" smtClean="0">
                <a:solidFill>
                  <a:srgbClr val="C00000"/>
                </a:solidFill>
              </a:rPr>
              <a:t>indirect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>
                <a:solidFill>
                  <a:srgbClr val="C00000"/>
                </a:solidFill>
              </a:rPr>
              <a:t>suggestion</a:t>
            </a:r>
            <a:r>
              <a:rPr lang="tr-TR" dirty="0" smtClean="0">
                <a:solidFill>
                  <a:srgbClr val="C00000"/>
                </a:solidFill>
              </a:rPr>
              <a:t>:</a:t>
            </a:r>
          </a:p>
          <a:p>
            <a:r>
              <a:rPr lang="tr-TR" dirty="0" err="1" smtClean="0"/>
              <a:t>Addresses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sts</a:t>
            </a:r>
            <a:r>
              <a:rPr lang="tr-TR" dirty="0" smtClean="0"/>
              <a:t>’ </a:t>
            </a:r>
            <a:r>
              <a:rPr lang="tr-TR" dirty="0" err="1" smtClean="0"/>
              <a:t>subconsciousness</a:t>
            </a:r>
            <a:endParaRPr lang="tr-TR" dirty="0" smtClean="0"/>
          </a:p>
          <a:p>
            <a:endParaRPr lang="tr-T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AUDIO LINGUAL METHOD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 smtClean="0"/>
              <a:t>(</a:t>
            </a:r>
            <a:r>
              <a:rPr lang="tr-TR" dirty="0" err="1" smtClean="0"/>
              <a:t>Army</a:t>
            </a:r>
            <a:r>
              <a:rPr lang="tr-TR" dirty="0" smtClean="0"/>
              <a:t> </a:t>
            </a:r>
            <a:r>
              <a:rPr lang="tr-TR" dirty="0" err="1" smtClean="0"/>
              <a:t>Method</a:t>
            </a:r>
            <a:r>
              <a:rPr lang="tr-TR" dirty="0" smtClean="0"/>
              <a:t>)</a:t>
            </a:r>
          </a:p>
          <a:p>
            <a:pPr>
              <a:lnSpc>
                <a:spcPct val="200000"/>
              </a:lnSpc>
            </a:pPr>
            <a:r>
              <a:rPr lang="tr-TR" dirty="0" err="1" smtClean="0">
                <a:solidFill>
                  <a:srgbClr val="FF0000"/>
                </a:solidFill>
              </a:rPr>
              <a:t>This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method</a:t>
            </a:r>
            <a:r>
              <a:rPr lang="tr-TR" dirty="0" smtClean="0">
                <a:solidFill>
                  <a:srgbClr val="FF0000"/>
                </a:solidFill>
              </a:rPr>
              <a:t> is </a:t>
            </a:r>
            <a:r>
              <a:rPr lang="tr-TR" dirty="0" err="1" smtClean="0">
                <a:solidFill>
                  <a:srgbClr val="FF0000"/>
                </a:solidFill>
              </a:rPr>
              <a:t>the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first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scientific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method</a:t>
            </a:r>
            <a:r>
              <a:rPr lang="tr-TR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It</a:t>
            </a:r>
            <a:r>
              <a:rPr lang="tr-TR" dirty="0" smtClean="0"/>
              <a:t> has </a:t>
            </a:r>
            <a:r>
              <a:rPr lang="tr-TR" dirty="0" err="1" smtClean="0"/>
              <a:t>roots</a:t>
            </a:r>
            <a:r>
              <a:rPr lang="tr-TR" dirty="0" smtClean="0"/>
              <a:t> in </a:t>
            </a:r>
            <a:r>
              <a:rPr lang="tr-TR" dirty="0" err="1" smtClean="0"/>
              <a:t>both</a:t>
            </a:r>
            <a:r>
              <a:rPr lang="tr-TR" dirty="0" smtClean="0"/>
              <a:t> </a:t>
            </a:r>
            <a:r>
              <a:rPr lang="tr-TR" dirty="0" err="1" smtClean="0"/>
              <a:t>psychology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linguistics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It’s</a:t>
            </a:r>
            <a:r>
              <a:rPr lang="tr-TR" dirty="0" smtClean="0"/>
              <a:t> </a:t>
            </a:r>
            <a:r>
              <a:rPr lang="tr-TR" dirty="0" err="1" smtClean="0"/>
              <a:t>based</a:t>
            </a:r>
            <a:r>
              <a:rPr lang="tr-TR" dirty="0" smtClean="0"/>
              <a:t> on </a:t>
            </a:r>
            <a:r>
              <a:rPr lang="tr-TR" dirty="0" err="1" smtClean="0"/>
              <a:t>Behavourism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Aim</a:t>
            </a:r>
            <a:r>
              <a:rPr lang="tr-TR" dirty="0" smtClean="0"/>
              <a:t>: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reduce</a:t>
            </a:r>
            <a:r>
              <a:rPr lang="tr-TR" dirty="0" smtClean="0"/>
              <a:t> </a:t>
            </a:r>
            <a:r>
              <a:rPr lang="tr-TR" dirty="0" err="1" smtClean="0"/>
              <a:t>mental</a:t>
            </a:r>
            <a:r>
              <a:rPr lang="tr-TR" dirty="0" smtClean="0"/>
              <a:t> </a:t>
            </a:r>
            <a:r>
              <a:rPr lang="tr-TR" dirty="0" err="1" smtClean="0"/>
              <a:t>burden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increase</a:t>
            </a:r>
            <a:r>
              <a:rPr lang="tr-TR" dirty="0" smtClean="0"/>
              <a:t> </a:t>
            </a:r>
            <a:r>
              <a:rPr lang="tr-TR" dirty="0" err="1" smtClean="0"/>
              <a:t>frequent</a:t>
            </a:r>
            <a:r>
              <a:rPr lang="tr-TR" dirty="0" smtClean="0"/>
              <a:t> </a:t>
            </a:r>
            <a:r>
              <a:rPr lang="tr-TR" dirty="0" err="1" smtClean="0"/>
              <a:t>repetition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imitation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/>
          </a:bodyPr>
          <a:lstStyle/>
          <a:p>
            <a:r>
              <a:rPr lang="tr-TR" sz="2400" dirty="0" err="1" smtClean="0"/>
              <a:t>Desuggestıon</a:t>
            </a:r>
            <a:r>
              <a:rPr lang="tr-TR" sz="2400" dirty="0" smtClean="0"/>
              <a:t> &amp; </a:t>
            </a:r>
            <a:r>
              <a:rPr lang="tr-TR" sz="2400" dirty="0" err="1" smtClean="0"/>
              <a:t>Suggestıon</a:t>
            </a:r>
            <a:r>
              <a:rPr lang="tr-TR" sz="2400" dirty="0" smtClean="0"/>
              <a:t> (5 </a:t>
            </a:r>
            <a:r>
              <a:rPr lang="tr-TR" sz="2400" dirty="0" err="1" smtClean="0"/>
              <a:t>princıples</a:t>
            </a:r>
            <a:r>
              <a:rPr lang="tr-TR" sz="2400" dirty="0" smtClean="0"/>
              <a:t>)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tr-TR" dirty="0" err="1" smtClean="0"/>
              <a:t>Authority</a:t>
            </a:r>
            <a:r>
              <a:rPr lang="tr-TR" dirty="0" smtClean="0"/>
              <a:t> </a:t>
            </a:r>
            <a:r>
              <a:rPr lang="tr-TR" dirty="0" err="1" smtClean="0"/>
              <a:t>concept</a:t>
            </a:r>
            <a:r>
              <a:rPr lang="tr-TR" dirty="0" smtClean="0"/>
              <a:t>: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tr-TR" dirty="0" err="1" smtClean="0"/>
              <a:t>Infantilization</a:t>
            </a:r>
            <a:r>
              <a:rPr lang="tr-TR" dirty="0" smtClean="0"/>
              <a:t>: (</a:t>
            </a:r>
            <a:r>
              <a:rPr lang="tr-TR" dirty="0" err="1" smtClean="0"/>
              <a:t>parent</a:t>
            </a:r>
            <a:r>
              <a:rPr lang="tr-TR" dirty="0" smtClean="0"/>
              <a:t>-</a:t>
            </a:r>
            <a:r>
              <a:rPr lang="tr-TR" dirty="0" err="1" smtClean="0"/>
              <a:t>child</a:t>
            </a:r>
            <a:r>
              <a:rPr lang="tr-TR" dirty="0" smtClean="0"/>
              <a:t>) T.</a:t>
            </a:r>
            <a:r>
              <a:rPr lang="tr-TR" dirty="0" smtClean="0">
                <a:sym typeface="Wingdings" pitchFamily="2" charset="2"/>
              </a:rPr>
              <a:t> </a:t>
            </a:r>
            <a:r>
              <a:rPr lang="tr-TR" dirty="0" err="1" smtClean="0">
                <a:sym typeface="Wingdings" pitchFamily="2" charset="2"/>
              </a:rPr>
              <a:t>sts</a:t>
            </a:r>
            <a:r>
              <a:rPr lang="tr-TR" dirty="0" smtClean="0">
                <a:sym typeface="Wingdings" pitchFamily="2" charset="2"/>
              </a:rPr>
              <a:t>. (role </a:t>
            </a:r>
            <a:r>
              <a:rPr lang="tr-TR" dirty="0" err="1" smtClean="0">
                <a:sym typeface="Wingdings" pitchFamily="2" charset="2"/>
              </a:rPr>
              <a:t>playing</a:t>
            </a:r>
            <a:r>
              <a:rPr lang="tr-TR" dirty="0" smtClean="0">
                <a:sym typeface="Wingdings" pitchFamily="2" charset="2"/>
              </a:rPr>
              <a:t> ,</a:t>
            </a:r>
            <a:r>
              <a:rPr lang="tr-TR" dirty="0" err="1" smtClean="0">
                <a:sym typeface="Wingdings" pitchFamily="2" charset="2"/>
              </a:rPr>
              <a:t>games</a:t>
            </a:r>
            <a:r>
              <a:rPr lang="tr-TR" dirty="0" smtClean="0">
                <a:sym typeface="Wingdings" pitchFamily="2" charset="2"/>
              </a:rPr>
              <a:t>, </a:t>
            </a:r>
            <a:r>
              <a:rPr lang="tr-TR" dirty="0" err="1" smtClean="0">
                <a:sym typeface="Wingdings" pitchFamily="2" charset="2"/>
              </a:rPr>
              <a:t>songs</a:t>
            </a:r>
            <a:r>
              <a:rPr lang="tr-TR" dirty="0" smtClean="0">
                <a:sym typeface="Wingdings" pitchFamily="2" charset="2"/>
              </a:rPr>
              <a:t>, </a:t>
            </a:r>
            <a:r>
              <a:rPr lang="tr-TR" dirty="0" err="1" smtClean="0">
                <a:sym typeface="Wingdings" pitchFamily="2" charset="2"/>
              </a:rPr>
              <a:t>etc</a:t>
            </a:r>
            <a:r>
              <a:rPr lang="tr-TR" dirty="0" smtClean="0">
                <a:sym typeface="Wingdings" pitchFamily="2" charset="2"/>
              </a:rPr>
              <a:t>.)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tr-TR" dirty="0" err="1" smtClean="0">
                <a:sym typeface="Wingdings" pitchFamily="2" charset="2"/>
              </a:rPr>
              <a:t>Double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Planedness</a:t>
            </a:r>
            <a:r>
              <a:rPr lang="tr-TR" dirty="0" smtClean="0">
                <a:sym typeface="Wingdings" pitchFamily="2" charset="2"/>
              </a:rPr>
              <a:t>: </a:t>
            </a:r>
            <a:r>
              <a:rPr lang="tr-TR" dirty="0" err="1" smtClean="0">
                <a:sym typeface="Wingdings" pitchFamily="2" charset="2"/>
              </a:rPr>
              <a:t>learning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the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instructions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and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linguistics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with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music</a:t>
            </a:r>
            <a:r>
              <a:rPr lang="tr-TR" dirty="0" smtClean="0">
                <a:sym typeface="Wingdings" pitchFamily="2" charset="2"/>
              </a:rPr>
              <a:t>.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tr-TR" dirty="0" err="1" smtClean="0">
                <a:sym typeface="Wingdings" pitchFamily="2" charset="2"/>
              </a:rPr>
              <a:t>Intonation</a:t>
            </a:r>
            <a:r>
              <a:rPr lang="tr-TR" dirty="0" smtClean="0">
                <a:sym typeface="Wingdings" pitchFamily="2" charset="2"/>
              </a:rPr>
              <a:t> &amp; </a:t>
            </a:r>
            <a:r>
              <a:rPr lang="tr-TR" dirty="0" err="1" smtClean="0">
                <a:sym typeface="Wingdings" pitchFamily="2" charset="2"/>
              </a:rPr>
              <a:t>Rhythm</a:t>
            </a:r>
            <a:r>
              <a:rPr lang="tr-TR" dirty="0" smtClean="0">
                <a:sym typeface="Wingdings" pitchFamily="2" charset="2"/>
              </a:rPr>
              <a:t>: </a:t>
            </a:r>
            <a:r>
              <a:rPr lang="tr-TR" dirty="0" err="1" smtClean="0">
                <a:sym typeface="Wingdings" pitchFamily="2" charset="2"/>
              </a:rPr>
              <a:t>to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avoid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boredom</a:t>
            </a:r>
            <a:r>
              <a:rPr lang="tr-TR" dirty="0" smtClean="0">
                <a:sym typeface="Wingdings" pitchFamily="2" charset="2"/>
              </a:rPr>
              <a:t> (in a </a:t>
            </a:r>
            <a:r>
              <a:rPr lang="tr-TR" dirty="0" err="1" smtClean="0">
                <a:sym typeface="Wingdings" pitchFamily="2" charset="2"/>
              </a:rPr>
              <a:t>playful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manner</a:t>
            </a:r>
            <a:r>
              <a:rPr lang="tr-TR" dirty="0" smtClean="0">
                <a:sym typeface="Wingdings" pitchFamily="2" charset="2"/>
              </a:rPr>
              <a:t>.)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tr-TR" dirty="0" err="1" smtClean="0">
                <a:sym typeface="Wingdings" pitchFamily="2" charset="2"/>
              </a:rPr>
              <a:t>Concert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pseudo</a:t>
            </a:r>
            <a:r>
              <a:rPr lang="tr-TR" dirty="0" smtClean="0">
                <a:sym typeface="Wingdings" pitchFamily="2" charset="2"/>
              </a:rPr>
              <a:t>-</a:t>
            </a:r>
            <a:r>
              <a:rPr lang="tr-TR" dirty="0" err="1" smtClean="0">
                <a:sym typeface="Wingdings" pitchFamily="2" charset="2"/>
              </a:rPr>
              <a:t>passiveness</a:t>
            </a:r>
            <a:r>
              <a:rPr lang="tr-TR" dirty="0" smtClean="0">
                <a:sym typeface="Wingdings" pitchFamily="2" charset="2"/>
              </a:rPr>
              <a:t>: </a:t>
            </a:r>
            <a:r>
              <a:rPr lang="tr-TR" dirty="0" err="1" smtClean="0">
                <a:sym typeface="Wingdings" pitchFamily="2" charset="2"/>
              </a:rPr>
              <a:t>teaching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with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music</a:t>
            </a:r>
            <a:r>
              <a:rPr lang="tr-TR" dirty="0" smtClean="0">
                <a:sym typeface="Wingdings" pitchFamily="2" charset="2"/>
              </a:rPr>
              <a:t>, </a:t>
            </a:r>
            <a:r>
              <a:rPr lang="tr-TR" dirty="0" err="1" smtClean="0">
                <a:sym typeface="Wingdings" pitchFamily="2" charset="2"/>
              </a:rPr>
              <a:t>rhythm</a:t>
            </a:r>
            <a:r>
              <a:rPr lang="tr-TR" dirty="0" smtClean="0">
                <a:sym typeface="Wingdings" pitchFamily="2" charset="2"/>
              </a:rPr>
              <a:t>, </a:t>
            </a:r>
            <a:r>
              <a:rPr lang="tr-TR" dirty="0" err="1" smtClean="0">
                <a:sym typeface="Wingdings" pitchFamily="2" charset="2"/>
              </a:rPr>
              <a:t>intonation</a:t>
            </a:r>
            <a:r>
              <a:rPr lang="tr-TR" dirty="0" smtClean="0">
                <a:sym typeface="Wingdings" pitchFamily="2" charset="2"/>
              </a:rPr>
              <a:t>, </a:t>
            </a:r>
            <a:r>
              <a:rPr lang="tr-TR" dirty="0" err="1" smtClean="0">
                <a:sym typeface="Wingdings" pitchFamily="2" charset="2"/>
              </a:rPr>
              <a:t>tone</a:t>
            </a:r>
            <a:r>
              <a:rPr lang="tr-TR" dirty="0" smtClean="0">
                <a:sym typeface="Wingdings" pitchFamily="2" charset="2"/>
              </a:rPr>
              <a:t>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endParaRPr lang="tr-TR" dirty="0" smtClean="0">
              <a:sym typeface="Wingdings" pitchFamily="2" charset="2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Desuggestopedıa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tr-TR" dirty="0" smtClean="0">
                <a:solidFill>
                  <a:srgbClr val="C00000"/>
                </a:solidFill>
              </a:rPr>
              <a:t>1) </a:t>
            </a:r>
            <a:r>
              <a:rPr lang="tr-TR" dirty="0" err="1" smtClean="0">
                <a:solidFill>
                  <a:srgbClr val="C00000"/>
                </a:solidFill>
              </a:rPr>
              <a:t>Receptive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>
                <a:solidFill>
                  <a:srgbClr val="C00000"/>
                </a:solidFill>
              </a:rPr>
              <a:t>Phase</a:t>
            </a:r>
            <a:r>
              <a:rPr lang="tr-TR" dirty="0" smtClean="0">
                <a:solidFill>
                  <a:srgbClr val="C00000"/>
                </a:solidFill>
              </a:rPr>
              <a:t>:</a:t>
            </a:r>
            <a:endParaRPr lang="tr-T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Desuggestopedıa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tr-TR" dirty="0" smtClean="0">
                <a:solidFill>
                  <a:srgbClr val="C00000"/>
                </a:solidFill>
              </a:rPr>
              <a:t>2) </a:t>
            </a:r>
            <a:r>
              <a:rPr lang="tr-TR" dirty="0" err="1" smtClean="0">
                <a:solidFill>
                  <a:srgbClr val="C00000"/>
                </a:solidFill>
              </a:rPr>
              <a:t>Activation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>
                <a:solidFill>
                  <a:srgbClr val="C00000"/>
                </a:solidFill>
              </a:rPr>
              <a:t>Phase</a:t>
            </a:r>
            <a:r>
              <a:rPr lang="tr-TR" dirty="0" smtClean="0">
                <a:solidFill>
                  <a:srgbClr val="C00000"/>
                </a:solidFill>
              </a:rPr>
              <a:t>:</a:t>
            </a:r>
            <a:endParaRPr lang="tr-T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Technıques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Comfortable</a:t>
            </a:r>
            <a:r>
              <a:rPr lang="tr-TR" dirty="0" smtClean="0"/>
              <a:t> </a:t>
            </a:r>
            <a:r>
              <a:rPr lang="tr-TR" dirty="0" err="1" smtClean="0"/>
              <a:t>classrooms</a:t>
            </a:r>
            <a:endParaRPr lang="tr-TR" dirty="0" smtClean="0"/>
          </a:p>
          <a:p>
            <a:r>
              <a:rPr lang="tr-TR" dirty="0" err="1" smtClean="0"/>
              <a:t>Peripheral</a:t>
            </a:r>
            <a:r>
              <a:rPr lang="tr-TR" dirty="0" smtClean="0"/>
              <a:t> </a:t>
            </a:r>
            <a:r>
              <a:rPr lang="tr-TR" dirty="0" err="1" smtClean="0"/>
              <a:t>learning</a:t>
            </a:r>
            <a:endParaRPr lang="tr-TR" dirty="0" smtClean="0"/>
          </a:p>
          <a:p>
            <a:r>
              <a:rPr lang="tr-TR" dirty="0" smtClean="0"/>
              <a:t>New </a:t>
            </a:r>
            <a:r>
              <a:rPr lang="tr-TR" dirty="0" err="1" smtClean="0"/>
              <a:t>identity</a:t>
            </a:r>
            <a:r>
              <a:rPr lang="tr-TR" dirty="0" smtClean="0"/>
              <a:t> (</a:t>
            </a:r>
            <a:r>
              <a:rPr lang="tr-TR" dirty="0" err="1" smtClean="0"/>
              <a:t>child</a:t>
            </a:r>
            <a:r>
              <a:rPr lang="tr-TR" dirty="0" smtClean="0"/>
              <a:t>-</a:t>
            </a:r>
            <a:r>
              <a:rPr lang="tr-TR" dirty="0" err="1" smtClean="0"/>
              <a:t>like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Visualization</a:t>
            </a:r>
            <a:endParaRPr lang="tr-TR" dirty="0" smtClean="0"/>
          </a:p>
          <a:p>
            <a:r>
              <a:rPr lang="tr-TR" dirty="0" smtClean="0"/>
              <a:t>1st </a:t>
            </a:r>
            <a:r>
              <a:rPr lang="tr-TR" dirty="0" err="1" smtClean="0"/>
              <a:t>concert</a:t>
            </a:r>
            <a:r>
              <a:rPr lang="tr-TR" dirty="0" smtClean="0"/>
              <a:t> &amp; 2nd </a:t>
            </a:r>
            <a:r>
              <a:rPr lang="tr-TR" dirty="0" err="1" smtClean="0"/>
              <a:t>concert</a:t>
            </a:r>
            <a:endParaRPr lang="tr-TR" dirty="0" smtClean="0"/>
          </a:p>
          <a:p>
            <a:r>
              <a:rPr lang="tr-TR" dirty="0" err="1" smtClean="0"/>
              <a:t>Primary</a:t>
            </a:r>
            <a:r>
              <a:rPr lang="tr-TR" dirty="0" smtClean="0"/>
              <a:t> </a:t>
            </a:r>
            <a:r>
              <a:rPr lang="tr-TR" dirty="0" err="1" smtClean="0"/>
              <a:t>activation</a:t>
            </a:r>
            <a:r>
              <a:rPr lang="tr-TR" dirty="0" smtClean="0"/>
              <a:t> &amp; </a:t>
            </a:r>
            <a:r>
              <a:rPr lang="tr-TR" dirty="0" err="1" smtClean="0"/>
              <a:t>secondary</a:t>
            </a:r>
            <a:r>
              <a:rPr lang="tr-TR" dirty="0" smtClean="0"/>
              <a:t> </a:t>
            </a:r>
            <a:r>
              <a:rPr lang="tr-TR" dirty="0" err="1" smtClean="0"/>
              <a:t>activation</a:t>
            </a:r>
            <a:endParaRPr lang="tr-TR" dirty="0" smtClean="0"/>
          </a:p>
          <a:p>
            <a:r>
              <a:rPr lang="tr-TR" smtClean="0"/>
              <a:t>Role </a:t>
            </a:r>
            <a:r>
              <a:rPr lang="tr-TR" dirty="0" err="1" smtClean="0"/>
              <a:t>plays</a:t>
            </a:r>
            <a:r>
              <a:rPr lang="tr-TR" dirty="0" smtClean="0"/>
              <a:t> &amp; </a:t>
            </a:r>
            <a:r>
              <a:rPr lang="tr-TR" dirty="0" err="1" smtClean="0"/>
              <a:t>dramatization</a:t>
            </a:r>
            <a:endParaRPr lang="tr-TR" dirty="0" smtClean="0"/>
          </a:p>
          <a:p>
            <a:r>
              <a:rPr lang="tr-TR" dirty="0" err="1" smtClean="0"/>
              <a:t>Games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Communıty</a:t>
            </a:r>
            <a:r>
              <a:rPr lang="tr-TR" dirty="0" smtClean="0"/>
              <a:t> </a:t>
            </a:r>
            <a:r>
              <a:rPr lang="tr-TR" dirty="0" err="1" smtClean="0"/>
              <a:t>Language</a:t>
            </a:r>
            <a:r>
              <a:rPr lang="tr-TR" dirty="0" smtClean="0"/>
              <a:t> </a:t>
            </a:r>
            <a:r>
              <a:rPr lang="tr-TR" dirty="0" err="1" smtClean="0"/>
              <a:t>Learnıng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 err="1" smtClean="0"/>
              <a:t>By</a:t>
            </a:r>
            <a:r>
              <a:rPr lang="tr-TR" dirty="0" smtClean="0"/>
              <a:t> Charles A. </a:t>
            </a:r>
            <a:r>
              <a:rPr lang="tr-TR" dirty="0" err="1" smtClean="0"/>
              <a:t>Curran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Based</a:t>
            </a:r>
            <a:r>
              <a:rPr lang="tr-TR" dirty="0" smtClean="0"/>
              <a:t> on </a:t>
            </a:r>
            <a:r>
              <a:rPr lang="tr-TR" dirty="0" err="1" smtClean="0"/>
              <a:t>Humanism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It</a:t>
            </a:r>
            <a:r>
              <a:rPr lang="tr-TR" dirty="0" smtClean="0"/>
              <a:t> is </a:t>
            </a:r>
            <a:r>
              <a:rPr lang="tr-TR" dirty="0" err="1" smtClean="0"/>
              <a:t>composed</a:t>
            </a:r>
            <a:r>
              <a:rPr lang="tr-TR" dirty="0" smtClean="0"/>
              <a:t> of </a:t>
            </a:r>
            <a:r>
              <a:rPr lang="tr-TR" dirty="0" err="1" smtClean="0"/>
              <a:t>humanistic</a:t>
            </a:r>
            <a:r>
              <a:rPr lang="tr-TR" dirty="0" smtClean="0"/>
              <a:t> </a:t>
            </a:r>
            <a:r>
              <a:rPr lang="tr-TR" dirty="0" err="1" smtClean="0"/>
              <a:t>techniques</a:t>
            </a:r>
            <a:r>
              <a:rPr lang="tr-TR" dirty="0" smtClean="0"/>
              <a:t>, </a:t>
            </a:r>
            <a:r>
              <a:rPr lang="tr-TR" dirty="0" err="1" smtClean="0"/>
              <a:t>emotions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linguistics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Support</a:t>
            </a:r>
            <a:r>
              <a:rPr lang="tr-TR" dirty="0" smtClean="0"/>
              <a:t> </a:t>
            </a:r>
            <a:r>
              <a:rPr lang="tr-TR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holistic</a:t>
            </a:r>
            <a:r>
              <a:rPr lang="tr-T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approach</a:t>
            </a:r>
            <a:r>
              <a:rPr lang="tr-T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lnSpc>
                <a:spcPct val="200000"/>
              </a:lnSpc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 err="1" smtClean="0"/>
              <a:t>Whole</a:t>
            </a:r>
            <a:r>
              <a:rPr lang="tr-TR" dirty="0" smtClean="0"/>
              <a:t>-</a:t>
            </a:r>
            <a:r>
              <a:rPr lang="tr-TR" dirty="0" err="1" smtClean="0"/>
              <a:t>person</a:t>
            </a:r>
            <a:r>
              <a:rPr lang="tr-TR" dirty="0" smtClean="0"/>
              <a:t> </a:t>
            </a:r>
            <a:r>
              <a:rPr lang="tr-TR" dirty="0" err="1" smtClean="0"/>
              <a:t>learning</a:t>
            </a:r>
            <a:endParaRPr lang="tr-TR" dirty="0" smtClean="0"/>
          </a:p>
          <a:p>
            <a:pPr>
              <a:lnSpc>
                <a:spcPct val="200000"/>
              </a:lnSpc>
            </a:pPr>
            <a:r>
              <a:rPr lang="tr-TR" dirty="0" smtClean="0"/>
              <a:t>At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early</a:t>
            </a:r>
            <a:r>
              <a:rPr lang="tr-TR" dirty="0" smtClean="0"/>
              <a:t> </a:t>
            </a:r>
            <a:r>
              <a:rPr lang="tr-TR" dirty="0" err="1" smtClean="0"/>
              <a:t>stages</a:t>
            </a:r>
            <a:r>
              <a:rPr lang="tr-TR" dirty="0" smtClean="0"/>
              <a:t> </a:t>
            </a: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dependent</a:t>
            </a:r>
            <a:r>
              <a:rPr lang="tr-TR" dirty="0" smtClean="0"/>
              <a:t> on T.</a:t>
            </a: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2200" dirty="0" smtClean="0"/>
              <a:t>SARD</a:t>
            </a:r>
            <a:br>
              <a:rPr lang="tr-TR" sz="2200" dirty="0" smtClean="0"/>
            </a:br>
            <a:r>
              <a:rPr lang="tr-TR" sz="2200" dirty="0" smtClean="0"/>
              <a:t>(</a:t>
            </a:r>
            <a:r>
              <a:rPr lang="tr-TR" sz="2200" dirty="0" err="1" smtClean="0"/>
              <a:t>To</a:t>
            </a:r>
            <a:r>
              <a:rPr lang="tr-TR" sz="2200" dirty="0" smtClean="0"/>
              <a:t> </a:t>
            </a:r>
            <a:r>
              <a:rPr lang="tr-TR" sz="2200" dirty="0" err="1" smtClean="0"/>
              <a:t>enable</a:t>
            </a:r>
            <a:r>
              <a:rPr lang="tr-TR" sz="2200" dirty="0" smtClean="0"/>
              <a:t> a </a:t>
            </a:r>
            <a:r>
              <a:rPr lang="tr-TR" sz="2200" dirty="0" err="1" smtClean="0"/>
              <a:t>secure</a:t>
            </a:r>
            <a:r>
              <a:rPr lang="tr-TR" sz="2200" dirty="0" smtClean="0"/>
              <a:t> </a:t>
            </a:r>
            <a:r>
              <a:rPr lang="tr-TR" sz="2200" dirty="0" err="1" smtClean="0"/>
              <a:t>classroom</a:t>
            </a:r>
            <a:r>
              <a:rPr lang="tr-TR" sz="2200" dirty="0" smtClean="0"/>
              <a:t>)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686800" cy="5178552"/>
          </a:xfrm>
        </p:spPr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tr-TR" dirty="0" err="1" smtClean="0">
                <a:solidFill>
                  <a:srgbClr val="C00000"/>
                </a:solidFill>
              </a:rPr>
              <a:t>Security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smtClean="0"/>
              <a:t>(</a:t>
            </a: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feel</a:t>
            </a:r>
            <a:r>
              <a:rPr lang="tr-TR" dirty="0" smtClean="0"/>
              <a:t> </a:t>
            </a:r>
            <a:r>
              <a:rPr lang="tr-TR" dirty="0" err="1" smtClean="0"/>
              <a:t>secure</a:t>
            </a:r>
            <a:r>
              <a:rPr lang="tr-TR" dirty="0" smtClean="0"/>
              <a:t>)</a:t>
            </a:r>
            <a:endParaRPr lang="tr-TR" dirty="0" smtClean="0">
              <a:solidFill>
                <a:srgbClr val="C00000"/>
              </a:solidFill>
            </a:endParaRPr>
          </a:p>
          <a:p>
            <a:pPr>
              <a:lnSpc>
                <a:spcPct val="200000"/>
              </a:lnSpc>
              <a:buNone/>
            </a:pPr>
            <a:r>
              <a:rPr lang="tr-TR" dirty="0" err="1" smtClean="0">
                <a:solidFill>
                  <a:srgbClr val="C00000"/>
                </a:solidFill>
              </a:rPr>
              <a:t>Attention</a:t>
            </a:r>
            <a:r>
              <a:rPr lang="tr-TR" dirty="0" smtClean="0">
                <a:solidFill>
                  <a:srgbClr val="C00000"/>
                </a:solidFill>
              </a:rPr>
              <a:t>&amp;</a:t>
            </a:r>
            <a:r>
              <a:rPr lang="tr-TR" dirty="0" err="1" smtClean="0">
                <a:solidFill>
                  <a:srgbClr val="C00000"/>
                </a:solidFill>
              </a:rPr>
              <a:t>Aggression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smtClean="0"/>
              <a:t>(</a:t>
            </a:r>
            <a:r>
              <a:rPr lang="tr-TR" dirty="0" err="1" smtClean="0"/>
              <a:t>increase</a:t>
            </a:r>
            <a:r>
              <a:rPr lang="tr-TR" dirty="0" smtClean="0"/>
              <a:t> </a:t>
            </a:r>
            <a:r>
              <a:rPr lang="tr-TR" dirty="0" err="1" smtClean="0"/>
              <a:t>attention</a:t>
            </a:r>
            <a:r>
              <a:rPr lang="tr-TR" dirty="0" smtClean="0">
                <a:sym typeface="Wingdings" pitchFamily="2" charset="2"/>
              </a:rPr>
              <a:t></a:t>
            </a:r>
            <a:r>
              <a:rPr lang="tr-TR" dirty="0" err="1" smtClean="0">
                <a:sym typeface="Wingdings" pitchFamily="2" charset="2"/>
              </a:rPr>
              <a:t>foster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learning</a:t>
            </a:r>
            <a:endParaRPr lang="tr-TR" dirty="0" smtClean="0">
              <a:solidFill>
                <a:srgbClr val="C00000"/>
              </a:solidFill>
            </a:endParaRPr>
          </a:p>
          <a:p>
            <a:pPr>
              <a:lnSpc>
                <a:spcPct val="200000"/>
              </a:lnSpc>
              <a:buNone/>
            </a:pPr>
            <a:r>
              <a:rPr lang="tr-TR" dirty="0" err="1" smtClean="0">
                <a:solidFill>
                  <a:srgbClr val="C00000"/>
                </a:solidFill>
              </a:rPr>
              <a:t>Retention</a:t>
            </a:r>
            <a:r>
              <a:rPr lang="tr-TR" dirty="0" smtClean="0">
                <a:solidFill>
                  <a:srgbClr val="C00000"/>
                </a:solidFill>
              </a:rPr>
              <a:t>&amp;</a:t>
            </a:r>
            <a:r>
              <a:rPr lang="tr-TR" dirty="0" err="1" smtClean="0">
                <a:solidFill>
                  <a:srgbClr val="C00000"/>
                </a:solidFill>
              </a:rPr>
              <a:t>Reflection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smtClean="0"/>
              <a:t>(</a:t>
            </a:r>
            <a:r>
              <a:rPr lang="tr-TR" dirty="0" err="1" smtClean="0"/>
              <a:t>recording</a:t>
            </a:r>
            <a:r>
              <a:rPr lang="tr-TR" dirty="0" smtClean="0"/>
              <a:t>&amp;</a:t>
            </a:r>
            <a:r>
              <a:rPr lang="tr-TR" dirty="0" err="1" smtClean="0"/>
              <a:t>listening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voices</a:t>
            </a:r>
            <a:r>
              <a:rPr lang="tr-TR" dirty="0" smtClean="0"/>
              <a:t>)</a:t>
            </a:r>
            <a:endParaRPr lang="tr-TR" dirty="0" smtClean="0">
              <a:solidFill>
                <a:srgbClr val="C00000"/>
              </a:solidFill>
            </a:endParaRPr>
          </a:p>
          <a:p>
            <a:pPr>
              <a:lnSpc>
                <a:spcPct val="200000"/>
              </a:lnSpc>
              <a:buNone/>
            </a:pPr>
            <a:r>
              <a:rPr lang="tr-TR" dirty="0" err="1" smtClean="0">
                <a:solidFill>
                  <a:srgbClr val="C00000"/>
                </a:solidFill>
              </a:rPr>
              <a:t>Discrimination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smtClean="0"/>
              <a:t>(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notice</a:t>
            </a:r>
            <a:r>
              <a:rPr lang="tr-TR" dirty="0" smtClean="0"/>
              <a:t> sim. &amp; </a:t>
            </a:r>
            <a:r>
              <a:rPr lang="tr-TR" dirty="0" err="1" smtClean="0"/>
              <a:t>dif</a:t>
            </a:r>
            <a:r>
              <a:rPr lang="tr-TR" dirty="0" smtClean="0"/>
              <a:t>. </a:t>
            </a:r>
            <a:r>
              <a:rPr lang="tr-TR" dirty="0" err="1" smtClean="0"/>
              <a:t>btw</a:t>
            </a:r>
            <a:r>
              <a:rPr lang="tr-TR" dirty="0" smtClean="0"/>
              <a:t> 2 </a:t>
            </a:r>
            <a:r>
              <a:rPr lang="tr-TR" dirty="0" err="1" smtClean="0"/>
              <a:t>languages</a:t>
            </a:r>
            <a:r>
              <a:rPr lang="tr-TR" dirty="0" smtClean="0"/>
              <a:t>.)</a:t>
            </a:r>
            <a:endParaRPr lang="tr-TR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thıs</a:t>
            </a:r>
            <a:r>
              <a:rPr lang="tr-TR" dirty="0" smtClean="0"/>
              <a:t> </a:t>
            </a:r>
            <a:r>
              <a:rPr lang="tr-TR" dirty="0" err="1" smtClean="0"/>
              <a:t>Theory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decide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topic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Translation</a:t>
            </a:r>
            <a:r>
              <a:rPr lang="tr-TR" dirty="0" smtClean="0"/>
              <a:t> in </a:t>
            </a:r>
            <a:r>
              <a:rPr lang="tr-TR" dirty="0" err="1" smtClean="0"/>
              <a:t>chunks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T.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Recording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production</a:t>
            </a:r>
            <a:endParaRPr lang="tr-TR" dirty="0" smtClean="0"/>
          </a:p>
          <a:p>
            <a:pPr>
              <a:lnSpc>
                <a:spcPct val="200000"/>
              </a:lnSpc>
            </a:pPr>
            <a:r>
              <a:rPr lang="tr-TR" dirty="0" err="1" smtClean="0"/>
              <a:t>Conversation</a:t>
            </a:r>
            <a:r>
              <a:rPr lang="tr-TR" dirty="0" smtClean="0"/>
              <a:t> </a:t>
            </a:r>
            <a:r>
              <a:rPr lang="tr-TR" dirty="0" err="1" smtClean="0"/>
              <a:t>activities</a:t>
            </a:r>
            <a:endParaRPr lang="tr-TR" dirty="0" smtClean="0"/>
          </a:p>
          <a:p>
            <a:pPr>
              <a:lnSpc>
                <a:spcPct val="200000"/>
              </a:lnSpc>
            </a:pPr>
            <a:r>
              <a:rPr lang="tr-TR" dirty="0" err="1" smtClean="0"/>
              <a:t>Goal</a:t>
            </a:r>
            <a:r>
              <a:rPr lang="tr-TR" dirty="0" smtClean="0"/>
              <a:t>: </a:t>
            </a:r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tr-TR" dirty="0" err="1" smtClean="0"/>
              <a:t>competitive</a:t>
            </a:r>
            <a:r>
              <a:rPr lang="tr-TR" dirty="0" smtClean="0"/>
              <a:t> </a:t>
            </a:r>
            <a:r>
              <a:rPr lang="tr-TR" dirty="0" err="1" smtClean="0"/>
              <a:t>environment</a:t>
            </a:r>
            <a:r>
              <a:rPr lang="tr-TR" dirty="0" smtClean="0"/>
              <a:t> </a:t>
            </a:r>
            <a:r>
              <a:rPr lang="tr-TR" dirty="0" err="1" smtClean="0"/>
              <a:t>so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can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language</a:t>
            </a:r>
            <a:r>
              <a:rPr lang="tr-TR" dirty="0" smtClean="0"/>
              <a:t> </a:t>
            </a:r>
            <a:r>
              <a:rPr lang="tr-TR" dirty="0" err="1" smtClean="0"/>
              <a:t>communicatively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tr-TR" dirty="0" err="1" smtClean="0"/>
              <a:t>Mother</a:t>
            </a:r>
            <a:r>
              <a:rPr lang="tr-TR" dirty="0" smtClean="0"/>
              <a:t> </a:t>
            </a:r>
            <a:r>
              <a:rPr lang="tr-TR" dirty="0" err="1" smtClean="0"/>
              <a:t>tongue</a:t>
            </a:r>
            <a:r>
              <a:rPr lang="tr-TR" dirty="0" smtClean="0"/>
              <a:t> is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make</a:t>
            </a:r>
            <a:r>
              <a:rPr lang="tr-TR" dirty="0" smtClean="0"/>
              <a:t> </a:t>
            </a: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feel</a:t>
            </a:r>
            <a:r>
              <a:rPr lang="tr-TR" dirty="0" smtClean="0"/>
              <a:t> </a:t>
            </a:r>
            <a:r>
              <a:rPr lang="tr-TR" dirty="0" err="1" smtClean="0"/>
              <a:t>safe</a:t>
            </a:r>
            <a:r>
              <a:rPr lang="tr-TR" dirty="0" smtClean="0"/>
              <a:t> (</a:t>
            </a:r>
            <a:r>
              <a:rPr lang="tr-TR" dirty="0" err="1" smtClean="0"/>
              <a:t>translation</a:t>
            </a:r>
            <a:r>
              <a:rPr lang="tr-TR" dirty="0" smtClean="0"/>
              <a:t>.)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T is a </a:t>
            </a:r>
            <a:r>
              <a:rPr lang="tr-TR" dirty="0" err="1" smtClean="0"/>
              <a:t>counselor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Listening</a:t>
            </a:r>
            <a:r>
              <a:rPr lang="tr-TR" dirty="0" smtClean="0"/>
              <a:t> &amp; </a:t>
            </a:r>
            <a:r>
              <a:rPr lang="tr-TR" dirty="0" err="1" smtClean="0"/>
              <a:t>speaking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impotant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Pronunciation</a:t>
            </a:r>
            <a:r>
              <a:rPr lang="tr-TR" dirty="0" smtClean="0"/>
              <a:t> is </a:t>
            </a:r>
            <a:r>
              <a:rPr lang="tr-TR" dirty="0" err="1" smtClean="0"/>
              <a:t>important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T </a:t>
            </a:r>
            <a:r>
              <a:rPr lang="tr-TR" dirty="0" smtClean="0">
                <a:sym typeface="Wingdings" pitchFamily="2" charset="2"/>
              </a:rPr>
              <a:t> </a:t>
            </a:r>
            <a:r>
              <a:rPr lang="tr-TR" dirty="0" err="1" smtClean="0">
                <a:sym typeface="Wingdings" pitchFamily="2" charset="2"/>
              </a:rPr>
              <a:t>Sts</a:t>
            </a:r>
            <a:r>
              <a:rPr lang="tr-TR" dirty="0" smtClean="0">
                <a:sym typeface="Wingdings" pitchFamily="2" charset="2"/>
              </a:rPr>
              <a:t> / </a:t>
            </a:r>
            <a:r>
              <a:rPr lang="tr-TR" dirty="0" err="1" smtClean="0">
                <a:sym typeface="Wingdings" pitchFamily="2" charset="2"/>
              </a:rPr>
              <a:t>Sts</a:t>
            </a:r>
            <a:r>
              <a:rPr lang="tr-TR" dirty="0" smtClean="0">
                <a:sym typeface="Wingdings" pitchFamily="2" charset="2"/>
              </a:rPr>
              <a:t>  </a:t>
            </a:r>
            <a:r>
              <a:rPr lang="tr-TR" dirty="0" err="1" smtClean="0">
                <a:sym typeface="Wingdings" pitchFamily="2" charset="2"/>
              </a:rPr>
              <a:t>Sts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interaction</a:t>
            </a:r>
            <a:r>
              <a:rPr lang="tr-TR" dirty="0" smtClean="0">
                <a:sym typeface="Wingdings" pitchFamily="2" charset="2"/>
              </a:rPr>
              <a:t> (</a:t>
            </a:r>
            <a:r>
              <a:rPr lang="tr-TR" dirty="0" err="1" smtClean="0">
                <a:sym typeface="Wingdings" pitchFamily="2" charset="2"/>
              </a:rPr>
              <a:t>group</a:t>
            </a:r>
            <a:r>
              <a:rPr lang="tr-TR" dirty="0" smtClean="0">
                <a:sym typeface="Wingdings" pitchFamily="2" charset="2"/>
              </a:rPr>
              <a:t> &amp; </a:t>
            </a:r>
            <a:r>
              <a:rPr lang="tr-TR" dirty="0" err="1" smtClean="0">
                <a:sym typeface="Wingdings" pitchFamily="2" charset="2"/>
              </a:rPr>
              <a:t>pair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work</a:t>
            </a:r>
            <a:r>
              <a:rPr lang="tr-TR" dirty="0" smtClean="0">
                <a:sym typeface="Wingdings" pitchFamily="2" charset="2"/>
              </a:rPr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 smtClean="0"/>
              <a:t>T </a:t>
            </a:r>
            <a:r>
              <a:rPr lang="tr-TR" dirty="0" err="1" smtClean="0"/>
              <a:t>corrects</a:t>
            </a:r>
            <a:r>
              <a:rPr lang="tr-TR" dirty="0" smtClean="0"/>
              <a:t> </a:t>
            </a:r>
            <a:r>
              <a:rPr lang="tr-TR" dirty="0" err="1" smtClean="0"/>
              <a:t>errors</a:t>
            </a:r>
            <a:r>
              <a:rPr lang="tr-TR" dirty="0" smtClean="0"/>
              <a:t> </a:t>
            </a:r>
            <a:r>
              <a:rPr lang="tr-TR" dirty="0" err="1" smtClean="0"/>
              <a:t>repeating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correct</a:t>
            </a:r>
            <a:r>
              <a:rPr lang="tr-TR" dirty="0" smtClean="0"/>
              <a:t> form </a:t>
            </a:r>
            <a:r>
              <a:rPr lang="tr-TR" dirty="0" err="1" smtClean="0"/>
              <a:t>without</a:t>
            </a:r>
            <a:r>
              <a:rPr lang="tr-TR" dirty="0" smtClean="0"/>
              <a:t> </a:t>
            </a:r>
            <a:r>
              <a:rPr lang="tr-TR" dirty="0" err="1" smtClean="0"/>
              <a:t>emphasizing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person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commits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error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No </a:t>
            </a:r>
            <a:r>
              <a:rPr lang="tr-TR" dirty="0" err="1" smtClean="0"/>
              <a:t>textbook</a:t>
            </a:r>
            <a:r>
              <a:rPr lang="tr-TR" dirty="0" smtClean="0"/>
              <a:t>, no </a:t>
            </a:r>
            <a:r>
              <a:rPr lang="tr-TR" dirty="0" err="1" smtClean="0"/>
              <a:t>pre</a:t>
            </a:r>
            <a:r>
              <a:rPr lang="tr-TR" dirty="0" smtClean="0"/>
              <a:t>-</a:t>
            </a:r>
            <a:r>
              <a:rPr lang="tr-TR" dirty="0" err="1" smtClean="0"/>
              <a:t>planned</a:t>
            </a:r>
            <a:r>
              <a:rPr lang="tr-TR" dirty="0" smtClean="0"/>
              <a:t> </a:t>
            </a:r>
            <a:r>
              <a:rPr lang="tr-TR" dirty="0" err="1" smtClean="0"/>
              <a:t>syllabus</a:t>
            </a:r>
            <a:r>
              <a:rPr lang="tr-TR" dirty="0" smtClean="0"/>
              <a:t>. (</a:t>
            </a:r>
            <a:r>
              <a:rPr lang="tr-TR" dirty="0" err="1" smtClean="0"/>
              <a:t>determined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sts</a:t>
            </a:r>
            <a:r>
              <a:rPr lang="tr-TR" dirty="0" smtClean="0"/>
              <a:t>)</a:t>
            </a:r>
          </a:p>
          <a:p>
            <a:pPr>
              <a:lnSpc>
                <a:spcPct val="200000"/>
              </a:lnSpc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 err="1" smtClean="0"/>
              <a:t>Habits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repeated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Positive</a:t>
            </a:r>
            <a:r>
              <a:rPr lang="tr-TR" dirty="0" smtClean="0"/>
              <a:t> </a:t>
            </a:r>
            <a:r>
              <a:rPr lang="tr-TR" dirty="0" err="1" smtClean="0"/>
              <a:t>reinforcements</a:t>
            </a:r>
            <a:r>
              <a:rPr lang="tr-TR" dirty="0" smtClean="0"/>
              <a:t> </a:t>
            </a:r>
            <a:r>
              <a:rPr lang="tr-TR" dirty="0" err="1" smtClean="0"/>
              <a:t>help</a:t>
            </a:r>
            <a:r>
              <a:rPr lang="tr-TR" dirty="0" smtClean="0"/>
              <a:t> </a:t>
            </a: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develop</a:t>
            </a:r>
            <a:r>
              <a:rPr lang="tr-TR" dirty="0" smtClean="0"/>
              <a:t> </a:t>
            </a:r>
            <a:r>
              <a:rPr lang="tr-TR" dirty="0" err="1" smtClean="0"/>
              <a:t>correct</a:t>
            </a:r>
            <a:r>
              <a:rPr lang="tr-TR" dirty="0" smtClean="0"/>
              <a:t> </a:t>
            </a:r>
            <a:r>
              <a:rPr lang="tr-TR" dirty="0" err="1" smtClean="0"/>
              <a:t>habit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Techniques</a:t>
            </a:r>
            <a:r>
              <a:rPr lang="tr-TR" dirty="0" smtClean="0"/>
              <a:t> </a:t>
            </a:r>
            <a:r>
              <a:rPr lang="tr-TR" dirty="0" smtClean="0">
                <a:sym typeface="Wingdings" pitchFamily="2" charset="2"/>
              </a:rPr>
              <a:t></a:t>
            </a:r>
            <a:r>
              <a:rPr lang="tr-TR" dirty="0" smtClean="0"/>
              <a:t> </a:t>
            </a:r>
            <a:r>
              <a:rPr lang="tr-TR" dirty="0" err="1" smtClean="0"/>
              <a:t>Dialogues</a:t>
            </a:r>
            <a:r>
              <a:rPr lang="tr-TR" dirty="0" smtClean="0"/>
              <a:t>, </a:t>
            </a:r>
            <a:r>
              <a:rPr lang="tr-TR" dirty="0" err="1" smtClean="0"/>
              <a:t>repetitions</a:t>
            </a:r>
            <a:r>
              <a:rPr lang="tr-TR" dirty="0" smtClean="0"/>
              <a:t>, </a:t>
            </a:r>
            <a:r>
              <a:rPr lang="tr-TR" dirty="0" err="1" smtClean="0"/>
              <a:t>drills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28600"/>
            <a:ext cx="7467600" cy="655638"/>
          </a:xfrm>
        </p:spPr>
        <p:txBody>
          <a:bodyPr/>
          <a:lstStyle/>
          <a:p>
            <a:r>
              <a:rPr lang="tr-TR" dirty="0" err="1" smtClean="0"/>
              <a:t>Technıques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5635752"/>
          </a:xfrm>
        </p:spPr>
        <p:txBody>
          <a:bodyPr/>
          <a:lstStyle/>
          <a:p>
            <a:r>
              <a:rPr lang="tr-TR" dirty="0" err="1" smtClean="0">
                <a:solidFill>
                  <a:srgbClr val="C00000"/>
                </a:solidFill>
              </a:rPr>
              <a:t>Transcription</a:t>
            </a:r>
            <a:r>
              <a:rPr lang="tr-TR" dirty="0" smtClean="0"/>
              <a:t>: </a:t>
            </a:r>
            <a:r>
              <a:rPr lang="tr-TR" dirty="0" err="1" smtClean="0"/>
              <a:t>voice</a:t>
            </a:r>
            <a:r>
              <a:rPr lang="tr-TR" dirty="0" smtClean="0"/>
              <a:t> </a:t>
            </a:r>
            <a:r>
              <a:rPr lang="tr-TR" dirty="0" err="1" smtClean="0"/>
              <a:t>recording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writing</a:t>
            </a:r>
            <a:r>
              <a:rPr lang="tr-TR" dirty="0" smtClean="0"/>
              <a:t> </a:t>
            </a:r>
            <a:r>
              <a:rPr lang="tr-TR" dirty="0" err="1" smtClean="0"/>
              <a:t>down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production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>
                <a:solidFill>
                  <a:srgbClr val="C00000"/>
                </a:solidFill>
              </a:rPr>
              <a:t>Reflection</a:t>
            </a:r>
            <a:r>
              <a:rPr lang="tr-TR" dirty="0" smtClean="0"/>
              <a:t>: </a:t>
            </a:r>
            <a:r>
              <a:rPr lang="tr-TR" dirty="0" err="1" smtClean="0"/>
              <a:t>sts</a:t>
            </a:r>
            <a:r>
              <a:rPr lang="tr-TR" dirty="0" smtClean="0"/>
              <a:t> talk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learning</a:t>
            </a:r>
            <a:r>
              <a:rPr lang="tr-TR" dirty="0" smtClean="0"/>
              <a:t> </a:t>
            </a:r>
            <a:r>
              <a:rPr lang="tr-TR" dirty="0" err="1" smtClean="0"/>
              <a:t>experiences</a:t>
            </a:r>
            <a:r>
              <a:rPr lang="tr-TR" dirty="0" smtClean="0"/>
              <a:t> &amp; </a:t>
            </a:r>
            <a:r>
              <a:rPr lang="tr-TR" dirty="0" err="1" smtClean="0"/>
              <a:t>emotions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>
                <a:solidFill>
                  <a:srgbClr val="C00000"/>
                </a:solidFill>
              </a:rPr>
              <a:t>Reflective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>
                <a:solidFill>
                  <a:srgbClr val="C00000"/>
                </a:solidFill>
              </a:rPr>
              <a:t>Listening</a:t>
            </a:r>
            <a:r>
              <a:rPr lang="tr-TR" dirty="0" smtClean="0"/>
              <a:t>: </a:t>
            </a:r>
            <a:r>
              <a:rPr lang="tr-TR" dirty="0" err="1" smtClean="0"/>
              <a:t>Tape</a:t>
            </a:r>
            <a:r>
              <a:rPr lang="tr-TR" dirty="0" smtClean="0"/>
              <a:t>-</a:t>
            </a:r>
            <a:r>
              <a:rPr lang="tr-TR" dirty="0" err="1" smtClean="0"/>
              <a:t>recording</a:t>
            </a:r>
            <a:r>
              <a:rPr lang="tr-TR" dirty="0" smtClean="0"/>
              <a:t> &amp; </a:t>
            </a:r>
            <a:r>
              <a:rPr lang="tr-TR" dirty="0" err="1" smtClean="0"/>
              <a:t>Listening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>
                <a:solidFill>
                  <a:srgbClr val="C00000"/>
                </a:solidFill>
              </a:rPr>
              <a:t>Human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>
                <a:solidFill>
                  <a:srgbClr val="C00000"/>
                </a:solidFill>
              </a:rPr>
              <a:t>Computer</a:t>
            </a:r>
            <a:r>
              <a:rPr lang="tr-TR" dirty="0" smtClean="0"/>
              <a:t>: (</a:t>
            </a:r>
            <a:r>
              <a:rPr lang="tr-TR" dirty="0" err="1" smtClean="0"/>
              <a:t>Recasting</a:t>
            </a:r>
            <a:r>
              <a:rPr lang="tr-TR" dirty="0" smtClean="0"/>
              <a:t>) T </a:t>
            </a:r>
            <a:r>
              <a:rPr lang="tr-TR" dirty="0" err="1" smtClean="0"/>
              <a:t>repeats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correct</a:t>
            </a:r>
            <a:r>
              <a:rPr lang="tr-TR" dirty="0" smtClean="0"/>
              <a:t> form.</a:t>
            </a:r>
          </a:p>
          <a:p>
            <a:endParaRPr lang="tr-TR" dirty="0" smtClean="0"/>
          </a:p>
          <a:p>
            <a:r>
              <a:rPr lang="tr-TR" dirty="0" err="1" smtClean="0">
                <a:solidFill>
                  <a:srgbClr val="C00000"/>
                </a:solidFill>
              </a:rPr>
              <a:t>Small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>
                <a:solidFill>
                  <a:srgbClr val="C00000"/>
                </a:solidFill>
              </a:rPr>
              <a:t>Group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>
                <a:solidFill>
                  <a:srgbClr val="C00000"/>
                </a:solidFill>
              </a:rPr>
              <a:t>Tasks</a:t>
            </a:r>
            <a:r>
              <a:rPr lang="tr-TR" dirty="0" smtClean="0"/>
              <a:t>: </a:t>
            </a: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learn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in </a:t>
            </a:r>
            <a:r>
              <a:rPr lang="tr-TR" dirty="0" err="1" smtClean="0"/>
              <a:t>groups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WHOLE LANGUAGE APPROACH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87375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Courier New" pitchFamily="49" charset="0"/>
              <a:buChar char="o"/>
            </a:pPr>
            <a:r>
              <a:rPr lang="tr-TR" dirty="0" err="1" smtClean="0"/>
              <a:t>By</a:t>
            </a:r>
            <a:r>
              <a:rPr lang="tr-TR" dirty="0" smtClean="0"/>
              <a:t> a </a:t>
            </a:r>
            <a:r>
              <a:rPr lang="tr-TR" dirty="0" err="1" smtClean="0"/>
              <a:t>group</a:t>
            </a:r>
            <a:r>
              <a:rPr lang="tr-TR" dirty="0" smtClean="0"/>
              <a:t> of US </a:t>
            </a:r>
            <a:r>
              <a:rPr lang="tr-TR" dirty="0" err="1" smtClean="0"/>
              <a:t>educators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  <a:buFont typeface="Courier New" pitchFamily="49" charset="0"/>
              <a:buChar char="o"/>
            </a:pPr>
            <a:r>
              <a:rPr lang="tr-TR" dirty="0" err="1" smtClean="0"/>
              <a:t>Aim</a:t>
            </a:r>
            <a:r>
              <a:rPr lang="tr-TR" dirty="0" smtClean="0"/>
              <a:t>: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teach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language</a:t>
            </a:r>
            <a:r>
              <a:rPr lang="tr-TR" dirty="0" smtClean="0"/>
              <a:t> in </a:t>
            </a:r>
            <a:r>
              <a:rPr lang="tr-TR" dirty="0" err="1" smtClean="0"/>
              <a:t>real</a:t>
            </a:r>
            <a:r>
              <a:rPr lang="tr-TR" dirty="0" smtClean="0"/>
              <a:t> life.</a:t>
            </a:r>
          </a:p>
          <a:p>
            <a:pPr>
              <a:lnSpc>
                <a:spcPct val="200000"/>
              </a:lnSpc>
              <a:buFont typeface="Courier New" pitchFamily="49" charset="0"/>
              <a:buChar char="o"/>
            </a:pPr>
            <a:r>
              <a:rPr lang="tr-TR" dirty="0" err="1" smtClean="0"/>
              <a:t>Language</a:t>
            </a:r>
            <a:r>
              <a:rPr lang="tr-TR" dirty="0" smtClean="0"/>
              <a:t> is a </a:t>
            </a:r>
            <a:r>
              <a:rPr lang="tr-TR" dirty="0" err="1" smtClean="0"/>
              <a:t>whole</a:t>
            </a:r>
            <a:r>
              <a:rPr lang="tr-TR" dirty="0" smtClean="0"/>
              <a:t>. </a:t>
            </a:r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be </a:t>
            </a:r>
            <a:r>
              <a:rPr lang="tr-TR" dirty="0" err="1" smtClean="0"/>
              <a:t>taught</a:t>
            </a:r>
            <a:r>
              <a:rPr lang="tr-TR" dirty="0" smtClean="0"/>
              <a:t> </a:t>
            </a:r>
            <a:r>
              <a:rPr lang="tr-TR" dirty="0" err="1" smtClean="0"/>
              <a:t>holistically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  <a:buFont typeface="Courier New" pitchFamily="49" charset="0"/>
              <a:buChar char="o"/>
            </a:pPr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shouldn’t</a:t>
            </a:r>
            <a:r>
              <a:rPr lang="tr-TR" dirty="0" smtClean="0"/>
              <a:t> be </a:t>
            </a:r>
            <a:r>
              <a:rPr lang="tr-TR" dirty="0" err="1" smtClean="0"/>
              <a:t>divided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parts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</a:t>
            </a:r>
            <a:r>
              <a:rPr lang="tr-TR" dirty="0" err="1" smtClean="0"/>
              <a:t>grammar</a:t>
            </a:r>
            <a:r>
              <a:rPr lang="tr-TR" dirty="0" smtClean="0"/>
              <a:t>, </a:t>
            </a:r>
            <a:r>
              <a:rPr lang="tr-TR" dirty="0" err="1" smtClean="0"/>
              <a:t>vocab</a:t>
            </a:r>
            <a:r>
              <a:rPr lang="tr-TR" dirty="0" smtClean="0"/>
              <a:t>, </a:t>
            </a:r>
            <a:r>
              <a:rPr lang="tr-TR" dirty="0" err="1" smtClean="0"/>
              <a:t>writing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reading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  <a:buFont typeface="Courier New" pitchFamily="49" charset="0"/>
              <a:buChar char="o"/>
            </a:pPr>
            <a:endParaRPr lang="tr-TR" dirty="0" smtClean="0"/>
          </a:p>
          <a:p>
            <a:pPr>
              <a:lnSpc>
                <a:spcPct val="200000"/>
              </a:lnSpc>
              <a:buFont typeface="Courier New" pitchFamily="49" charset="0"/>
              <a:buChar char="o"/>
            </a:pPr>
            <a:endParaRPr lang="tr-TR" dirty="0" smtClean="0"/>
          </a:p>
          <a:p>
            <a:pPr>
              <a:lnSpc>
                <a:spcPct val="200000"/>
              </a:lnSpc>
              <a:buNone/>
            </a:pPr>
            <a:endParaRPr lang="tr-TR" sz="4000" dirty="0" smtClean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  <a:buNone/>
            </a:pPr>
            <a:endParaRPr lang="tr-TR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 err="1" smtClean="0"/>
              <a:t>Authentic</a:t>
            </a:r>
            <a:r>
              <a:rPr lang="tr-TR" dirty="0" smtClean="0"/>
              <a:t> </a:t>
            </a:r>
            <a:r>
              <a:rPr lang="tr-TR" dirty="0" err="1" smtClean="0"/>
              <a:t>materials</a:t>
            </a:r>
            <a:r>
              <a:rPr lang="tr-TR" dirty="0" smtClean="0"/>
              <a:t> &amp; </a:t>
            </a:r>
            <a:r>
              <a:rPr lang="tr-TR" dirty="0" err="1" smtClean="0"/>
              <a:t>tasks</a:t>
            </a:r>
            <a:r>
              <a:rPr lang="tr-TR" dirty="0" smtClean="0"/>
              <a:t>, </a:t>
            </a:r>
            <a:r>
              <a:rPr lang="tr-TR" dirty="0" err="1" smtClean="0"/>
              <a:t>real</a:t>
            </a:r>
            <a:r>
              <a:rPr lang="tr-TR" dirty="0" smtClean="0"/>
              <a:t> life </a:t>
            </a:r>
            <a:r>
              <a:rPr lang="tr-TR" dirty="0" err="1" smtClean="0"/>
              <a:t>situations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T is a </a:t>
            </a:r>
            <a:r>
              <a:rPr lang="tr-TR" dirty="0" err="1" smtClean="0"/>
              <a:t>facilitator</a:t>
            </a:r>
            <a:r>
              <a:rPr lang="tr-TR" dirty="0" smtClean="0"/>
              <a:t>. 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evaluate</a:t>
            </a:r>
            <a:r>
              <a:rPr lang="tr-TR" dirty="0" smtClean="0"/>
              <a:t> </a:t>
            </a:r>
            <a:r>
              <a:rPr lang="tr-TR" dirty="0" err="1" smtClean="0"/>
              <a:t>themselves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Errors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T </a:t>
            </a:r>
            <a:r>
              <a:rPr lang="tr-TR" dirty="0" err="1" smtClean="0"/>
              <a:t>tolerates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Major</a:t>
            </a:r>
            <a:r>
              <a:rPr lang="tr-TR" dirty="0" smtClean="0"/>
              <a:t> </a:t>
            </a:r>
            <a:r>
              <a:rPr lang="tr-TR" dirty="0" err="1" smtClean="0"/>
              <a:t>errors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corrected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Technıques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 err="1" smtClean="0"/>
              <a:t>Individual</a:t>
            </a:r>
            <a:r>
              <a:rPr lang="tr-TR" dirty="0" smtClean="0"/>
              <a:t> &amp; </a:t>
            </a:r>
            <a:r>
              <a:rPr lang="tr-TR" dirty="0" err="1" smtClean="0"/>
              <a:t>group</a:t>
            </a:r>
            <a:r>
              <a:rPr lang="tr-TR" dirty="0" smtClean="0"/>
              <a:t> </a:t>
            </a:r>
            <a:r>
              <a:rPr lang="tr-TR" dirty="0" err="1" smtClean="0"/>
              <a:t>reading</a:t>
            </a:r>
            <a:r>
              <a:rPr lang="tr-TR" dirty="0" smtClean="0"/>
              <a:t>-</a:t>
            </a:r>
            <a:r>
              <a:rPr lang="tr-TR" dirty="0" err="1" smtClean="0"/>
              <a:t>writing</a:t>
            </a:r>
            <a:r>
              <a:rPr lang="tr-TR" dirty="0" smtClean="0"/>
              <a:t> </a:t>
            </a:r>
            <a:r>
              <a:rPr lang="tr-TR" dirty="0" err="1" smtClean="0"/>
              <a:t>tasks</a:t>
            </a:r>
            <a:endParaRPr lang="tr-TR" dirty="0" smtClean="0"/>
          </a:p>
          <a:p>
            <a:pPr>
              <a:lnSpc>
                <a:spcPct val="200000"/>
              </a:lnSpc>
            </a:pPr>
            <a:r>
              <a:rPr lang="tr-TR" dirty="0" err="1" smtClean="0"/>
              <a:t>Authentic</a:t>
            </a:r>
            <a:r>
              <a:rPr lang="tr-TR" dirty="0" smtClean="0"/>
              <a:t> </a:t>
            </a:r>
            <a:r>
              <a:rPr lang="tr-TR" dirty="0" err="1" smtClean="0"/>
              <a:t>texts</a:t>
            </a:r>
            <a:endParaRPr lang="tr-TR" dirty="0" smtClean="0"/>
          </a:p>
          <a:p>
            <a:pPr>
              <a:lnSpc>
                <a:spcPct val="200000"/>
              </a:lnSpc>
            </a:pPr>
            <a:r>
              <a:rPr lang="tr-TR" dirty="0" err="1" smtClean="0"/>
              <a:t>Writing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 </a:t>
            </a:r>
            <a:r>
              <a:rPr lang="tr-TR" dirty="0" err="1" smtClean="0"/>
              <a:t>real</a:t>
            </a:r>
            <a:r>
              <a:rPr lang="tr-TR" dirty="0" smtClean="0"/>
              <a:t> </a:t>
            </a:r>
            <a:r>
              <a:rPr lang="tr-TR" dirty="0" err="1" smtClean="0"/>
              <a:t>audience</a:t>
            </a:r>
            <a:endParaRPr lang="tr-TR" dirty="0" smtClean="0"/>
          </a:p>
          <a:p>
            <a:pPr>
              <a:lnSpc>
                <a:spcPct val="200000"/>
              </a:lnSpc>
            </a:pP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make</a:t>
            </a:r>
            <a:r>
              <a:rPr lang="tr-TR" dirty="0" smtClean="0"/>
              <a:t> </a:t>
            </a:r>
            <a:r>
              <a:rPr lang="tr-TR" dirty="0" err="1" smtClean="0"/>
              <a:t>books</a:t>
            </a:r>
            <a:r>
              <a:rPr lang="tr-TR" dirty="0" smtClean="0"/>
              <a:t>, </a:t>
            </a:r>
            <a:r>
              <a:rPr lang="tr-TR" dirty="0" err="1" smtClean="0"/>
              <a:t>journals</a:t>
            </a:r>
            <a:r>
              <a:rPr lang="tr-TR" dirty="0" smtClean="0"/>
              <a:t> &amp; </a:t>
            </a:r>
            <a:r>
              <a:rPr lang="tr-TR" dirty="0" err="1" smtClean="0"/>
              <a:t>magazines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Story</a:t>
            </a:r>
            <a:r>
              <a:rPr lang="tr-TR" dirty="0" smtClean="0"/>
              <a:t> </a:t>
            </a:r>
            <a:r>
              <a:rPr lang="tr-TR" dirty="0" err="1" smtClean="0"/>
              <a:t>writing</a:t>
            </a:r>
            <a:r>
              <a:rPr lang="tr-TR" dirty="0" smtClean="0"/>
              <a:t>, e-mail, CV, </a:t>
            </a:r>
            <a:r>
              <a:rPr lang="tr-TR" dirty="0" err="1" smtClean="0"/>
              <a:t>letter</a:t>
            </a:r>
            <a:r>
              <a:rPr lang="tr-TR" dirty="0" smtClean="0"/>
              <a:t> </a:t>
            </a:r>
            <a:r>
              <a:rPr lang="tr-TR" dirty="0" err="1" smtClean="0"/>
              <a:t>writing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579438"/>
          </a:xfrm>
        </p:spPr>
        <p:txBody>
          <a:bodyPr/>
          <a:lstStyle/>
          <a:p>
            <a:r>
              <a:rPr lang="tr-TR" dirty="0" err="1" smtClean="0"/>
              <a:t>Multıple</a:t>
            </a:r>
            <a:r>
              <a:rPr lang="tr-TR" dirty="0" smtClean="0"/>
              <a:t> </a:t>
            </a:r>
            <a:r>
              <a:rPr lang="tr-TR" dirty="0" err="1" smtClean="0"/>
              <a:t>Intellıgences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563575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Howard</a:t>
            </a:r>
            <a:r>
              <a:rPr lang="tr-TR" dirty="0" smtClean="0"/>
              <a:t> </a:t>
            </a:r>
            <a:r>
              <a:rPr lang="tr-TR" dirty="0" err="1" smtClean="0"/>
              <a:t>Gardner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8 </a:t>
            </a:r>
            <a:r>
              <a:rPr lang="tr-TR" dirty="0" err="1" smtClean="0"/>
              <a:t>types</a:t>
            </a:r>
            <a:r>
              <a:rPr lang="tr-TR" dirty="0" smtClean="0"/>
              <a:t> of </a:t>
            </a:r>
            <a:r>
              <a:rPr lang="tr-TR" dirty="0" err="1" smtClean="0"/>
              <a:t>intelligences</a:t>
            </a:r>
            <a:r>
              <a:rPr lang="tr-TR" dirty="0" smtClean="0"/>
              <a:t>: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arenR"/>
            </a:pPr>
            <a:r>
              <a:rPr lang="tr-TR" dirty="0" err="1" smtClean="0"/>
              <a:t>Verbal</a:t>
            </a:r>
            <a:r>
              <a:rPr lang="tr-TR" dirty="0" smtClean="0"/>
              <a:t>/</a:t>
            </a:r>
            <a:r>
              <a:rPr lang="tr-TR" dirty="0" err="1" smtClean="0"/>
              <a:t>linguistic</a:t>
            </a:r>
            <a:r>
              <a:rPr lang="tr-TR" dirty="0" smtClean="0"/>
              <a:t> </a:t>
            </a:r>
            <a:r>
              <a:rPr lang="tr-TR" dirty="0" err="1" smtClean="0"/>
              <a:t>intelligence</a:t>
            </a:r>
            <a:endParaRPr lang="tr-TR" dirty="0" smtClean="0"/>
          </a:p>
          <a:p>
            <a:pPr marL="457200" indent="-457200">
              <a:lnSpc>
                <a:spcPct val="200000"/>
              </a:lnSpc>
              <a:buFont typeface="+mj-lt"/>
              <a:buAutoNum type="arabicParenR"/>
            </a:pPr>
            <a:r>
              <a:rPr lang="tr-TR" dirty="0" err="1" smtClean="0"/>
              <a:t>Logical</a:t>
            </a:r>
            <a:r>
              <a:rPr lang="tr-TR" dirty="0" smtClean="0"/>
              <a:t>/</a:t>
            </a:r>
            <a:r>
              <a:rPr lang="tr-TR" dirty="0" err="1" smtClean="0"/>
              <a:t>Mathematical</a:t>
            </a:r>
            <a:r>
              <a:rPr lang="tr-TR" dirty="0" smtClean="0"/>
              <a:t> </a:t>
            </a:r>
            <a:r>
              <a:rPr lang="tr-TR" dirty="0" err="1" smtClean="0"/>
              <a:t>int</a:t>
            </a:r>
            <a:r>
              <a:rPr lang="tr-TR" dirty="0" smtClean="0"/>
              <a:t>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arenR"/>
            </a:pPr>
            <a:r>
              <a:rPr lang="tr-TR" dirty="0" err="1" smtClean="0"/>
              <a:t>Visual</a:t>
            </a:r>
            <a:r>
              <a:rPr lang="tr-TR" dirty="0" smtClean="0"/>
              <a:t>/</a:t>
            </a:r>
            <a:r>
              <a:rPr lang="tr-TR" dirty="0" err="1" smtClean="0"/>
              <a:t>Spatial</a:t>
            </a:r>
            <a:r>
              <a:rPr lang="tr-TR" dirty="0" smtClean="0"/>
              <a:t> </a:t>
            </a:r>
            <a:r>
              <a:rPr lang="tr-TR" dirty="0" err="1" smtClean="0"/>
              <a:t>int</a:t>
            </a:r>
            <a:r>
              <a:rPr lang="tr-TR" dirty="0" smtClean="0"/>
              <a:t>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arenR"/>
            </a:pPr>
            <a:r>
              <a:rPr lang="tr-TR" dirty="0" err="1" smtClean="0"/>
              <a:t>Bodily</a:t>
            </a:r>
            <a:r>
              <a:rPr lang="tr-TR" dirty="0" smtClean="0"/>
              <a:t>/</a:t>
            </a:r>
            <a:r>
              <a:rPr lang="tr-TR" dirty="0" err="1" smtClean="0"/>
              <a:t>Kinesthetic</a:t>
            </a:r>
            <a:r>
              <a:rPr lang="tr-TR" dirty="0" smtClean="0"/>
              <a:t> </a:t>
            </a:r>
            <a:r>
              <a:rPr lang="tr-TR" dirty="0" err="1" smtClean="0"/>
              <a:t>int</a:t>
            </a:r>
            <a:r>
              <a:rPr lang="tr-TR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 err="1" smtClean="0">
                <a:solidFill>
                  <a:srgbClr val="C00000"/>
                </a:solidFill>
              </a:rPr>
              <a:t>Contrastive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>
                <a:solidFill>
                  <a:srgbClr val="C00000"/>
                </a:solidFill>
              </a:rPr>
              <a:t>Analysis</a:t>
            </a:r>
            <a:r>
              <a:rPr lang="tr-TR" dirty="0" smtClean="0"/>
              <a:t> is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compare</a:t>
            </a:r>
            <a:r>
              <a:rPr lang="tr-TR" dirty="0" smtClean="0"/>
              <a:t> &amp; </a:t>
            </a:r>
            <a:r>
              <a:rPr lang="tr-TR" dirty="0" err="1" smtClean="0"/>
              <a:t>contrast</a:t>
            </a:r>
            <a:r>
              <a:rPr lang="tr-TR" dirty="0" smtClean="0"/>
              <a:t> 2 </a:t>
            </a:r>
            <a:r>
              <a:rPr lang="tr-TR" dirty="0" err="1" smtClean="0"/>
              <a:t>languages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uncover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similarities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differences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differences</a:t>
            </a:r>
            <a:r>
              <a:rPr lang="tr-TR" dirty="0" smtClean="0"/>
              <a:t> </a:t>
            </a:r>
            <a:r>
              <a:rPr lang="tr-TR" dirty="0" err="1" smtClean="0"/>
              <a:t>cause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commit</a:t>
            </a:r>
            <a:r>
              <a:rPr lang="tr-TR" dirty="0" smtClean="0"/>
              <a:t> </a:t>
            </a:r>
            <a:r>
              <a:rPr lang="tr-TR" dirty="0" err="1" smtClean="0"/>
              <a:t>erros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errors</a:t>
            </a:r>
            <a:r>
              <a:rPr lang="tr-TR" dirty="0" smtClean="0"/>
              <a:t> set a </a:t>
            </a:r>
            <a:r>
              <a:rPr lang="tr-TR" dirty="0" err="1" smtClean="0"/>
              <a:t>barrier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habit</a:t>
            </a:r>
            <a:r>
              <a:rPr lang="tr-TR" dirty="0" smtClean="0"/>
              <a:t> </a:t>
            </a:r>
            <a:r>
              <a:rPr lang="tr-TR" dirty="0" err="1" smtClean="0"/>
              <a:t>formation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lnSpc>
                <a:spcPct val="200000"/>
              </a:lnSpc>
              <a:buFont typeface="+mj-lt"/>
              <a:buAutoNum type="arabicParenR"/>
            </a:pPr>
            <a:r>
              <a:rPr lang="tr-TR" dirty="0" err="1" smtClean="0"/>
              <a:t>Musical</a:t>
            </a:r>
            <a:r>
              <a:rPr lang="tr-TR" dirty="0" smtClean="0"/>
              <a:t>/</a:t>
            </a:r>
            <a:r>
              <a:rPr lang="tr-TR" dirty="0" err="1" smtClean="0"/>
              <a:t>Rhythmic</a:t>
            </a:r>
            <a:r>
              <a:rPr lang="tr-TR" dirty="0" smtClean="0"/>
              <a:t> </a:t>
            </a:r>
            <a:r>
              <a:rPr lang="tr-TR" dirty="0" err="1" smtClean="0"/>
              <a:t>int</a:t>
            </a:r>
            <a:r>
              <a:rPr lang="tr-TR" dirty="0" smtClean="0"/>
              <a:t>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arenR"/>
            </a:pPr>
            <a:r>
              <a:rPr lang="tr-TR" dirty="0" err="1" smtClean="0"/>
              <a:t>Interpersonal</a:t>
            </a:r>
            <a:r>
              <a:rPr lang="tr-TR" dirty="0" smtClean="0"/>
              <a:t> </a:t>
            </a:r>
            <a:r>
              <a:rPr lang="tr-TR" dirty="0" err="1" smtClean="0"/>
              <a:t>int</a:t>
            </a:r>
            <a:r>
              <a:rPr lang="tr-TR" dirty="0" smtClean="0"/>
              <a:t>. (self)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arenR"/>
            </a:pPr>
            <a:r>
              <a:rPr lang="tr-TR" dirty="0" err="1" smtClean="0"/>
              <a:t>Interpersonal</a:t>
            </a:r>
            <a:r>
              <a:rPr lang="tr-TR" dirty="0" smtClean="0"/>
              <a:t>. (</a:t>
            </a:r>
            <a:r>
              <a:rPr lang="tr-TR" dirty="0" err="1" smtClean="0"/>
              <a:t>btw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r>
              <a:rPr lang="tr-TR" dirty="0" smtClean="0"/>
              <a:t>)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arenR"/>
            </a:pPr>
            <a:r>
              <a:rPr lang="tr-TR" dirty="0" err="1" smtClean="0"/>
              <a:t>Naturalist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theory</a:t>
            </a:r>
            <a:r>
              <a:rPr lang="tr-TR" dirty="0" smtClean="0"/>
              <a:t> is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develop</a:t>
            </a:r>
            <a:r>
              <a:rPr lang="tr-TR" dirty="0" smtClean="0"/>
              <a:t> </a:t>
            </a:r>
            <a:r>
              <a:rPr lang="tr-TR" dirty="0" err="1" smtClean="0"/>
              <a:t>curriculum</a:t>
            </a:r>
            <a:r>
              <a:rPr lang="tr-TR" dirty="0" smtClean="0"/>
              <a:t>, plan </a:t>
            </a:r>
            <a:r>
              <a:rPr lang="tr-TR" dirty="0" err="1" smtClean="0"/>
              <a:t>instruction</a:t>
            </a:r>
            <a:r>
              <a:rPr lang="tr-TR" dirty="0" smtClean="0"/>
              <a:t>, </a:t>
            </a:r>
            <a:r>
              <a:rPr lang="tr-TR" dirty="0" err="1" smtClean="0"/>
              <a:t>course</a:t>
            </a:r>
            <a:r>
              <a:rPr lang="tr-TR" dirty="0" smtClean="0"/>
              <a:t> </a:t>
            </a:r>
            <a:r>
              <a:rPr lang="tr-TR" dirty="0" err="1" smtClean="0"/>
              <a:t>activities</a:t>
            </a:r>
            <a:r>
              <a:rPr lang="tr-TR" dirty="0" smtClean="0"/>
              <a:t>, </a:t>
            </a:r>
            <a:r>
              <a:rPr lang="tr-TR" dirty="0" err="1" smtClean="0"/>
              <a:t>tools</a:t>
            </a:r>
            <a:r>
              <a:rPr lang="tr-TR" dirty="0" smtClean="0"/>
              <a:t> &amp; </a:t>
            </a:r>
            <a:r>
              <a:rPr lang="tr-TR" dirty="0" err="1" smtClean="0"/>
              <a:t>materials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T </a:t>
            </a:r>
            <a:r>
              <a:rPr lang="tr-TR" dirty="0" err="1" smtClean="0"/>
              <a:t>should</a:t>
            </a:r>
            <a:r>
              <a:rPr lang="tr-TR" dirty="0" smtClean="0"/>
              <a:t> </a:t>
            </a:r>
            <a:r>
              <a:rPr lang="tr-TR" dirty="0" err="1" smtClean="0"/>
              <a:t>choose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suitable</a:t>
            </a:r>
            <a:r>
              <a:rPr lang="tr-TR" dirty="0" smtClean="0"/>
              <a:t> </a:t>
            </a:r>
            <a:r>
              <a:rPr lang="tr-TR" dirty="0" err="1" smtClean="0"/>
              <a:t>intelligence</a:t>
            </a:r>
            <a:r>
              <a:rPr lang="tr-TR" dirty="0" smtClean="0"/>
              <a:t> </a:t>
            </a:r>
            <a:r>
              <a:rPr lang="tr-TR" dirty="0" err="1" smtClean="0"/>
              <a:t>activity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Exercises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intelligence</a:t>
            </a:r>
            <a:r>
              <a:rPr lang="tr-TR" dirty="0" smtClean="0"/>
              <a:t> </a:t>
            </a:r>
            <a:r>
              <a:rPr lang="tr-TR" dirty="0" err="1" smtClean="0"/>
              <a:t>types</a:t>
            </a:r>
            <a:r>
              <a:rPr lang="tr-TR" dirty="0" smtClean="0"/>
              <a:t> </a:t>
            </a:r>
            <a:r>
              <a:rPr lang="tr-TR" dirty="0" err="1" smtClean="0"/>
              <a:t>develop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types</a:t>
            </a:r>
            <a:r>
              <a:rPr lang="tr-TR" dirty="0" smtClean="0"/>
              <a:t> of </a:t>
            </a:r>
            <a:r>
              <a:rPr lang="tr-TR" dirty="0" err="1" smtClean="0"/>
              <a:t>intelligence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Every</a:t>
            </a:r>
            <a:r>
              <a:rPr lang="tr-TR" dirty="0" smtClean="0"/>
              <a:t> </a:t>
            </a:r>
            <a:r>
              <a:rPr lang="tr-TR" dirty="0" err="1" smtClean="0"/>
              <a:t>st</a:t>
            </a:r>
            <a:r>
              <a:rPr lang="tr-TR" dirty="0" smtClean="0"/>
              <a:t> is </a:t>
            </a:r>
            <a:r>
              <a:rPr lang="tr-TR" dirty="0" err="1" smtClean="0"/>
              <a:t>unique</a:t>
            </a:r>
            <a:r>
              <a:rPr lang="tr-TR" dirty="0" smtClean="0"/>
              <a:t>. </a:t>
            </a:r>
            <a:r>
              <a:rPr lang="tr-TR" dirty="0" err="1" smtClean="0"/>
              <a:t>Therefore</a:t>
            </a:r>
            <a:r>
              <a:rPr lang="tr-TR" dirty="0" smtClean="0"/>
              <a:t>, </a:t>
            </a:r>
            <a:r>
              <a:rPr lang="tr-TR" dirty="0" err="1" smtClean="0"/>
              <a:t>everybody</a:t>
            </a:r>
            <a:r>
              <a:rPr lang="tr-TR" dirty="0" smtClean="0"/>
              <a:t> has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learning</a:t>
            </a:r>
            <a:r>
              <a:rPr lang="tr-TR" dirty="0" smtClean="0"/>
              <a:t> </a:t>
            </a:r>
            <a:r>
              <a:rPr lang="tr-TR" dirty="0" err="1" smtClean="0"/>
              <a:t>styles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endParaRPr lang="tr-T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 smtClean="0"/>
              <a:t>No </a:t>
            </a:r>
            <a:r>
              <a:rPr lang="tr-TR" dirty="0" err="1" smtClean="0"/>
              <a:t>certain</a:t>
            </a:r>
            <a:r>
              <a:rPr lang="tr-TR" dirty="0" smtClean="0"/>
              <a:t> </a:t>
            </a:r>
            <a:r>
              <a:rPr lang="tr-TR" dirty="0" err="1" smtClean="0"/>
              <a:t>syllabus</a:t>
            </a:r>
            <a:r>
              <a:rPr lang="tr-TR" dirty="0" smtClean="0"/>
              <a:t>. As </a:t>
            </a:r>
            <a:r>
              <a:rPr lang="tr-TR" dirty="0" err="1" smtClean="0"/>
              <a:t>alternatives</a:t>
            </a:r>
            <a:r>
              <a:rPr lang="tr-TR" dirty="0" smtClean="0"/>
              <a:t>,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4 </a:t>
            </a:r>
            <a:r>
              <a:rPr lang="tr-TR" dirty="0" err="1" smtClean="0"/>
              <a:t>stages</a:t>
            </a:r>
            <a:r>
              <a:rPr lang="tr-TR" dirty="0" smtClean="0"/>
              <a:t>: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arenR"/>
            </a:pPr>
            <a:r>
              <a:rPr lang="tr-TR" dirty="0" err="1" smtClean="0"/>
              <a:t>Awaken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intelligence</a:t>
            </a:r>
            <a:endParaRPr lang="tr-TR" dirty="0" smtClean="0"/>
          </a:p>
          <a:p>
            <a:pPr marL="457200" indent="-457200">
              <a:lnSpc>
                <a:spcPct val="200000"/>
              </a:lnSpc>
              <a:buFont typeface="+mj-lt"/>
              <a:buAutoNum type="arabicParenR"/>
            </a:pPr>
            <a:r>
              <a:rPr lang="tr-TR" dirty="0" err="1" smtClean="0"/>
              <a:t>Amplify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intelligence</a:t>
            </a:r>
            <a:endParaRPr lang="tr-TR" dirty="0" smtClean="0"/>
          </a:p>
          <a:p>
            <a:pPr marL="457200" indent="-457200">
              <a:lnSpc>
                <a:spcPct val="200000"/>
              </a:lnSpc>
              <a:buFont typeface="+mj-lt"/>
              <a:buAutoNum type="arabicParenR"/>
            </a:pPr>
            <a:r>
              <a:rPr lang="tr-TR" dirty="0" err="1" smtClean="0"/>
              <a:t>Teach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intelligence</a:t>
            </a:r>
            <a:endParaRPr lang="tr-TR" dirty="0" smtClean="0"/>
          </a:p>
          <a:p>
            <a:pPr marL="457200" indent="-457200">
              <a:lnSpc>
                <a:spcPct val="200000"/>
              </a:lnSpc>
              <a:buFont typeface="+mj-lt"/>
              <a:buAutoNum type="arabicParenR"/>
            </a:pPr>
            <a:r>
              <a:rPr lang="tr-TR" dirty="0" smtClean="0"/>
              <a:t>Transfer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intelligence</a:t>
            </a:r>
            <a:endParaRPr lang="tr-T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Neuro</a:t>
            </a:r>
            <a:r>
              <a:rPr lang="tr-TR" dirty="0" smtClean="0"/>
              <a:t>-</a:t>
            </a:r>
            <a:r>
              <a:rPr lang="tr-TR" dirty="0" err="1" smtClean="0"/>
              <a:t>Lınguıstıc</a:t>
            </a:r>
            <a:r>
              <a:rPr lang="tr-TR" dirty="0" smtClean="0"/>
              <a:t> </a:t>
            </a:r>
            <a:r>
              <a:rPr lang="tr-TR" dirty="0" err="1" smtClean="0"/>
              <a:t>Programmıng</a:t>
            </a:r>
            <a:r>
              <a:rPr lang="tr-TR" dirty="0" smtClean="0"/>
              <a:t> (NLP)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By</a:t>
            </a:r>
            <a:r>
              <a:rPr lang="tr-TR" dirty="0" smtClean="0"/>
              <a:t> John </a:t>
            </a:r>
            <a:r>
              <a:rPr lang="tr-TR" dirty="0" err="1" smtClean="0"/>
              <a:t>Grindler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Richard </a:t>
            </a:r>
            <a:r>
              <a:rPr lang="tr-TR" dirty="0" err="1" smtClean="0"/>
              <a:t>Bandler</a:t>
            </a:r>
            <a:r>
              <a:rPr lang="tr-TR" dirty="0" smtClean="0"/>
              <a:t> in 1970s.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says</a:t>
            </a:r>
            <a:r>
              <a:rPr lang="tr-TR" dirty="0" smtClean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behaviours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deeply</a:t>
            </a:r>
            <a:r>
              <a:rPr lang="tr-TR" dirty="0" smtClean="0"/>
              <a:t> </a:t>
            </a:r>
            <a:r>
              <a:rPr lang="tr-TR" dirty="0" err="1" smtClean="0"/>
              <a:t>affected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thoughts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emotions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trains</a:t>
            </a:r>
            <a:r>
              <a:rPr lang="tr-TR" dirty="0" smtClean="0"/>
              <a:t> </a:t>
            </a: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eliminate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 </a:t>
            </a:r>
            <a:r>
              <a:rPr lang="tr-TR" dirty="0" err="1" smtClean="0"/>
              <a:t>negativity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decrease</a:t>
            </a:r>
            <a:r>
              <a:rPr lang="tr-TR" dirty="0" smtClean="0"/>
              <a:t> </a:t>
            </a:r>
            <a:r>
              <a:rPr lang="tr-TR" dirty="0" err="1" smtClean="0"/>
              <a:t>anxiety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transform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positive</a:t>
            </a:r>
            <a:r>
              <a:rPr lang="tr-TR" dirty="0" smtClean="0"/>
              <a:t> </a:t>
            </a:r>
            <a:r>
              <a:rPr lang="tr-TR" dirty="0" err="1" smtClean="0"/>
              <a:t>ones</a:t>
            </a:r>
            <a:r>
              <a:rPr lang="tr-TR" dirty="0" smtClean="0"/>
              <a:t>.</a:t>
            </a:r>
            <a:endParaRPr lang="tr-TR" dirty="0"/>
          </a:p>
          <a:p>
            <a:pPr>
              <a:lnSpc>
                <a:spcPct val="200000"/>
              </a:lnSpc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NLP has 4 </a:t>
            </a:r>
            <a:r>
              <a:rPr lang="tr-TR" dirty="0" err="1" smtClean="0"/>
              <a:t>principles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tr-TR" dirty="0" err="1" smtClean="0">
                <a:solidFill>
                  <a:srgbClr val="C00000"/>
                </a:solidFill>
              </a:rPr>
              <a:t>Outcomes</a:t>
            </a:r>
            <a:r>
              <a:rPr lang="tr-TR" dirty="0" smtClean="0">
                <a:solidFill>
                  <a:srgbClr val="C00000"/>
                </a:solidFill>
              </a:rPr>
              <a:t>:</a:t>
            </a:r>
            <a:r>
              <a:rPr lang="tr-TR" dirty="0" smtClean="0"/>
              <a:t> “</a:t>
            </a:r>
            <a:r>
              <a:rPr lang="tr-TR" dirty="0" err="1" smtClean="0"/>
              <a:t>knowing</a:t>
            </a:r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want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achive</a:t>
            </a:r>
            <a:r>
              <a:rPr lang="tr-TR" dirty="0" smtClean="0"/>
              <a:t>.”</a:t>
            </a:r>
            <a:endParaRPr lang="tr-TR" dirty="0" smtClean="0">
              <a:solidFill>
                <a:srgbClr val="C00000"/>
              </a:solidFill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tr-TR" dirty="0" err="1" smtClean="0">
                <a:solidFill>
                  <a:srgbClr val="C00000"/>
                </a:solidFill>
              </a:rPr>
              <a:t>Rapport</a:t>
            </a:r>
            <a:r>
              <a:rPr lang="tr-TR" dirty="0" smtClean="0">
                <a:solidFill>
                  <a:srgbClr val="C00000"/>
                </a:solidFill>
              </a:rPr>
              <a:t>: </a:t>
            </a:r>
            <a:r>
              <a:rPr lang="tr-TR" dirty="0" err="1" smtClean="0"/>
              <a:t>minimizing</a:t>
            </a:r>
            <a:r>
              <a:rPr lang="tr-TR" dirty="0" smtClean="0"/>
              <a:t> </a:t>
            </a:r>
            <a:r>
              <a:rPr lang="tr-TR" dirty="0" err="1" smtClean="0"/>
              <a:t>differences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maximizing</a:t>
            </a:r>
            <a:r>
              <a:rPr lang="tr-TR" dirty="0" smtClean="0"/>
              <a:t> </a:t>
            </a:r>
            <a:r>
              <a:rPr lang="tr-TR" dirty="0" err="1" smtClean="0"/>
              <a:t>similarities</a:t>
            </a:r>
            <a:r>
              <a:rPr lang="tr-TR" dirty="0" smtClean="0"/>
              <a:t> </a:t>
            </a:r>
            <a:r>
              <a:rPr lang="tr-TR" dirty="0" err="1" smtClean="0"/>
              <a:t>btw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constitute</a:t>
            </a:r>
            <a:r>
              <a:rPr lang="tr-TR" dirty="0" smtClean="0"/>
              <a:t> </a:t>
            </a:r>
            <a:r>
              <a:rPr lang="tr-TR" dirty="0" err="1" smtClean="0"/>
              <a:t>rapport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others</a:t>
            </a:r>
            <a:r>
              <a:rPr lang="tr-TR" dirty="0" smtClean="0"/>
              <a:t>.</a:t>
            </a:r>
            <a:endParaRPr lang="tr-TR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lnSpc>
                <a:spcPct val="200000"/>
              </a:lnSpc>
              <a:buFont typeface="+mj-lt"/>
              <a:buAutoNum type="arabicPeriod" startAt="3"/>
            </a:pPr>
            <a:r>
              <a:rPr lang="tr-TR" dirty="0" err="1" smtClean="0">
                <a:solidFill>
                  <a:srgbClr val="C00000"/>
                </a:solidFill>
              </a:rPr>
              <a:t>Sensory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>
                <a:solidFill>
                  <a:srgbClr val="C00000"/>
                </a:solidFill>
              </a:rPr>
              <a:t>Acuity</a:t>
            </a:r>
            <a:r>
              <a:rPr lang="tr-TR" dirty="0" smtClean="0">
                <a:solidFill>
                  <a:srgbClr val="C00000"/>
                </a:solidFill>
              </a:rPr>
              <a:t>:</a:t>
            </a:r>
          </a:p>
          <a:p>
            <a:pPr marL="457200" indent="-457200">
              <a:lnSpc>
                <a:spcPct val="200000"/>
              </a:lnSpc>
              <a:buNone/>
            </a:pPr>
            <a:r>
              <a:rPr lang="tr-TR" dirty="0" err="1" smtClean="0">
                <a:solidFill>
                  <a:srgbClr val="C00000"/>
                </a:solidFill>
              </a:rPr>
              <a:t>Visual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smtClean="0"/>
              <a:t>(</a:t>
            </a:r>
            <a:r>
              <a:rPr lang="tr-TR" dirty="0" err="1" smtClean="0"/>
              <a:t>look</a:t>
            </a:r>
            <a:r>
              <a:rPr lang="tr-TR" dirty="0" smtClean="0"/>
              <a:t> &amp; </a:t>
            </a:r>
            <a:r>
              <a:rPr lang="tr-TR" dirty="0" err="1" smtClean="0"/>
              <a:t>see</a:t>
            </a:r>
            <a:r>
              <a:rPr lang="tr-TR" dirty="0" smtClean="0"/>
              <a:t>)</a:t>
            </a:r>
          </a:p>
          <a:p>
            <a:pPr marL="457200" indent="-457200">
              <a:lnSpc>
                <a:spcPct val="200000"/>
              </a:lnSpc>
              <a:buNone/>
            </a:pPr>
            <a:r>
              <a:rPr lang="tr-TR" dirty="0" err="1" smtClean="0">
                <a:solidFill>
                  <a:srgbClr val="C00000"/>
                </a:solidFill>
              </a:rPr>
              <a:t>Auditory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smtClean="0"/>
              <a:t>(</a:t>
            </a:r>
            <a:r>
              <a:rPr lang="tr-TR" dirty="0" err="1" smtClean="0"/>
              <a:t>hear</a:t>
            </a:r>
            <a:r>
              <a:rPr lang="tr-TR" dirty="0" smtClean="0"/>
              <a:t> &amp; listen)</a:t>
            </a:r>
            <a:endParaRPr lang="tr-TR" dirty="0" smtClean="0">
              <a:solidFill>
                <a:srgbClr val="C00000"/>
              </a:solidFill>
            </a:endParaRPr>
          </a:p>
          <a:p>
            <a:pPr marL="457200" indent="-457200">
              <a:lnSpc>
                <a:spcPct val="200000"/>
              </a:lnSpc>
              <a:buNone/>
            </a:pPr>
            <a:r>
              <a:rPr lang="tr-TR" dirty="0" err="1" smtClean="0">
                <a:solidFill>
                  <a:srgbClr val="C00000"/>
                </a:solidFill>
              </a:rPr>
              <a:t>Kinaesthetic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smtClean="0"/>
              <a:t>(</a:t>
            </a:r>
            <a:r>
              <a:rPr lang="tr-TR" dirty="0" err="1" smtClean="0"/>
              <a:t>feel</a:t>
            </a:r>
            <a:r>
              <a:rPr lang="tr-TR" dirty="0" smtClean="0"/>
              <a:t> &amp; </a:t>
            </a:r>
            <a:r>
              <a:rPr lang="tr-TR" dirty="0" err="1" smtClean="0"/>
              <a:t>touch</a:t>
            </a:r>
            <a:r>
              <a:rPr lang="tr-TR" dirty="0" smtClean="0"/>
              <a:t> &amp; </a:t>
            </a:r>
            <a:r>
              <a:rPr lang="tr-TR" dirty="0" err="1" smtClean="0"/>
              <a:t>movement</a:t>
            </a:r>
            <a:r>
              <a:rPr lang="tr-TR" dirty="0" smtClean="0"/>
              <a:t>)</a:t>
            </a:r>
            <a:endParaRPr lang="tr-TR" dirty="0" smtClean="0">
              <a:solidFill>
                <a:srgbClr val="C00000"/>
              </a:solidFill>
            </a:endParaRPr>
          </a:p>
          <a:p>
            <a:pPr marL="457200" indent="-457200">
              <a:lnSpc>
                <a:spcPct val="200000"/>
              </a:lnSpc>
              <a:buNone/>
            </a:pPr>
            <a:r>
              <a:rPr lang="tr-TR" dirty="0" err="1" smtClean="0">
                <a:solidFill>
                  <a:srgbClr val="C00000"/>
                </a:solidFill>
              </a:rPr>
              <a:t>Olfactory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smtClean="0"/>
              <a:t>(sense of </a:t>
            </a:r>
            <a:r>
              <a:rPr lang="tr-TR" dirty="0" err="1" smtClean="0"/>
              <a:t>smell</a:t>
            </a:r>
            <a:r>
              <a:rPr lang="tr-TR" dirty="0" smtClean="0"/>
              <a:t>)</a:t>
            </a:r>
            <a:endParaRPr lang="tr-TR" dirty="0" smtClean="0">
              <a:solidFill>
                <a:srgbClr val="C00000"/>
              </a:solidFill>
            </a:endParaRPr>
          </a:p>
          <a:p>
            <a:pPr marL="457200" indent="-457200">
              <a:lnSpc>
                <a:spcPct val="200000"/>
              </a:lnSpc>
              <a:buNone/>
            </a:pPr>
            <a:r>
              <a:rPr lang="tr-TR" dirty="0" err="1" smtClean="0">
                <a:solidFill>
                  <a:srgbClr val="C00000"/>
                </a:solidFill>
              </a:rPr>
              <a:t>Gustatory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smtClean="0"/>
              <a:t>(sense of </a:t>
            </a:r>
            <a:r>
              <a:rPr lang="tr-TR" dirty="0" err="1" smtClean="0"/>
              <a:t>taste</a:t>
            </a:r>
            <a:r>
              <a:rPr lang="tr-TR" dirty="0" smtClean="0"/>
              <a:t>)</a:t>
            </a:r>
            <a:endParaRPr lang="tr-TR" dirty="0" smtClean="0">
              <a:solidFill>
                <a:srgbClr val="C00000"/>
              </a:solidFill>
            </a:endParaRPr>
          </a:p>
          <a:p>
            <a:pPr marL="457200" indent="-457200">
              <a:lnSpc>
                <a:spcPct val="200000"/>
              </a:lnSpc>
              <a:buNone/>
            </a:pPr>
            <a:endParaRPr lang="tr-TR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lnSpc>
                <a:spcPct val="200000"/>
              </a:lnSpc>
              <a:buFont typeface="+mj-lt"/>
              <a:buAutoNum type="arabicParenR" startAt="4"/>
            </a:pPr>
            <a:r>
              <a:rPr lang="tr-TR" dirty="0" err="1" smtClean="0">
                <a:solidFill>
                  <a:srgbClr val="C00000"/>
                </a:solidFill>
              </a:rPr>
              <a:t>Flexibility</a:t>
            </a:r>
            <a:r>
              <a:rPr lang="tr-TR" dirty="0" smtClean="0">
                <a:solidFill>
                  <a:srgbClr val="C00000"/>
                </a:solidFill>
              </a:rPr>
              <a:t>: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flexible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strong</a:t>
            </a:r>
            <a:r>
              <a:rPr lang="tr-TR" dirty="0" smtClean="0"/>
              <a:t>-</a:t>
            </a:r>
            <a:r>
              <a:rPr lang="tr-TR" dirty="0" err="1" smtClean="0"/>
              <a:t>minded</a:t>
            </a:r>
            <a:r>
              <a:rPr lang="tr-TR" dirty="0" smtClean="0"/>
              <a:t> in </a:t>
            </a:r>
            <a:r>
              <a:rPr lang="tr-TR" dirty="0" err="1" smtClean="0"/>
              <a:t>order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/>
              <a:t>manage</a:t>
            </a:r>
            <a:r>
              <a:rPr lang="tr-TR" dirty="0" smtClean="0"/>
              <a:t> </a:t>
            </a:r>
            <a:r>
              <a:rPr lang="tr-TR" dirty="0" err="1" smtClean="0"/>
              <a:t>things</a:t>
            </a:r>
            <a:r>
              <a:rPr lang="tr-TR" dirty="0" smtClean="0"/>
              <a:t> in </a:t>
            </a:r>
            <a:r>
              <a:rPr lang="tr-TR" dirty="0" err="1" smtClean="0"/>
              <a:t>different</a:t>
            </a:r>
            <a:r>
              <a:rPr lang="tr-TR" dirty="0" smtClean="0"/>
              <a:t>  </a:t>
            </a:r>
            <a:r>
              <a:rPr lang="tr-TR" dirty="0" err="1" smtClean="0"/>
              <a:t>ways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find</a:t>
            </a:r>
            <a:r>
              <a:rPr lang="tr-TR" dirty="0" smtClean="0"/>
              <a:t> a </a:t>
            </a:r>
            <a:r>
              <a:rPr lang="tr-TR" dirty="0" err="1" smtClean="0"/>
              <a:t>wide</a:t>
            </a:r>
            <a:r>
              <a:rPr lang="tr-TR" dirty="0" smtClean="0"/>
              <a:t> </a:t>
            </a:r>
            <a:r>
              <a:rPr lang="tr-TR" dirty="0" err="1" smtClean="0"/>
              <a:t>range</a:t>
            </a:r>
            <a:r>
              <a:rPr lang="tr-TR" dirty="0" smtClean="0"/>
              <a:t> of </a:t>
            </a:r>
            <a:r>
              <a:rPr lang="tr-TR" dirty="0" err="1" smtClean="0"/>
              <a:t>skills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fulfill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dreams</a:t>
            </a:r>
            <a:r>
              <a:rPr lang="tr-TR" dirty="0" smtClean="0"/>
              <a:t>. </a:t>
            </a:r>
            <a:endParaRPr lang="tr-TR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Lexıcal</a:t>
            </a:r>
            <a:r>
              <a:rPr lang="tr-TR" dirty="0" smtClean="0"/>
              <a:t> </a:t>
            </a:r>
            <a:r>
              <a:rPr lang="tr-TR" dirty="0" err="1" smtClean="0"/>
              <a:t>Approach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By</a:t>
            </a:r>
            <a:r>
              <a:rPr lang="tr-TR" dirty="0" smtClean="0"/>
              <a:t> Michael </a:t>
            </a:r>
            <a:r>
              <a:rPr lang="tr-TR" dirty="0" err="1" smtClean="0"/>
              <a:t>Lewis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Focused</a:t>
            </a:r>
            <a:r>
              <a:rPr lang="tr-TR" dirty="0" smtClean="0"/>
              <a:t> on </a:t>
            </a:r>
            <a:r>
              <a:rPr lang="tr-TR" dirty="0" err="1" smtClean="0"/>
              <a:t>building</a:t>
            </a:r>
            <a:r>
              <a:rPr lang="tr-TR" dirty="0" smtClean="0"/>
              <a:t> </a:t>
            </a:r>
            <a:r>
              <a:rPr lang="tr-TR" dirty="0" err="1" smtClean="0"/>
              <a:t>vocabulary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Aim</a:t>
            </a:r>
            <a:r>
              <a:rPr lang="tr-TR" dirty="0" smtClean="0"/>
              <a:t>: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understand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produce</a:t>
            </a:r>
            <a:r>
              <a:rPr lang="tr-TR" dirty="0" smtClean="0"/>
              <a:t> </a:t>
            </a:r>
            <a:r>
              <a:rPr lang="tr-TR" dirty="0" err="1" smtClean="0"/>
              <a:t>lexical</a:t>
            </a:r>
            <a:r>
              <a:rPr lang="tr-TR" dirty="0" smtClean="0"/>
              <a:t> </a:t>
            </a:r>
            <a:r>
              <a:rPr lang="tr-TR" dirty="0" err="1" smtClean="0"/>
              <a:t>phrases</a:t>
            </a:r>
            <a:r>
              <a:rPr lang="tr-TR" dirty="0" smtClean="0"/>
              <a:t> as </a:t>
            </a:r>
            <a:r>
              <a:rPr lang="tr-TR" dirty="0" err="1" smtClean="0"/>
              <a:t>chunks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Focused</a:t>
            </a:r>
            <a:r>
              <a:rPr lang="tr-TR" dirty="0" smtClean="0"/>
              <a:t> on </a:t>
            </a:r>
            <a:r>
              <a:rPr lang="tr-TR" dirty="0" err="1" smtClean="0"/>
              <a:t>Lexical</a:t>
            </a:r>
            <a:r>
              <a:rPr lang="tr-TR" dirty="0" smtClean="0"/>
              <a:t> </a:t>
            </a:r>
            <a:r>
              <a:rPr lang="tr-TR" dirty="0" err="1" smtClean="0"/>
              <a:t>Chunks</a:t>
            </a:r>
            <a:r>
              <a:rPr lang="tr-TR" dirty="0" smtClean="0"/>
              <a:t> &amp; </a:t>
            </a:r>
            <a:r>
              <a:rPr lang="tr-TR" dirty="0" err="1" smtClean="0"/>
              <a:t>Collocations</a:t>
            </a:r>
            <a:r>
              <a:rPr lang="tr-TR" dirty="0" smtClean="0"/>
              <a:t>.</a:t>
            </a:r>
            <a:endParaRPr lang="tr-TR" dirty="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see</a:t>
            </a:r>
            <a:r>
              <a:rPr lang="tr-TR" dirty="0" smtClean="0"/>
              <a:t> 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 </a:t>
            </a:r>
            <a:r>
              <a:rPr lang="tr-TR" dirty="0" err="1" smtClean="0"/>
              <a:t>several</a:t>
            </a:r>
            <a:r>
              <a:rPr lang="tr-TR" dirty="0" smtClean="0"/>
              <a:t> </a:t>
            </a:r>
            <a:r>
              <a:rPr lang="tr-TR" dirty="0" err="1" smtClean="0"/>
              <a:t>times</a:t>
            </a:r>
            <a:r>
              <a:rPr lang="tr-TR" dirty="0" smtClean="0"/>
              <a:t>, </a:t>
            </a:r>
            <a:r>
              <a:rPr lang="tr-TR" dirty="0" err="1" smtClean="0"/>
              <a:t>learning</a:t>
            </a:r>
            <a:r>
              <a:rPr lang="tr-TR" dirty="0" smtClean="0"/>
              <a:t> </a:t>
            </a:r>
            <a:r>
              <a:rPr lang="tr-TR" dirty="0" err="1" smtClean="0"/>
              <a:t>occurs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Noticing</a:t>
            </a:r>
            <a:r>
              <a:rPr lang="tr-TR" dirty="0" smtClean="0"/>
              <a:t> </a:t>
            </a:r>
            <a:r>
              <a:rPr lang="tr-TR" dirty="0" err="1" smtClean="0"/>
              <a:t>similarities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differences</a:t>
            </a:r>
            <a:r>
              <a:rPr lang="tr-TR" dirty="0" smtClean="0"/>
              <a:t> </a:t>
            </a:r>
            <a:r>
              <a:rPr lang="tr-TR" dirty="0" err="1" smtClean="0"/>
              <a:t>btw</a:t>
            </a:r>
            <a:r>
              <a:rPr lang="tr-TR" dirty="0" smtClean="0"/>
              <a:t> 2 </a:t>
            </a:r>
            <a:r>
              <a:rPr lang="tr-TR" dirty="0" err="1" smtClean="0"/>
              <a:t>languages</a:t>
            </a:r>
            <a:r>
              <a:rPr lang="tr-TR" dirty="0" smtClean="0"/>
              <a:t> </a:t>
            </a:r>
            <a:r>
              <a:rPr lang="tr-TR" dirty="0" err="1" smtClean="0"/>
              <a:t>fosters</a:t>
            </a:r>
            <a:r>
              <a:rPr lang="tr-TR" dirty="0" smtClean="0"/>
              <a:t> </a:t>
            </a:r>
            <a:r>
              <a:rPr lang="tr-TR" dirty="0" err="1" smtClean="0"/>
              <a:t>learning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Language</a:t>
            </a:r>
            <a:r>
              <a:rPr lang="tr-TR" dirty="0" smtClean="0"/>
              <a:t> </a:t>
            </a:r>
            <a:r>
              <a:rPr lang="tr-TR" dirty="0" err="1" smtClean="0"/>
              <a:t>learning</a:t>
            </a:r>
            <a:r>
              <a:rPr lang="tr-TR" dirty="0" smtClean="0"/>
              <a:t> is </a:t>
            </a:r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tr-TR" dirty="0" err="1" smtClean="0"/>
              <a:t>linear</a:t>
            </a:r>
            <a:r>
              <a:rPr lang="tr-TR" dirty="0" smtClean="0"/>
              <a:t>. </a:t>
            </a:r>
            <a:r>
              <a:rPr lang="tr-TR" dirty="0" err="1" smtClean="0"/>
              <a:t>Therefore</a:t>
            </a:r>
            <a:r>
              <a:rPr lang="tr-TR" dirty="0" smtClean="0"/>
              <a:t>, a </a:t>
            </a:r>
            <a:r>
              <a:rPr lang="tr-TR" dirty="0" err="1" smtClean="0"/>
              <a:t>linear</a:t>
            </a:r>
            <a:r>
              <a:rPr lang="tr-TR" dirty="0" smtClean="0"/>
              <a:t> </a:t>
            </a:r>
            <a:r>
              <a:rPr lang="tr-TR" dirty="0" err="1" smtClean="0"/>
              <a:t>syllabus</a:t>
            </a:r>
            <a:r>
              <a:rPr lang="tr-TR" dirty="0" smtClean="0"/>
              <a:t> </a:t>
            </a:r>
            <a:r>
              <a:rPr lang="tr-TR" dirty="0" err="1" smtClean="0"/>
              <a:t>isn’t</a:t>
            </a:r>
            <a:r>
              <a:rPr lang="tr-TR" dirty="0" smtClean="0"/>
              <a:t> </a:t>
            </a:r>
            <a:r>
              <a:rPr lang="tr-TR" dirty="0" err="1" smtClean="0"/>
              <a:t>sufficient</a:t>
            </a:r>
            <a:r>
              <a:rPr lang="tr-TR" dirty="0" smtClean="0"/>
              <a:t>.</a:t>
            </a:r>
            <a:endParaRPr lang="tr-TR" dirty="0" smtClean="0"/>
          </a:p>
          <a:p>
            <a:pPr>
              <a:lnSpc>
                <a:spcPct val="200000"/>
              </a:lnSpc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Vocab</a:t>
            </a:r>
            <a:r>
              <a:rPr lang="tr-TR" dirty="0" smtClean="0"/>
              <a:t> </a:t>
            </a:r>
            <a:r>
              <a:rPr lang="tr-TR" dirty="0" err="1" smtClean="0"/>
              <a:t>teaching</a:t>
            </a:r>
            <a:r>
              <a:rPr lang="tr-TR" dirty="0" smtClean="0"/>
              <a:t> is </a:t>
            </a:r>
            <a:r>
              <a:rPr lang="tr-TR" dirty="0" err="1" smtClean="0"/>
              <a:t>superior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grammar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Vocabulary</a:t>
            </a:r>
            <a:r>
              <a:rPr lang="tr-TR" dirty="0" smtClean="0"/>
              <a:t> is </a:t>
            </a:r>
            <a:r>
              <a:rPr lang="tr-TR" dirty="0" err="1" smtClean="0"/>
              <a:t>taught</a:t>
            </a:r>
            <a:r>
              <a:rPr lang="tr-TR" dirty="0" smtClean="0"/>
              <a:t> in </a:t>
            </a:r>
            <a:r>
              <a:rPr lang="tr-TR" dirty="0" err="1" smtClean="0"/>
              <a:t>chunks</a:t>
            </a:r>
            <a:r>
              <a:rPr lang="tr-TR" dirty="0" smtClean="0"/>
              <a:t>. </a:t>
            </a:r>
            <a:r>
              <a:rPr lang="tr-TR" dirty="0" smtClean="0"/>
              <a:t>(</a:t>
            </a:r>
            <a:r>
              <a:rPr lang="tr-TR" dirty="0" err="1" smtClean="0"/>
              <a:t>Brain</a:t>
            </a:r>
            <a:r>
              <a:rPr lang="tr-TR" dirty="0" smtClean="0"/>
              <a:t> </a:t>
            </a:r>
            <a:r>
              <a:rPr lang="tr-TR" dirty="0" err="1" smtClean="0"/>
              <a:t>recalls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 in </a:t>
            </a:r>
            <a:r>
              <a:rPr lang="tr-TR" dirty="0" err="1" smtClean="0"/>
              <a:t>chunks</a:t>
            </a:r>
            <a:r>
              <a:rPr lang="tr-TR" dirty="0" smtClean="0"/>
              <a:t> </a:t>
            </a:r>
            <a:r>
              <a:rPr lang="tr-TR" dirty="0" err="1" smtClean="0"/>
              <a:t>easier</a:t>
            </a:r>
            <a:r>
              <a:rPr lang="tr-TR" dirty="0" smtClean="0"/>
              <a:t>).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Inductive</a:t>
            </a:r>
            <a:r>
              <a:rPr lang="tr-TR" dirty="0" smtClean="0"/>
              <a:t> </a:t>
            </a:r>
            <a:r>
              <a:rPr lang="tr-TR" dirty="0" err="1" smtClean="0"/>
              <a:t>grammar</a:t>
            </a:r>
            <a:r>
              <a:rPr lang="tr-TR" dirty="0" smtClean="0"/>
              <a:t> </a:t>
            </a:r>
            <a:r>
              <a:rPr lang="tr-TR" dirty="0" err="1" smtClean="0"/>
              <a:t>teaching</a:t>
            </a:r>
            <a:r>
              <a:rPr lang="tr-TR" dirty="0" smtClean="0"/>
              <a:t>. (</a:t>
            </a:r>
            <a:r>
              <a:rPr lang="tr-TR" dirty="0" err="1" smtClean="0"/>
              <a:t>Let</a:t>
            </a:r>
            <a:r>
              <a:rPr lang="tr-TR" dirty="0" smtClean="0"/>
              <a:t> </a:t>
            </a: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observe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learn</a:t>
            </a:r>
            <a:r>
              <a:rPr lang="tr-TR" dirty="0" smtClean="0"/>
              <a:t> </a:t>
            </a:r>
            <a:r>
              <a:rPr lang="tr-TR" dirty="0" err="1" smtClean="0"/>
              <a:t>grammar</a:t>
            </a:r>
            <a:r>
              <a:rPr lang="tr-TR" dirty="0" smtClean="0"/>
              <a:t>)</a:t>
            </a:r>
          </a:p>
          <a:p>
            <a:pPr>
              <a:lnSpc>
                <a:spcPct val="200000"/>
              </a:lnSpc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</a:t>
            </a:r>
            <a:r>
              <a:rPr lang="tr-TR" dirty="0" err="1" smtClean="0"/>
              <a:t>now</a:t>
            </a:r>
            <a:r>
              <a:rPr lang="tr-TR" dirty="0" smtClean="0"/>
              <a:t> </a:t>
            </a:r>
            <a:r>
              <a:rPr lang="tr-TR" dirty="0" err="1" smtClean="0"/>
              <a:t>linguistics</a:t>
            </a:r>
            <a:r>
              <a:rPr lang="tr-TR" dirty="0" smtClean="0"/>
              <a:t>, </a:t>
            </a:r>
            <a:r>
              <a:rPr lang="tr-TR" dirty="0" err="1" smtClean="0"/>
              <a:t>words</a:t>
            </a:r>
            <a:r>
              <a:rPr lang="tr-TR" dirty="0" smtClean="0"/>
              <a:t>, </a:t>
            </a:r>
            <a:r>
              <a:rPr lang="tr-TR" dirty="0" err="1" smtClean="0"/>
              <a:t>patterns</a:t>
            </a:r>
            <a:r>
              <a:rPr lang="tr-TR" dirty="0" smtClean="0"/>
              <a:t>, </a:t>
            </a:r>
            <a:r>
              <a:rPr lang="tr-TR" dirty="0" err="1" smtClean="0"/>
              <a:t>etc</a:t>
            </a:r>
            <a:r>
              <a:rPr lang="tr-TR" dirty="0" smtClean="0"/>
              <a:t>. in </a:t>
            </a:r>
            <a:r>
              <a:rPr lang="tr-TR" dirty="0" err="1" smtClean="0"/>
              <a:t>order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u="sng" dirty="0" err="1" smtClean="0"/>
              <a:t>encode</a:t>
            </a:r>
            <a:r>
              <a:rPr lang="tr-TR" u="sng" dirty="0" smtClean="0"/>
              <a:t> </a:t>
            </a:r>
            <a:r>
              <a:rPr lang="tr-TR" u="sng" dirty="0" err="1" smtClean="0"/>
              <a:t>the</a:t>
            </a:r>
            <a:r>
              <a:rPr lang="tr-TR" u="sng" dirty="0" smtClean="0"/>
              <a:t> </a:t>
            </a:r>
            <a:r>
              <a:rPr lang="tr-TR" u="sng" dirty="0" err="1" smtClean="0"/>
              <a:t>meaning</a:t>
            </a:r>
            <a:r>
              <a:rPr lang="tr-TR" u="sng" dirty="0" smtClean="0"/>
              <a:t> </a:t>
            </a:r>
            <a:r>
              <a:rPr lang="tr-TR" u="sng" dirty="0" err="1" smtClean="0"/>
              <a:t>and</a:t>
            </a:r>
            <a:r>
              <a:rPr lang="tr-TR" u="sng" dirty="0" smtClean="0"/>
              <a:t> </a:t>
            </a:r>
            <a:r>
              <a:rPr lang="tr-TR" u="sng" dirty="0" err="1" smtClean="0"/>
              <a:t>to</a:t>
            </a:r>
            <a:r>
              <a:rPr lang="tr-TR" u="sng" dirty="0" smtClean="0"/>
              <a:t> </a:t>
            </a:r>
            <a:r>
              <a:rPr lang="tr-TR" u="sng" dirty="0" err="1" smtClean="0"/>
              <a:t>speak</a:t>
            </a:r>
            <a:r>
              <a:rPr lang="tr-TR" u="sng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Drilling</a:t>
            </a:r>
            <a:r>
              <a:rPr lang="tr-TR" dirty="0" smtClean="0"/>
              <a:t> is </a:t>
            </a:r>
            <a:r>
              <a:rPr lang="tr-TR" dirty="0" err="1" smtClean="0"/>
              <a:t>important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Goal</a:t>
            </a:r>
            <a:r>
              <a:rPr lang="tr-TR" dirty="0" smtClean="0"/>
              <a:t>: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speak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language</a:t>
            </a:r>
            <a:r>
              <a:rPr lang="tr-TR" dirty="0" smtClean="0"/>
              <a:t> </a:t>
            </a:r>
            <a:r>
              <a:rPr lang="tr-TR" dirty="0" err="1" smtClean="0"/>
              <a:t>automatically</a:t>
            </a:r>
            <a:r>
              <a:rPr lang="tr-TR" dirty="0" smtClean="0"/>
              <a:t> </a:t>
            </a:r>
            <a:r>
              <a:rPr lang="tr-TR" dirty="0" err="1" smtClean="0"/>
              <a:t>without</a:t>
            </a:r>
            <a:r>
              <a:rPr lang="tr-TR" dirty="0" smtClean="0"/>
              <a:t> </a:t>
            </a:r>
            <a:r>
              <a:rPr lang="tr-TR" dirty="0" err="1" smtClean="0"/>
              <a:t>stopping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thinking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No </a:t>
            </a:r>
            <a:r>
              <a:rPr lang="tr-TR" dirty="0" err="1" smtClean="0"/>
              <a:t>mother</a:t>
            </a:r>
            <a:r>
              <a:rPr lang="tr-TR" dirty="0" smtClean="0"/>
              <a:t> </a:t>
            </a:r>
            <a:r>
              <a:rPr lang="tr-TR" dirty="0" err="1" smtClean="0"/>
              <a:t>tongue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Errors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corrected</a:t>
            </a:r>
            <a:r>
              <a:rPr lang="tr-TR" dirty="0" smtClean="0"/>
              <a:t> </a:t>
            </a:r>
            <a:r>
              <a:rPr lang="tr-TR" dirty="0" err="1" smtClean="0"/>
              <a:t>immediately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503238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Techniques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5635752"/>
          </a:xfrm>
        </p:spPr>
        <p:txBody>
          <a:bodyPr/>
          <a:lstStyle/>
          <a:p>
            <a:r>
              <a:rPr lang="tr-TR" dirty="0" err="1" smtClean="0"/>
              <a:t>Vocab</a:t>
            </a:r>
            <a:r>
              <a:rPr lang="tr-TR" dirty="0" smtClean="0"/>
              <a:t>. Notebook</a:t>
            </a:r>
          </a:p>
          <a:p>
            <a:r>
              <a:rPr lang="tr-TR" dirty="0" err="1" smtClean="0"/>
              <a:t>Collocation</a:t>
            </a:r>
            <a:r>
              <a:rPr lang="tr-TR" dirty="0" smtClean="0"/>
              <a:t> </a:t>
            </a:r>
            <a:r>
              <a:rPr lang="tr-TR" dirty="0" err="1" smtClean="0"/>
              <a:t>practice</a:t>
            </a:r>
            <a:endParaRPr lang="tr-TR" dirty="0" smtClean="0"/>
          </a:p>
          <a:p>
            <a:r>
              <a:rPr lang="tr-TR" dirty="0" err="1" smtClean="0"/>
              <a:t>Lexical</a:t>
            </a:r>
            <a:r>
              <a:rPr lang="tr-TR" dirty="0" smtClean="0"/>
              <a:t> </a:t>
            </a:r>
            <a:r>
              <a:rPr lang="tr-TR" dirty="0" err="1" smtClean="0"/>
              <a:t>phrases</a:t>
            </a:r>
            <a:r>
              <a:rPr lang="tr-TR" dirty="0" smtClean="0"/>
              <a:t> </a:t>
            </a:r>
            <a:r>
              <a:rPr lang="tr-TR" dirty="0" err="1" smtClean="0"/>
              <a:t>exercises</a:t>
            </a:r>
            <a:endParaRPr lang="tr-TR" dirty="0" smtClean="0"/>
          </a:p>
          <a:p>
            <a:r>
              <a:rPr lang="tr-TR" dirty="0" err="1" smtClean="0"/>
              <a:t>Listening</a:t>
            </a:r>
            <a:r>
              <a:rPr lang="tr-TR" dirty="0" smtClean="0"/>
              <a:t> &amp; </a:t>
            </a:r>
            <a:r>
              <a:rPr lang="tr-TR" dirty="0" err="1" smtClean="0"/>
              <a:t>Reading</a:t>
            </a:r>
            <a:endParaRPr lang="tr-TR" dirty="0" smtClean="0"/>
          </a:p>
          <a:p>
            <a:r>
              <a:rPr lang="tr-TR" dirty="0" err="1" smtClean="0"/>
              <a:t>Repetition</a:t>
            </a:r>
            <a:endParaRPr lang="tr-TR" dirty="0" smtClean="0"/>
          </a:p>
          <a:p>
            <a:r>
              <a:rPr lang="tr-TR" dirty="0" err="1" smtClean="0"/>
              <a:t>Dictionaries</a:t>
            </a:r>
            <a:endParaRPr lang="tr-TR" dirty="0" smtClean="0"/>
          </a:p>
          <a:p>
            <a:r>
              <a:rPr lang="tr-TR" dirty="0" err="1" smtClean="0"/>
              <a:t>Guessing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meaning</a:t>
            </a:r>
            <a:r>
              <a:rPr lang="tr-TR" dirty="0" smtClean="0"/>
              <a:t> of a </a:t>
            </a:r>
            <a:r>
              <a:rPr lang="tr-TR" dirty="0" err="1" smtClean="0"/>
              <a:t>lexical</a:t>
            </a:r>
            <a:r>
              <a:rPr lang="tr-TR" dirty="0" smtClean="0"/>
              <a:t> </a:t>
            </a:r>
            <a:r>
              <a:rPr lang="tr-TR" dirty="0" err="1" smtClean="0"/>
              <a:t>item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context</a:t>
            </a:r>
            <a:endParaRPr lang="tr-TR" dirty="0" smtClean="0"/>
          </a:p>
          <a:p>
            <a:r>
              <a:rPr lang="tr-TR" dirty="0" err="1" smtClean="0"/>
              <a:t>Computer</a:t>
            </a:r>
            <a:r>
              <a:rPr lang="tr-TR" dirty="0" smtClean="0"/>
              <a:t> </a:t>
            </a:r>
            <a:r>
              <a:rPr lang="tr-TR" dirty="0" err="1" smtClean="0"/>
              <a:t>programs</a:t>
            </a:r>
            <a:r>
              <a:rPr lang="tr-TR" dirty="0" smtClean="0"/>
              <a:t> (</a:t>
            </a:r>
            <a:r>
              <a:rPr lang="tr-TR" dirty="0" err="1" smtClean="0"/>
              <a:t>such</a:t>
            </a:r>
            <a:r>
              <a:rPr lang="tr-TR" dirty="0" smtClean="0"/>
              <a:t> as COBUILD Bank of </a:t>
            </a:r>
            <a:r>
              <a:rPr lang="tr-TR" dirty="0" err="1" smtClean="0"/>
              <a:t>English</a:t>
            </a:r>
            <a:r>
              <a:rPr lang="tr-TR" dirty="0" smtClean="0"/>
              <a:t> </a:t>
            </a:r>
            <a:r>
              <a:rPr lang="tr-TR" dirty="0" err="1" smtClean="0"/>
              <a:t>Corpus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British</a:t>
            </a:r>
            <a:r>
              <a:rPr lang="tr-TR" dirty="0" smtClean="0"/>
              <a:t> </a:t>
            </a:r>
            <a:r>
              <a:rPr lang="tr-TR" dirty="0" err="1" smtClean="0"/>
              <a:t>National</a:t>
            </a:r>
            <a:r>
              <a:rPr lang="tr-TR" dirty="0" smtClean="0"/>
              <a:t> </a:t>
            </a:r>
            <a:r>
              <a:rPr lang="tr-TR" dirty="0" err="1" smtClean="0"/>
              <a:t>Corpus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20762"/>
          </a:xfrm>
        </p:spPr>
        <p:txBody>
          <a:bodyPr>
            <a:normAutofit/>
          </a:bodyPr>
          <a:lstStyle/>
          <a:p>
            <a:r>
              <a:rPr lang="tr-TR" sz="2400" dirty="0" err="1" smtClean="0"/>
              <a:t>Competency</a:t>
            </a:r>
            <a:r>
              <a:rPr lang="tr-TR" sz="2400" dirty="0" smtClean="0"/>
              <a:t>-</a:t>
            </a:r>
            <a:r>
              <a:rPr lang="tr-TR" sz="2400" dirty="0" err="1" smtClean="0"/>
              <a:t>Based</a:t>
            </a:r>
            <a:r>
              <a:rPr lang="tr-TR" sz="2400" dirty="0" smtClean="0"/>
              <a:t> </a:t>
            </a:r>
            <a:r>
              <a:rPr lang="tr-TR" sz="2400" dirty="0" err="1" smtClean="0"/>
              <a:t>Language</a:t>
            </a:r>
            <a:r>
              <a:rPr lang="tr-TR" sz="2400" dirty="0" smtClean="0"/>
              <a:t> </a:t>
            </a:r>
            <a:r>
              <a:rPr lang="tr-TR" sz="2400" dirty="0" err="1" smtClean="0"/>
              <a:t>Teachıng</a:t>
            </a:r>
            <a:r>
              <a:rPr lang="tr-TR" sz="2400" dirty="0" smtClean="0"/>
              <a:t>  (CBLT)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450848"/>
            <a:ext cx="7467600" cy="5407152"/>
          </a:xfrm>
        </p:spPr>
        <p:txBody>
          <a:bodyPr/>
          <a:lstStyle/>
          <a:p>
            <a:r>
              <a:rPr lang="tr-TR" dirty="0" err="1" smtClean="0"/>
              <a:t>In</a:t>
            </a:r>
            <a:r>
              <a:rPr lang="tr-TR" dirty="0" smtClean="0"/>
              <a:t> 1970s.</a:t>
            </a:r>
            <a:endParaRPr lang="tr-TR" dirty="0"/>
          </a:p>
          <a:p>
            <a:pPr>
              <a:lnSpc>
                <a:spcPct val="200000"/>
              </a:lnSpc>
            </a:pPr>
            <a:r>
              <a:rPr lang="tr-TR" dirty="0" err="1" smtClean="0"/>
              <a:t>Focused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outcomes</a:t>
            </a:r>
            <a:r>
              <a:rPr lang="tr-TR" dirty="0" smtClean="0"/>
              <a:t> of </a:t>
            </a:r>
            <a:r>
              <a:rPr lang="tr-TR" dirty="0" err="1" smtClean="0"/>
              <a:t>learning</a:t>
            </a:r>
            <a:r>
              <a:rPr lang="tr-TR" dirty="0" smtClean="0"/>
              <a:t> </a:t>
            </a:r>
            <a:r>
              <a:rPr lang="tr-TR" dirty="0" err="1" smtClean="0"/>
              <a:t>process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Output</a:t>
            </a:r>
            <a:r>
              <a:rPr lang="tr-TR" dirty="0" smtClean="0"/>
              <a:t> (</a:t>
            </a:r>
            <a:r>
              <a:rPr lang="tr-TR" dirty="0" err="1" smtClean="0"/>
              <a:t>production</a:t>
            </a:r>
            <a:r>
              <a:rPr lang="tr-TR" dirty="0" smtClean="0"/>
              <a:t>) is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learning</a:t>
            </a:r>
            <a:r>
              <a:rPr lang="tr-TR" dirty="0" smtClean="0"/>
              <a:t> </a:t>
            </a:r>
            <a:r>
              <a:rPr lang="tr-TR" dirty="0" err="1" smtClean="0"/>
              <a:t>process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syllabus</a:t>
            </a:r>
            <a:r>
              <a:rPr lang="tr-TR" dirty="0" smtClean="0"/>
              <a:t> is </a:t>
            </a:r>
            <a:r>
              <a:rPr lang="tr-TR" dirty="0" err="1" smtClean="0"/>
              <a:t>designed</a:t>
            </a:r>
            <a:r>
              <a:rPr lang="tr-TR" dirty="0" smtClean="0"/>
              <a:t> </a:t>
            </a:r>
            <a:r>
              <a:rPr lang="tr-TR" dirty="0" err="1" smtClean="0"/>
              <a:t>around</a:t>
            </a:r>
            <a:r>
              <a:rPr lang="tr-TR" dirty="0" smtClean="0"/>
              <a:t> </a:t>
            </a:r>
            <a:r>
              <a:rPr lang="tr-TR" dirty="0" err="1" smtClean="0"/>
              <a:t>skills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sub</a:t>
            </a:r>
            <a:r>
              <a:rPr lang="tr-TR" dirty="0" smtClean="0"/>
              <a:t>-</a:t>
            </a:r>
            <a:r>
              <a:rPr lang="tr-TR" dirty="0" err="1" smtClean="0"/>
              <a:t>skills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Objectives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endParaRPr lang="tr-TR" dirty="0" smtClean="0"/>
          </a:p>
          <a:p>
            <a:pPr>
              <a:lnSpc>
                <a:spcPct val="200000"/>
              </a:lnSpc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Competency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Knowlegde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learning</a:t>
            </a:r>
            <a:r>
              <a:rPr lang="tr-TR" dirty="0" smtClean="0"/>
              <a:t> </a:t>
            </a:r>
            <a:r>
              <a:rPr lang="tr-TR" dirty="0" err="1" smtClean="0"/>
              <a:t>competency</a:t>
            </a:r>
            <a:endParaRPr lang="tr-TR" dirty="0" smtClean="0"/>
          </a:p>
          <a:p>
            <a:pPr>
              <a:lnSpc>
                <a:spcPct val="200000"/>
              </a:lnSpc>
            </a:pPr>
            <a:r>
              <a:rPr lang="tr-TR" dirty="0" smtClean="0"/>
              <a:t>Oral com.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Reading</a:t>
            </a:r>
            <a:r>
              <a:rPr lang="tr-TR" dirty="0" smtClean="0"/>
              <a:t> com.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Writing</a:t>
            </a:r>
            <a:r>
              <a:rPr lang="tr-TR" dirty="0" smtClean="0"/>
              <a:t> </a:t>
            </a:r>
            <a:r>
              <a:rPr lang="tr-TR" dirty="0" err="1" smtClean="0"/>
              <a:t>comp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467600" cy="624535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tr-TR" dirty="0" err="1" smtClean="0"/>
              <a:t>Auerbach</a:t>
            </a:r>
            <a:r>
              <a:rPr lang="tr-TR" dirty="0" smtClean="0"/>
              <a:t> </a:t>
            </a:r>
            <a:r>
              <a:rPr lang="tr-TR" dirty="0" err="1" smtClean="0"/>
              <a:t>supports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method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tr-TR" dirty="0" err="1" smtClean="0"/>
              <a:t>Autonomous</a:t>
            </a:r>
            <a:r>
              <a:rPr lang="tr-TR" dirty="0" smtClean="0"/>
              <a:t> </a:t>
            </a:r>
            <a:r>
              <a:rPr lang="tr-TR" dirty="0" err="1" smtClean="0"/>
              <a:t>sts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learn</a:t>
            </a:r>
            <a:r>
              <a:rPr lang="tr-TR" dirty="0" smtClean="0"/>
              <a:t> </a:t>
            </a:r>
            <a:r>
              <a:rPr lang="tr-TR" dirty="0" err="1" smtClean="0"/>
              <a:t>language</a:t>
            </a:r>
            <a:r>
              <a:rPr lang="tr-TR" dirty="0" smtClean="0"/>
              <a:t> </a:t>
            </a:r>
            <a:r>
              <a:rPr lang="tr-TR" dirty="0" err="1" smtClean="0"/>
              <a:t>skills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in life.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tr-TR" dirty="0" err="1" smtClean="0"/>
              <a:t>Objectives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divided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sub</a:t>
            </a:r>
            <a:r>
              <a:rPr lang="tr-TR" dirty="0" smtClean="0"/>
              <a:t>-</a:t>
            </a:r>
            <a:r>
              <a:rPr lang="tr-TR" dirty="0" err="1" smtClean="0"/>
              <a:t>objectives</a:t>
            </a:r>
            <a:r>
              <a:rPr lang="tr-TR" dirty="0" smtClean="0"/>
              <a:t>. (</a:t>
            </a:r>
            <a:r>
              <a:rPr lang="tr-TR" dirty="0" err="1" smtClean="0"/>
              <a:t>sub</a:t>
            </a:r>
            <a:r>
              <a:rPr lang="tr-TR" dirty="0" smtClean="0"/>
              <a:t>-</a:t>
            </a:r>
            <a:r>
              <a:rPr lang="tr-TR" dirty="0" err="1" smtClean="0"/>
              <a:t>skills</a:t>
            </a:r>
            <a:r>
              <a:rPr lang="tr-TR" dirty="0" smtClean="0"/>
              <a:t>)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take</a:t>
            </a:r>
            <a:r>
              <a:rPr lang="tr-TR" dirty="0" smtClean="0"/>
              <a:t> </a:t>
            </a:r>
            <a:r>
              <a:rPr lang="tr-TR" dirty="0" err="1" smtClean="0"/>
              <a:t>pre</a:t>
            </a:r>
            <a:r>
              <a:rPr lang="tr-TR" dirty="0" smtClean="0"/>
              <a:t>-</a:t>
            </a:r>
            <a:r>
              <a:rPr lang="tr-TR" dirty="0" err="1" smtClean="0"/>
              <a:t>tests</a:t>
            </a:r>
            <a:r>
              <a:rPr lang="tr-TR" dirty="0" smtClean="0"/>
              <a:t>, </a:t>
            </a:r>
            <a:r>
              <a:rPr lang="tr-TR" dirty="0" err="1" smtClean="0"/>
              <a:t>so</a:t>
            </a:r>
            <a:r>
              <a:rPr lang="tr-TR" dirty="0" smtClean="0"/>
              <a:t> T can </a:t>
            </a:r>
            <a:r>
              <a:rPr lang="tr-TR" dirty="0" err="1" smtClean="0"/>
              <a:t>find</a:t>
            </a:r>
            <a:r>
              <a:rPr lang="tr-TR" dirty="0" smtClean="0"/>
              <a:t> </a:t>
            </a:r>
            <a:r>
              <a:rPr lang="tr-TR" dirty="0" err="1" smtClean="0"/>
              <a:t>out</a:t>
            </a:r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skills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lack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take</a:t>
            </a:r>
            <a:r>
              <a:rPr lang="tr-TR" dirty="0" smtClean="0"/>
              <a:t> post-</a:t>
            </a:r>
            <a:r>
              <a:rPr lang="tr-TR" dirty="0" err="1" smtClean="0"/>
              <a:t>tests</a:t>
            </a:r>
            <a:r>
              <a:rPr lang="tr-TR" dirty="0" smtClean="0"/>
              <a:t>, </a:t>
            </a:r>
            <a:r>
              <a:rPr lang="tr-TR" dirty="0" err="1" smtClean="0"/>
              <a:t>so</a:t>
            </a:r>
            <a:r>
              <a:rPr lang="tr-TR" dirty="0" smtClean="0"/>
              <a:t> T can </a:t>
            </a:r>
            <a:r>
              <a:rPr lang="tr-TR" dirty="0" err="1" smtClean="0"/>
              <a:t>find</a:t>
            </a:r>
            <a:r>
              <a:rPr lang="tr-TR" dirty="0" smtClean="0"/>
              <a:t> </a:t>
            </a:r>
            <a:r>
              <a:rPr lang="tr-TR" dirty="0" err="1" smtClean="0"/>
              <a:t>out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achived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desired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tr-TR" dirty="0" err="1" smtClean="0"/>
              <a:t>Instead</a:t>
            </a:r>
            <a:r>
              <a:rPr lang="tr-TR" dirty="0" smtClean="0"/>
              <a:t> of </a:t>
            </a:r>
            <a:r>
              <a:rPr lang="tr-TR" dirty="0" err="1" smtClean="0"/>
              <a:t>paper</a:t>
            </a:r>
            <a:r>
              <a:rPr lang="tr-TR" dirty="0" smtClean="0"/>
              <a:t>&amp;</a:t>
            </a:r>
            <a:r>
              <a:rPr lang="tr-TR" dirty="0" err="1" smtClean="0"/>
              <a:t>pen</a:t>
            </a:r>
            <a:r>
              <a:rPr lang="tr-TR" dirty="0" smtClean="0"/>
              <a:t> </a:t>
            </a:r>
            <a:r>
              <a:rPr lang="tr-TR" dirty="0" err="1" smtClean="0"/>
              <a:t>tests</a:t>
            </a:r>
            <a:r>
              <a:rPr lang="tr-TR" dirty="0" smtClean="0"/>
              <a:t>, </a:t>
            </a: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show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ability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evaluation</a:t>
            </a:r>
            <a:r>
              <a:rPr lang="tr-TR" dirty="0" smtClean="0"/>
              <a:t>.</a:t>
            </a:r>
            <a:endParaRPr lang="tr-TR" dirty="0" smtClean="0"/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endParaRPr lang="tr-TR" dirty="0" smtClean="0"/>
          </a:p>
          <a:p>
            <a:pPr>
              <a:lnSpc>
                <a:spcPct val="150000"/>
              </a:lnSpc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7467600" cy="578815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tr-TR" dirty="0" smtClean="0"/>
              <a:t>T. </a:t>
            </a:r>
            <a:r>
              <a:rPr lang="tr-TR" dirty="0" err="1" smtClean="0"/>
              <a:t>Direct</a:t>
            </a:r>
            <a:r>
              <a:rPr lang="tr-TR" dirty="0" smtClean="0"/>
              <a:t> &amp; </a:t>
            </a:r>
            <a:r>
              <a:rPr lang="tr-TR" dirty="0" err="1" smtClean="0"/>
              <a:t>control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good</a:t>
            </a:r>
            <a:r>
              <a:rPr lang="tr-TR" dirty="0" smtClean="0"/>
              <a:t> </a:t>
            </a:r>
            <a:r>
              <a:rPr lang="tr-TR" dirty="0" err="1" smtClean="0"/>
              <a:t>modals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show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correct</a:t>
            </a:r>
            <a:r>
              <a:rPr lang="tr-TR" dirty="0" smtClean="0"/>
              <a:t> </a:t>
            </a:r>
            <a:r>
              <a:rPr lang="tr-TR" dirty="0" err="1" smtClean="0"/>
              <a:t>language</a:t>
            </a:r>
            <a:r>
              <a:rPr lang="tr-TR" dirty="0" smtClean="0"/>
              <a:t>, </a:t>
            </a:r>
            <a:r>
              <a:rPr lang="tr-TR" dirty="0" err="1" smtClean="0"/>
              <a:t>pronunciation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know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differences</a:t>
            </a:r>
            <a:r>
              <a:rPr lang="tr-TR" dirty="0" smtClean="0"/>
              <a:t> </a:t>
            </a:r>
            <a:r>
              <a:rPr lang="tr-TR" dirty="0" err="1" smtClean="0"/>
              <a:t>btw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2 </a:t>
            </a:r>
            <a:r>
              <a:rPr lang="tr-TR" dirty="0" err="1" smtClean="0"/>
              <a:t>languages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foresee</a:t>
            </a:r>
            <a:r>
              <a:rPr lang="tr-TR" dirty="0" smtClean="0"/>
              <a:t> </a:t>
            </a:r>
            <a:r>
              <a:rPr lang="tr-TR" dirty="0" err="1" smtClean="0"/>
              <a:t>probable</a:t>
            </a:r>
            <a:r>
              <a:rPr lang="tr-TR" dirty="0" smtClean="0"/>
              <a:t> </a:t>
            </a:r>
            <a:r>
              <a:rPr lang="tr-TR" dirty="0" err="1" smtClean="0"/>
              <a:t>errors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don’t</a:t>
            </a:r>
            <a:r>
              <a:rPr lang="tr-TR" dirty="0" smtClean="0"/>
              <a:t> </a:t>
            </a:r>
            <a:r>
              <a:rPr lang="tr-TR" dirty="0" err="1" smtClean="0"/>
              <a:t>teach</a:t>
            </a:r>
            <a:r>
              <a:rPr lang="tr-TR" dirty="0" smtClean="0"/>
              <a:t> </a:t>
            </a:r>
            <a:r>
              <a:rPr lang="tr-TR" dirty="0" err="1" smtClean="0"/>
              <a:t>grammar</a:t>
            </a:r>
            <a:r>
              <a:rPr lang="tr-TR" dirty="0" smtClean="0"/>
              <a:t> </a:t>
            </a:r>
            <a:r>
              <a:rPr lang="tr-TR" dirty="0" err="1" smtClean="0"/>
              <a:t>directly</a:t>
            </a:r>
            <a:r>
              <a:rPr lang="tr-TR" dirty="0" smtClean="0"/>
              <a:t>. (</a:t>
            </a:r>
            <a:r>
              <a:rPr lang="tr-TR" dirty="0" err="1" smtClean="0"/>
              <a:t>Inductively</a:t>
            </a:r>
            <a:endParaRPr lang="tr-TR" dirty="0" smtClean="0"/>
          </a:p>
          <a:p>
            <a:pPr>
              <a:lnSpc>
                <a:spcPct val="200000"/>
              </a:lnSpc>
              <a:buNone/>
            </a:pPr>
            <a:r>
              <a:rPr lang="tr-TR" dirty="0" err="1" smtClean="0"/>
              <a:t>grammar</a:t>
            </a:r>
            <a:r>
              <a:rPr lang="tr-TR" dirty="0" smtClean="0"/>
              <a:t> </a:t>
            </a:r>
            <a:r>
              <a:rPr lang="tr-TR" dirty="0" err="1" smtClean="0"/>
              <a:t>teaching</a:t>
            </a:r>
            <a:r>
              <a:rPr lang="tr-TR" dirty="0" smtClean="0"/>
              <a:t>).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 err="1" smtClean="0"/>
              <a:t>Rules</a:t>
            </a:r>
            <a:r>
              <a:rPr lang="tr-TR" dirty="0" smtClean="0"/>
              <a:t> </a:t>
            </a:r>
            <a:r>
              <a:rPr lang="tr-TR" dirty="0" err="1" smtClean="0"/>
              <a:t>through</a:t>
            </a:r>
            <a:r>
              <a:rPr lang="tr-TR" dirty="0" smtClean="0"/>
              <a:t> </a:t>
            </a:r>
            <a:r>
              <a:rPr lang="tr-TR" dirty="0" err="1" smtClean="0"/>
              <a:t>examples</a:t>
            </a:r>
            <a:r>
              <a:rPr lang="tr-TR" dirty="0" smtClean="0"/>
              <a:t> &amp; </a:t>
            </a:r>
            <a:r>
              <a:rPr lang="tr-TR" dirty="0" err="1" smtClean="0"/>
              <a:t>drills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Listening</a:t>
            </a:r>
            <a:r>
              <a:rPr lang="tr-TR" dirty="0" smtClean="0"/>
              <a:t> &amp; </a:t>
            </a:r>
            <a:r>
              <a:rPr lang="tr-TR" dirty="0" err="1" smtClean="0"/>
              <a:t>Speaking</a:t>
            </a:r>
            <a:r>
              <a:rPr lang="tr-TR" dirty="0" smtClean="0"/>
              <a:t> </a:t>
            </a:r>
            <a:r>
              <a:rPr lang="tr-TR" dirty="0" err="1" smtClean="0"/>
              <a:t>skills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Reading</a:t>
            </a:r>
            <a:r>
              <a:rPr lang="tr-TR" dirty="0" smtClean="0"/>
              <a:t> &amp; </a:t>
            </a:r>
            <a:r>
              <a:rPr lang="tr-TR" dirty="0" err="1" smtClean="0"/>
              <a:t>Writing</a:t>
            </a:r>
            <a:r>
              <a:rPr lang="tr-TR" dirty="0" smtClean="0"/>
              <a:t>. (</a:t>
            </a:r>
            <a:r>
              <a:rPr lang="tr-TR" dirty="0" err="1" smtClean="0"/>
              <a:t>Aim</a:t>
            </a:r>
            <a:r>
              <a:rPr lang="tr-TR" dirty="0" smtClean="0"/>
              <a:t>: </a:t>
            </a:r>
            <a:r>
              <a:rPr lang="tr-TR" dirty="0" err="1" smtClean="0"/>
              <a:t>practical</a:t>
            </a:r>
            <a:r>
              <a:rPr lang="tr-TR" dirty="0" smtClean="0"/>
              <a:t> </a:t>
            </a:r>
            <a:r>
              <a:rPr lang="tr-TR" dirty="0" err="1" smtClean="0"/>
              <a:t>needs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met.)</a:t>
            </a:r>
          </a:p>
          <a:p>
            <a:pPr>
              <a:lnSpc>
                <a:spcPct val="200000"/>
              </a:lnSpc>
            </a:pPr>
            <a:endParaRPr lang="tr-TR" dirty="0" smtClean="0"/>
          </a:p>
          <a:p>
            <a:pPr>
              <a:lnSpc>
                <a:spcPct val="200000"/>
              </a:lnSpc>
            </a:pPr>
            <a:endParaRPr lang="tr-TR" dirty="0" smtClean="0"/>
          </a:p>
          <a:p>
            <a:pPr>
              <a:lnSpc>
                <a:spcPct val="200000"/>
              </a:lnSpc>
            </a:pPr>
            <a:endParaRPr lang="tr-TR" dirty="0" smtClean="0"/>
          </a:p>
          <a:p>
            <a:pPr>
              <a:lnSpc>
                <a:spcPct val="200000"/>
              </a:lnSpc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Technıques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 err="1" smtClean="0"/>
              <a:t>Backward</a:t>
            </a:r>
            <a:r>
              <a:rPr lang="tr-TR" dirty="0" smtClean="0"/>
              <a:t> </a:t>
            </a:r>
            <a:r>
              <a:rPr lang="tr-TR" dirty="0" err="1" smtClean="0"/>
              <a:t>build</a:t>
            </a:r>
            <a:r>
              <a:rPr lang="tr-TR" dirty="0" smtClean="0"/>
              <a:t> </a:t>
            </a:r>
            <a:r>
              <a:rPr lang="tr-TR" dirty="0" err="1" smtClean="0"/>
              <a:t>up</a:t>
            </a:r>
            <a:r>
              <a:rPr lang="tr-TR" dirty="0" smtClean="0"/>
              <a:t> </a:t>
            </a:r>
            <a:r>
              <a:rPr lang="tr-TR" dirty="0" err="1" smtClean="0"/>
              <a:t>drill</a:t>
            </a:r>
            <a:endParaRPr lang="tr-TR" dirty="0" smtClean="0"/>
          </a:p>
          <a:p>
            <a:pPr>
              <a:lnSpc>
                <a:spcPct val="200000"/>
              </a:lnSpc>
            </a:pPr>
            <a:r>
              <a:rPr lang="tr-TR" dirty="0" err="1" smtClean="0"/>
              <a:t>Single</a:t>
            </a:r>
            <a:r>
              <a:rPr lang="tr-TR" dirty="0" smtClean="0"/>
              <a:t> </a:t>
            </a:r>
            <a:r>
              <a:rPr lang="tr-TR" dirty="0" err="1" smtClean="0"/>
              <a:t>slot</a:t>
            </a:r>
            <a:r>
              <a:rPr lang="tr-TR" dirty="0" smtClean="0"/>
              <a:t> </a:t>
            </a:r>
            <a:r>
              <a:rPr lang="tr-TR" dirty="0" err="1" smtClean="0"/>
              <a:t>substitution</a:t>
            </a:r>
            <a:r>
              <a:rPr lang="tr-TR" dirty="0" smtClean="0"/>
              <a:t> </a:t>
            </a:r>
            <a:r>
              <a:rPr lang="tr-TR" dirty="0" err="1" smtClean="0"/>
              <a:t>drill</a:t>
            </a:r>
            <a:endParaRPr lang="tr-TR" dirty="0" smtClean="0"/>
          </a:p>
          <a:p>
            <a:pPr>
              <a:lnSpc>
                <a:spcPct val="200000"/>
              </a:lnSpc>
            </a:pPr>
            <a:r>
              <a:rPr lang="tr-TR" dirty="0" err="1" smtClean="0"/>
              <a:t>Multiple</a:t>
            </a:r>
            <a:r>
              <a:rPr lang="tr-TR" dirty="0" smtClean="0"/>
              <a:t> </a:t>
            </a:r>
            <a:r>
              <a:rPr lang="tr-TR" dirty="0" err="1" smtClean="0"/>
              <a:t>slot</a:t>
            </a:r>
            <a:r>
              <a:rPr lang="tr-TR" dirty="0" smtClean="0"/>
              <a:t> </a:t>
            </a:r>
            <a:r>
              <a:rPr lang="tr-TR" dirty="0" err="1" smtClean="0"/>
              <a:t>substitution</a:t>
            </a:r>
            <a:r>
              <a:rPr lang="tr-TR" dirty="0" smtClean="0"/>
              <a:t> </a:t>
            </a:r>
            <a:r>
              <a:rPr lang="tr-TR" dirty="0" err="1" smtClean="0"/>
              <a:t>drill</a:t>
            </a:r>
            <a:endParaRPr lang="tr-TR" dirty="0" smtClean="0"/>
          </a:p>
          <a:p>
            <a:pPr>
              <a:lnSpc>
                <a:spcPct val="200000"/>
              </a:lnSpc>
            </a:pPr>
            <a:r>
              <a:rPr lang="tr-TR" dirty="0" err="1" smtClean="0"/>
              <a:t>Transformational</a:t>
            </a:r>
            <a:r>
              <a:rPr lang="tr-TR" dirty="0" smtClean="0"/>
              <a:t> </a:t>
            </a:r>
            <a:r>
              <a:rPr lang="tr-TR" dirty="0" err="1" smtClean="0"/>
              <a:t>drill</a:t>
            </a:r>
            <a:endParaRPr lang="tr-TR" dirty="0" smtClean="0"/>
          </a:p>
          <a:p>
            <a:pPr>
              <a:lnSpc>
                <a:spcPct val="200000"/>
              </a:lnSpc>
            </a:pPr>
            <a:r>
              <a:rPr lang="tr-TR" dirty="0" err="1" smtClean="0"/>
              <a:t>Chain</a:t>
            </a:r>
            <a:r>
              <a:rPr lang="tr-TR" dirty="0" smtClean="0"/>
              <a:t> </a:t>
            </a:r>
            <a:r>
              <a:rPr lang="tr-TR" dirty="0" err="1" smtClean="0"/>
              <a:t>drill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Sılent</a:t>
            </a:r>
            <a:r>
              <a:rPr lang="tr-TR" dirty="0" smtClean="0"/>
              <a:t> </a:t>
            </a:r>
            <a:r>
              <a:rPr lang="tr-TR" dirty="0" err="1" smtClean="0"/>
              <a:t>way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Caleb</a:t>
            </a:r>
            <a:r>
              <a:rPr lang="tr-TR" dirty="0" smtClean="0"/>
              <a:t> </a:t>
            </a:r>
            <a:r>
              <a:rPr lang="tr-TR" dirty="0" err="1" smtClean="0"/>
              <a:t>Gattengo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Based</a:t>
            </a:r>
            <a:r>
              <a:rPr lang="tr-TR" dirty="0" smtClean="0"/>
              <a:t> on </a:t>
            </a:r>
            <a:r>
              <a:rPr lang="tr-TR" dirty="0" err="1" smtClean="0"/>
              <a:t>cognitive</a:t>
            </a:r>
            <a:r>
              <a:rPr lang="tr-TR" dirty="0" smtClean="0"/>
              <a:t> </a:t>
            </a:r>
            <a:r>
              <a:rPr lang="tr-TR" dirty="0" err="1" smtClean="0"/>
              <a:t>theory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Learning</a:t>
            </a:r>
            <a:r>
              <a:rPr lang="tr-TR" dirty="0" smtClean="0"/>
              <a:t> is </a:t>
            </a:r>
            <a:r>
              <a:rPr lang="tr-TR" dirty="0" err="1" smtClean="0"/>
              <a:t>supported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physical</a:t>
            </a:r>
            <a:r>
              <a:rPr lang="tr-TR" dirty="0" smtClean="0"/>
              <a:t> </a:t>
            </a:r>
            <a:r>
              <a:rPr lang="tr-TR" dirty="0" err="1" smtClean="0"/>
              <a:t>objects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Problem </a:t>
            </a:r>
            <a:r>
              <a:rPr lang="tr-TR" dirty="0" err="1" smtClean="0"/>
              <a:t>solving</a:t>
            </a:r>
            <a:r>
              <a:rPr lang="tr-TR" dirty="0" smtClean="0"/>
              <a:t> is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739</TotalTime>
  <Words>1554</Words>
  <Application>Microsoft Office PowerPoint</Application>
  <PresentationFormat>Ekran Gösterisi (4:3)</PresentationFormat>
  <Paragraphs>248</Paragraphs>
  <Slides>53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53</vt:i4>
      </vt:variant>
    </vt:vector>
  </HeadingPairs>
  <TitlesOfParts>
    <vt:vector size="54" baseType="lpstr">
      <vt:lpstr>Cumba</vt:lpstr>
      <vt:lpstr>The Methods Era</vt:lpstr>
      <vt:lpstr>AUDIO LINGUAL METHOD</vt:lpstr>
      <vt:lpstr>Slayt 3</vt:lpstr>
      <vt:lpstr>Slayt 4</vt:lpstr>
      <vt:lpstr>Slayt 5</vt:lpstr>
      <vt:lpstr>Slayt 6</vt:lpstr>
      <vt:lpstr>Slayt 7</vt:lpstr>
      <vt:lpstr>Technıques</vt:lpstr>
      <vt:lpstr>Sılent way</vt:lpstr>
      <vt:lpstr>Slayt 10</vt:lpstr>
      <vt:lpstr>Slayt 11</vt:lpstr>
      <vt:lpstr>Slayt 12</vt:lpstr>
      <vt:lpstr>Slayt 13</vt:lpstr>
      <vt:lpstr>Technıques</vt:lpstr>
      <vt:lpstr>Suggestopedıa</vt:lpstr>
      <vt:lpstr>Slayt 16</vt:lpstr>
      <vt:lpstr>Slayt 17</vt:lpstr>
      <vt:lpstr>How does suggestology work?</vt:lpstr>
      <vt:lpstr>Slayt 19</vt:lpstr>
      <vt:lpstr>Desuggestıon &amp; Suggestıon (5 princıples)</vt:lpstr>
      <vt:lpstr>Desuggestopedıa</vt:lpstr>
      <vt:lpstr>Desuggestopedıa</vt:lpstr>
      <vt:lpstr>Technıques</vt:lpstr>
      <vt:lpstr>Communıty Language Learnıng</vt:lpstr>
      <vt:lpstr>Slayt 25</vt:lpstr>
      <vt:lpstr>SARD (To enable a secure classroom)  </vt:lpstr>
      <vt:lpstr>In thıs Theory</vt:lpstr>
      <vt:lpstr>Slayt 28</vt:lpstr>
      <vt:lpstr>Slayt 29</vt:lpstr>
      <vt:lpstr>Technıques</vt:lpstr>
      <vt:lpstr>Slayt 31</vt:lpstr>
      <vt:lpstr>Slayt 32</vt:lpstr>
      <vt:lpstr>Slayt 33</vt:lpstr>
      <vt:lpstr>Slayt 34</vt:lpstr>
      <vt:lpstr>Slayt 35</vt:lpstr>
      <vt:lpstr>WHOLE LANGUAGE APPROACH</vt:lpstr>
      <vt:lpstr>Slayt 37</vt:lpstr>
      <vt:lpstr>Technıques</vt:lpstr>
      <vt:lpstr>Multıple Intellıgences</vt:lpstr>
      <vt:lpstr>Slayt 40</vt:lpstr>
      <vt:lpstr>Slayt 41</vt:lpstr>
      <vt:lpstr>Slayt 42</vt:lpstr>
      <vt:lpstr>Neuro-Lınguıstıc Programmıng (NLP)</vt:lpstr>
      <vt:lpstr>NLP has 4 principles</vt:lpstr>
      <vt:lpstr>Slayt 45</vt:lpstr>
      <vt:lpstr>Slayt 46</vt:lpstr>
      <vt:lpstr>Lexıcal Approach</vt:lpstr>
      <vt:lpstr>Slayt 48</vt:lpstr>
      <vt:lpstr>Slayt 49</vt:lpstr>
      <vt:lpstr>Techniques</vt:lpstr>
      <vt:lpstr>Competency-Based Language Teachıng  (CBLT)</vt:lpstr>
      <vt:lpstr>Competency</vt:lpstr>
      <vt:lpstr>Slayt 53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Methods Era</dc:title>
  <dc:creator>Yasemin</dc:creator>
  <cp:lastModifiedBy>Yasemin</cp:lastModifiedBy>
  <cp:revision>127</cp:revision>
  <dcterms:created xsi:type="dcterms:W3CDTF">2006-08-16T00:00:00Z</dcterms:created>
  <dcterms:modified xsi:type="dcterms:W3CDTF">2014-03-12T11:22:02Z</dcterms:modified>
</cp:coreProperties>
</file>