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Override10.xml" ContentType="application/vnd.openxmlformats-officedocument.themeOverride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Override8.xml" ContentType="application/vnd.openxmlformats-officedocument.themeOverride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Override11.xml" ContentType="application/vnd.openxmlformats-officedocument.themeOverr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17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Override9.xml" ContentType="application/vnd.openxmlformats-officedocument.themeOverride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14" r:id="rId4"/>
    <p:sldMasterId id="2147483732" r:id="rId5"/>
    <p:sldMasterId id="2147483750" r:id="rId6"/>
    <p:sldMasterId id="2147483768" r:id="rId7"/>
    <p:sldMasterId id="2147483786" r:id="rId8"/>
    <p:sldMasterId id="2147483804" r:id="rId9"/>
    <p:sldMasterId id="2147483822" r:id="rId10"/>
    <p:sldMasterId id="2147483840" r:id="rId11"/>
  </p:sldMasterIdLst>
  <p:notesMasterIdLst>
    <p:notesMasterId r:id="rId23"/>
  </p:notesMasterIdLst>
  <p:sldIdLst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88830-6F93-4842-9D6A-E8DECABD1CFA}" type="datetimeFigureOut">
              <a:rPr lang="tr-TR" smtClean="0"/>
              <a:pPr/>
              <a:t>12.08.2022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30B48-0D37-4FB9-93BA-7A9C43E150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0564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AAEDEA-A10D-4EA8-89FB-5569393B105E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3A3342C-8046-411C-8599-54317672A7B0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6469AF4-3DD3-4295-8752-F5455354D514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6AB76FF-5D12-4608-A5F5-D439569FB04E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96B27FA-4459-4AFB-8EBA-8A5E4C67D5E7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695A14-88FF-4456-9165-5747B2E2252C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3B23739-3DA0-46B4-BD7A-1CEDF68549AB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3BB3D97-6BC9-469F-B36B-DD23786E9C59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40844A-F7C0-4EEB-BD1B-839051359322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12.08.2022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9392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0522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1447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3566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9937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12.08.2022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018003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1234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8701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6968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4414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8427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38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2677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331793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12.08.2022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92581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4160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2106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6434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6802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9292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0614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9351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758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7230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12.08.2022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955248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7876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36387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7838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8353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6476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8948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9870134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12.08.2022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77014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614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1241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2838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4563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7799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3132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93731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550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8682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12.08.2022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1107134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10115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310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1633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40844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397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58489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2909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0872916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12.08.2022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54841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386419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9971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6595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448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67100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0329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3384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1483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44297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12.08.2022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821725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1772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7774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5920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95554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645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93647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99169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784207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12.08.2022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71763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88700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12968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94272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02182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15173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56451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047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42940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10209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12.08.2022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4849677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36841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87318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53791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40921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95407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1286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1356262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12.08.2022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95285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12.08.2022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9797107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5925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55285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39168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2584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64926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52394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28951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033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60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86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424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807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53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017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157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77768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12.08.2022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8717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272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044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28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364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945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8509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662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4002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3047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12.08.2022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818200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89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672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317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85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8345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897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2631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68576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12.08.2022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85684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956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4352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698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3145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2586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94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2733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225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6831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12.08.2022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047941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7639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5788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5731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5014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4631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6315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4109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7722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12.08.2022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81898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1250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1136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5750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0110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440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91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562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1349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12.08.2022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7139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2039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3699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7512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2146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6454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3948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5067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1451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12.08.2022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39324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9666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43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761723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7312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9964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7431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6340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1051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8412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12.08.2022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109463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8247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5064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02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12.08.2022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61272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969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3063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4246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660533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12.08.2022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99475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5179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153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9264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4551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56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17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54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10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70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84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22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11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65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69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71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62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12.08.2022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68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gitimim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gitimim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971550" y="333375"/>
            <a:ext cx="7200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 b="1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HAVA YOLU TIKANIKLIĞI NEDİR?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95288" y="1052513"/>
            <a:ext cx="80645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algn="just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tr-TR" altLang="tr-TR" sz="20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Hava yolunun, solunumu gerçekleştirmek için gerekli havanın geçişine engel olacak şekilde tıkanmasıdır. Tıkanma tam tıkanma yada kısmi tıkanma şeklinde olabilir.</a:t>
            </a:r>
          </a:p>
          <a:p>
            <a:pPr algn="just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tr-TR" altLang="tr-TR" sz="2000" dirty="0">
                <a:solidFill>
                  <a:prstClr val="black"/>
                </a:solidFill>
                <a:latin typeface="Comic Sans MS" pitchFamily="66" charset="0"/>
                <a:cs typeface="Arial" charset="0"/>
                <a:hlinkClick r:id="rId3"/>
              </a:rPr>
              <a:t>www.eegitimim.com</a:t>
            </a:r>
            <a:r>
              <a:rPr lang="tr-TR" altLang="tr-TR" sz="20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95288" y="2780928"/>
            <a:ext cx="3600450" cy="25796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700" b="1" dirty="0">
                <a:solidFill>
                  <a:prstClr val="black"/>
                </a:solidFill>
                <a:latin typeface="Comic Sans MS" pitchFamily="66" charset="0"/>
              </a:rPr>
              <a:t>Tam Tıkanma Belirtileri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sz="1700" dirty="0">
                <a:solidFill>
                  <a:prstClr val="black"/>
                </a:solidFill>
                <a:latin typeface="Comic Sans MS" pitchFamily="66" charset="0"/>
              </a:rPr>
              <a:t>Nefes alamaz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sz="1700" dirty="0">
                <a:solidFill>
                  <a:prstClr val="black"/>
                </a:solidFill>
                <a:latin typeface="Comic Sans MS" pitchFamily="66" charset="0"/>
              </a:rPr>
              <a:t>Acı çeker kollarını boynuna götürür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sz="1700" dirty="0">
                <a:solidFill>
                  <a:prstClr val="black"/>
                </a:solidFill>
                <a:latin typeface="Comic Sans MS" pitchFamily="66" charset="0"/>
              </a:rPr>
              <a:t>Konuşamaz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sz="1700" dirty="0">
                <a:solidFill>
                  <a:prstClr val="black"/>
                </a:solidFill>
                <a:latin typeface="Comic Sans MS" pitchFamily="66" charset="0"/>
              </a:rPr>
              <a:t>Rengi morarır</a:t>
            </a:r>
          </a:p>
          <a:p>
            <a:pPr>
              <a:spcBef>
                <a:spcPct val="50000"/>
              </a:spcBef>
              <a:defRPr/>
            </a:pPr>
            <a:r>
              <a:rPr lang="tr-TR" sz="1700" dirty="0">
                <a:solidFill>
                  <a:prstClr val="black"/>
                </a:solidFill>
                <a:latin typeface="Comic Sans MS" pitchFamily="66" charset="0"/>
              </a:rPr>
              <a:t>Heimlich Manevrası gerekir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211960" y="2755242"/>
            <a:ext cx="3744912" cy="20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b="1" dirty="0">
                <a:solidFill>
                  <a:prstClr val="black"/>
                </a:solidFill>
                <a:latin typeface="Comic Sans MS" pitchFamily="66" charset="0"/>
              </a:rPr>
              <a:t>Kısmi Tıkanma Belirtileri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dirty="0">
                <a:solidFill>
                  <a:prstClr val="black"/>
                </a:solidFill>
                <a:latin typeface="Comic Sans MS" pitchFamily="66" charset="0"/>
              </a:rPr>
              <a:t> Öksürür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dirty="0">
                <a:solidFill>
                  <a:prstClr val="black"/>
                </a:solidFill>
                <a:latin typeface="Comic Sans MS" pitchFamily="66" charset="0"/>
              </a:rPr>
              <a:t>Nefes alabilir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dirty="0">
                <a:solidFill>
                  <a:prstClr val="black"/>
                </a:solidFill>
                <a:latin typeface="Comic Sans MS" pitchFamily="66" charset="0"/>
              </a:rPr>
              <a:t>Konuşabilir</a:t>
            </a:r>
          </a:p>
          <a:p>
            <a:pPr>
              <a:spcBef>
                <a:spcPct val="50000"/>
              </a:spcBef>
              <a:defRPr/>
            </a:pPr>
            <a:r>
              <a:rPr lang="tr-TR" dirty="0">
                <a:solidFill>
                  <a:prstClr val="black"/>
                </a:solidFill>
                <a:latin typeface="Comic Sans MS" pitchFamily="66" charset="0"/>
              </a:rPr>
              <a:t>Dokunulmaz ve öksürmesi istenir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BA9EB44F-9384-4280-8DF3-834AEAA3FE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3679" y="1618961"/>
            <a:ext cx="9525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588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0"/>
          <p:cNvSpPr txBox="1">
            <a:spLocks noChangeArrowheads="1"/>
          </p:cNvSpPr>
          <p:nvPr/>
        </p:nvSpPr>
        <p:spPr bwMode="auto">
          <a:xfrm>
            <a:off x="285750" y="1052513"/>
            <a:ext cx="82867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defRPr/>
            </a:pPr>
            <a:r>
              <a:rPr lang="tr-TR" sz="2000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6. </a:t>
            </a:r>
            <a:r>
              <a:rPr lang="tr-TR" sz="20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Yabancı cismin çıkıp çıkmadığına bakılır,</a:t>
            </a:r>
          </a:p>
          <a:p>
            <a:pPr marL="457200" indent="-457200">
              <a:defRPr/>
            </a:pPr>
            <a:r>
              <a:rPr lang="tr-TR" sz="2000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7. </a:t>
            </a:r>
            <a:r>
              <a:rPr lang="tr-TR" sz="20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Çıkmadıysa başı gövdesinden aşağıda olacak   </a:t>
            </a:r>
          </a:p>
          <a:p>
            <a:pPr marL="269875" indent="-269875">
              <a:defRPr/>
            </a:pPr>
            <a:r>
              <a:rPr lang="tr-TR" sz="20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   sırtüstü şekilde tutulur,</a:t>
            </a:r>
          </a:p>
          <a:p>
            <a:pPr marL="457200" indent="-457200">
              <a:defRPr/>
            </a:pPr>
            <a:r>
              <a:rPr lang="tr-TR" sz="2000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8. </a:t>
            </a:r>
            <a:r>
              <a:rPr lang="tr-TR" sz="20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5 kez iki parmakla göğüs kemiğinin alt kısmından </a:t>
            </a:r>
          </a:p>
          <a:p>
            <a:pPr marL="457200" indent="-457200">
              <a:defRPr/>
            </a:pPr>
            <a:r>
              <a:rPr lang="tr-TR" sz="20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   karnın üs kısmına baskı uygulanır,</a:t>
            </a:r>
          </a:p>
          <a:p>
            <a:pPr marL="457200" indent="-457200">
              <a:defRPr/>
            </a:pPr>
            <a:r>
              <a:rPr lang="tr-TR" sz="2000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9. </a:t>
            </a:r>
            <a:r>
              <a:rPr lang="tr-TR" sz="20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Yabancı cisim çıkana kadar devam edilir,</a:t>
            </a:r>
          </a:p>
          <a:p>
            <a:pPr marL="457200" indent="-457200">
              <a:defRPr/>
            </a:pPr>
            <a:r>
              <a:rPr lang="tr-TR" sz="2000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10. </a:t>
            </a:r>
            <a:r>
              <a:rPr lang="tr-TR" sz="20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Tıbbi yardım istenir (112).</a:t>
            </a:r>
            <a:r>
              <a:rPr lang="tr-TR" sz="2000" b="1" dirty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marL="457200" indent="-457200">
              <a:defRPr/>
            </a:pPr>
            <a:r>
              <a:rPr lang="tr-TR" sz="2000" b="1" dirty="0">
                <a:solidFill>
                  <a:prstClr val="black"/>
                </a:solidFill>
                <a:cs typeface="Arial" charset="0"/>
              </a:rPr>
              <a:t>	</a:t>
            </a:r>
          </a:p>
          <a:p>
            <a:pPr marL="457200" indent="-457200">
              <a:defRPr/>
            </a:pPr>
            <a:r>
              <a:rPr lang="tr-TR" sz="2000" b="1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	</a:t>
            </a:r>
            <a:endParaRPr lang="tr-TR" sz="1600" dirty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 marL="457200" indent="-457200">
              <a:defRPr/>
            </a:pPr>
            <a:endParaRPr lang="tr-TR" sz="2000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marL="457200" indent="-457200">
              <a:defRPr/>
            </a:pPr>
            <a:endParaRPr lang="tr-TR" sz="2000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marL="457200" indent="-457200">
              <a:defRPr/>
            </a:pPr>
            <a:endParaRPr lang="tr-TR" sz="2000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92186" name="Group 26"/>
          <p:cNvGraphicFramePr>
            <a:graphicFrameLocks noGrp="1"/>
          </p:cNvGraphicFramePr>
          <p:nvPr>
            <p:ph/>
          </p:nvPr>
        </p:nvGraphicFramePr>
        <p:xfrm>
          <a:off x="468313" y="404813"/>
          <a:ext cx="8008937" cy="517724"/>
        </p:xfrm>
        <a:graphic>
          <a:graphicData uri="http://schemas.openxmlformats.org/drawingml/2006/table">
            <a:tbl>
              <a:tblPr/>
              <a:tblGrid>
                <a:gridCol w="8008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</a:t>
                      </a:r>
                      <a:r>
                        <a:rPr kumimoji="0" lang="tr-T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BEBEKLERDE</a:t>
                      </a: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  <a:r>
                        <a:rPr kumimoji="0" lang="tr-T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HEİMLİCH MANEVRASI </a:t>
                      </a:r>
                    </a:p>
                  </a:txBody>
                  <a:tcPr marT="45502" marB="45502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0357" name="Rectangle 3"/>
          <p:cNvSpPr>
            <a:spLocks noChangeArrowheads="1"/>
          </p:cNvSpPr>
          <p:nvPr/>
        </p:nvSpPr>
        <p:spPr bwMode="auto">
          <a:xfrm>
            <a:off x="323850" y="3429000"/>
            <a:ext cx="85693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 b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(*)B</a:t>
            </a:r>
            <a:r>
              <a:rPr lang="tr-TR" altLang="tr-TR" sz="2800" b="1" i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ebek çok küçük ise ve karından baskı uygulanamıyorsa bebekler için yukarıda anlatılan uygulamalar yapılır. Ancak diğer hallerde bebeklerde yapılan uygulamalar, bilinci kapalı erişkinlerde yapılan Heimlich Manevrası uygulamaları ile aynıdır. </a:t>
            </a:r>
            <a:endParaRPr lang="tr-TR" altLang="tr-TR" sz="28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252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353425" cy="7826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C00000"/>
                </a:solidFill>
                <a:latin typeface="Comic Sans MS" pitchFamily="66" charset="0"/>
              </a:rPr>
              <a:t>Kısmi Tıkanıklıklarda İlkyardım Uygulaması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00213"/>
            <a:ext cx="7993062" cy="3598862"/>
          </a:xfrm>
        </p:spPr>
        <p:txBody>
          <a:bodyPr/>
          <a:lstStyle/>
          <a:p>
            <a:pPr algn="just" eaLnBrk="1" hangingPunct="1"/>
            <a:r>
              <a:rPr lang="tr-TR" altLang="tr-TR" sz="2000" dirty="0">
                <a:latin typeface="Comic Sans MS" pitchFamily="66" charset="0"/>
              </a:rPr>
              <a:t>Yeterli hava giriş çıkışı mevcutsa, kazazede öksürmeye teşvik edilir.</a:t>
            </a:r>
          </a:p>
          <a:p>
            <a:pPr algn="just" eaLnBrk="1" hangingPunct="1"/>
            <a:r>
              <a:rPr lang="tr-TR" altLang="tr-TR" sz="2000" dirty="0">
                <a:latin typeface="Comic Sans MS" pitchFamily="66" charset="0"/>
              </a:rPr>
              <a:t>Bulunduğu pozisyonda kalması sağlanır.</a:t>
            </a:r>
          </a:p>
          <a:p>
            <a:pPr algn="just" eaLnBrk="1" hangingPunct="1"/>
            <a:r>
              <a:rPr lang="tr-TR" altLang="tr-TR" sz="2000" dirty="0">
                <a:latin typeface="Comic Sans MS" pitchFamily="66" charset="0"/>
              </a:rPr>
              <a:t>Kazazedenin solunum ve öksürüğü zayıflar ya da kaybolursa ve morarma saptanırsa derhal girişimde bulunulmalıdır.</a:t>
            </a:r>
          </a:p>
          <a:p>
            <a:pPr eaLnBrk="1" hangingPunct="1"/>
            <a:r>
              <a:rPr lang="tr-TR" altLang="tr-TR" sz="2000" dirty="0">
                <a:latin typeface="Comic Sans MS" pitchFamily="66" charset="0"/>
              </a:rPr>
              <a:t>Yabancı cisim, yerinden çıkmış veya gevşemiş takma dişleri varsa bunlar yerinden çıkarılır.</a:t>
            </a:r>
          </a:p>
          <a:p>
            <a:pPr eaLnBrk="1" hangingPunct="1"/>
            <a:r>
              <a:rPr lang="tr-TR" altLang="tr-TR" sz="2000" dirty="0">
                <a:latin typeface="Comic Sans MS" pitchFamily="66" charset="0"/>
              </a:rPr>
              <a:t>Yabancı cisim görülemiyorsa ve hastanın durumu kötüye gidiyorsa yukarıda tam tıkanmada anlatılan uygulamalara başlanır</a:t>
            </a:r>
            <a:r>
              <a:rPr lang="tr-TR" altLang="tr-TR" sz="2000" dirty="0" smtClean="0">
                <a:latin typeface="Comic Sans MS" pitchFamily="66" charset="0"/>
              </a:rPr>
              <a:t>.</a:t>
            </a:r>
          </a:p>
          <a:p>
            <a:pPr eaLnBrk="1" hangingPunct="1"/>
            <a:r>
              <a:rPr lang="tr-TR" altLang="tr-TR" sz="2000" dirty="0" smtClean="0">
                <a:latin typeface="Comic Sans MS" pitchFamily="66" charset="0"/>
                <a:hlinkClick r:id="rId3"/>
              </a:rPr>
              <a:t>www.</a:t>
            </a:r>
            <a:r>
              <a:rPr lang="tr-TR" altLang="tr-TR" sz="2000" dirty="0" err="1" smtClean="0">
                <a:latin typeface="Comic Sans MS" pitchFamily="66" charset="0"/>
                <a:hlinkClick r:id="rId3"/>
              </a:rPr>
              <a:t>eegitimim</a:t>
            </a:r>
            <a:r>
              <a:rPr lang="tr-TR" altLang="tr-TR" sz="2000" dirty="0" smtClean="0">
                <a:latin typeface="Comic Sans MS" pitchFamily="66" charset="0"/>
                <a:hlinkClick r:id="rId3"/>
              </a:rPr>
              <a:t>.com</a:t>
            </a:r>
            <a:r>
              <a:rPr lang="tr-TR" altLang="tr-TR" sz="2000" dirty="0" smtClean="0">
                <a:latin typeface="Comic Sans MS" pitchFamily="66" charset="0"/>
              </a:rPr>
              <a:t> </a:t>
            </a:r>
            <a:endParaRPr lang="tr-TR" altLang="tr-TR" sz="2000" dirty="0">
              <a:latin typeface="Comic Sans MS" pitchFamily="66" charset="0"/>
            </a:endParaRPr>
          </a:p>
        </p:txBody>
      </p:sp>
      <p:pic>
        <p:nvPicPr>
          <p:cNvPr id="1026" name="Picture 2" descr="C:\Users\erdem\OneDrive\Masaüstü\we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653136"/>
            <a:ext cx="952500" cy="962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211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/>
          <p:cNvSpPr>
            <a:spLocks noGrp="1" noChangeArrowheads="1"/>
          </p:cNvSpPr>
          <p:nvPr>
            <p:ph type="title"/>
          </p:nvPr>
        </p:nvSpPr>
        <p:spPr>
          <a:xfrm>
            <a:off x="1116013" y="620713"/>
            <a:ext cx="6659562" cy="6477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rgbClr val="C00000"/>
                </a:solidFill>
                <a:latin typeface="Comic Sans MS" pitchFamily="66" charset="0"/>
              </a:rPr>
              <a:t>HAVA YOLU TIKANIKLIĞI</a:t>
            </a:r>
          </a:p>
        </p:txBody>
      </p:sp>
      <p:pic>
        <p:nvPicPr>
          <p:cNvPr id="92163" name="Picture 4" descr="ye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989138"/>
            <a:ext cx="38989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AutoShape 5"/>
          <p:cNvSpPr>
            <a:spLocks noChangeArrowheads="1"/>
          </p:cNvSpPr>
          <p:nvPr/>
        </p:nvSpPr>
        <p:spPr bwMode="auto">
          <a:xfrm>
            <a:off x="3995738" y="2708275"/>
            <a:ext cx="647700" cy="433388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0893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250" y="333375"/>
            <a:ext cx="5905500" cy="6016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C00000"/>
                </a:solidFill>
                <a:latin typeface="Comic Sans MS" pitchFamily="66" charset="0"/>
              </a:rPr>
              <a:t>YABANCI CİSİMLER</a:t>
            </a:r>
          </a:p>
        </p:txBody>
      </p:sp>
      <p:sp>
        <p:nvSpPr>
          <p:cNvPr id="93187" name="Text Box 7"/>
          <p:cNvSpPr txBox="1">
            <a:spLocks noChangeArrowheads="1"/>
          </p:cNvSpPr>
          <p:nvPr/>
        </p:nvSpPr>
        <p:spPr bwMode="auto">
          <a:xfrm>
            <a:off x="539750" y="1484313"/>
            <a:ext cx="252095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FontTx/>
              <a:buAutoNum type="arabicPeriod"/>
            </a:pPr>
            <a:r>
              <a:rPr lang="tr-TR" altLang="tr-TR" sz="20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Yemek parçaları</a:t>
            </a:r>
          </a:p>
          <a:p>
            <a:pPr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FontTx/>
              <a:buAutoNum type="arabicPeriod"/>
            </a:pPr>
            <a:r>
              <a:rPr lang="tr-TR" altLang="tr-TR" sz="20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Leblebi / Nohut</a:t>
            </a:r>
          </a:p>
          <a:p>
            <a:pPr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FontTx/>
              <a:buAutoNum type="arabicPeriod"/>
            </a:pPr>
            <a:r>
              <a:rPr lang="tr-TR" altLang="tr-TR" sz="20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Çengelli iğneler</a:t>
            </a:r>
          </a:p>
          <a:p>
            <a:pPr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FontTx/>
              <a:buAutoNum type="arabicPeriod"/>
            </a:pPr>
            <a:r>
              <a:rPr lang="tr-TR" altLang="tr-TR" sz="20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Kolyeler</a:t>
            </a:r>
          </a:p>
          <a:p>
            <a:pPr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FontTx/>
              <a:buAutoNum type="arabicPeriod"/>
            </a:pPr>
            <a:r>
              <a:rPr lang="tr-TR" altLang="tr-TR" sz="20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Çiviler</a:t>
            </a:r>
          </a:p>
          <a:p>
            <a:pPr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FontTx/>
              <a:buAutoNum type="arabicPeriod"/>
            </a:pPr>
            <a:r>
              <a:rPr lang="tr-TR" altLang="tr-TR" sz="20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Düğmeler</a:t>
            </a:r>
          </a:p>
        </p:txBody>
      </p:sp>
      <p:pic>
        <p:nvPicPr>
          <p:cNvPr id="93188" name="Picture 9" descr="cengelli ig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268413"/>
            <a:ext cx="2159000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10" descr="düğ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724400"/>
            <a:ext cx="10810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11" descr="civ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860800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8" name="Picture 2" descr="C:\Users\sak\Desktop\imagesCA2AQ9M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2205038"/>
            <a:ext cx="2609850" cy="175260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xmlns="" val="15020254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100" name="Group 12"/>
          <p:cNvGraphicFramePr>
            <a:graphicFrameLocks noGrp="1"/>
          </p:cNvGraphicFramePr>
          <p:nvPr/>
        </p:nvGraphicFramePr>
        <p:xfrm>
          <a:off x="323850" y="404813"/>
          <a:ext cx="8135938" cy="457200"/>
        </p:xfrm>
        <a:graphic>
          <a:graphicData uri="http://schemas.openxmlformats.org/drawingml/2006/table">
            <a:tbl>
              <a:tblPr/>
              <a:tblGrid>
                <a:gridCol w="8135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</a:t>
                      </a:r>
                      <a:r>
                        <a:rPr kumimoji="0" lang="tr-T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YETİŞKİNLERDE HEİMLİCH MANEVRASI 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4212" name="Text Box 10"/>
          <p:cNvSpPr txBox="1">
            <a:spLocks noChangeArrowheads="1"/>
          </p:cNvSpPr>
          <p:nvPr/>
        </p:nvSpPr>
        <p:spPr bwMode="auto">
          <a:xfrm>
            <a:off x="468313" y="1125538"/>
            <a:ext cx="84963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Calibri Light" pitchFamily="34" charset="0"/>
              <a:buAutoNum type="arabicPeriod"/>
            </a:pPr>
            <a:r>
              <a:rPr lang="tr-TR" altLang="tr-TR" sz="20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Hasta ayakta yada oturur pozisyonda olabilir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Calibri Light" pitchFamily="34" charset="0"/>
              <a:buAutoNum type="arabicPeriod"/>
            </a:pPr>
            <a:r>
              <a:rPr lang="tr-TR" altLang="tr-TR" sz="20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Hastanın yanında veya arkasında durulur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Calibri Light" pitchFamily="34" charset="0"/>
              <a:buAutoNum type="arabicPeriod"/>
            </a:pPr>
            <a:r>
              <a:rPr lang="tr-TR" altLang="tr-TR" sz="20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Bir elle göğsü desteklenerek öne eğilmesi sağlanır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Calibri Light" pitchFamily="34" charset="0"/>
              <a:buAutoNum type="arabicPeriod"/>
            </a:pPr>
            <a:r>
              <a:rPr lang="tr-TR" altLang="tr-TR" sz="20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Diğer elin topuğu ile hızla 5 kez sırtına süpürür tarzda vurmak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Calibri Light" pitchFamily="34" charset="0"/>
              <a:buAutoNum type="arabicPeriod"/>
            </a:pPr>
            <a:r>
              <a:rPr lang="tr-TR" altLang="tr-TR" sz="20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Tıkanıklık açılmadıysa,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Calibri Light" pitchFamily="34" charset="0"/>
              <a:buAutoNum type="arabicPeriod"/>
            </a:pPr>
            <a:r>
              <a:rPr lang="tr-TR" altLang="tr-TR" sz="20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Arkadan sarılarak gövdesi kavranır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Calibri Light" pitchFamily="34" charset="0"/>
              <a:buAutoNum type="arabicPeriod"/>
            </a:pPr>
            <a:r>
              <a:rPr lang="tr-TR" altLang="tr-TR" sz="20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Bir elin baş parmağı midenin üst kısmına, göğüs kemiği altına gelecek şekilde yumruk yaparak konur. Diğer el ile yumruk yapılan el kavranır,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Calibri Light" pitchFamily="34" charset="0"/>
              <a:buAutoNum type="arabicPeriod"/>
            </a:pPr>
            <a:r>
              <a:rPr lang="tr-TR" altLang="tr-TR" sz="20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Kuvvetle arkaya ve yukarı doğru bastırılır,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Calibri Light" pitchFamily="34" charset="0"/>
              <a:buAutoNum type="arabicPeriod"/>
            </a:pPr>
            <a:r>
              <a:rPr lang="tr-TR" altLang="tr-TR" sz="20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Bu hareket 5-7 kez yabancı cisim çıkıncaya kadar tekrarlanır,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Calibri Light" pitchFamily="34" charset="0"/>
              <a:buAutoNum type="arabicPeriod"/>
            </a:pPr>
            <a:r>
              <a:rPr lang="tr-TR" altLang="tr-TR" sz="20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Şah damarından nabız ve solunum değerlendirilir,Tıbbi yardım istenir (112).</a:t>
            </a:r>
          </a:p>
        </p:txBody>
      </p:sp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084763"/>
            <a:ext cx="230346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4" name="Picture 6" descr="C:\Users\sak\Desktop\imagesCARJ7G7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084763"/>
            <a:ext cx="33782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8075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5" descr="C:\Users\sak\Pictures\imagesCATAK35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7" t="4601" r="7690" b="12581"/>
          <a:stretch>
            <a:fillRect/>
          </a:stretch>
        </p:blipFill>
        <p:spPr bwMode="auto">
          <a:xfrm>
            <a:off x="611188" y="836613"/>
            <a:ext cx="331311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29" r="20076"/>
          <a:stretch>
            <a:fillRect/>
          </a:stretch>
        </p:blipFill>
        <p:spPr bwMode="auto">
          <a:xfrm>
            <a:off x="4500563" y="908050"/>
            <a:ext cx="4103687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031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594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497888" cy="6477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solidFill>
                  <a:srgbClr val="C00000"/>
                </a:solidFill>
                <a:latin typeface="Comic Sans MS" pitchFamily="66" charset="0"/>
              </a:rPr>
              <a:t>Bilinci kapalı kişilerde Heimlich Manevrası</a:t>
            </a:r>
            <a:endParaRPr lang="tr-TR" sz="2800" b="1" dirty="0">
              <a:solidFill>
                <a:srgbClr val="C00000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57338"/>
            <a:ext cx="8713788" cy="43926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000">
                <a:latin typeface="Comic Sans MS" pitchFamily="66" charset="0"/>
              </a:rPr>
              <a:t>Hasta yere yatırılır, yan pozisyonda sırtına 5 kez vurulur,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tr-TR" altLang="tr-TR" sz="20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000">
                <a:latin typeface="Comic Sans MS" pitchFamily="66" charset="0"/>
              </a:rPr>
              <a:t>Tıkanma açılmaz ise hasta düz bir zeminde başı yana çevrilir,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tr-TR" altLang="tr-TR" sz="20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000">
                <a:latin typeface="Comic Sans MS" pitchFamily="66" charset="0"/>
              </a:rPr>
              <a:t>Hastanın bacakları üzerine ata biner şekilde oturulur,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tr-TR" altLang="tr-TR" sz="20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000">
                <a:latin typeface="Comic Sans MS" pitchFamily="66" charset="0"/>
              </a:rPr>
              <a:t>Bir elin topuğunu göbek ile göğüs kemiği arasına yerleştirilir, diğer el üzerine konur,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tr-TR" altLang="tr-TR" sz="20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000">
                <a:latin typeface="Comic Sans MS" pitchFamily="66" charset="0"/>
              </a:rPr>
              <a:t>Göbeğin üzerinden kürek kemiklerine doğru eğik bir baskı uygulanır,</a:t>
            </a:r>
          </a:p>
        </p:txBody>
      </p:sp>
    </p:spTree>
    <p:extLst>
      <p:ext uri="{BB962C8B-B14F-4D97-AF65-F5344CB8AC3E}">
        <p14:creationId xmlns:p14="http://schemas.microsoft.com/office/powerpoint/2010/main" xmlns="" val="3095503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Dikdörtgen 1"/>
          <p:cNvSpPr>
            <a:spLocks noChangeArrowheads="1"/>
          </p:cNvSpPr>
          <p:nvPr/>
        </p:nvSpPr>
        <p:spPr bwMode="auto">
          <a:xfrm>
            <a:off x="611188" y="1484313"/>
            <a:ext cx="784860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488" indent="-90488"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1800">
                <a:latin typeface="Comic Sans MS" pitchFamily="66" charset="0"/>
                <a:cs typeface="Arial" charset="0"/>
              </a:rPr>
              <a:t>Şah damarından nabız ve solunum değerlendirilir,</a:t>
            </a: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</a:pPr>
            <a:endParaRPr lang="tr-TR" altLang="tr-TR" sz="1800">
              <a:latin typeface="Comic Sans MS" pitchFamily="66" charset="0"/>
              <a:cs typeface="Arial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1800">
                <a:latin typeface="Comic Sans MS" pitchFamily="66" charset="0"/>
                <a:cs typeface="Arial" charset="0"/>
              </a:rPr>
              <a:t>İşleme yabancı cisim çıkıncaya kadar devam edilir,</a:t>
            </a: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</a:pPr>
            <a:endParaRPr lang="tr-TR" altLang="tr-TR" sz="1800">
              <a:latin typeface="Comic Sans MS" pitchFamily="66" charset="0"/>
              <a:cs typeface="Arial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1800">
                <a:latin typeface="Comic Sans MS" pitchFamily="66" charset="0"/>
                <a:cs typeface="Arial" charset="0"/>
              </a:rPr>
              <a:t>Tıbbi yardım istenir (112),</a:t>
            </a: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</a:pPr>
            <a:endParaRPr lang="tr-TR" altLang="tr-TR" sz="2000">
              <a:latin typeface="Comic Sans MS" pitchFamily="66" charset="0"/>
              <a:cs typeface="Arial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1800">
                <a:latin typeface="Comic Sans MS" pitchFamily="66" charset="0"/>
                <a:cs typeface="Arial" charset="0"/>
              </a:rPr>
              <a:t>Bu hareketi 5-7 kez yabancı cisim çıkıncaya kadar ya da yardım gelinceye kadar devam edin,</a:t>
            </a: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</a:pPr>
            <a:endParaRPr lang="tr-TR" altLang="tr-TR" sz="1800">
              <a:latin typeface="Comic Sans MS" pitchFamily="66" charset="0"/>
              <a:cs typeface="Arial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1800">
                <a:latin typeface="Comic Sans MS" pitchFamily="66" charset="0"/>
                <a:cs typeface="Arial" charset="0"/>
              </a:rPr>
              <a:t>Bu tür olgularda havayolu tıkanıklığında ilkyardımcılar Temel Yaşam Desteği uygulamalarını yapacaklardır.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971550" y="260350"/>
            <a:ext cx="68405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sz="2800" b="1" spc="-120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Bilinci kapalı kişilerde Heimlich Manevrası</a:t>
            </a:r>
            <a:endParaRPr lang="tr-TR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329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49" name="Group 13"/>
          <p:cNvGraphicFramePr>
            <a:graphicFrameLocks noGrp="1"/>
          </p:cNvGraphicFramePr>
          <p:nvPr/>
        </p:nvGraphicFramePr>
        <p:xfrm>
          <a:off x="395288" y="476250"/>
          <a:ext cx="7812087" cy="612775"/>
        </p:xfrm>
        <a:graphic>
          <a:graphicData uri="http://schemas.openxmlformats.org/drawingml/2006/table">
            <a:tbl>
              <a:tblPr/>
              <a:tblGrid>
                <a:gridCol w="7812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   </a:t>
                      </a:r>
                      <a:r>
                        <a:rPr kumimoji="0" lang="tr-T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BEBEKLERDE HEİMLİCH MANEVRASI </a:t>
                      </a:r>
                    </a:p>
                  </a:txBody>
                  <a:tcPr marL="91443" marR="91443" marT="45732" marB="45732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9332" name="Text Box 10"/>
          <p:cNvSpPr txBox="1">
            <a:spLocks noChangeArrowheads="1"/>
          </p:cNvSpPr>
          <p:nvPr/>
        </p:nvSpPr>
        <p:spPr bwMode="auto">
          <a:xfrm>
            <a:off x="395288" y="1268413"/>
            <a:ext cx="820896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Calibri Light" pitchFamily="34" charset="0"/>
              <a:buAutoNum type="arabicPeriod"/>
            </a:pPr>
            <a:r>
              <a:rPr lang="tr-TR" altLang="tr-TR" sz="20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Bebek ilkyardımcının bir kolu üzerine ters olarak yatırılır,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Calibri Light" pitchFamily="34" charset="0"/>
              <a:buAutoNum type="arabicPeriod"/>
            </a:pPr>
            <a:r>
              <a:rPr lang="tr-TR" altLang="tr-TR" sz="20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Başparmak ve diğer parmakların yardımıyla bebeğin çenesi kavranarak boynundan tutulur ve yüzüstü pozisyonda öne doğru eğilir,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Calibri Light" pitchFamily="34" charset="0"/>
              <a:buAutoNum type="arabicPeriod"/>
            </a:pPr>
            <a:r>
              <a:rPr lang="tr-TR" altLang="tr-TR" sz="20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Baş gergin ve gövdesinden aşağıda bir pozisyonda tutulur,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Calibri Light" pitchFamily="34" charset="0"/>
              <a:buAutoNum type="arabicPeriod"/>
            </a:pPr>
            <a:r>
              <a:rPr lang="tr-TR" altLang="tr-TR" sz="20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5 kez el bileğinin iç kısmı ile bebeğin sırtına kürek kemiklerinin arasına hafifçe vurulur,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Calibri Light" pitchFamily="34" charset="0"/>
              <a:buAutoNum type="arabicPeriod"/>
            </a:pPr>
            <a:r>
              <a:rPr lang="tr-TR" altLang="tr-TR" sz="20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Diğer kolun üzerine başı elle kavranarak sırtüstü çevrilir,</a:t>
            </a:r>
          </a:p>
        </p:txBody>
      </p:sp>
      <p:pic>
        <p:nvPicPr>
          <p:cNvPr id="99333" name="Picture 14" descr="bebekteyabci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860800"/>
            <a:ext cx="658812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993801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10.xml><?xml version="1.0" encoding="utf-8"?>
<a:theme xmlns:a="http://schemas.openxmlformats.org/drawingml/2006/main" name="9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11.xml><?xml version="1.0" encoding="utf-8"?>
<a:theme xmlns:a="http://schemas.openxmlformats.org/drawingml/2006/main" name="10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1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2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4.xml><?xml version="1.0" encoding="utf-8"?>
<a:theme xmlns:a="http://schemas.openxmlformats.org/drawingml/2006/main" name="3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5.xml><?xml version="1.0" encoding="utf-8"?>
<a:theme xmlns:a="http://schemas.openxmlformats.org/drawingml/2006/main" name="4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6.xml><?xml version="1.0" encoding="utf-8"?>
<a:theme xmlns:a="http://schemas.openxmlformats.org/drawingml/2006/main" name="5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7.xml><?xml version="1.0" encoding="utf-8"?>
<a:theme xmlns:a="http://schemas.openxmlformats.org/drawingml/2006/main" name="6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8.xml><?xml version="1.0" encoding="utf-8"?>
<a:theme xmlns:a="http://schemas.openxmlformats.org/drawingml/2006/main" name="7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9.xml><?xml version="1.0" encoding="utf-8"?>
<a:theme xmlns:a="http://schemas.openxmlformats.org/drawingml/2006/main" name="8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Override1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10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11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2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3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4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5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6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7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8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9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Office PowerPoint</Application>
  <PresentationFormat>Ekran Gösterisi (4:3)</PresentationFormat>
  <Paragraphs>87</Paragraphs>
  <Slides>11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11</vt:i4>
      </vt:variant>
      <vt:variant>
        <vt:lpstr>Slayt Başlıkları</vt:lpstr>
      </vt:variant>
      <vt:variant>
        <vt:i4>11</vt:i4>
      </vt:variant>
    </vt:vector>
  </HeadingPairs>
  <TitlesOfParts>
    <vt:vector size="22" baseType="lpstr">
      <vt:lpstr>Metropolitan</vt:lpstr>
      <vt:lpstr>1_Metropolitan</vt:lpstr>
      <vt:lpstr>2_Metropolitan</vt:lpstr>
      <vt:lpstr>3_Metropolitan</vt:lpstr>
      <vt:lpstr>4_Metropolitan</vt:lpstr>
      <vt:lpstr>5_Metropolitan</vt:lpstr>
      <vt:lpstr>6_Metropolitan</vt:lpstr>
      <vt:lpstr>7_Metropolitan</vt:lpstr>
      <vt:lpstr>8_Metropolitan</vt:lpstr>
      <vt:lpstr>9_Metropolitan</vt:lpstr>
      <vt:lpstr>10_Metropolitan</vt:lpstr>
      <vt:lpstr>Slayt 1</vt:lpstr>
      <vt:lpstr>HAVA YOLU TIKANIKLIĞI</vt:lpstr>
      <vt:lpstr>YABANCI CİSİMLER</vt:lpstr>
      <vt:lpstr>Slayt 4</vt:lpstr>
      <vt:lpstr>Slayt 5</vt:lpstr>
      <vt:lpstr>Slayt 6</vt:lpstr>
      <vt:lpstr>Bilinci kapalı kişilerde Heimlich Manevrası</vt:lpstr>
      <vt:lpstr>Slayt 8</vt:lpstr>
      <vt:lpstr>Slayt 9</vt:lpstr>
      <vt:lpstr>Slayt 10</vt:lpstr>
      <vt:lpstr>Kısmi Tıkanıklıklarda İlkyardım Uygulaması</vt:lpstr>
    </vt:vector>
  </TitlesOfParts>
  <Company>NouS TncTR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Erdem OVAT</dc:creator>
  <cp:lastModifiedBy>erdem ovat</cp:lastModifiedBy>
  <cp:revision>3</cp:revision>
  <dcterms:created xsi:type="dcterms:W3CDTF">2017-02-08T17:37:33Z</dcterms:created>
  <dcterms:modified xsi:type="dcterms:W3CDTF">2022-08-12T12:57:23Z</dcterms:modified>
</cp:coreProperties>
</file>