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presProps.xml" ContentType="application/vnd.openxmlformats-officedocument.presentationml.presProps+xml"/>
  <Override PartName="/ppt/media/image1.gif" ContentType="image/gif"/>
  <Override PartName="/ppt/media/image8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tr-T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tr-T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tr-T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tr-T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tr-TR" sz="4400" spc="-1" strike="noStrike">
                <a:solidFill>
                  <a:srgbClr val="000000"/>
                </a:solidFill>
                <a:latin typeface="Calibri"/>
              </a:rPr>
              <a:t>Asıl başlık stili için tıklatın</a:t>
            </a:r>
            <a:endParaRPr b="0" lang="tr-T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fld id="{5EE4C28D-9C32-4361-B24F-26B938761332}" type="datetime">
              <a:rPr b="0" lang="tr-TR" sz="1200" spc="-1" strike="noStrike">
                <a:solidFill>
                  <a:srgbClr val="8b8b8b"/>
                </a:solidFill>
                <a:latin typeface="Calibri"/>
              </a:rPr>
              <a:t>22.01.22</a:t>
            </a:fld>
            <a:endParaRPr b="0" lang="tr-T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tr-T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3D3289D4-F617-4478-B5B0-E2F90339F498}" type="slidenum">
              <a:rPr b="0" lang="tr-TR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tr-T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4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tr-T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tr-T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tr-T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tr-T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tr-T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tr-T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tr-TR" sz="4400" spc="-1" strike="noStrike">
                <a:solidFill>
                  <a:srgbClr val="000000"/>
                </a:solidFill>
                <a:latin typeface="Calibri"/>
              </a:rPr>
              <a:t>Asıl başlık stili için tıklatın</a:t>
            </a:r>
            <a:endParaRPr b="0" lang="tr-T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Asıl metin stillerini düzenlemek için tıklatın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tr-TR" sz="2800" spc="-1" strike="noStrike">
                <a:solidFill>
                  <a:srgbClr val="000000"/>
                </a:solidFill>
                <a:latin typeface="Calibri"/>
              </a:rPr>
              <a:t>İkinci düzey</a:t>
            </a:r>
            <a:endParaRPr b="0" lang="tr-TR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2400" spc="-1" strike="noStrike">
                <a:solidFill>
                  <a:srgbClr val="000000"/>
                </a:solidFill>
                <a:latin typeface="Calibri"/>
              </a:rPr>
              <a:t>Üçüncü düzey</a:t>
            </a:r>
            <a:endParaRPr b="0" lang="tr-TR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tr-TR" sz="2000" spc="-1" strike="noStrike">
                <a:solidFill>
                  <a:srgbClr val="000000"/>
                </a:solidFill>
                <a:latin typeface="Calibri"/>
              </a:rPr>
              <a:t>Dördüncü düzey</a:t>
            </a:r>
            <a:endParaRPr b="0" lang="tr-TR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tr-TR" sz="2000" spc="-1" strike="noStrike">
                <a:solidFill>
                  <a:srgbClr val="000000"/>
                </a:solidFill>
                <a:latin typeface="Calibri"/>
              </a:rPr>
              <a:t>Beşinci düzey</a:t>
            </a:r>
            <a:endParaRPr b="0" lang="tr-T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fld id="{9D8F1F79-B226-493E-B7C2-ADE5830EB0E5}" type="datetime">
              <a:rPr b="0" lang="tr-TR" sz="1200" spc="-1" strike="noStrike">
                <a:solidFill>
                  <a:srgbClr val="8b8b8b"/>
                </a:solidFill>
                <a:latin typeface="Calibri"/>
              </a:rPr>
              <a:t>22.01.22</a:t>
            </a:fld>
            <a:endParaRPr b="0" lang="tr-T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tr-T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4BBCFA18-B6AA-4466-9F9A-0282E3B72F85}" type="slidenum">
              <a:rPr b="0" lang="tr-TR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tr-T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7000"/>
          </a:bodyPr>
          <a:p>
            <a:pPr algn="ctr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tr-TR" sz="6000" spc="-1" strike="noStrike">
                <a:solidFill>
                  <a:srgbClr val="ff0000"/>
                </a:solidFill>
                <a:latin typeface="Comic Sans MS"/>
              </a:rPr>
              <a:t>DER KALENDER</a:t>
            </a:r>
            <a:endParaRPr b="0" lang="tr-TR" sz="6000" spc="-1" strike="noStrike">
              <a:latin typeface="Arial"/>
            </a:endParaRPr>
          </a:p>
        </p:txBody>
      </p:sp>
      <p:pic>
        <p:nvPicPr>
          <p:cNvPr id="83" name="Picture 2" descr="der kalender ile ilgili görsel sonucu"/>
          <p:cNvPicPr/>
          <p:nvPr/>
        </p:nvPicPr>
        <p:blipFill>
          <a:blip r:embed="rId1"/>
          <a:stretch/>
        </p:blipFill>
        <p:spPr>
          <a:xfrm>
            <a:off x="1214280" y="285840"/>
            <a:ext cx="6500520" cy="3071520"/>
          </a:xfrm>
          <a:prstGeom prst="rect">
            <a:avLst/>
          </a:prstGeom>
          <a:ln w="0">
            <a:noFill/>
          </a:ln>
        </p:spPr>
      </p:pic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4140000" y="5518440"/>
            <a:ext cx="952200" cy="96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tr-TR" sz="4400" spc="-1" strike="noStrike">
                <a:solidFill>
                  <a:srgbClr val="ff0000"/>
                </a:solidFill>
                <a:latin typeface="Comic Sans MS"/>
              </a:rPr>
              <a:t>FESTE UND FEIERTAGE</a:t>
            </a:r>
            <a:endParaRPr b="0" lang="tr-T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ff0000"/>
                </a:solidFill>
                <a:latin typeface="Comic Sans MS"/>
              </a:rPr>
              <a:t>Weihnachten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Weihnachten ist </a:t>
            </a:r>
            <a:r>
              <a:rPr b="0" lang="tr-TR" sz="3200" spc="-1" strike="noStrike">
                <a:solidFill>
                  <a:srgbClr val="ff0000"/>
                </a:solidFill>
                <a:latin typeface="Comic Sans MS"/>
              </a:rPr>
              <a:t>am</a:t>
            </a: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 fünfundzwanzig</a:t>
            </a:r>
            <a:r>
              <a:rPr b="0" lang="tr-TR" sz="3200" spc="-1" strike="noStrike">
                <a:solidFill>
                  <a:srgbClr val="ff0000"/>
                </a:solidFill>
                <a:latin typeface="Comic Sans MS"/>
              </a:rPr>
              <a:t>sten</a:t>
            </a: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 und </a:t>
            </a:r>
            <a:r>
              <a:rPr b="0" lang="tr-TR" sz="3200" spc="-1" strike="noStrike">
                <a:solidFill>
                  <a:srgbClr val="ff0000"/>
                </a:solidFill>
                <a:latin typeface="Comic Sans MS"/>
              </a:rPr>
              <a:t>am</a:t>
            </a: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 sechsundzwanzig</a:t>
            </a:r>
            <a:r>
              <a:rPr b="0" lang="tr-TR" sz="3200" spc="-1" strike="noStrike">
                <a:solidFill>
                  <a:srgbClr val="ff0000"/>
                </a:solidFill>
                <a:latin typeface="Comic Sans MS"/>
              </a:rPr>
              <a:t>sten</a:t>
            </a: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 Dezember.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1" name="Picture 2" descr="weihnachten ile ilgili görsel sonucu"/>
          <p:cNvPicPr/>
          <p:nvPr/>
        </p:nvPicPr>
        <p:blipFill>
          <a:blip r:embed="rId1"/>
          <a:stretch/>
        </p:blipFill>
        <p:spPr>
          <a:xfrm>
            <a:off x="4357800" y="1571760"/>
            <a:ext cx="3862080" cy="2142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8" dur="indefinite" restart="never" nodeType="tmRoot">
          <p:childTnLst>
            <p:seq>
              <p:cTn id="179" dur="indefinite" nodeType="mainSeq">
                <p:childTnLst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8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89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99" dur="5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tr-TR" sz="4400" spc="-1" strike="noStrike">
                <a:solidFill>
                  <a:srgbClr val="ff0000"/>
                </a:solidFill>
                <a:latin typeface="Comic Sans MS"/>
              </a:rPr>
              <a:t>Silvesterabend</a:t>
            </a:r>
            <a:endParaRPr b="0" lang="tr-T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Silvesterabend ist </a:t>
            </a:r>
            <a:r>
              <a:rPr b="0" lang="tr-TR" sz="3200" spc="-1" strike="noStrike">
                <a:solidFill>
                  <a:srgbClr val="ff0000"/>
                </a:solidFill>
                <a:latin typeface="Comic Sans MS"/>
              </a:rPr>
              <a:t>am</a:t>
            </a: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 einunddreißig</a:t>
            </a:r>
            <a:r>
              <a:rPr b="0" lang="tr-TR" sz="3200" spc="-1" strike="noStrike">
                <a:solidFill>
                  <a:srgbClr val="ff0000"/>
                </a:solidFill>
                <a:latin typeface="Comic Sans MS"/>
              </a:rPr>
              <a:t>sten</a:t>
            </a: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 Dezember.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AutoShape 2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7" name="Picture 8" descr="silvesterabend ile ilgili görsel sonucu"/>
          <p:cNvPicPr/>
          <p:nvPr/>
        </p:nvPicPr>
        <p:blipFill>
          <a:blip r:embed="rId1"/>
          <a:stretch/>
        </p:blipFill>
        <p:spPr>
          <a:xfrm>
            <a:off x="2143080" y="1285920"/>
            <a:ext cx="4762080" cy="3161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0" dur="indefinite" restart="never" nodeType="tmRoot">
          <p:childTnLst>
            <p:seq>
              <p:cTn id="201" dur="indefinite" nodeType="mainSeq">
                <p:childTnLst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0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1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16" dur="500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tr-TR" sz="4400" spc="-1" strike="noStrike">
                <a:solidFill>
                  <a:srgbClr val="ff0000"/>
                </a:solidFill>
                <a:latin typeface="Comic Sans MS"/>
              </a:rPr>
              <a:t>Vatertag</a:t>
            </a:r>
            <a:endParaRPr b="0" lang="tr-T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Vatertag ist </a:t>
            </a:r>
            <a:r>
              <a:rPr b="0" lang="tr-TR" sz="3200" spc="-1" strike="noStrike">
                <a:solidFill>
                  <a:srgbClr val="ff0000"/>
                </a:solidFill>
                <a:latin typeface="Comic Sans MS"/>
              </a:rPr>
              <a:t>am</a:t>
            </a: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 drit</a:t>
            </a:r>
            <a:r>
              <a:rPr b="0" lang="tr-TR" sz="3200" spc="-1" strike="noStrike">
                <a:solidFill>
                  <a:srgbClr val="ff0000"/>
                </a:solidFill>
                <a:latin typeface="Comic Sans MS"/>
              </a:rPr>
              <a:t>ten</a:t>
            </a: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 Sonntag </a:t>
            </a:r>
            <a:r>
              <a:rPr b="0" lang="tr-TR" sz="3200" spc="-1" strike="noStrike">
                <a:solidFill>
                  <a:srgbClr val="ff0000"/>
                </a:solidFill>
                <a:latin typeface="Comic Sans MS"/>
              </a:rPr>
              <a:t>im</a:t>
            </a: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 Juni.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0" name="Picture 2" descr="vatertag ile ilgili görsel sonucu"/>
          <p:cNvPicPr/>
          <p:nvPr/>
        </p:nvPicPr>
        <p:blipFill>
          <a:blip r:embed="rId1"/>
          <a:stretch/>
        </p:blipFill>
        <p:spPr>
          <a:xfrm>
            <a:off x="2786040" y="1357200"/>
            <a:ext cx="3595320" cy="2499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7" dur="indefinite" restart="never" nodeType="tmRoot">
          <p:childTnLst>
            <p:seq>
              <p:cTn id="218" dur="indefinite" nodeType="mainSeq">
                <p:childTnLst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2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33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tr-TR" sz="4400" spc="-1" strike="noStrike">
                <a:solidFill>
                  <a:srgbClr val="ff0000"/>
                </a:solidFill>
                <a:latin typeface="Comic Sans MS"/>
              </a:rPr>
              <a:t>Valentingstag</a:t>
            </a:r>
            <a:endParaRPr b="0" lang="tr-T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Valentingstag ist </a:t>
            </a:r>
            <a:r>
              <a:rPr b="0" lang="tr-TR" sz="3200" spc="-1" strike="noStrike">
                <a:solidFill>
                  <a:srgbClr val="ff0000"/>
                </a:solidFill>
                <a:latin typeface="Comic Sans MS"/>
              </a:rPr>
              <a:t>am</a:t>
            </a: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 vierzehn</a:t>
            </a:r>
            <a:r>
              <a:rPr b="0" lang="tr-TR" sz="3200" spc="-1" strike="noStrike">
                <a:solidFill>
                  <a:srgbClr val="ff0000"/>
                </a:solidFill>
                <a:latin typeface="Comic Sans MS"/>
              </a:rPr>
              <a:t>ten</a:t>
            </a: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 Februar.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3" name="Picture 2" descr="valentinstag ile ilgili görsel sonucu"/>
          <p:cNvPicPr/>
          <p:nvPr/>
        </p:nvPicPr>
        <p:blipFill>
          <a:blip r:embed="rId1"/>
          <a:stretch/>
        </p:blipFill>
        <p:spPr>
          <a:xfrm>
            <a:off x="2071800" y="1214280"/>
            <a:ext cx="4762080" cy="2999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4" dur="indefinite" restart="never" nodeType="tmRoot">
          <p:childTnLst>
            <p:seq>
              <p:cTn id="235" dur="indefinite" nodeType="mainSeq">
                <p:childTnLst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45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50" dur="500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tr-TR" sz="4400" spc="-1" strike="noStrike">
                <a:solidFill>
                  <a:srgbClr val="ff0000"/>
                </a:solidFill>
                <a:latin typeface="Comic Sans MS"/>
              </a:rPr>
              <a:t>Tag der Republik</a:t>
            </a:r>
            <a:endParaRPr b="0" lang="tr-T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Tag der Republik ist </a:t>
            </a:r>
            <a:r>
              <a:rPr b="0" lang="tr-TR" sz="3200" spc="-1" strike="noStrike">
                <a:solidFill>
                  <a:srgbClr val="ff0000"/>
                </a:solidFill>
                <a:latin typeface="Comic Sans MS"/>
              </a:rPr>
              <a:t>am </a:t>
            </a: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neunundzwanzig</a:t>
            </a:r>
            <a:r>
              <a:rPr b="0" lang="tr-TR" sz="3200" spc="-1" strike="noStrike">
                <a:solidFill>
                  <a:srgbClr val="ff0000"/>
                </a:solidFill>
                <a:latin typeface="Comic Sans MS"/>
              </a:rPr>
              <a:t>sten</a:t>
            </a: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 Oktober.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6" name="Picture 2" descr="tag der republik ile ilgili görsel sonucu"/>
          <p:cNvPicPr/>
          <p:nvPr/>
        </p:nvPicPr>
        <p:blipFill>
          <a:blip r:embed="rId1"/>
          <a:stretch/>
        </p:blipFill>
        <p:spPr>
          <a:xfrm>
            <a:off x="1857240" y="1571760"/>
            <a:ext cx="5190840" cy="314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1" dur="indefinite" restart="never" nodeType="tmRoot">
          <p:childTnLst>
            <p:seq>
              <p:cTn id="252" dur="indefinite" nodeType="mainSeq">
                <p:childTnLst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nodeType="clickEffect" fill="hold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id="26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67" dur="500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tr-TR" sz="4400" spc="-1" strike="noStrike">
                <a:solidFill>
                  <a:srgbClr val="ff0000"/>
                </a:solidFill>
                <a:latin typeface="Comic Sans MS"/>
              </a:rPr>
              <a:t>Tag der Sieges</a:t>
            </a:r>
            <a:endParaRPr b="0" lang="tr-T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Tag der Sieges ist </a:t>
            </a:r>
            <a:r>
              <a:rPr b="0" lang="tr-TR" sz="3200" spc="-1" strike="noStrike">
                <a:solidFill>
                  <a:srgbClr val="ff0000"/>
                </a:solidFill>
                <a:latin typeface="Comic Sans MS"/>
              </a:rPr>
              <a:t>am</a:t>
            </a: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 dreißig</a:t>
            </a:r>
            <a:r>
              <a:rPr b="0" lang="tr-TR" sz="3200" spc="-1" strike="noStrike">
                <a:solidFill>
                  <a:srgbClr val="ff0000"/>
                </a:solidFill>
                <a:latin typeface="Comic Sans MS"/>
              </a:rPr>
              <a:t>sten</a:t>
            </a: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 August.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9" name="Picture 2" descr="İlgili resim"/>
          <p:cNvPicPr/>
          <p:nvPr/>
        </p:nvPicPr>
        <p:blipFill>
          <a:blip r:embed="rId1"/>
          <a:stretch/>
        </p:blipFill>
        <p:spPr>
          <a:xfrm>
            <a:off x="2000160" y="1357200"/>
            <a:ext cx="4714560" cy="292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8" dur="indefinite" restart="never" nodeType="tmRoot">
          <p:childTnLst>
            <p:seq>
              <p:cTn id="269" dur="indefinite" nodeType="mainSeq">
                <p:childTnLst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7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id="27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84" dur="5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tr-TR" sz="4400" spc="-1" strike="noStrike">
                <a:solidFill>
                  <a:srgbClr val="ff0000"/>
                </a:solidFill>
                <a:latin typeface="Comic Sans MS"/>
              </a:rPr>
              <a:t>Kinderfest</a:t>
            </a:r>
            <a:endParaRPr b="0" lang="tr-T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Kinderfest ist </a:t>
            </a:r>
            <a:r>
              <a:rPr b="0" lang="tr-TR" sz="3200" spc="-1" strike="noStrike">
                <a:solidFill>
                  <a:srgbClr val="ff0000"/>
                </a:solidFill>
                <a:latin typeface="Comic Sans MS"/>
              </a:rPr>
              <a:t>am</a:t>
            </a: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 dreiundzwanzig</a:t>
            </a:r>
            <a:r>
              <a:rPr b="0" lang="tr-TR" sz="3200" spc="-1" strike="noStrike">
                <a:solidFill>
                  <a:srgbClr val="ff0000"/>
                </a:solidFill>
                <a:latin typeface="Comic Sans MS"/>
              </a:rPr>
              <a:t>sten</a:t>
            </a: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 April.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2" name="Picture 2" descr="kinderfest ile ilgili görsel sonucu"/>
          <p:cNvPicPr/>
          <p:nvPr/>
        </p:nvPicPr>
        <p:blipFill>
          <a:blip r:embed="rId1"/>
          <a:stretch/>
        </p:blipFill>
        <p:spPr>
          <a:xfrm>
            <a:off x="1857240" y="1428840"/>
            <a:ext cx="5486040" cy="228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5" dur="indefinite" restart="never" nodeType="tmRoot">
          <p:childTnLst>
            <p:seq>
              <p:cTn id="286" dur="indefinite" nodeType="mainSeq">
                <p:childTnLst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9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96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01" dur="500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tr-TR" sz="4400" spc="-1" strike="noStrike">
                <a:solidFill>
                  <a:srgbClr val="ff0000"/>
                </a:solidFill>
                <a:latin typeface="Comic Sans MS"/>
              </a:rPr>
              <a:t>Jugend und Sportfest</a:t>
            </a:r>
            <a:endParaRPr b="0" lang="tr-T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Jugend und Sportfest ist </a:t>
            </a:r>
            <a:r>
              <a:rPr b="0" lang="tr-TR" sz="3200" spc="-1" strike="noStrike">
                <a:solidFill>
                  <a:srgbClr val="ff0000"/>
                </a:solidFill>
                <a:latin typeface="Comic Sans MS"/>
              </a:rPr>
              <a:t>am </a:t>
            </a: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neunzehn</a:t>
            </a:r>
            <a:r>
              <a:rPr b="0" lang="tr-TR" sz="3200" spc="-1" strike="noStrike">
                <a:solidFill>
                  <a:srgbClr val="ff0000"/>
                </a:solidFill>
                <a:latin typeface="Comic Sans MS"/>
              </a:rPr>
              <a:t>ten</a:t>
            </a: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 Mai.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5" name="Picture 2" descr="jugend und sport fest ile ilgili görsel sonucu"/>
          <p:cNvPicPr/>
          <p:nvPr/>
        </p:nvPicPr>
        <p:blipFill>
          <a:blip r:embed="rId1"/>
          <a:stretch/>
        </p:blipFill>
        <p:spPr>
          <a:xfrm>
            <a:off x="2428920" y="1285920"/>
            <a:ext cx="4071600" cy="2499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2" dur="indefinite" restart="never" nodeType="tmRoot">
          <p:childTnLst>
            <p:seq>
              <p:cTn id="303" dur="indefinite" nodeType="mainSeq">
                <p:childTnLst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0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nodeType="clickEffect" fill="hold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id="31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18" dur="5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Picture 2" descr="die jahreszeiten ile ilgili görsel sonucu"/>
          <p:cNvPicPr/>
          <p:nvPr/>
        </p:nvPicPr>
        <p:blipFill>
          <a:blip r:embed="rId1"/>
          <a:stretch/>
        </p:blipFill>
        <p:spPr>
          <a:xfrm>
            <a:off x="428760" y="642960"/>
            <a:ext cx="8286480" cy="5643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" dur="indefinite" restart="never" nodeType="tmRoot">
          <p:childTnLst>
            <p:seq>
              <p:cTn id="15" dur="indefinite" nodeType="mainSeq">
                <p:childTnLst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id="2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Picture 2" descr="İlgili resim"/>
          <p:cNvPicPr/>
          <p:nvPr/>
        </p:nvPicPr>
        <p:blipFill>
          <a:blip r:embed="rId1"/>
          <a:stretch/>
        </p:blipFill>
        <p:spPr>
          <a:xfrm>
            <a:off x="500040" y="642960"/>
            <a:ext cx="8214840" cy="5643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Picture 2" descr="die monate ile ilgili görsel sonucu"/>
          <p:cNvPicPr/>
          <p:nvPr/>
        </p:nvPicPr>
        <p:blipFill>
          <a:blip r:embed="rId1"/>
          <a:stretch/>
        </p:blipFill>
        <p:spPr>
          <a:xfrm>
            <a:off x="785880" y="357120"/>
            <a:ext cx="7500600" cy="600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" dur="indefinite" restart="never" nodeType="tmRoot">
          <p:childTnLst>
            <p:seq>
              <p:cTn id="29" dur="indefinite" nodeType="mainSeq"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id="3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AutoShape 2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AutoShape 8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AutoShape 10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1" name="Picture 12" descr="almanca aylar ile ilgili görsel sonucu"/>
          <p:cNvPicPr/>
          <p:nvPr/>
        </p:nvPicPr>
        <p:blipFill>
          <a:blip r:embed="rId1"/>
          <a:stretch/>
        </p:blipFill>
        <p:spPr>
          <a:xfrm>
            <a:off x="928800" y="0"/>
            <a:ext cx="715284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4" name="Picture 2" descr="İlgili resim"/>
          <p:cNvPicPr/>
          <p:nvPr/>
        </p:nvPicPr>
        <p:blipFill>
          <a:blip r:embed="rId1"/>
          <a:stretch/>
        </p:blipFill>
        <p:spPr>
          <a:xfrm>
            <a:off x="1928880" y="0"/>
            <a:ext cx="542880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2" dur="indefinite" restart="never" nodeType="tmRoot">
          <p:childTnLst>
            <p:seq>
              <p:cTn id="43" dur="indefinite" nodeType="mainSeq"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id="4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tr-TR" sz="4400" spc="-1" strike="noStrike">
                <a:solidFill>
                  <a:srgbClr val="ff0000"/>
                </a:solidFill>
                <a:latin typeface="Comic Sans MS"/>
              </a:rPr>
              <a:t>DIE ORDINALZAHLEN</a:t>
            </a:r>
            <a:endParaRPr b="0" lang="tr-T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214280"/>
            <a:ext cx="8229240" cy="5428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5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1. </a:t>
            </a:r>
            <a:r>
              <a:rPr b="0" lang="tr-TR" sz="3200" spc="-1" strike="noStrike">
                <a:solidFill>
                  <a:srgbClr val="ff0000"/>
                </a:solidFill>
                <a:latin typeface="Calibri"/>
              </a:rPr>
              <a:t>erste                          </a:t>
            </a: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11. elf</a:t>
            </a:r>
            <a:r>
              <a:rPr b="0" lang="tr-TR" sz="3200" spc="-1" strike="noStrike">
                <a:solidFill>
                  <a:srgbClr val="ff0000"/>
                </a:solidFill>
                <a:latin typeface="Calibri"/>
              </a:rPr>
              <a:t>te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2. zwei</a:t>
            </a:r>
            <a:r>
              <a:rPr b="0" lang="tr-TR" sz="3200" spc="-1" strike="noStrike">
                <a:solidFill>
                  <a:srgbClr val="ff0000"/>
                </a:solidFill>
                <a:latin typeface="Calibri"/>
              </a:rPr>
              <a:t>te                       </a:t>
            </a: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12. zwölf</a:t>
            </a:r>
            <a:r>
              <a:rPr b="0" lang="tr-TR" sz="3200" spc="-1" strike="noStrike">
                <a:solidFill>
                  <a:srgbClr val="ff0000"/>
                </a:solidFill>
                <a:latin typeface="Calibri"/>
              </a:rPr>
              <a:t>te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3. </a:t>
            </a:r>
            <a:r>
              <a:rPr b="0" lang="tr-TR" sz="3200" spc="-1" strike="noStrike">
                <a:solidFill>
                  <a:srgbClr val="ff0000"/>
                </a:solidFill>
                <a:latin typeface="Calibri"/>
              </a:rPr>
              <a:t>dritte                         </a:t>
            </a: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13. dreizehn</a:t>
            </a:r>
            <a:r>
              <a:rPr b="0" lang="tr-TR" sz="3200" spc="-1" strike="noStrike">
                <a:solidFill>
                  <a:srgbClr val="ff0000"/>
                </a:solidFill>
                <a:latin typeface="Calibri"/>
              </a:rPr>
              <a:t>te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4. vier</a:t>
            </a:r>
            <a:r>
              <a:rPr b="0" lang="tr-TR" sz="3200" spc="-1" strike="noStrike">
                <a:solidFill>
                  <a:srgbClr val="ff0000"/>
                </a:solidFill>
                <a:latin typeface="Calibri"/>
              </a:rPr>
              <a:t>te                         </a:t>
            </a: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14. vierzehn</a:t>
            </a:r>
            <a:r>
              <a:rPr b="0" lang="tr-TR" sz="3200" spc="-1" strike="noStrike">
                <a:solidFill>
                  <a:srgbClr val="ff0000"/>
                </a:solidFill>
                <a:latin typeface="Calibri"/>
              </a:rPr>
              <a:t>te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5. fünf</a:t>
            </a:r>
            <a:r>
              <a:rPr b="0" lang="tr-TR" sz="3200" spc="-1" strike="noStrike">
                <a:solidFill>
                  <a:srgbClr val="ff0000"/>
                </a:solidFill>
                <a:latin typeface="Calibri"/>
              </a:rPr>
              <a:t>te                        </a:t>
            </a: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15. fünfzehn</a:t>
            </a:r>
            <a:r>
              <a:rPr b="0" lang="tr-TR" sz="3200" spc="-1" strike="noStrike">
                <a:solidFill>
                  <a:srgbClr val="ff0000"/>
                </a:solidFill>
                <a:latin typeface="Calibri"/>
              </a:rPr>
              <a:t>te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6. sechs</a:t>
            </a:r>
            <a:r>
              <a:rPr b="0" lang="tr-TR" sz="3200" spc="-1" strike="noStrike">
                <a:solidFill>
                  <a:srgbClr val="ff0000"/>
                </a:solidFill>
                <a:latin typeface="Calibri"/>
              </a:rPr>
              <a:t>te                      </a:t>
            </a: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16. sechzehn</a:t>
            </a:r>
            <a:r>
              <a:rPr b="0" lang="tr-TR" sz="3200" spc="-1" strike="noStrike">
                <a:solidFill>
                  <a:srgbClr val="ff0000"/>
                </a:solidFill>
                <a:latin typeface="Calibri"/>
              </a:rPr>
              <a:t>te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7. sieb</a:t>
            </a:r>
            <a:r>
              <a:rPr b="0" lang="tr-TR" sz="3200" spc="-1" strike="noStrike">
                <a:solidFill>
                  <a:srgbClr val="ff0000"/>
                </a:solidFill>
                <a:latin typeface="Calibri"/>
              </a:rPr>
              <a:t>te                        </a:t>
            </a: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17. siebzehn</a:t>
            </a:r>
            <a:r>
              <a:rPr b="0" lang="tr-TR" sz="3200" spc="-1" strike="noStrike">
                <a:solidFill>
                  <a:srgbClr val="ff0000"/>
                </a:solidFill>
                <a:latin typeface="Calibri"/>
              </a:rPr>
              <a:t>te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8. ach</a:t>
            </a:r>
            <a:r>
              <a:rPr b="0" lang="tr-TR" sz="3200" spc="-1" strike="noStrike">
                <a:solidFill>
                  <a:srgbClr val="ff0000"/>
                </a:solidFill>
                <a:latin typeface="Calibri"/>
              </a:rPr>
              <a:t>te                         </a:t>
            </a: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18. achtzehn</a:t>
            </a:r>
            <a:r>
              <a:rPr b="0" lang="tr-TR" sz="3200" spc="-1" strike="noStrike">
                <a:solidFill>
                  <a:srgbClr val="ff0000"/>
                </a:solidFill>
                <a:latin typeface="Calibri"/>
              </a:rPr>
              <a:t>te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9. neun</a:t>
            </a:r>
            <a:r>
              <a:rPr b="0" lang="tr-TR" sz="3200" spc="-1" strike="noStrike">
                <a:solidFill>
                  <a:srgbClr val="ff0000"/>
                </a:solidFill>
                <a:latin typeface="Calibri"/>
              </a:rPr>
              <a:t>te                      </a:t>
            </a: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19. neunzehn</a:t>
            </a:r>
            <a:r>
              <a:rPr b="0" lang="tr-TR" sz="3200" spc="-1" strike="noStrike">
                <a:solidFill>
                  <a:srgbClr val="ff0000"/>
                </a:solidFill>
                <a:latin typeface="Calibri"/>
              </a:rPr>
              <a:t>te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10. zehn</a:t>
            </a:r>
            <a:r>
              <a:rPr b="0" lang="tr-TR" sz="3200" spc="-1" strike="noStrike">
                <a:solidFill>
                  <a:srgbClr val="ff0000"/>
                </a:solidFill>
                <a:latin typeface="Calibri"/>
              </a:rPr>
              <a:t>te                        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>
    <p:wipe dir="r"/>
  </p:transition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5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60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65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0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5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80" dur="5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85" dur="500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0" dur="500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5" dur="500"/>
                                        <p:tgtEl>
                                          <p:spTgt spid="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00" dur="500"/>
                                        <p:tgtEl>
                                          <p:spTgt spid="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/>
          </p:nvPr>
        </p:nvSpPr>
        <p:spPr>
          <a:xfrm>
            <a:off x="457200" y="928800"/>
            <a:ext cx="8229240" cy="4643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ff0000"/>
                </a:solidFill>
                <a:latin typeface="Comic Sans MS"/>
              </a:rPr>
              <a:t>Bis</a:t>
            </a: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 20 kommt ‘’ –te ‘’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ff0000"/>
                </a:solidFill>
                <a:latin typeface="Comic Sans MS"/>
              </a:rPr>
              <a:t>Ab</a:t>
            </a: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 20 kommt ‘’ –ste ‘’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20. zwanzig</a:t>
            </a:r>
            <a:r>
              <a:rPr b="0" lang="tr-TR" sz="3200" spc="-1" strike="noStrike">
                <a:solidFill>
                  <a:srgbClr val="ff0000"/>
                </a:solidFill>
                <a:latin typeface="Comic Sans MS"/>
              </a:rPr>
              <a:t>ste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21. einundzwanzig</a:t>
            </a:r>
            <a:r>
              <a:rPr b="0" lang="tr-TR" sz="3200" spc="-1" strike="noStrike">
                <a:solidFill>
                  <a:srgbClr val="ff0000"/>
                </a:solidFill>
                <a:latin typeface="Comic Sans MS"/>
              </a:rPr>
              <a:t>ste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22. zweiundzwanzig</a:t>
            </a:r>
            <a:r>
              <a:rPr b="0" lang="tr-TR" sz="3200" spc="-1" strike="noStrike">
                <a:solidFill>
                  <a:srgbClr val="ff0000"/>
                </a:solidFill>
                <a:latin typeface="Comic Sans MS"/>
              </a:rPr>
              <a:t>ste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23. dreiundzwanzig</a:t>
            </a:r>
            <a:r>
              <a:rPr b="0" lang="tr-TR" sz="3200" spc="-1" strike="noStrike">
                <a:solidFill>
                  <a:srgbClr val="ff0000"/>
                </a:solidFill>
                <a:latin typeface="Comic Sans MS"/>
              </a:rPr>
              <a:t>ste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omic Sans MS"/>
              </a:rPr>
              <a:t>24. vierundzwanzig</a:t>
            </a:r>
            <a:r>
              <a:rPr b="0" lang="tr-TR" sz="3200" spc="-1" strike="noStrike">
                <a:solidFill>
                  <a:srgbClr val="ff0000"/>
                </a:solidFill>
                <a:latin typeface="Comic Sans MS"/>
              </a:rPr>
              <a:t>ste</a:t>
            </a:r>
            <a:endParaRPr b="0" lang="tr-T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1" dur="indefinite" restart="never" nodeType="tmRoot">
          <p:childTnLst>
            <p:seq>
              <p:cTn id="102" dur="indefinite" nodeType="mainSeq">
                <p:childTnLst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107" dur="2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nodeType="with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110" dur="20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5" dur="5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20" dur="5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25" dur="500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30" dur="500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35" dur="500"/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/>
          </p:nvPr>
        </p:nvSpPr>
        <p:spPr>
          <a:xfrm>
            <a:off x="457200" y="571320"/>
            <a:ext cx="8229240" cy="555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3000"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tr-TR" sz="2800" spc="-1" strike="noStrike">
                <a:solidFill>
                  <a:srgbClr val="000000"/>
                </a:solidFill>
                <a:latin typeface="Comic Sans MS"/>
              </a:rPr>
              <a:t>Wie heißt der </a:t>
            </a:r>
            <a:r>
              <a:rPr b="0" lang="tr-TR" sz="2800" spc="-1" strike="noStrike">
                <a:solidFill>
                  <a:srgbClr val="ff0000"/>
                </a:solidFill>
                <a:latin typeface="Comic Sans MS"/>
              </a:rPr>
              <a:t>fünfte</a:t>
            </a:r>
            <a:r>
              <a:rPr b="0" lang="tr-TR" sz="2800" spc="-1" strike="noStrike">
                <a:solidFill>
                  <a:srgbClr val="000000"/>
                </a:solidFill>
                <a:latin typeface="Comic Sans MS"/>
              </a:rPr>
              <a:t> Monat?</a:t>
            </a:r>
            <a:endParaRPr b="0" lang="tr-TR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Font typeface="Wingdings" charset="2"/>
              <a:buChar char=""/>
            </a:pPr>
            <a:r>
              <a:rPr b="0" lang="tr-TR" sz="2800" spc="-1" strike="noStrike">
                <a:solidFill>
                  <a:srgbClr val="ff0000"/>
                </a:solidFill>
                <a:latin typeface="Comic Sans MS"/>
              </a:rPr>
              <a:t>Der fünfte Monat</a:t>
            </a:r>
            <a:r>
              <a:rPr b="0" lang="tr-TR" sz="2800" spc="-1" strike="noStrike">
                <a:solidFill>
                  <a:srgbClr val="000000"/>
                </a:solidFill>
                <a:latin typeface="Comic Sans MS"/>
              </a:rPr>
              <a:t> heißt Mai.</a:t>
            </a:r>
            <a:endParaRPr b="0" lang="tr-T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</a:pPr>
            <a:endParaRPr b="0" lang="tr-TR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tr-TR" sz="2800" spc="-1" strike="noStrike">
                <a:solidFill>
                  <a:srgbClr val="000000"/>
                </a:solidFill>
                <a:latin typeface="Comic Sans MS"/>
              </a:rPr>
              <a:t>Wie heißt der </a:t>
            </a:r>
            <a:r>
              <a:rPr b="0" lang="tr-TR" sz="2800" spc="-1" strike="noStrike">
                <a:solidFill>
                  <a:srgbClr val="ff0000"/>
                </a:solidFill>
                <a:latin typeface="Comic Sans MS"/>
              </a:rPr>
              <a:t>achte</a:t>
            </a:r>
            <a:r>
              <a:rPr b="0" lang="tr-TR" sz="2800" spc="-1" strike="noStrike">
                <a:solidFill>
                  <a:srgbClr val="000000"/>
                </a:solidFill>
                <a:latin typeface="Comic Sans MS"/>
              </a:rPr>
              <a:t> Monat?</a:t>
            </a:r>
            <a:endParaRPr b="0" lang="tr-TR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Font typeface="Wingdings" charset="2"/>
              <a:buChar char=""/>
            </a:pPr>
            <a:r>
              <a:rPr b="0" lang="tr-TR" sz="2800" spc="-1" strike="noStrike">
                <a:solidFill>
                  <a:srgbClr val="ff0000"/>
                </a:solidFill>
                <a:latin typeface="Comic Sans MS"/>
              </a:rPr>
              <a:t>Er</a:t>
            </a:r>
            <a:r>
              <a:rPr b="0" lang="tr-TR" sz="2800" spc="-1" strike="noStrike">
                <a:solidFill>
                  <a:srgbClr val="000000"/>
                </a:solidFill>
                <a:latin typeface="Comic Sans MS"/>
              </a:rPr>
              <a:t> heißt August.</a:t>
            </a:r>
            <a:endParaRPr b="0" lang="tr-T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</a:pPr>
            <a:endParaRPr b="0" lang="tr-TR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tr-TR" sz="2800" spc="-1" strike="noStrike">
                <a:solidFill>
                  <a:srgbClr val="000000"/>
                </a:solidFill>
                <a:latin typeface="Comic Sans MS"/>
              </a:rPr>
              <a:t>Ist Januar </a:t>
            </a:r>
            <a:r>
              <a:rPr b="0" lang="tr-TR" sz="2800" spc="-1" strike="noStrike">
                <a:solidFill>
                  <a:srgbClr val="ff0000"/>
                </a:solidFill>
                <a:latin typeface="Comic Sans MS"/>
              </a:rPr>
              <a:t>im</a:t>
            </a:r>
            <a:r>
              <a:rPr b="0" lang="tr-TR" sz="2800" spc="-1" strike="noStrike">
                <a:solidFill>
                  <a:srgbClr val="000000"/>
                </a:solidFill>
                <a:latin typeface="Comic Sans MS"/>
              </a:rPr>
              <a:t> Winter?</a:t>
            </a:r>
            <a:endParaRPr b="0" lang="tr-TR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tr-TR" sz="2800" spc="-1" strike="noStrike">
                <a:solidFill>
                  <a:srgbClr val="000000"/>
                </a:solidFill>
                <a:latin typeface="Comic Sans MS"/>
              </a:rPr>
              <a:t>Ja, Januar ist </a:t>
            </a:r>
            <a:r>
              <a:rPr b="0" lang="tr-TR" sz="2800" spc="-1" strike="noStrike">
                <a:solidFill>
                  <a:srgbClr val="ff0000"/>
                </a:solidFill>
                <a:latin typeface="Comic Sans MS"/>
              </a:rPr>
              <a:t>im</a:t>
            </a:r>
            <a:r>
              <a:rPr b="0" lang="tr-TR" sz="2800" spc="-1" strike="noStrike">
                <a:solidFill>
                  <a:srgbClr val="000000"/>
                </a:solidFill>
                <a:latin typeface="Comic Sans MS"/>
              </a:rPr>
              <a:t> Winter.</a:t>
            </a:r>
            <a:endParaRPr b="0" lang="tr-T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</a:pPr>
            <a:endParaRPr b="0" lang="tr-TR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tr-TR" sz="2800" spc="-1" strike="noStrike">
                <a:solidFill>
                  <a:srgbClr val="000000"/>
                </a:solidFill>
                <a:latin typeface="Comic Sans MS"/>
              </a:rPr>
              <a:t>Ist Juni </a:t>
            </a:r>
            <a:r>
              <a:rPr b="0" lang="tr-TR" sz="2800" spc="-1" strike="noStrike">
                <a:solidFill>
                  <a:srgbClr val="ff0000"/>
                </a:solidFill>
                <a:latin typeface="Comic Sans MS"/>
              </a:rPr>
              <a:t>im </a:t>
            </a:r>
            <a:r>
              <a:rPr b="0" lang="tr-TR" sz="2800" spc="-1" strike="noStrike">
                <a:solidFill>
                  <a:srgbClr val="000000"/>
                </a:solidFill>
                <a:latin typeface="Comic Sans MS"/>
              </a:rPr>
              <a:t>Herbst?</a:t>
            </a:r>
            <a:endParaRPr b="0" lang="tr-TR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tr-TR" sz="2800" spc="-1" strike="noStrike">
                <a:solidFill>
                  <a:srgbClr val="000000"/>
                </a:solidFill>
                <a:latin typeface="Comic Sans MS"/>
              </a:rPr>
              <a:t>Nein, Juni ist nicht </a:t>
            </a:r>
            <a:r>
              <a:rPr b="0" lang="tr-TR" sz="2800" spc="-1" strike="noStrike">
                <a:solidFill>
                  <a:srgbClr val="ff0000"/>
                </a:solidFill>
                <a:latin typeface="Comic Sans MS"/>
              </a:rPr>
              <a:t>im</a:t>
            </a:r>
            <a:r>
              <a:rPr b="0" lang="tr-TR" sz="2800" spc="-1" strike="noStrike">
                <a:solidFill>
                  <a:srgbClr val="000000"/>
                </a:solidFill>
                <a:latin typeface="Comic Sans MS"/>
              </a:rPr>
              <a:t> Herbst. Juni ist </a:t>
            </a:r>
            <a:r>
              <a:rPr b="0" lang="tr-TR" sz="2800" spc="-1" strike="noStrike">
                <a:solidFill>
                  <a:srgbClr val="ff0000"/>
                </a:solidFill>
                <a:latin typeface="Comic Sans MS"/>
              </a:rPr>
              <a:t>im</a:t>
            </a:r>
            <a:r>
              <a:rPr b="0" lang="tr-TR" sz="2800" spc="-1" strike="noStrike">
                <a:solidFill>
                  <a:srgbClr val="000000"/>
                </a:solidFill>
                <a:latin typeface="Comic Sans MS"/>
              </a:rPr>
              <a:t> Sommer.</a:t>
            </a:r>
            <a:endParaRPr b="0" lang="tr-T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6" dur="indefinite" restart="never" nodeType="tmRoot">
          <p:childTnLst>
            <p:seq>
              <p:cTn id="137" dur="indefinite" nodeType="mainSeq">
                <p:childTnLst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42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47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52" dur="5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57" dur="500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62" dur="500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67" dur="500"/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72" dur="500"/>
                                        <p:tgtEl>
                                          <p:spTgt spid="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77" dur="500"/>
                                        <p:tgtEl>
                                          <p:spTgt spid="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Application>LibreOffice/7.2.5.2$Windows_X86_64 LibreOffice_project/499f9727c189e6ef3471021d6132d4c694f357e5</Application>
  <AppVersion>15.0000</AppVersion>
  <Words>218</Words>
  <Paragraphs>84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2017-10-29T15:40:18Z</dcterms:created>
  <dc:creator>Win7</dc:creator>
  <dc:description/>
  <dc:language>tr-TR</dc:language>
  <cp:lastModifiedBy/>
  <dcterms:modified xsi:type="dcterms:W3CDTF">2022-01-22T16:01:59Z</dcterms:modified>
  <cp:revision>15</cp:revision>
  <dc:subject/>
  <dc:title>Slayt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Ekran Gösterisi (4:3)</vt:lpwstr>
  </property>
  <property fmtid="{D5CDD505-2E9C-101B-9397-08002B2CF9AE}" pid="3" name="Slides">
    <vt:i4>17</vt:i4>
  </property>
</Properties>
</file>