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6" r:id="rId5"/>
    <p:sldId id="265" r:id="rId6"/>
    <p:sldId id="269" r:id="rId7"/>
    <p:sldId id="271" r:id="rId8"/>
    <p:sldId id="270" r:id="rId9"/>
    <p:sldId id="258" r:id="rId10"/>
    <p:sldId id="272" r:id="rId11"/>
    <p:sldId id="259" r:id="rId12"/>
    <p:sldId id="273" r:id="rId13"/>
    <p:sldId id="261" r:id="rId14"/>
    <p:sldId id="256" r:id="rId15"/>
    <p:sldId id="263" r:id="rId16"/>
    <p:sldId id="264" r:id="rId17"/>
    <p:sldId id="262" r:id="rId18"/>
    <p:sldId id="274" r:id="rId19"/>
    <p:sldId id="260" r:id="rId20"/>
    <p:sldId id="27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9" autoAdjust="0"/>
    <p:restoredTop sz="94337" autoAdjust="0"/>
  </p:normalViewPr>
  <p:slideViewPr>
    <p:cSldViewPr>
      <p:cViewPr varScale="1">
        <p:scale>
          <a:sx n="68" d="100"/>
          <a:sy n="68" d="100"/>
        </p:scale>
        <p:origin x="16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de-AT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01.03.2022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de-AT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01.03.2022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de-AT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01.03.2022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de-AT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01.03.2022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de-AT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01.03.2022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de-AT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e-AT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e-AT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01.03.2022</a:t>
            </a:fld>
            <a:endParaRPr lang="de-AT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de-AT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e-AT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e-AT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01.03.2022</a:t>
            </a:fld>
            <a:endParaRPr lang="de-AT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de-AT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01.03.2022</a:t>
            </a:fld>
            <a:endParaRPr lang="de-AT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01.03.2022</a:t>
            </a:fld>
            <a:endParaRPr lang="de-AT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de-AT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e-AT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01.03.2022</a:t>
            </a:fld>
            <a:endParaRPr lang="de-AT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de-AT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01.03.2022</a:t>
            </a:fld>
            <a:endParaRPr lang="de-AT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de-AT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D89C-D51A-4F91-92C5-A47D9D951364}" type="datetimeFigureOut">
              <a:rPr lang="de-AT" smtClean="0"/>
              <a:pPr/>
              <a:t>01.03.2022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eegitimim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3429000"/>
            <a:ext cx="7772400" cy="1470025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Georgia" pitchFamily="18" charset="0"/>
                <a:hlinkClick r:id="rId2"/>
              </a:rPr>
              <a:t>www.eegitimim.com</a:t>
            </a:r>
            <a:r>
              <a:rPr lang="tr-TR" sz="32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br>
              <a:rPr lang="tr-TR" sz="32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tr-TR" sz="3200" b="1" dirty="0">
                <a:solidFill>
                  <a:srgbClr val="FF0000"/>
                </a:solidFill>
                <a:latin typeface="Georgia" pitchFamily="18" charset="0"/>
              </a:rPr>
              <a:t>11 </a:t>
            </a:r>
            <a:r>
              <a:rPr lang="tr-TR" sz="3200" b="1" dirty="0" err="1">
                <a:solidFill>
                  <a:srgbClr val="FF0000"/>
                </a:solidFill>
                <a:latin typeface="Georgia" pitchFamily="18" charset="0"/>
              </a:rPr>
              <a:t>Klassen</a:t>
            </a:r>
            <a:br>
              <a:rPr lang="tr-TR" sz="32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tr-TR" sz="3200" b="1" dirty="0" err="1">
                <a:solidFill>
                  <a:srgbClr val="0070C0"/>
                </a:solidFill>
                <a:latin typeface="Georgia" pitchFamily="18" charset="0"/>
              </a:rPr>
              <a:t>Deutsch</a:t>
            </a:r>
            <a:r>
              <a:rPr lang="tr-TR" sz="32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tr-TR" sz="3200" b="1" dirty="0" err="1">
                <a:solidFill>
                  <a:srgbClr val="0070C0"/>
                </a:solidFill>
                <a:latin typeface="Georgia" pitchFamily="18" charset="0"/>
              </a:rPr>
              <a:t>macht</a:t>
            </a:r>
            <a:r>
              <a:rPr lang="tr-TR" sz="32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tr-TR" sz="3200" b="1" dirty="0" err="1">
                <a:solidFill>
                  <a:srgbClr val="0070C0"/>
                </a:solidFill>
                <a:latin typeface="Georgia" pitchFamily="18" charset="0"/>
              </a:rPr>
              <a:t>Spa</a:t>
            </a:r>
            <a:r>
              <a:rPr lang="de-DE" sz="3200" b="1" dirty="0">
                <a:solidFill>
                  <a:srgbClr val="0070C0"/>
                </a:solidFill>
                <a:latin typeface="Georgia" pitchFamily="18" charset="0"/>
              </a:rPr>
              <a:t>ß</a:t>
            </a:r>
            <a:br>
              <a:rPr lang="tr-TR" sz="3200" b="1" dirty="0">
                <a:solidFill>
                  <a:srgbClr val="0070C0"/>
                </a:solidFill>
                <a:latin typeface="Georgia" pitchFamily="18" charset="0"/>
              </a:rPr>
            </a:br>
            <a:br>
              <a:rPr lang="tr-TR" sz="32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de-DE" sz="3200" b="1" dirty="0">
                <a:solidFill>
                  <a:srgbClr val="FF0000"/>
                </a:solidFill>
                <a:latin typeface="Georgia" pitchFamily="18" charset="0"/>
              </a:rPr>
              <a:t>Modul </a:t>
            </a:r>
            <a:r>
              <a:rPr lang="tr-TR" sz="3200" b="1" dirty="0">
                <a:solidFill>
                  <a:srgbClr val="FF0000"/>
                </a:solidFill>
                <a:latin typeface="Georgia" pitchFamily="18" charset="0"/>
              </a:rPr>
              <a:t>2: </a:t>
            </a:r>
            <a:r>
              <a:rPr lang="tr-TR" sz="3200" b="1" dirty="0" err="1">
                <a:solidFill>
                  <a:srgbClr val="FF0000"/>
                </a:solidFill>
                <a:latin typeface="Georgia" pitchFamily="18" charset="0"/>
              </a:rPr>
              <a:t>Körperteile</a:t>
            </a:r>
            <a:r>
              <a:rPr lang="tr-TR" sz="32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Georgia" pitchFamily="18" charset="0"/>
              </a:rPr>
              <a:t>und</a:t>
            </a:r>
            <a:r>
              <a:rPr lang="tr-TR" sz="32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Georgia" pitchFamily="18" charset="0"/>
              </a:rPr>
              <a:t>Gesundheit</a:t>
            </a:r>
            <a:br>
              <a:rPr lang="tr-TR" sz="3200" b="1" dirty="0">
                <a:solidFill>
                  <a:srgbClr val="FF0000"/>
                </a:solidFill>
                <a:latin typeface="Georgia" pitchFamily="18" charset="0"/>
              </a:rPr>
            </a:br>
            <a:br>
              <a:rPr lang="tr-TR" sz="32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tr-TR" sz="32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de-AT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292" name="AutoShape 4" descr="Bildergebnis für unterrichtsfach deuts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7EEB329-2CE7-403D-BF21-04E4E79C8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1052736"/>
            <a:ext cx="95250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352525"/>
            <a:ext cx="8229600" cy="5505475"/>
          </a:xfrm>
        </p:spPr>
        <p:txBody>
          <a:bodyPr/>
          <a:lstStyle/>
          <a:p>
            <a:r>
              <a:rPr lang="de-DE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 fühle ______ gut.</a:t>
            </a:r>
          </a:p>
          <a:p>
            <a:r>
              <a:rPr lang="de-DE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 soll ___________ erholen.</a:t>
            </a:r>
          </a:p>
          <a:p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Wie fühlst </a:t>
            </a:r>
            <a:r>
              <a:rPr lang="de-DE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 __________?</a:t>
            </a:r>
            <a:endParaRPr lang="de-AT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 sollt _________ ausruhen.</a:t>
            </a:r>
          </a:p>
          <a:p>
            <a:r>
              <a:rPr lang="de-DE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 fühlen __________ schlecht.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 l="37458" t="31607" r="36486" b="31429"/>
          <a:stretch>
            <a:fillRect/>
          </a:stretch>
        </p:blipFill>
        <p:spPr bwMode="auto">
          <a:xfrm>
            <a:off x="539552" y="332656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505475"/>
          </a:xfrm>
        </p:spPr>
        <p:txBody>
          <a:bodyPr/>
          <a:lstStyle/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de-D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trinke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Kräutertee.</a:t>
            </a: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de-D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soll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Kräutertee </a:t>
            </a:r>
            <a:r>
              <a:rPr lang="de-D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trinken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Wir </a:t>
            </a:r>
            <a:r>
              <a:rPr lang="de-D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essen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Obst und Gemüse.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Wir </a:t>
            </a:r>
            <a:r>
              <a:rPr lang="de-D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sollen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Obst und Gemüse </a:t>
            </a:r>
            <a:r>
              <a:rPr lang="de-D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essen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de-D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liest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ein Buch.</a:t>
            </a: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de-D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soll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ein Buch </a:t>
            </a:r>
            <a:r>
              <a:rPr lang="de-D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lesen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 l="37736" t="21550" r="35646" b="43856"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5362" name="Picture 2" descr="imperativ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15000" t="31111" r="19167" b="13333"/>
          <a:stretch>
            <a:fillRect/>
          </a:stretch>
        </p:blipFill>
        <p:spPr bwMode="auto">
          <a:xfrm>
            <a:off x="1763688" y="2996952"/>
            <a:ext cx="5688632" cy="3600400"/>
          </a:xfrm>
          <a:prstGeom prst="rect">
            <a:avLst/>
          </a:prstGeom>
          <a:noFill/>
        </p:spPr>
      </p:pic>
      <p:pic>
        <p:nvPicPr>
          <p:cNvPr id="15364" name="Picture 4" descr="İlgili resim"/>
          <p:cNvPicPr>
            <a:picLocks noChangeAspect="1" noChangeArrowheads="1"/>
          </p:cNvPicPr>
          <p:nvPr/>
        </p:nvPicPr>
        <p:blipFill>
          <a:blip r:embed="rId3" cstate="print"/>
          <a:srcRect r="2835" b="52652"/>
          <a:stretch>
            <a:fillRect/>
          </a:stretch>
        </p:blipFill>
        <p:spPr bwMode="auto">
          <a:xfrm>
            <a:off x="251520" y="0"/>
            <a:ext cx="8585313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perativ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892480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8352929" cy="6271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 l="8710" t="46314" r="66277" b="28922"/>
          <a:stretch>
            <a:fillRect/>
          </a:stretch>
        </p:blipFill>
        <p:spPr bwMode="auto">
          <a:xfrm>
            <a:off x="467544" y="692696"/>
            <a:ext cx="8280920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Beispiele</a:t>
            </a:r>
            <a:endParaRPr lang="de-A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AT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i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</a:t>
                      </a:r>
                      <a:endParaRPr lang="de-AT" sz="28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i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Ihr</a:t>
                      </a:r>
                      <a:endParaRPr lang="de-AT" sz="28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0000"/>
                          </a:solidFill>
                        </a:rPr>
                        <a:t>Sie</a:t>
                      </a:r>
                      <a:endParaRPr lang="de-AT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kommen</a:t>
                      </a:r>
                      <a:endParaRPr lang="de-AT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Komm!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Komm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Komm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Sie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gehen</a:t>
                      </a:r>
                      <a:endParaRPr lang="de-AT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Geh!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Geh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Geh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Sie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hören</a:t>
                      </a:r>
                      <a:endParaRPr lang="de-AT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Hör!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Hör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Hör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lang="de-DE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Sie</a:t>
                      </a:r>
                      <a:r>
                        <a:rPr lang="de-DE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aufmachen</a:t>
                      </a:r>
                      <a:endParaRPr lang="de-AT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Mach</a:t>
                      </a:r>
                      <a:r>
                        <a:rPr lang="de-DE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auf!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Mach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 auf!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Mach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Sie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 auf!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nehmen</a:t>
                      </a:r>
                      <a:endParaRPr lang="de-AT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Nimm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Nehm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Nehm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Sie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4 İçerik Yer Tutucusu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4667" t="41399" r="37956" b="22867"/>
          <a:stretch>
            <a:fillRect/>
          </a:stretch>
        </p:blipFill>
        <p:spPr bwMode="auto">
          <a:xfrm>
            <a:off x="179512" y="260648"/>
            <a:ext cx="424847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İçerik Yer Tutucusu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44375" t="45484" r="38540" b="19949"/>
          <a:stretch>
            <a:fillRect/>
          </a:stretch>
        </p:blipFill>
        <p:spPr bwMode="auto">
          <a:xfrm>
            <a:off x="4283968" y="476672"/>
            <a:ext cx="446449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 l="5596" t="20038" r="58343" b="931"/>
          <a:stretch>
            <a:fillRect/>
          </a:stretch>
        </p:blipFill>
        <p:spPr bwMode="auto">
          <a:xfrm>
            <a:off x="251520" y="188640"/>
            <a:ext cx="835292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6120680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de-D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15 Jahre alt.</a:t>
            </a: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de-D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15 Jahre alt.</a:t>
            </a:r>
          </a:p>
          <a:p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de-D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in Deutschland.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de-D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in Deutschland.</a:t>
            </a:r>
          </a:p>
          <a:p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Wir </a:t>
            </a:r>
            <a:r>
              <a:rPr lang="de-D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einen Hund.</a:t>
            </a: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Wir </a:t>
            </a:r>
            <a:r>
              <a:rPr lang="de-D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hatten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einen Hund.</a:t>
            </a:r>
          </a:p>
          <a:p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Anna </a:t>
            </a:r>
            <a:r>
              <a:rPr lang="de-D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Fieber.</a:t>
            </a: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Anna </a:t>
            </a:r>
            <a:r>
              <a:rPr lang="de-D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hatte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Fieber.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3212976"/>
            <a:ext cx="8229600" cy="3024336"/>
          </a:xfrm>
        </p:spPr>
        <p:txBody>
          <a:bodyPr>
            <a:normAutofit/>
          </a:bodyPr>
          <a:lstStyle/>
          <a:p>
            <a:r>
              <a:rPr lang="de-DE" dirty="0"/>
              <a:t>	</a:t>
            </a:r>
            <a:endParaRPr lang="de-AT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 l="43231" t="18715" r="35381" b="58412"/>
          <a:stretch>
            <a:fillRect/>
          </a:stretch>
        </p:blipFill>
        <p:spPr bwMode="auto">
          <a:xfrm>
            <a:off x="611560" y="188640"/>
            <a:ext cx="77768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683568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iechen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mit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der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Nase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sehen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mit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Augen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hören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mit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Ohr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gehen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mit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üßen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laufen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mit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Beinen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Gitarre spielen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mit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Fingern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tragen/arbeiten/schreiben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	mit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Händen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Krankheiten</a:t>
            </a:r>
            <a:endParaRPr lang="de-A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79512" y="2564904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Husten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0" y="6021288"/>
            <a:ext cx="36004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Schnupfen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6156176" y="2564904"/>
            <a:ext cx="280831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Beinbruch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6444208" y="6021288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Grippe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3563888" y="6021288"/>
            <a:ext cx="28803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Entzündung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18 Resim"/>
          <p:cNvPicPr/>
          <p:nvPr/>
        </p:nvPicPr>
        <p:blipFill>
          <a:blip r:embed="rId2" cstate="print"/>
          <a:srcRect l="46088" t="37241" r="37046" b="29474"/>
          <a:stretch>
            <a:fillRect/>
          </a:stretch>
        </p:blipFill>
        <p:spPr bwMode="auto">
          <a:xfrm>
            <a:off x="251520" y="476672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beinbruch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76071"/>
            <a:ext cx="1656184" cy="2303455"/>
          </a:xfrm>
          <a:prstGeom prst="rect">
            <a:avLst/>
          </a:prstGeom>
          <a:noFill/>
        </p:spPr>
      </p:pic>
      <p:sp>
        <p:nvSpPr>
          <p:cNvPr id="20" name="19 Dikdörtgen"/>
          <p:cNvSpPr/>
          <p:nvPr/>
        </p:nvSpPr>
        <p:spPr>
          <a:xfrm>
            <a:off x="3347864" y="3212976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Fieber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fieber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268760"/>
            <a:ext cx="1944216" cy="1944216"/>
          </a:xfrm>
          <a:prstGeom prst="rect">
            <a:avLst/>
          </a:prstGeom>
          <a:noFill/>
        </p:spPr>
      </p:pic>
      <p:pic>
        <p:nvPicPr>
          <p:cNvPr id="22534" name="Picture 6" descr="schnupfen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2971800" cy="2667000"/>
          </a:xfrm>
          <a:prstGeom prst="rect">
            <a:avLst/>
          </a:prstGeom>
          <a:noFill/>
        </p:spPr>
      </p:pic>
      <p:pic>
        <p:nvPicPr>
          <p:cNvPr id="22540" name="Picture 12" descr="İlgili resi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573016"/>
            <a:ext cx="2344721" cy="2376264"/>
          </a:xfrm>
          <a:prstGeom prst="rect">
            <a:avLst/>
          </a:prstGeom>
          <a:noFill/>
        </p:spPr>
      </p:pic>
      <p:sp>
        <p:nvSpPr>
          <p:cNvPr id="22542" name="AutoShape 14" descr="gripp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2544" name="Picture 16" descr="entzündung ile ilgili görsel sonuc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77072"/>
            <a:ext cx="2664296" cy="173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schmerzen</a:t>
            </a:r>
            <a:endParaRPr lang="de-A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 l="27579" t="19849" r="56670" b="47054"/>
          <a:stretch>
            <a:fillRect/>
          </a:stretch>
        </p:blipFill>
        <p:spPr bwMode="auto">
          <a:xfrm>
            <a:off x="2843808" y="1196752"/>
            <a:ext cx="1920362" cy="21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/>
          <p:cNvPicPr/>
          <p:nvPr/>
        </p:nvPicPr>
        <p:blipFill>
          <a:blip r:embed="rId2" cstate="print"/>
          <a:srcRect l="44066" t="22497" r="37839" b="44217"/>
          <a:stretch>
            <a:fillRect/>
          </a:stretch>
        </p:blipFill>
        <p:spPr bwMode="auto">
          <a:xfrm>
            <a:off x="4788024" y="1268760"/>
            <a:ext cx="22322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/>
          <p:cNvPicPr/>
          <p:nvPr/>
        </p:nvPicPr>
        <p:blipFill>
          <a:blip r:embed="rId2" cstate="print"/>
          <a:srcRect l="9400" t="29683" r="72606" b="37031"/>
          <a:stretch>
            <a:fillRect/>
          </a:stretch>
        </p:blipFill>
        <p:spPr bwMode="auto">
          <a:xfrm>
            <a:off x="179512" y="404664"/>
            <a:ext cx="22322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/>
          <p:cNvPicPr/>
          <p:nvPr/>
        </p:nvPicPr>
        <p:blipFill>
          <a:blip r:embed="rId2" cstate="print"/>
          <a:srcRect l="10694" t="62213" r="71896" b="4123"/>
          <a:stretch>
            <a:fillRect/>
          </a:stretch>
        </p:blipFill>
        <p:spPr bwMode="auto">
          <a:xfrm>
            <a:off x="251520" y="3429000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/>
          <p:cNvPicPr/>
          <p:nvPr/>
        </p:nvPicPr>
        <p:blipFill>
          <a:blip r:embed="rId2" cstate="print"/>
          <a:srcRect l="27794" t="52757" r="54408" b="14077"/>
          <a:stretch>
            <a:fillRect/>
          </a:stretch>
        </p:blipFill>
        <p:spPr bwMode="auto">
          <a:xfrm>
            <a:off x="2699792" y="4149080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/>
          <p:cNvPicPr/>
          <p:nvPr/>
        </p:nvPicPr>
        <p:blipFill>
          <a:blip r:embed="rId2" cstate="print"/>
          <a:srcRect l="45487" t="56161" r="36819" b="10175"/>
          <a:stretch>
            <a:fillRect/>
          </a:stretch>
        </p:blipFill>
        <p:spPr bwMode="auto">
          <a:xfrm>
            <a:off x="5004048" y="4149080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2843808" y="3429000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Rücken</a:t>
            </a:r>
            <a:r>
              <a:rPr lang="tr-T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23528" y="5589240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Zahn</a:t>
            </a:r>
            <a:r>
              <a:rPr lang="tr-T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4932040" y="3429000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Bauch</a:t>
            </a:r>
            <a:r>
              <a:rPr lang="tr-T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179512" y="2636912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Kopf</a:t>
            </a:r>
            <a:r>
              <a:rPr lang="tr-T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5076056" y="6150114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Arm</a:t>
            </a:r>
            <a:r>
              <a:rPr lang="tr-T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699792" y="6150114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Knie</a:t>
            </a:r>
            <a:r>
              <a:rPr lang="tr-T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16 Resim"/>
          <p:cNvPicPr/>
          <p:nvPr/>
        </p:nvPicPr>
        <p:blipFill>
          <a:blip r:embed="rId3" cstate="print"/>
          <a:srcRect l="8622" t="41020" r="74809" b="26465"/>
          <a:stretch>
            <a:fillRect/>
          </a:stretch>
        </p:blipFill>
        <p:spPr bwMode="auto">
          <a:xfrm>
            <a:off x="7092280" y="548680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Dikdörtgen"/>
          <p:cNvSpPr/>
          <p:nvPr/>
        </p:nvSpPr>
        <p:spPr>
          <a:xfrm>
            <a:off x="6983760" y="2564904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Hals</a:t>
            </a:r>
            <a:r>
              <a:rPr lang="tr-T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magenschmerze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3645024"/>
            <a:ext cx="1584176" cy="1728192"/>
          </a:xfrm>
          <a:prstGeom prst="rect">
            <a:avLst/>
          </a:prstGeom>
          <a:noFill/>
        </p:spPr>
      </p:pic>
      <p:sp>
        <p:nvSpPr>
          <p:cNvPr id="20" name="19 Dikdörtgen"/>
          <p:cNvSpPr/>
          <p:nvPr/>
        </p:nvSpPr>
        <p:spPr>
          <a:xfrm>
            <a:off x="7164288" y="5445224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Magen</a:t>
            </a:r>
            <a:r>
              <a:rPr lang="tr-T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576064"/>
          </a:xfrm>
        </p:spPr>
        <p:txBody>
          <a:bodyPr>
            <a:normAutofit fontScale="90000"/>
          </a:bodyPr>
          <a:lstStyle/>
          <a:p>
            <a:b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de-A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23528" y="1340768"/>
            <a:ext cx="4536504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2700" b="1" dirty="0">
                <a:latin typeface="Times New Roman" pitchFamily="18" charset="0"/>
                <a:cs typeface="Times New Roman" pitchFamily="18" charset="0"/>
              </a:rPr>
              <a:t>Kräutertee</a:t>
            </a:r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dirty="0">
                <a:latin typeface="Times New Roman" pitchFamily="18" charset="0"/>
                <a:cs typeface="Times New Roman" pitchFamily="18" charset="0"/>
              </a:rPr>
              <a:t>trinken</a:t>
            </a:r>
            <a:endParaRPr lang="tr-TR" sz="27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de-DE" sz="2700" b="1" dirty="0">
                <a:latin typeface="Times New Roman" pitchFamily="18" charset="0"/>
                <a:cs typeface="Times New Roman" pitchFamily="18" charset="0"/>
              </a:rPr>
              <a:t>Medikamente/Tabletten einnehmen</a:t>
            </a:r>
            <a:endParaRPr lang="de-AT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4283968" y="1412776"/>
            <a:ext cx="4464496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Hustensaft trinken/einnehmen</a:t>
            </a:r>
            <a:endParaRPr lang="tr-TR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700" b="1" dirty="0">
                <a:latin typeface="Times New Roman" pitchFamily="18" charset="0"/>
                <a:cs typeface="Times New Roman" pitchFamily="18" charset="0"/>
              </a:rPr>
              <a:t>im Bett bleiben</a:t>
            </a:r>
            <a:endParaRPr lang="de-AT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53955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Ratschl</a:t>
            </a:r>
            <a:r>
              <a:rPr kumimoji="0" lang="de-DE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äge</a:t>
            </a:r>
            <a:endParaRPr kumimoji="0" lang="de-AT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kräutertee trink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873065" cy="1728192"/>
          </a:xfrm>
          <a:prstGeom prst="rect">
            <a:avLst/>
          </a:prstGeom>
          <a:noFill/>
        </p:spPr>
      </p:pic>
      <p:pic>
        <p:nvPicPr>
          <p:cNvPr id="1028" name="Picture 4" descr="hustensaft trinken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2736304" cy="1645928"/>
          </a:xfrm>
          <a:prstGeom prst="rect">
            <a:avLst/>
          </a:prstGeom>
          <a:noFill/>
        </p:spPr>
      </p:pic>
      <p:pic>
        <p:nvPicPr>
          <p:cNvPr id="1030" name="Picture 6" descr="medikamente einnehme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41168"/>
            <a:ext cx="2400943" cy="1800200"/>
          </a:xfrm>
          <a:prstGeom prst="rect">
            <a:avLst/>
          </a:prstGeom>
          <a:noFill/>
        </p:spPr>
      </p:pic>
      <p:pic>
        <p:nvPicPr>
          <p:cNvPr id="1032" name="Picture 8" descr="im bett bleiben ile ilgili görsel sonucu"/>
          <p:cNvPicPr>
            <a:picLocks noChangeAspect="1" noChangeArrowheads="1"/>
          </p:cNvPicPr>
          <p:nvPr/>
        </p:nvPicPr>
        <p:blipFill>
          <a:blip r:embed="rId5" cstate="print"/>
          <a:srcRect r="2963" b="10277"/>
          <a:stretch>
            <a:fillRect/>
          </a:stretch>
        </p:blipFill>
        <p:spPr bwMode="auto">
          <a:xfrm>
            <a:off x="4427984" y="4869160"/>
            <a:ext cx="2448272" cy="1662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576064"/>
          </a:xfrm>
        </p:spPr>
        <p:txBody>
          <a:bodyPr>
            <a:normAutofit fontScale="90000"/>
          </a:bodyPr>
          <a:lstStyle/>
          <a:p>
            <a:b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de-A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23528" y="1340768"/>
            <a:ext cx="4536504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2700" b="1" dirty="0">
                <a:latin typeface="Times New Roman" pitchFamily="18" charset="0"/>
                <a:cs typeface="Times New Roman" pitchFamily="18" charset="0"/>
              </a:rPr>
              <a:t>Freunde treffen</a:t>
            </a:r>
            <a:endParaRPr lang="tr-TR" sz="27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de-DE" sz="2700" b="1" dirty="0">
                <a:latin typeface="Times New Roman" pitchFamily="18" charset="0"/>
                <a:cs typeface="Times New Roman" pitchFamily="18" charset="0"/>
              </a:rPr>
              <a:t>spazieren gehen</a:t>
            </a:r>
            <a:endParaRPr lang="de-AT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4283968" y="1412776"/>
            <a:ext cx="4464496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700" b="1" dirty="0">
                <a:latin typeface="Times New Roman" pitchFamily="18" charset="0"/>
                <a:cs typeface="Times New Roman" pitchFamily="18" charset="0"/>
              </a:rPr>
              <a:t>sich erholen</a:t>
            </a:r>
            <a:endParaRPr lang="tr-TR" sz="27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700" b="1" dirty="0">
                <a:latin typeface="Times New Roman" pitchFamily="18" charset="0"/>
                <a:cs typeface="Times New Roman" pitchFamily="18" charset="0"/>
              </a:rPr>
              <a:t>Therapie nehmen</a:t>
            </a:r>
            <a:endParaRPr lang="de-AT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53955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Ratschl</a:t>
            </a:r>
            <a:r>
              <a:rPr kumimoji="0" lang="de-DE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äge</a:t>
            </a:r>
            <a:endParaRPr kumimoji="0" lang="de-AT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674" name="Picture 2" descr="therapie nehm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365104"/>
            <a:ext cx="3024336" cy="2018744"/>
          </a:xfrm>
          <a:prstGeom prst="rect">
            <a:avLst/>
          </a:prstGeom>
          <a:noFill/>
        </p:spPr>
      </p:pic>
      <p:pic>
        <p:nvPicPr>
          <p:cNvPr id="28676" name="Picture 4" descr="spazieren gehen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12069"/>
          <a:stretch>
            <a:fillRect/>
          </a:stretch>
        </p:blipFill>
        <p:spPr bwMode="auto">
          <a:xfrm>
            <a:off x="395536" y="4365104"/>
            <a:ext cx="3672405" cy="2088232"/>
          </a:xfrm>
          <a:prstGeom prst="rect">
            <a:avLst/>
          </a:prstGeom>
          <a:noFill/>
        </p:spPr>
      </p:pic>
      <p:pic>
        <p:nvPicPr>
          <p:cNvPr id="28678" name="Picture 6" descr="freunde treffe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2880320" cy="2016224"/>
          </a:xfrm>
          <a:prstGeom prst="rect">
            <a:avLst/>
          </a:prstGeom>
          <a:noFill/>
        </p:spPr>
      </p:pic>
      <p:pic>
        <p:nvPicPr>
          <p:cNvPr id="28680" name="Picture 8" descr="sich erholen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916832"/>
            <a:ext cx="3096344" cy="1733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576064"/>
          </a:xfrm>
        </p:spPr>
        <p:txBody>
          <a:bodyPr>
            <a:normAutofit fontScale="90000"/>
          </a:bodyPr>
          <a:lstStyle/>
          <a:p>
            <a:b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de-A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23528" y="1340768"/>
            <a:ext cx="4536504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2700" b="1" dirty="0">
                <a:latin typeface="Times New Roman" pitchFamily="18" charset="0"/>
                <a:cs typeface="Times New Roman" pitchFamily="18" charset="0"/>
              </a:rPr>
              <a:t>zum Arzt gehen</a:t>
            </a:r>
            <a:endParaRPr lang="tr-TR" sz="27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de-DE" sz="2700" b="1" dirty="0">
                <a:latin typeface="Times New Roman" pitchFamily="18" charset="0"/>
                <a:cs typeface="Times New Roman" pitchFamily="18" charset="0"/>
              </a:rPr>
              <a:t>ins Krankenhaus gehen</a:t>
            </a:r>
            <a:endParaRPr lang="de-AT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4283968" y="1412776"/>
            <a:ext cx="4464496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700" b="1" dirty="0">
                <a:latin typeface="Times New Roman" pitchFamily="18" charset="0"/>
                <a:cs typeface="Times New Roman" pitchFamily="18" charset="0"/>
              </a:rPr>
              <a:t>Obst und Gemüse essen</a:t>
            </a:r>
            <a:endParaRPr lang="tr-TR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700" b="1" dirty="0">
                <a:latin typeface="Times New Roman" pitchFamily="18" charset="0"/>
                <a:cs typeface="Times New Roman" pitchFamily="18" charset="0"/>
              </a:rPr>
              <a:t>Urlaub machen</a:t>
            </a:r>
            <a:endParaRPr lang="de-AT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53955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Ratschl</a:t>
            </a:r>
            <a:r>
              <a:rPr kumimoji="0" lang="de-DE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äge</a:t>
            </a:r>
            <a:endParaRPr kumimoji="0" lang="de-AT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7658" name="Picture 10" descr="zum Arzt geh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253112" cy="1656184"/>
          </a:xfrm>
          <a:prstGeom prst="rect">
            <a:avLst/>
          </a:prstGeom>
          <a:noFill/>
        </p:spPr>
      </p:pic>
      <p:pic>
        <p:nvPicPr>
          <p:cNvPr id="27660" name="Picture 12" descr="ins krankenhaus gehen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3240360" cy="1622885"/>
          </a:xfrm>
          <a:prstGeom prst="rect">
            <a:avLst/>
          </a:prstGeom>
          <a:noFill/>
        </p:spPr>
      </p:pic>
      <p:pic>
        <p:nvPicPr>
          <p:cNvPr id="27662" name="Picture 14" descr="obst und gemüse esse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988840"/>
            <a:ext cx="3744416" cy="1984541"/>
          </a:xfrm>
          <a:prstGeom prst="rect">
            <a:avLst/>
          </a:prstGeom>
          <a:noFill/>
        </p:spPr>
      </p:pic>
      <p:pic>
        <p:nvPicPr>
          <p:cNvPr id="27664" name="Picture 16" descr="urlaub machen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437112"/>
            <a:ext cx="3197514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92080" y="1772816"/>
            <a:ext cx="4038600" cy="4525963"/>
          </a:xfrm>
        </p:spPr>
        <p:txBody>
          <a:bodyPr/>
          <a:lstStyle/>
          <a:p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erholen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fühlen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ausruhen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endParaRPr lang="de-AT" dirty="0"/>
          </a:p>
        </p:txBody>
      </p:sp>
      <p:pic>
        <p:nvPicPr>
          <p:cNvPr id="5" name="4 İçerik Yer Tutucusu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9243" t="47143" r="35207" b="13571"/>
          <a:stretch>
            <a:fillRect/>
          </a:stretch>
        </p:blipFill>
        <p:spPr bwMode="auto">
          <a:xfrm>
            <a:off x="251520" y="188640"/>
            <a:ext cx="482453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Ekran Gösterisi (4:3)</PresentationFormat>
  <Paragraphs>115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Ofis Teması</vt:lpstr>
      <vt:lpstr>www.eegitimim.com  11 Klassen Deutsch macht Spaß  Modul 2: Körperteile und Gesundheit   </vt:lpstr>
      <vt:lpstr>PowerPoint Sunusu</vt:lpstr>
      <vt:lpstr> </vt:lpstr>
      <vt:lpstr>Krankheiten</vt:lpstr>
      <vt:lpstr>-schmerzen</vt:lpstr>
      <vt:lpstr> </vt:lpstr>
      <vt:lpstr> 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Beispiele</vt:lpstr>
      <vt:lpstr>PowerPoint Sunusu</vt:lpstr>
      <vt:lpstr>PowerPoint Sunusu</vt:lpstr>
    </vt:vector>
  </TitlesOfParts>
  <Company>TncTR 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11 Klassen Deutsch macht Spaß  Modul 2: Körperteile und Gesundheit   </dc:title>
  <dc:creator>fatma</dc:creator>
  <cp:lastModifiedBy>erdem ovat</cp:lastModifiedBy>
  <cp:revision>12</cp:revision>
  <dcterms:created xsi:type="dcterms:W3CDTF">2019-10-14T19:20:23Z</dcterms:created>
  <dcterms:modified xsi:type="dcterms:W3CDTF">2022-02-28T23:23:54Z</dcterms:modified>
</cp:coreProperties>
</file>