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95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73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24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34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98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15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5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72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70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4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1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3730-CE80-426F-AA73-01F775197453}" type="datetimeFigureOut">
              <a:rPr lang="tr-TR" smtClean="0"/>
              <a:t>5.4.2015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D5D2-CDF3-4FB8-B1EC-CF95A821E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7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46200" y="1125538"/>
            <a:ext cx="9144000" cy="2387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tr-TR" sz="12000" dirty="0" err="1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welcome</a:t>
            </a:r>
            <a:endParaRPr lang="tr-TR" sz="12000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7200" dirty="0" err="1">
                <a:solidFill>
                  <a:srgbClr val="92D050"/>
                </a:solidFill>
                <a:latin typeface="Algerian" panose="04020705040A02060702" pitchFamily="82" charset="0"/>
              </a:rPr>
              <a:t>t</a:t>
            </a:r>
            <a:r>
              <a:rPr lang="tr-TR" sz="7200" dirty="0" err="1" smtClean="0">
                <a:solidFill>
                  <a:srgbClr val="92D050"/>
                </a:solidFill>
                <a:latin typeface="Algerian" panose="04020705040A02060702" pitchFamily="82" charset="0"/>
              </a:rPr>
              <a:t>o</a:t>
            </a:r>
            <a:r>
              <a:rPr lang="tr-TR" sz="7200" dirty="0" smtClean="0">
                <a:solidFill>
                  <a:srgbClr val="92D050"/>
                </a:solidFill>
                <a:latin typeface="Algerian" panose="04020705040A02060702" pitchFamily="82" charset="0"/>
              </a:rPr>
              <a:t> </a:t>
            </a:r>
            <a:r>
              <a:rPr lang="tr-TR" sz="7200" dirty="0" err="1" smtClean="0">
                <a:solidFill>
                  <a:srgbClr val="92D050"/>
                </a:solidFill>
                <a:latin typeface="Algerian" panose="04020705040A02060702" pitchFamily="82" charset="0"/>
              </a:rPr>
              <a:t>our</a:t>
            </a:r>
            <a:r>
              <a:rPr lang="tr-TR" sz="7200" dirty="0" smtClean="0">
                <a:solidFill>
                  <a:srgbClr val="92D050"/>
                </a:solidFill>
                <a:latin typeface="Algerian" panose="04020705040A02060702" pitchFamily="82" charset="0"/>
              </a:rPr>
              <a:t> </a:t>
            </a:r>
            <a:r>
              <a:rPr lang="tr-TR" sz="7200" dirty="0" err="1" smtClean="0">
                <a:solidFill>
                  <a:srgbClr val="92D050"/>
                </a:solidFill>
                <a:latin typeface="Algerian" panose="04020705040A02060702" pitchFamily="82" charset="0"/>
              </a:rPr>
              <a:t>competition</a:t>
            </a:r>
            <a:endParaRPr lang="tr-TR" sz="7200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Resim 28" descr="ind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210" y="1804045"/>
            <a:ext cx="4870875" cy="447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27"/>
          <p:cNvSpPr txBox="1"/>
          <p:nvPr/>
        </p:nvSpPr>
        <p:spPr>
          <a:xfrm>
            <a:off x="8008300" y="2247252"/>
            <a:ext cx="1002550" cy="133083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29"/>
          <p:cNvSpPr txBox="1"/>
          <p:nvPr/>
        </p:nvSpPr>
        <p:spPr>
          <a:xfrm>
            <a:off x="5505450" y="857250"/>
            <a:ext cx="733425" cy="657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 flipV="1">
            <a:off x="428181" y="669956"/>
            <a:ext cx="742950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7724" y="1000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49263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49263" y="11525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6970" y="-781277"/>
            <a:ext cx="592854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tr-T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oruya uygun cevabı veriniz</a:t>
            </a: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it a </a:t>
            </a:r>
            <a:r>
              <a:rPr kumimoji="0" lang="tr-TR" altLang="tr-TR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car?</a:t>
            </a:r>
            <a:endParaRPr kumimoji="0" lang="tr-TR" alt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No</a:t>
            </a:r>
            <a:r>
              <a:rPr kumimoji="0" lang="tr-TR" altLang="tr-TR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kumimoji="0" lang="tr-TR" altLang="tr-TR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tr-TR" alt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r-TR" alt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altLang="tr-T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it 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r-TR" alt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altLang="tr-T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tr-TR" alt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alt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tr-TR" altLang="tr-T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tr-TR" alt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tr-TR" alt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Resim 30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300" y="2042444"/>
            <a:ext cx="1387077" cy="177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0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40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Resim 35" descr="LidjLB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2190750"/>
            <a:ext cx="1803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Resim 37" descr="images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474" y="1913223"/>
            <a:ext cx="21082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00800" y="3596089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58058" y="4153624"/>
            <a:ext cx="58015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angry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,   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sad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, 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happy</a:t>
            </a: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surprised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,  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sad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,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angry</a:t>
            </a: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happy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  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sad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 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surprised</a:t>
            </a: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Resim 38" descr="ang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025650"/>
            <a:ext cx="21209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542626" y="3624818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dirty="0" smtClean="0">
                <a:latin typeface="Arial" panose="020B0604020202020204" pitchFamily="34" charset="0"/>
              </a:rPr>
              <a:t>2.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146300" y="362481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dirty="0" smtClean="0">
                <a:latin typeface="Arial" panose="020B0604020202020204" pitchFamily="34" charset="0"/>
              </a:rPr>
              <a:t>1.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79500" y="616674"/>
            <a:ext cx="998220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Verilen yüz ifadelerine uygun sıfatlar hangi seçenekte sırasıyla ve doğru şekilde verilmiştir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6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44600" y="648071"/>
            <a:ext cx="94107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04850" algn="l"/>
              </a:tabLst>
            </a:pPr>
            <a:r>
              <a:rPr lang="tr-TR" sz="2000" dirty="0" smtClean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Verilen sayılar belli bir kurala göre yazılmıştır. Kurala göre boş bırakılan yere hangi sayı gelmelidir.</a:t>
            </a:r>
            <a:endParaRPr lang="tr-TR" sz="2000" dirty="0"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51"/>
          <p:cNvSpPr txBox="1"/>
          <p:nvPr/>
        </p:nvSpPr>
        <p:spPr>
          <a:xfrm>
            <a:off x="1143000" y="1435100"/>
            <a:ext cx="9613900" cy="1460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0-3-6-9-12-……-18-21-24-27-30</a:t>
            </a:r>
            <a:endParaRPr lang="tr-TR" sz="5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17800" y="3459033"/>
            <a:ext cx="6096000" cy="22658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  <a:tabLst>
                <a:tab pos="4162425" algn="l"/>
              </a:tabLst>
            </a:pPr>
            <a:r>
              <a:rPr lang="tr-TR" sz="4400" dirty="0" err="1" smtClean="0"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fif</a:t>
            </a:r>
            <a:r>
              <a:rPr lang="tr-TR" sz="4400" dirty="0" err="1" smtClean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teen</a:t>
            </a:r>
            <a:endParaRPr lang="tr-TR" sz="4400" dirty="0" smtClean="0"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  <a:tabLst>
                <a:tab pos="4162425" algn="l"/>
              </a:tabLst>
            </a:pPr>
            <a:r>
              <a:rPr lang="tr-TR" sz="4400" dirty="0" err="1" smtClean="0"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</a:t>
            </a:r>
            <a:r>
              <a:rPr lang="tr-TR" sz="4400" dirty="0" err="1" smtClean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teen</a:t>
            </a:r>
            <a:endParaRPr lang="tr-TR" sz="4400" dirty="0" smtClean="0"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162425" algn="l"/>
              </a:tabLst>
            </a:pPr>
            <a:r>
              <a:rPr lang="tr-TR" sz="4400" dirty="0" err="1" smtClean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fourteen</a:t>
            </a:r>
            <a:endParaRPr lang="tr-TR" sz="4400" dirty="0"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7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C:\Users\Brown\Desktop\cartoon_girl_st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4" y="2247900"/>
            <a:ext cx="3086100" cy="4025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Düz Ok Bağlayıcısı 13"/>
          <p:cNvCxnSpPr/>
          <p:nvPr/>
        </p:nvCxnSpPr>
        <p:spPr>
          <a:xfrm flipV="1">
            <a:off x="7556500" y="2895600"/>
            <a:ext cx="507114" cy="406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Resim 16" descr="C:\Users\Brown\Desktop\beggin_kitchen_l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4" y="152400"/>
            <a:ext cx="4194175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Dikdörtgen 14"/>
          <p:cNvSpPr/>
          <p:nvPr/>
        </p:nvSpPr>
        <p:spPr>
          <a:xfrm>
            <a:off x="184030" y="729734"/>
            <a:ext cx="7214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Resme göre hangi cümle doğrudur, işaretleyiniz</a:t>
            </a:r>
            <a:endParaRPr lang="tr-TR" sz="2800" dirty="0"/>
          </a:p>
        </p:txBody>
      </p:sp>
      <p:sp>
        <p:nvSpPr>
          <p:cNvPr id="26" name="Dikdörtgen 25"/>
          <p:cNvSpPr/>
          <p:nvPr/>
        </p:nvSpPr>
        <p:spPr>
          <a:xfrm>
            <a:off x="184030" y="1698367"/>
            <a:ext cx="517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tr-TR" sz="2800" dirty="0" err="1" smtClean="0"/>
              <a:t>This</a:t>
            </a:r>
            <a:r>
              <a:rPr lang="tr-TR" sz="2800" dirty="0" smtClean="0"/>
              <a:t> is a </a:t>
            </a:r>
            <a:r>
              <a:rPr lang="tr-TR" sz="2800" dirty="0" err="1" smtClean="0"/>
              <a:t>bedroom</a:t>
            </a:r>
            <a:r>
              <a:rPr lang="tr-TR" sz="2800" dirty="0" smtClean="0"/>
              <a:t>.</a:t>
            </a:r>
          </a:p>
          <a:p>
            <a:pPr marL="514350" indent="-514350">
              <a:buAutoNum type="alphaLcParenR"/>
            </a:pPr>
            <a:r>
              <a:rPr lang="tr-TR" sz="2800" dirty="0" err="1" smtClean="0"/>
              <a:t>This</a:t>
            </a:r>
            <a:r>
              <a:rPr lang="tr-TR" sz="2800" dirty="0" smtClean="0"/>
              <a:t> is a </a:t>
            </a:r>
            <a:r>
              <a:rPr lang="tr-TR" sz="2800" dirty="0" err="1" smtClean="0"/>
              <a:t>kitchen</a:t>
            </a:r>
            <a:r>
              <a:rPr lang="tr-TR" sz="2800" dirty="0" smtClean="0"/>
              <a:t>.</a:t>
            </a:r>
          </a:p>
          <a:p>
            <a:pPr marL="514350" indent="-514350">
              <a:buAutoNum type="alphaLcParenR"/>
            </a:pPr>
            <a:r>
              <a:rPr lang="tr-TR" sz="2800" dirty="0" err="1" smtClean="0"/>
              <a:t>This</a:t>
            </a:r>
            <a:r>
              <a:rPr lang="tr-TR" sz="2800" dirty="0" smtClean="0"/>
              <a:t> is a </a:t>
            </a:r>
            <a:r>
              <a:rPr lang="tr-TR" sz="2800" dirty="0" err="1" smtClean="0"/>
              <a:t>playroom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111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9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C:\Users\Brown\Desktop\cartoon-boy-playing-basket-ball-illustration-346060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4" y="558800"/>
            <a:ext cx="4816475" cy="5981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283200" y="558800"/>
            <a:ext cx="6096000" cy="19028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Resmi tarif eden cümleyi doğru sıraya dizerek yazınız.  (Oluşturduğunuz cümleyi cevap kartınıza büyükçe yazarak gösteriniz.)</a:t>
            </a:r>
            <a:endParaRPr lang="tr-TR" sz="2800" b="1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499100" y="3549650"/>
            <a:ext cx="6096000" cy="14463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tr-TR" sz="3600" b="1" dirty="0" err="1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</a:t>
            </a:r>
            <a:r>
              <a:rPr lang="tr-TR" sz="3600" b="1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tr-T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3600" b="1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 </a:t>
            </a:r>
            <a:r>
              <a:rPr lang="tr-TR" sz="3600" b="1" dirty="0" err="1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basketball</a:t>
            </a:r>
            <a:r>
              <a:rPr lang="tr-TR" sz="3600" b="1" dirty="0" smtClean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can*</a:t>
            </a:r>
            <a:endParaRPr lang="tr-TR" sz="3600" dirty="0" smtClean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000" dirty="0" smtClean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</a:t>
            </a:r>
            <a:endParaRPr lang="tr-TR" sz="4000" dirty="0">
              <a:effectLst/>
              <a:latin typeface="Chiller" panose="040204040310070206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5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Resim 49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860426"/>
            <a:ext cx="3263900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46"/>
          <p:cNvSpPr txBox="1">
            <a:spLocks noChangeArrowheads="1"/>
          </p:cNvSpPr>
          <p:nvPr/>
        </p:nvSpPr>
        <p:spPr bwMode="auto">
          <a:xfrm>
            <a:off x="1652104" y="1924050"/>
            <a:ext cx="3770037" cy="676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kumimoji="0" lang="tr-TR" altLang="tr-T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kumimoji="0" lang="tr-TR" altLang="tr-TR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kumimoji="0" lang="tr-TR" altLang="tr-T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tr-TR" altLang="tr-T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5022574" y="2413346"/>
            <a:ext cx="2941983" cy="1475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13648" y="244145"/>
            <a:ext cx="98933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Nesnenin İngilizcesi hangi seçenekte doğru verilmiştir. Cümleyi tamamlayınız</a:t>
            </a: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924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769704" y="2319834"/>
            <a:ext cx="471622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a) </a:t>
            </a:r>
            <a:r>
              <a:rPr lang="tr-TR" altLang="tr-TR" sz="3600" dirty="0" err="1" smtClean="0"/>
              <a:t>T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his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is an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armchair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4850" algn="l"/>
              </a:tabLst>
            </a:pPr>
            <a:r>
              <a:rPr lang="tr-TR" altLang="tr-TR" sz="3600" dirty="0" smtClean="0"/>
              <a:t>b) </a:t>
            </a:r>
            <a:r>
              <a:rPr kumimoji="0" lang="tr-TR" alt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This</a:t>
            </a:r>
            <a:r>
              <a:rPr kumimoji="0" lang="tr-TR" alt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is a sofa.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4850" algn="l"/>
              </a:tabLst>
            </a:pPr>
            <a:r>
              <a:rPr lang="tr-TR" altLang="tr-TR" sz="3600" dirty="0" smtClean="0"/>
              <a:t>c) </a:t>
            </a:r>
            <a:r>
              <a:rPr lang="tr-TR" altLang="tr-TR" sz="3600" dirty="0" err="1" smtClean="0"/>
              <a:t>This</a:t>
            </a:r>
            <a:r>
              <a:rPr lang="tr-TR" altLang="tr-TR" sz="3600" dirty="0" smtClean="0"/>
              <a:t> is a </a:t>
            </a:r>
            <a:r>
              <a:rPr lang="tr-TR" altLang="tr-TR" sz="3600" dirty="0" err="1" smtClean="0"/>
              <a:t>chair</a:t>
            </a:r>
            <a:r>
              <a:rPr lang="tr-TR" altLang="tr-TR" sz="3600" dirty="0" smtClean="0"/>
              <a:t>.</a:t>
            </a:r>
            <a:endParaRPr kumimoji="0" lang="tr-TR" alt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C:\Users\Brown\Desktop\04zBp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0"/>
            <a:ext cx="5156200" cy="524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228600" y="451819"/>
            <a:ext cx="6718300" cy="353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Boşluğu uygun şekilde dolduran ifade hangi seçenektedir.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400" b="1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tr-TR" sz="2400" b="1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tr-TR" sz="2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Zübeyde Hanım?</a:t>
            </a:r>
            <a:endParaRPr lang="tr-TR" sz="2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Zübeyde Hanım is Atatürk’ s …………………………</a:t>
            </a:r>
            <a:endParaRPr lang="tr-TR" sz="2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tr-TR" sz="24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mother</a:t>
            </a:r>
            <a:r>
              <a:rPr lang="tr-TR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b) </a:t>
            </a:r>
            <a:r>
              <a:rPr lang="tr-TR" sz="24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grandmother</a:t>
            </a:r>
            <a:r>
              <a:rPr lang="tr-TR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c) </a:t>
            </a:r>
            <a:r>
              <a:rPr lang="tr-TR" sz="24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sister</a:t>
            </a:r>
            <a:endParaRPr lang="tr-TR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9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8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0900" y="394071"/>
            <a:ext cx="991870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Verilen sıfatların zıt anlamlı karşılıkları hangi seçenekte doğru şekilde verilmiştir.</a:t>
            </a:r>
            <a:endParaRPr lang="tr-TR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6"/>
          <p:cNvSpPr txBox="1"/>
          <p:nvPr/>
        </p:nvSpPr>
        <p:spPr>
          <a:xfrm>
            <a:off x="1184274" y="2495550"/>
            <a:ext cx="5178426" cy="15303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8000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8000" dirty="0" err="1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r>
              <a:rPr lang="tr-TR" sz="8000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tr-TR" sz="8000" dirty="0" err="1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fast</a:t>
            </a:r>
            <a:r>
              <a:rPr lang="tr-TR" sz="8000" dirty="0"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680831" y="3409950"/>
            <a:ext cx="183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/>
              <a:t>b) </a:t>
            </a:r>
            <a:r>
              <a:rPr lang="tr-TR" sz="2400" dirty="0" err="1"/>
              <a:t>tall</a:t>
            </a:r>
            <a:r>
              <a:rPr lang="tr-TR" sz="2400" dirty="0"/>
              <a:t>  - </a:t>
            </a:r>
            <a:r>
              <a:rPr lang="tr-TR" sz="2400" dirty="0" err="1"/>
              <a:t>slow</a:t>
            </a:r>
            <a:r>
              <a:rPr lang="tr-TR" sz="2400" dirty="0"/>
              <a:t>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608182" y="2891393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</a:t>
            </a:r>
            <a:endParaRPr lang="tr-TR" sz="2400" dirty="0"/>
          </a:p>
        </p:txBody>
      </p:sp>
      <p:sp>
        <p:nvSpPr>
          <p:cNvPr id="7" name="Dikdörtgen 6"/>
          <p:cNvSpPr/>
          <p:nvPr/>
        </p:nvSpPr>
        <p:spPr>
          <a:xfrm>
            <a:off x="4025900" y="3880765"/>
            <a:ext cx="60071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</a:t>
            </a: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tr-TR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ulut Belirtme Çizgisi 1"/>
          <p:cNvSpPr/>
          <p:nvPr/>
        </p:nvSpPr>
        <p:spPr>
          <a:xfrm>
            <a:off x="1204912" y="1163637"/>
            <a:ext cx="5551488" cy="3624263"/>
          </a:xfrm>
          <a:prstGeom prst="cloudCallout">
            <a:avLst>
              <a:gd name="adj1" fmla="val 65272"/>
              <a:gd name="adj2" fmla="val -26554"/>
            </a:avLst>
          </a:prstGeom>
          <a:solidFill>
            <a:schemeClr val="bg1"/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Metin Kutusu 5"/>
          <p:cNvSpPr txBox="1"/>
          <p:nvPr/>
        </p:nvSpPr>
        <p:spPr>
          <a:xfrm>
            <a:off x="2454275" y="2125662"/>
            <a:ext cx="247650" cy="295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14"/>
          <p:cNvSpPr txBox="1"/>
          <p:nvPr/>
        </p:nvSpPr>
        <p:spPr>
          <a:xfrm>
            <a:off x="2197100" y="3382962"/>
            <a:ext cx="257175" cy="2857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14"/>
          <p:cNvSpPr txBox="1"/>
          <p:nvPr/>
        </p:nvSpPr>
        <p:spPr>
          <a:xfrm>
            <a:off x="5116512" y="2832893"/>
            <a:ext cx="257175" cy="2857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9"/>
          <p:cNvSpPr txBox="1"/>
          <p:nvPr/>
        </p:nvSpPr>
        <p:spPr>
          <a:xfrm>
            <a:off x="3160713" y="3525837"/>
            <a:ext cx="285750" cy="3333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486149" y="2680493"/>
            <a:ext cx="247650" cy="295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11"/>
          <p:cNvSpPr txBox="1"/>
          <p:nvPr/>
        </p:nvSpPr>
        <p:spPr>
          <a:xfrm>
            <a:off x="4476750" y="3668712"/>
            <a:ext cx="257175" cy="295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10"/>
          <p:cNvSpPr txBox="1"/>
          <p:nvPr/>
        </p:nvSpPr>
        <p:spPr>
          <a:xfrm>
            <a:off x="4452937" y="2420937"/>
            <a:ext cx="276225" cy="3524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7"/>
          <p:cNvSpPr txBox="1"/>
          <p:nvPr/>
        </p:nvSpPr>
        <p:spPr>
          <a:xfrm>
            <a:off x="4338637" y="1630362"/>
            <a:ext cx="276225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8"/>
          <p:cNvSpPr txBox="1"/>
          <p:nvPr/>
        </p:nvSpPr>
        <p:spPr>
          <a:xfrm>
            <a:off x="5399881" y="1658937"/>
            <a:ext cx="285750" cy="295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2"/>
          <p:cNvSpPr txBox="1"/>
          <p:nvPr/>
        </p:nvSpPr>
        <p:spPr>
          <a:xfrm>
            <a:off x="5673725" y="2420937"/>
            <a:ext cx="276225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tr-T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4"/>
          <p:cNvSpPr txBox="1"/>
          <p:nvPr/>
        </p:nvSpPr>
        <p:spPr>
          <a:xfrm>
            <a:off x="7786687" y="917444"/>
            <a:ext cx="3880268" cy="440239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Baloncuk </a:t>
            </a:r>
            <a:r>
              <a:rPr lang="tr-TR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içinde karışık halde verilmiş harflerde iki adet rengin yazılışı gizlenmiştir. İki rengi Bulunuz.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Not:</a:t>
            </a:r>
            <a:r>
              <a:rPr lang="tr-TR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Harflerin tamamı kullanılacaktır.</a:t>
            </a:r>
            <a:endParaRPr lang="tr-TR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2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C:\Users\Brown\Desktop\cartoon-swimmer-0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788"/>
            <a:ext cx="6578600" cy="59799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1629089" y="123267"/>
            <a:ext cx="9330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Resme bakarak soruyu doğru bir şekilde cevaplayınız</a:t>
            </a:r>
            <a:endParaRPr lang="tr-TR" sz="3200" dirty="0">
              <a:latin typeface="Bodoni MT" panose="020706030806060202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294468" y="1274359"/>
            <a:ext cx="5897532" cy="3364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tr-TR" sz="3600" b="1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sz="3600" b="1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600" b="1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Jack</a:t>
            </a:r>
            <a:r>
              <a:rPr lang="tr-TR" sz="3600" b="1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tr-TR" sz="3600" b="1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 smtClean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B:………………………</a:t>
            </a:r>
            <a:endParaRPr lang="tr-TR" sz="3600" dirty="0" smtClean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tr-TR" sz="36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am </a:t>
            </a:r>
            <a:r>
              <a:rPr lang="tr-TR" sz="36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swimming</a:t>
            </a:r>
            <a:endParaRPr lang="tr-TR" sz="3600" dirty="0" smtClean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tr-TR" sz="36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tr-TR" sz="36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36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swimming</a:t>
            </a:r>
            <a:r>
              <a:rPr lang="tr-TR" sz="36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tr-TR" sz="3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 is </a:t>
            </a:r>
            <a:r>
              <a:rPr lang="tr-TR" sz="3600" dirty="0" err="1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swimming</a:t>
            </a:r>
            <a:r>
              <a:rPr lang="tr-TR" sz="36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36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4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84200" y="1134393"/>
            <a:ext cx="10985500" cy="2339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Seçeneklerdeki kelimeler cinsiyete göre gruplandırıldığında hangisi dışarıda kalır?</a:t>
            </a:r>
            <a:endParaRPr lang="tr-TR" sz="3600" dirty="0" smtClean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tr-TR" sz="3600" dirty="0" err="1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sister</a:t>
            </a:r>
            <a:r>
              <a:rPr lang="tr-TR" sz="3600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tr-TR" sz="3600" b="1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tr-TR" sz="3600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err="1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grandfather</a:t>
            </a:r>
            <a:r>
              <a:rPr lang="tr-TR" sz="3600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tr-TR" sz="3600" dirty="0" err="1" smtClean="0">
                <a:latin typeface="Baskerville Old Face" panose="02020602080505020303" pitchFamily="18" charset="0"/>
              </a:rPr>
              <a:t>mother</a:t>
            </a:r>
            <a:r>
              <a:rPr lang="tr-TR" sz="3600" dirty="0" smtClean="0">
                <a:latin typeface="Baskerville Old Face" panose="02020602080505020303" pitchFamily="18" charset="0"/>
              </a:rPr>
              <a:t>       </a:t>
            </a:r>
            <a:r>
              <a:rPr lang="tr-TR" sz="3600" b="1" dirty="0">
                <a:latin typeface="Baskerville Old Face" panose="02020602080505020303" pitchFamily="18" charset="0"/>
              </a:rPr>
              <a:t>d)</a:t>
            </a:r>
            <a:r>
              <a:rPr lang="tr-TR" sz="3600" dirty="0">
                <a:latin typeface="Baskerville Old Face" panose="02020602080505020303" pitchFamily="18" charset="0"/>
              </a:rPr>
              <a:t> </a:t>
            </a:r>
            <a:r>
              <a:rPr lang="tr-TR" sz="3600" dirty="0" err="1">
                <a:latin typeface="Baskerville Old Face" panose="02020602080505020303" pitchFamily="18" charset="0"/>
              </a:rPr>
              <a:t>grandmother</a:t>
            </a:r>
            <a:endParaRPr lang="tr-TR" sz="3600" dirty="0">
              <a:latin typeface="Baskerville Old Face" panose="02020602080505020303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0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C:\Users\Brown\Desktop\stock-vector-double-bed-with-sleeping-cat-620372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812800"/>
            <a:ext cx="6235699" cy="58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-457200" y="520700"/>
            <a:ext cx="6096000" cy="5471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6780">
              <a:lnSpc>
                <a:spcPct val="107000"/>
              </a:lnSpc>
              <a:spcAft>
                <a:spcPts val="800"/>
              </a:spcAft>
              <a:tabLst>
                <a:tab pos="904875" algn="l"/>
              </a:tabLst>
            </a:pP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Soruya uygun cevabı işaretleyiniz</a:t>
            </a:r>
          </a:p>
          <a:p>
            <a:pPr marL="906780">
              <a:lnSpc>
                <a:spcPct val="107000"/>
              </a:lnSpc>
              <a:spcAft>
                <a:spcPts val="800"/>
              </a:spcAft>
              <a:tabLst>
                <a:tab pos="904875" algn="l"/>
              </a:tabLst>
            </a:pPr>
            <a:endParaRPr lang="tr-TR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4875" algn="l"/>
              </a:tabLst>
            </a:pP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904875" algn="l"/>
              </a:tabLst>
            </a:pP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on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904875" algn="l"/>
              </a:tabLst>
            </a:pP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b)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904875" algn="l"/>
              </a:tabLst>
            </a:pP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on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0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392"/>
            <a:ext cx="3534093" cy="51781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Düz Ok Bağlayıcısı 2"/>
          <p:cNvCxnSpPr/>
          <p:nvPr/>
        </p:nvCxnSpPr>
        <p:spPr>
          <a:xfrm flipH="1">
            <a:off x="3060700" y="1676400"/>
            <a:ext cx="3534092" cy="49530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6594792" y="1232214"/>
            <a:ext cx="5787707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04850" algn="l"/>
              </a:tabLst>
            </a:pP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tr-TR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tr-TR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woman</a:t>
            </a:r>
            <a:r>
              <a:rPr lang="tr-TR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tr-TR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  <a:tabLst>
                <a:tab pos="704850" algn="l"/>
              </a:tabLst>
            </a:pPr>
            <a:r>
              <a:rPr lang="tr-TR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No, </a:t>
            </a:r>
            <a:r>
              <a:rPr lang="tr-TR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tr-TR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is.</a:t>
            </a:r>
            <a:endParaRPr lang="tr-T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704850" algn="l"/>
              </a:tabLst>
            </a:pPr>
            <a:r>
              <a:rPr lang="tr-TR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r>
              <a:rPr lang="tr-TR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4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tr-TR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704850" algn="l"/>
              </a:tabLst>
            </a:pPr>
            <a:r>
              <a:rPr lang="tr-TR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No, </a:t>
            </a:r>
            <a:r>
              <a:rPr lang="tr-TR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tr-TR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tr-TR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isn’t</a:t>
            </a:r>
            <a:r>
              <a:rPr lang="tr-TR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56250" cy="675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Belirtme Çizgisi 2"/>
          <p:cNvSpPr/>
          <p:nvPr/>
        </p:nvSpPr>
        <p:spPr>
          <a:xfrm>
            <a:off x="6165850" y="762000"/>
            <a:ext cx="4464050" cy="1499870"/>
          </a:xfrm>
          <a:prstGeom prst="wedgeEllipseCallout">
            <a:avLst>
              <a:gd name="adj1" fmla="val -99755"/>
              <a:gd name="adj2" fmla="val 1683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400" dirty="0" err="1">
                <a:solidFill>
                  <a:srgbClr val="000000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Hello</a:t>
            </a:r>
            <a:r>
              <a:rPr lang="tr-TR" sz="4400" dirty="0">
                <a:solidFill>
                  <a:srgbClr val="000000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, I am </a:t>
            </a:r>
            <a:r>
              <a:rPr lang="tr-TR" sz="4400" dirty="0" err="1">
                <a:solidFill>
                  <a:srgbClr val="000000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Nick</a:t>
            </a:r>
            <a:r>
              <a:rPr lang="tr-TR" sz="4400" dirty="0">
                <a:solidFill>
                  <a:srgbClr val="000000"/>
                </a:solidFill>
                <a:effectLst/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tr-TR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75"/>
          <p:cNvSpPr txBox="1"/>
          <p:nvPr/>
        </p:nvSpPr>
        <p:spPr>
          <a:xfrm>
            <a:off x="6429374" y="2990850"/>
            <a:ext cx="4200525" cy="2355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tr-TR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Nick</a:t>
            </a:r>
            <a:r>
              <a:rPr lang="tr-T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0"/>
              </a:spcAft>
            </a:pPr>
            <a:r>
              <a:rPr lang="tr-T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He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at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museum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228600">
              <a:lnSpc>
                <a:spcPct val="107000"/>
              </a:lnSpc>
              <a:spcAft>
                <a:spcPts val="0"/>
              </a:spcAft>
            </a:pPr>
            <a:r>
              <a:rPr lang="tr-T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at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zoo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228600"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He 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at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</a:t>
            </a:r>
            <a:r>
              <a:rPr lang="tr-T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7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7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C:\Users\Brown\Desktop\Spear_36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" y="157480"/>
            <a:ext cx="4458018" cy="6700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Belirtme Çizgisi 2"/>
          <p:cNvSpPr/>
          <p:nvPr/>
        </p:nvSpPr>
        <p:spPr>
          <a:xfrm>
            <a:off x="4719291" y="1435330"/>
            <a:ext cx="7300913" cy="2030413"/>
          </a:xfrm>
          <a:prstGeom prst="wedgeEllipseCallout">
            <a:avLst>
              <a:gd name="adj1" fmla="val -65740"/>
              <a:gd name="adj2" fmla="val 11151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Senin annenin kızının babasının kız kardeşi senin neyin olur</a:t>
            </a:r>
            <a:r>
              <a:rPr lang="tr-TR" sz="3200" b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096000" y="3640583"/>
            <a:ext cx="3363884" cy="2248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</a:pPr>
            <a:r>
              <a:rPr lang="tr-TR" sz="44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tr-TR" sz="44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4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sister</a:t>
            </a:r>
            <a:endParaRPr lang="tr-TR" sz="4400" dirty="0" smtClean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</a:pPr>
            <a:r>
              <a:rPr lang="tr-TR" sz="44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tr-TR" sz="44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uncle</a:t>
            </a:r>
            <a:endParaRPr lang="tr-TR" sz="4400" dirty="0" smtClean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arenR"/>
            </a:pPr>
            <a:r>
              <a:rPr lang="tr-TR" sz="44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tr-TR" sz="4400" dirty="0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aunt</a:t>
            </a:r>
            <a:endParaRPr lang="tr-TR" sz="4400" dirty="0"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176058" y="157480"/>
            <a:ext cx="6096000" cy="1277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İki arkadaş aralarında konuşurlar. Biri diğerine bir bilmece sorar. Cevabı İngilizce ister. Soru şöyledir: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7584" y="2967335"/>
            <a:ext cx="10956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Thank</a:t>
            </a:r>
            <a:r>
              <a:rPr lang="tr-TR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 </a:t>
            </a:r>
            <a:r>
              <a:rPr lang="tr-TR" sz="72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you</a:t>
            </a:r>
            <a:r>
              <a:rPr lang="tr-TR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 </a:t>
            </a:r>
            <a:r>
              <a:rPr lang="tr-TR" sz="72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very</a:t>
            </a:r>
            <a:r>
              <a:rPr lang="tr-TR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 </a:t>
            </a:r>
            <a:r>
              <a:rPr lang="tr-TR" sz="72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much</a:t>
            </a:r>
            <a:r>
              <a:rPr lang="tr-TR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Jokerman" panose="04090605060D06020702" pitchFamily="82" charset="0"/>
              </a:rPr>
              <a:t>!!!</a:t>
            </a:r>
            <a:endParaRPr lang="tr-TR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9295" y="399012"/>
            <a:ext cx="9676014" cy="4747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400" b="1" i="1" u="sng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Ben bisiklete binemem”</a:t>
            </a:r>
            <a:r>
              <a:rPr lang="tr-TR" sz="4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cümlesinin İngilizcesi hangi seçenekte verilmiştir?</a:t>
            </a:r>
            <a:endParaRPr lang="tr-TR" sz="4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en-US" sz="4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can’t </a:t>
            </a:r>
            <a:r>
              <a:rPr lang="tr-TR" sz="44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</a:t>
            </a:r>
            <a:r>
              <a:rPr lang="tr-TR" sz="4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4400" dirty="0" err="1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</a:t>
            </a:r>
            <a:r>
              <a:rPr lang="en-US" sz="4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        </a:t>
            </a:r>
            <a:endParaRPr lang="tr-TR" sz="4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4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can’t ride a bike.</a:t>
            </a:r>
            <a:r>
              <a:rPr lang="en-US" sz="4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tr-TR" sz="4400" dirty="0" smtClean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en-US" sz="4400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can’t fly a kite.</a:t>
            </a:r>
            <a:endParaRPr lang="tr-TR" sz="4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0" y="550975"/>
            <a:ext cx="899822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Doğru cevap hangi seçenektedir.</a:t>
            </a:r>
            <a:endParaRPr kumimoji="0" lang="tr-TR" alt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kumimoji="0" lang="tr-TR" altLang="tr-TR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kumimoji="0" lang="tr-TR" altLang="tr-T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kumimoji="0" lang="tr-TR" altLang="tr-T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banana?</a:t>
            </a:r>
            <a:endParaRPr kumimoji="0" lang="tr-TR" alt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>
            <a:off x="28575" y="8876665"/>
            <a:ext cx="75723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9931" y="2845868"/>
            <a:ext cx="88789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kumimoji="0" lang="tr-TR" altLang="tr-TR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tr-TR" altLang="tr-TR" sz="4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tr-TR" altLang="tr-T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tr-TR" altLang="tr-TR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r>
              <a:rPr kumimoji="0" lang="tr-TR" alt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altLang="tr-TR" sz="4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tr-TR" altLang="tr-T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tr-TR" altLang="tr-TR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yellow</a:t>
            </a:r>
            <a:endParaRPr kumimoji="0" lang="tr-TR" alt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2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Resim 58" descr="happy-boy-cartoon-posing-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383" y="22909"/>
            <a:ext cx="1622425" cy="349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Resim 60" descr="ind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9312"/>
            <a:ext cx="1339850" cy="247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ulut Belirtme Çizgisi 53"/>
          <p:cNvSpPr>
            <a:spLocks noChangeArrowheads="1"/>
          </p:cNvSpPr>
          <p:nvPr/>
        </p:nvSpPr>
        <p:spPr bwMode="auto">
          <a:xfrm>
            <a:off x="4897238" y="1786262"/>
            <a:ext cx="4673997" cy="1673542"/>
          </a:xfrm>
          <a:prstGeom prst="cloudCallout">
            <a:avLst>
              <a:gd name="adj1" fmla="val -62954"/>
              <a:gd name="adj2" fmla="val 52926"/>
            </a:avLst>
          </a:prstGeom>
          <a:solidFill>
            <a:srgbClr val="E7E6E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name is Martin.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Bulut Belirtme Çizgisi 54"/>
          <p:cNvSpPr>
            <a:spLocks noChangeArrowheads="1"/>
          </p:cNvSpPr>
          <p:nvPr/>
        </p:nvSpPr>
        <p:spPr bwMode="auto">
          <a:xfrm>
            <a:off x="5280025" y="140336"/>
            <a:ext cx="4041775" cy="1630679"/>
          </a:xfrm>
          <a:prstGeom prst="cloudCallout">
            <a:avLst>
              <a:gd name="adj1" fmla="val 63407"/>
              <a:gd name="adj2" fmla="val -13032"/>
            </a:avLst>
          </a:prstGeom>
          <a:solidFill>
            <a:srgbClr val="FBE4D5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</a:t>
            </a:r>
            <a:r>
              <a:rPr kumimoji="0" lang="tr-TR" alt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Metin Kutusu 55"/>
          <p:cNvSpPr txBox="1"/>
          <p:nvPr/>
        </p:nvSpPr>
        <p:spPr>
          <a:xfrm>
            <a:off x="1228725" y="5098415"/>
            <a:ext cx="828675" cy="9239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Metin Kutusu 56"/>
          <p:cNvSpPr txBox="1"/>
          <p:nvPr/>
        </p:nvSpPr>
        <p:spPr>
          <a:xfrm>
            <a:off x="6848475" y="3898900"/>
            <a:ext cx="771525" cy="1419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59"/>
          <p:cNvSpPr txBox="1"/>
          <p:nvPr/>
        </p:nvSpPr>
        <p:spPr>
          <a:xfrm>
            <a:off x="1485900" y="5041265"/>
            <a:ext cx="742950" cy="1085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152400" y="6031865"/>
            <a:ext cx="759142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52400" y="609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23173" y="-55946"/>
            <a:ext cx="53933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Cevaba uygun soruyu işaretleyiniz</a:t>
            </a:r>
            <a:r>
              <a:rPr kumimoji="0" lang="tr-TR" alt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20669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3173" y="2766340"/>
            <a:ext cx="20056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a) How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3048" y="3217838"/>
            <a:ext cx="20954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Where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24677" y="3609212"/>
            <a:ext cx="2630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4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name?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55700" y="1794297"/>
            <a:ext cx="7835900" cy="2042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apples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tr-TR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tr-TR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twelve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b)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thirteen</a:t>
            </a:r>
            <a:r>
              <a:rPr lang="tr-TR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</a:t>
            </a:r>
            <a:r>
              <a:rPr lang="tr-TR" sz="4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twenty</a:t>
            </a:r>
            <a:endParaRPr lang="tr-TR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 descr="C:\Users\Brown\Desktop\app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37" y="590055"/>
            <a:ext cx="2659063" cy="445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1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7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487</Words>
  <Application>Microsoft Office PowerPoint</Application>
  <PresentationFormat>Geniş ekran</PresentationFormat>
  <Paragraphs>108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55" baseType="lpstr">
      <vt:lpstr>Algerian</vt:lpstr>
      <vt:lpstr>Arial</vt:lpstr>
      <vt:lpstr>Arial Rounded MT Bold</vt:lpstr>
      <vt:lpstr>Baskerville Old Face</vt:lpstr>
      <vt:lpstr>Bell MT</vt:lpstr>
      <vt:lpstr>Berlin Sans FB Demi</vt:lpstr>
      <vt:lpstr>Bodoni MT</vt:lpstr>
      <vt:lpstr>Bookman Old Style</vt:lpstr>
      <vt:lpstr>Calibri</vt:lpstr>
      <vt:lpstr>Calibri Light</vt:lpstr>
      <vt:lpstr>Cambria Math</vt:lpstr>
      <vt:lpstr>Chiller</vt:lpstr>
      <vt:lpstr>Comic Sans MS</vt:lpstr>
      <vt:lpstr>Jokerman</vt:lpstr>
      <vt:lpstr>Times New Roman</vt:lpstr>
      <vt:lpstr>Office Theme</vt:lpstr>
      <vt:lpstr>welcome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Brown</dc:creator>
  <cp:lastModifiedBy>Brown</cp:lastModifiedBy>
  <cp:revision>9</cp:revision>
  <dcterms:created xsi:type="dcterms:W3CDTF">2015-04-05T20:30:15Z</dcterms:created>
  <dcterms:modified xsi:type="dcterms:W3CDTF">2015-04-05T21:40:44Z</dcterms:modified>
</cp:coreProperties>
</file>