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C066-83B7-495E-8245-6E968C0E6359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5BD7-439D-42A3-9B64-DB32E48D0D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6A1AD-2414-4300-90E0-1EDDCD646E1D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DEFC5-1476-4425-BC3B-8FAE6FB4AC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8C2E-490F-495E-A91F-44251AC3852E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C718-384D-4C59-8600-91D4D74465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62-CCB9-467C-9C16-DEFBA493F795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947E-13F1-49B5-9DD4-D8D10F2632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20B53-BADD-4161-A23C-2A0BB3630F10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F666-8607-46ED-98AA-F676F8BEE9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E976-F4BB-474A-8C85-DFE33F3EAB5B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DDDB-571C-4BC7-B626-9FF5E76B41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8381-AA1C-4D68-AD9D-33966AF1781A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BF90-9D4A-40B0-AB86-3EFDF3982F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9483-0020-4872-92E4-8836744FB305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71F3-7D3E-40FA-99CD-6019F033E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0E6DA-3BED-4174-BEAE-17945E6C7A1D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F5F44-6F00-4E05-BA5C-C0D403F5DF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42C4-1D7A-471A-A8DB-7742011F3043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CF1B-43C4-4EBA-87D8-5F27D9D419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F74F-B938-498B-B80C-E6F6A876F504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6E2E-C62F-4958-87FB-40C59A3052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9EF917-37BE-46B5-8603-A9112FA7BD0F}" type="datetimeFigureOut">
              <a:rPr lang="tr-TR"/>
              <a:pPr>
                <a:defRPr/>
              </a:pPr>
              <a:t>27.02.2022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136A9F-70FD-4D0A-BEA9-54C9E69A33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egitimim.com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s://www.google.com.tr/url?q=http://www.captano.net/category/olur-oyle-top-bu/&amp;sa=U&amp;ei=noZcVJmrGKjV7Qao5oH4AQ&amp;ved=0CBQQ9QEwAA&amp;usg=AFQjCNGd-Bfj-NMS7madIjDZX3AV5QoKyw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google.com.tr/url?q=http://www.kolayoyuncak.com/store/ProductDetails.aspx?productid=88871&amp;sa=U&amp;ei=noZcVJmrGKjV7Qao5oH4AQ&amp;ved=0CCIQ9QEwBw&amp;usg=AFQjCNGogbPrXCk1kwvNr8Drqtcm27-g3A" TargetMode="External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jpeg"/><Relationship Id="rId2" Type="http://schemas.openxmlformats.org/officeDocument/2006/relationships/hyperlink" Target="https://www.google.com.tr/url?q=https://sites.google.com/site/resimlerdiyariburasi&amp;sa=U&amp;ei=EodcVKXRDoOt7gbR7YDYBg&amp;ved=0CBYQ9QEwAQ&amp;usg=AFQjCNF_NiLiMgbhE0puMX5_F_3XpU8Is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www.google.com.tr/url?q=http://www.resimyukle.com/kipkirmizi-kaplumbaga-arabasi_1zep&amp;sa=U&amp;ei=LYdcVLatMrCS7AaK3YGADQ&amp;ved=0CBYQ9QEwAA&amp;usg=AFQjCNEb06VB3l3FCa7hAhPHBRKD4QOVX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.tr/url?q=http://www.formistan.com/resim-galerisi/243326-yuzdeki-cizgiler-yaslilar-yasli-insan-resimleri.html&amp;sa=U&amp;ei=kodcVOiYFoTP7gb3uIDABQ&amp;ved=0CBwQ9QEwBA&amp;usg=AFQjCNFm1eRPEwG6nWuGO387cLPyoxx0u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hyperlink" Target="https://www.google.com.tr/url?q=http://www.yumaksepeti.com/index.php/anne-ve-cocuk/bebemz-3-aylik-oldu/&amp;sa=U&amp;ei=wodcVIjvGamR7AbRxYDACw&amp;ved=0CB4Q9QEwBQ&amp;usg=AFQjCNEwS-5_NjKuZNnQatfGUjZsNwJHf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8.jpeg"/><Relationship Id="rId2" Type="http://schemas.openxmlformats.org/officeDocument/2006/relationships/hyperlink" Target="https://www.google.com.tr/url?q=http://mydestiny06.wordpress.com/2012/04/11/sendrom-2-kisa-boy-sorunsali/&amp;sa=U&amp;ei=D4pcVIegBeqX7Qaeo4GoCw&amp;ved=0CB4Q9QEwBQ&amp;usg=AFQjCNHiWEFkNwEe4zvzNoeiFCqQLtW3y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2.jpeg"/><Relationship Id="rId4" Type="http://schemas.openxmlformats.org/officeDocument/2006/relationships/hyperlink" Target="https://www.google.com.tr/url?q=http://www.resimle.net/resim8632.html&amp;sa=U&amp;ei=MYpcVJ3LDvKM7Abg1YFg&amp;ved=0CDAQ9QEwDg&amp;usg=AFQjCNF2aSfwlBuQQif4R5w2SDqqnZOgV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4.jpeg"/><Relationship Id="rId2" Type="http://schemas.openxmlformats.org/officeDocument/2006/relationships/hyperlink" Target="https://www.google.com.tr/url?q=http://www.hayvanlar.org/Hayvanlar/858/Erkek-Fil.html&amp;sa=U&amp;ei=a4pcVIDRIPGO7AbNpoCIDg&amp;ved=0CBgQ9QEwAg&amp;usg=AFQjCNHgIHsPYGSnSNqOuU0t0hDkO_zVj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4.jpeg"/><Relationship Id="rId4" Type="http://schemas.openxmlformats.org/officeDocument/2006/relationships/hyperlink" Target="https://www.google.com.tr/url?q=http://www.uludagsozluk.com/k/kedi-seven-erkekler/&amp;sa=U&amp;ei=fIpcVPygNePR7Aa6rICQAw&amp;ved=0CBYQ9QEwAQ&amp;usg=AFQjCNEvgrDqOgz3SQ517bYQrV_Zmps30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m.tr/url?q=http://hdresimler.com/view/hd_kaya-1600x1200.html&amp;sa=U&amp;ei=FI5cVK7pFMbQ7Aan64HQAg&amp;ved=0CBQQ9QEwAA&amp;usg=AFQjCNFmpdPd8w_SdAsCO2RMwc7QJYCgV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6.jpeg"/><Relationship Id="rId4" Type="http://schemas.openxmlformats.org/officeDocument/2006/relationships/hyperlink" Target="https://www.google.com.tr/url?q=http://nenasildir.com/insanlarda-tuy-yoktur-biliyor-muydunuz/&amp;sa=U&amp;ei=JI5cVPiVOMTW7Qb-4IHICA&amp;ved=0CBYQ9QEwAQ&amp;usg=AFQjCNE0hzMlNvFnacD68XgNFiqmOMpes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google.com.tr/url?q=http://fotogaleri.hurriyet.com.tr/galeridetay/19431/2/7/en-sisman-genc&amp;sa=U&amp;ei=Po5cVMjaFMmr7Aac4oCYBA&amp;ved=0CBQQ9QEwAA&amp;usg=AFQjCNEXUib_4yVdGthIYLCkhueJ4YvEI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8.jpeg"/><Relationship Id="rId4" Type="http://schemas.openxmlformats.org/officeDocument/2006/relationships/hyperlink" Target="https://www.google.com.tr/url?q=http://zayifla-mamak.blogspot.com/p/zayif-gorunme-sirlari.html&amp;sa=U&amp;ei=ZY5cVLm3FpKU7Qbj4IDACA&amp;ved=0CBgQ9QEwAg&amp;usg=AFQjCNHa5oM2IaJUnHdAuzNoC1DW3Sv9U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4.jpeg"/><Relationship Id="rId2" Type="http://schemas.openxmlformats.org/officeDocument/2006/relationships/hyperlink" Target="https://www.google.com.tr/url?q=http://www.resimyukle.com/guclu-erkek_taa&amp;sa=U&amp;ei=jo5cVLH8J6qv7Abii4C4BQ&amp;ved=0CBQQ9QEwAA&amp;usg=AFQjCNHjFv540PnUKJZHjArGvoBYw4FRA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0.jpeg"/><Relationship Id="rId4" Type="http://schemas.openxmlformats.org/officeDocument/2006/relationships/hyperlink" Target="https://www.google.com.tr/url?q=http://ingilizceogreniyorum.org/ingilizce-sifatlar/&amp;sa=U&amp;ei=oI5cVJjGNKmu7Abp8YHoCQ&amp;ved=0CCIQ9QEwBw&amp;usg=AFQjCNFzJztknSxOIvEvJVQI18h513C9z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.tr/url?url=http://www.okuloncem.com/showthread.php/511-Kaplumbaga-Boyama-Sayfalari&amp;rct=j&amp;frm=1&amp;q=&amp;esrc=s&amp;sa=U&amp;ei=xQNSVLPyDeSxygPFmoDwDQ&amp;ved=0CBoQ9QEwAg&amp;usg=AFQjCNF_RU5vS2Is2_1K3z2XdXuqO5q-5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2.jpeg"/><Relationship Id="rId4" Type="http://schemas.openxmlformats.org/officeDocument/2006/relationships/hyperlink" Target="http://www.google.com.tr/url?url=http://www.genckolik.net/okuloncesi-egitim/408834-tavsan-boyama-sayfalari-tavsanli-boyama-sayfalari.html&amp;rct=j&amp;frm=1&amp;q=&amp;esrc=s&amp;sa=U&amp;ei=rQNSVPbWAaX9ywOlvYGQBw&amp;ved=0CCAQ9QEwBg&amp;usg=AFQjCNFMxU1i_X7yATFC56T-Qt046w23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s://encrypted-tbn1.gstatic.com/images?q=tbn:ANd9GcQ6ifo1W2H0aaK11vTR5hEHaxvjB1ELph9ofDUH-XbCwGfL2a5QfQV7W7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600765"/>
            <a:ext cx="364331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4" descr="https://encrypted-tbn0.gstatic.com/images?q=tbn:ANd9GcSqpzSjxZaGZ30hGLSUau6TnY1LCyJueVgkw3yK-VGY508tpv8kIpI_WYP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280" y="4977246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etin kutusu 1"/>
          <p:cNvSpPr txBox="1"/>
          <p:nvPr/>
        </p:nvSpPr>
        <p:spPr>
          <a:xfrm>
            <a:off x="5935316" y="1756708"/>
            <a:ext cx="3321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err="1"/>
              <a:t>It</a:t>
            </a:r>
            <a:r>
              <a:rPr lang="tr-TR" sz="4000" dirty="0"/>
              <a:t> is a </a:t>
            </a:r>
            <a:r>
              <a:rPr lang="tr-TR" sz="4000" dirty="0" err="1"/>
              <a:t>big</a:t>
            </a:r>
            <a:r>
              <a:rPr lang="tr-TR" sz="4000" dirty="0"/>
              <a:t> </a:t>
            </a:r>
            <a:r>
              <a:rPr lang="tr-TR" sz="4000" dirty="0" err="1"/>
              <a:t>ball</a:t>
            </a:r>
            <a:r>
              <a:rPr lang="tr-TR" sz="4000" dirty="0"/>
              <a:t>.</a:t>
            </a:r>
          </a:p>
        </p:txBody>
      </p:sp>
      <p:pic>
        <p:nvPicPr>
          <p:cNvPr id="1026" name="Picture 2" descr="http://im1-tub-tr.yandex.net/i?id=a084ab73c9fcec2368587bc7679fd318-73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824" y="1493734"/>
            <a:ext cx="1847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10394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95536" y="5596371"/>
            <a:ext cx="3834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err="1">
                <a:solidFill>
                  <a:srgbClr val="C00000"/>
                </a:solidFill>
              </a:rPr>
              <a:t>It</a:t>
            </a:r>
            <a:r>
              <a:rPr lang="tr-TR" sz="4000" dirty="0">
                <a:solidFill>
                  <a:srgbClr val="C00000"/>
                </a:solidFill>
              </a:rPr>
              <a:t> is a </a:t>
            </a:r>
            <a:r>
              <a:rPr lang="tr-TR" sz="4000" dirty="0" err="1">
                <a:solidFill>
                  <a:srgbClr val="C00000"/>
                </a:solidFill>
              </a:rPr>
              <a:t>small</a:t>
            </a:r>
            <a:r>
              <a:rPr lang="tr-TR" sz="4000" dirty="0">
                <a:solidFill>
                  <a:srgbClr val="C00000"/>
                </a:solidFill>
              </a:rPr>
              <a:t> </a:t>
            </a:r>
            <a:r>
              <a:rPr lang="tr-TR" sz="4000" dirty="0" err="1">
                <a:solidFill>
                  <a:srgbClr val="C00000"/>
                </a:solidFill>
              </a:rPr>
              <a:t>ball</a:t>
            </a:r>
            <a:r>
              <a:rPr lang="tr-TR" sz="40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7875A95-DD32-4DE4-822C-877A893CD1C6}"/>
              </a:ext>
            </a:extLst>
          </p:cNvPr>
          <p:cNvSpPr txBox="1"/>
          <p:nvPr/>
        </p:nvSpPr>
        <p:spPr>
          <a:xfrm>
            <a:off x="2966069" y="3379555"/>
            <a:ext cx="53263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>
                <a:solidFill>
                  <a:srgbClr val="00B050"/>
                </a:solidFill>
                <a:hlinkClick r:id="rId8"/>
              </a:rPr>
              <a:t>www.eegitimim.com</a:t>
            </a:r>
            <a:r>
              <a:rPr lang="tr-TR" sz="4400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0512C668-ABE4-4831-8908-6EABA6721C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388" y="3815453"/>
            <a:ext cx="952500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s://encrypted-tbn2.gstatic.com/images?q=tbn:ANd9GcQFxD7v3YIcKWdMc2PXD50x3rDRAFPxzt9Jigp29a0jRFbSti9Cn4XmEP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67188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 descr="https://encrypted-tbn2.gstatic.com/images?q=tbn:ANd9GcSi2eHM2i19FW4uQqzs3AeHL-9_ylPetdPmm0dhVuckV0xSkEP6w4NwJvQh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3573463"/>
            <a:ext cx="38163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833766"/>
            <a:ext cx="14763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157962" y="858531"/>
            <a:ext cx="40062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A:Is it a </a:t>
            </a:r>
            <a:r>
              <a:rPr lang="tr-TR" sz="4000" dirty="0" err="1"/>
              <a:t>fast</a:t>
            </a:r>
            <a:r>
              <a:rPr lang="tr-TR" sz="4000" dirty="0"/>
              <a:t> car?</a:t>
            </a:r>
          </a:p>
          <a:p>
            <a:r>
              <a:rPr lang="tr-TR" sz="4000" dirty="0"/>
              <a:t>B: </a:t>
            </a:r>
            <a:r>
              <a:rPr lang="tr-TR" sz="4000" dirty="0" err="1"/>
              <a:t>Yes,it</a:t>
            </a:r>
            <a:r>
              <a:rPr lang="tr-TR" sz="4000" dirty="0"/>
              <a:t> is.</a:t>
            </a:r>
          </a:p>
        </p:txBody>
      </p:sp>
      <p:pic>
        <p:nvPicPr>
          <p:cNvPr id="6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824" y="4509120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95536" y="4149080"/>
            <a:ext cx="40062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00B050"/>
                </a:solidFill>
              </a:rPr>
              <a:t>A:Is it a </a:t>
            </a:r>
            <a:r>
              <a:rPr lang="tr-TR" sz="4000" dirty="0" err="1">
                <a:solidFill>
                  <a:srgbClr val="00B050"/>
                </a:solidFill>
              </a:rPr>
              <a:t>fast</a:t>
            </a:r>
            <a:r>
              <a:rPr lang="tr-TR" sz="4000" dirty="0">
                <a:solidFill>
                  <a:srgbClr val="00B050"/>
                </a:solidFill>
              </a:rPr>
              <a:t> car?</a:t>
            </a:r>
          </a:p>
          <a:p>
            <a:r>
              <a:rPr lang="tr-TR" sz="4000" dirty="0">
                <a:solidFill>
                  <a:srgbClr val="00B050"/>
                </a:solidFill>
              </a:rPr>
              <a:t>B:No,it </a:t>
            </a:r>
            <a:r>
              <a:rPr lang="tr-TR" sz="4000" dirty="0" err="1">
                <a:solidFill>
                  <a:srgbClr val="00B050"/>
                </a:solidFill>
              </a:rPr>
              <a:t>isn’t</a:t>
            </a:r>
            <a:r>
              <a:rPr lang="tr-TR" sz="4000" dirty="0">
                <a:solidFill>
                  <a:srgbClr val="00B050"/>
                </a:solidFill>
              </a:rPr>
              <a:t>.</a:t>
            </a:r>
          </a:p>
          <a:p>
            <a:r>
              <a:rPr lang="tr-TR" sz="4000" dirty="0">
                <a:solidFill>
                  <a:srgbClr val="00B050"/>
                </a:solidFill>
              </a:rPr>
              <a:t>    </a:t>
            </a:r>
            <a:r>
              <a:rPr lang="tr-TR" sz="4000" dirty="0" err="1">
                <a:solidFill>
                  <a:srgbClr val="00B050"/>
                </a:solidFill>
              </a:rPr>
              <a:t>It</a:t>
            </a:r>
            <a:r>
              <a:rPr lang="tr-TR" sz="4000" dirty="0">
                <a:solidFill>
                  <a:srgbClr val="00B050"/>
                </a:solidFill>
              </a:rPr>
              <a:t> is </a:t>
            </a:r>
            <a:r>
              <a:rPr lang="tr-TR" sz="4000" dirty="0" err="1">
                <a:solidFill>
                  <a:srgbClr val="00B050"/>
                </a:solidFill>
              </a:rPr>
              <a:t>slow</a:t>
            </a:r>
            <a:r>
              <a:rPr lang="tr-TR" sz="4000" dirty="0">
                <a:solidFill>
                  <a:srgbClr val="00B050"/>
                </a:solidFill>
              </a:rPr>
              <a:t> car.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s://encrypted-tbn1.gstatic.com/images?q=tbn:ANd9GcSBxUchmbu5cZVl2TT7A4CgBexnMhE1XC_tI4AyT_1VucqxpKE-KGR3y-X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0658" y="0"/>
            <a:ext cx="403225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4" descr="https://encrypted-tbn1.gstatic.com/images?q=tbn:ANd9GcQ9nunOEtWlNU_nHurH05kghjbOJrqW8Xj0pO7jFFyFqyT-9fVpeD7SmQS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2120" y="3500438"/>
            <a:ext cx="347718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645" y="4653136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183" y="1052736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3528" y="836712"/>
            <a:ext cx="36070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0070C0"/>
                </a:solidFill>
              </a:rPr>
              <a:t>A:Is he </a:t>
            </a:r>
            <a:r>
              <a:rPr lang="tr-TR" sz="4000" dirty="0" err="1">
                <a:solidFill>
                  <a:srgbClr val="0070C0"/>
                </a:solidFill>
              </a:rPr>
              <a:t>young</a:t>
            </a:r>
            <a:r>
              <a:rPr lang="tr-TR" sz="4000" dirty="0">
                <a:solidFill>
                  <a:srgbClr val="0070C0"/>
                </a:solidFill>
              </a:rPr>
              <a:t>?</a:t>
            </a:r>
          </a:p>
          <a:p>
            <a:r>
              <a:rPr lang="tr-TR" sz="4000" dirty="0">
                <a:solidFill>
                  <a:srgbClr val="0070C0"/>
                </a:solidFill>
              </a:rPr>
              <a:t>B:No,he </a:t>
            </a:r>
            <a:r>
              <a:rPr lang="tr-TR" sz="4000" dirty="0" err="1">
                <a:solidFill>
                  <a:srgbClr val="0070C0"/>
                </a:solidFill>
              </a:rPr>
              <a:t>isn’t</a:t>
            </a:r>
            <a:r>
              <a:rPr lang="tr-TR" sz="4000" dirty="0">
                <a:solidFill>
                  <a:srgbClr val="0070C0"/>
                </a:solidFill>
              </a:rPr>
              <a:t>.</a:t>
            </a:r>
          </a:p>
          <a:p>
            <a:r>
              <a:rPr lang="tr-TR" sz="4000" dirty="0">
                <a:solidFill>
                  <a:srgbClr val="0070C0"/>
                </a:solidFill>
              </a:rPr>
              <a:t>    He is </a:t>
            </a:r>
            <a:r>
              <a:rPr lang="tr-TR" sz="4000" dirty="0" err="1">
                <a:solidFill>
                  <a:srgbClr val="0070C0"/>
                </a:solidFill>
              </a:rPr>
              <a:t>old</a:t>
            </a:r>
            <a:r>
              <a:rPr lang="tr-TR" sz="4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528" y="4653136"/>
            <a:ext cx="36070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A:Is he </a:t>
            </a:r>
            <a:r>
              <a:rPr lang="tr-TR" sz="4000" dirty="0" err="1">
                <a:solidFill>
                  <a:srgbClr val="7030A0"/>
                </a:solidFill>
              </a:rPr>
              <a:t>young</a:t>
            </a:r>
            <a:r>
              <a:rPr lang="tr-TR" sz="4000" dirty="0">
                <a:solidFill>
                  <a:srgbClr val="7030A0"/>
                </a:solidFill>
              </a:rPr>
              <a:t>?</a:t>
            </a:r>
          </a:p>
          <a:p>
            <a:r>
              <a:rPr lang="tr-TR" sz="4000" dirty="0">
                <a:solidFill>
                  <a:srgbClr val="7030A0"/>
                </a:solidFill>
              </a:rPr>
              <a:t>B:Yes,he 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s://encrypted-tbn3.gstatic.com/images?q=tbn:ANd9GcSIDZ9Uys4tdmj8nvAPM9OZ2XVVV1m9CDfajmAkdJwFM49q0studWBnLO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0"/>
            <a:ext cx="33845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4" descr="https://encrypted-tbn1.gstatic.com/images?q=tbn:ANd9GcQ1Uw-y5uu4CibcDlrJ9oiWlETKY4INpRr2pLL6fmwel2I5j_9hn2mE1YI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16343" y="1412875"/>
            <a:ext cx="328612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869160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830" y="341220"/>
            <a:ext cx="14763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358083" y="157538"/>
            <a:ext cx="28360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FFFF00"/>
                </a:solidFill>
              </a:rPr>
              <a:t>He is </a:t>
            </a:r>
            <a:r>
              <a:rPr lang="tr-TR" sz="4000" dirty="0" err="1">
                <a:solidFill>
                  <a:srgbClr val="FFFF00"/>
                </a:solidFill>
              </a:rPr>
              <a:t>short</a:t>
            </a:r>
            <a:r>
              <a:rPr lang="tr-TR" sz="4000" dirty="0">
                <a:solidFill>
                  <a:srgbClr val="FFFF00"/>
                </a:solidFill>
              </a:rPr>
              <a:t>.</a:t>
            </a:r>
          </a:p>
          <a:p>
            <a:r>
              <a:rPr lang="tr-TR" sz="4000" dirty="0">
                <a:solidFill>
                  <a:srgbClr val="FFFF00"/>
                </a:solidFill>
              </a:rPr>
              <a:t>He </a:t>
            </a:r>
            <a:r>
              <a:rPr lang="tr-TR" sz="4000" dirty="0" err="1">
                <a:solidFill>
                  <a:srgbClr val="FFFF00"/>
                </a:solidFill>
              </a:rPr>
              <a:t>isn’t</a:t>
            </a:r>
            <a:r>
              <a:rPr lang="tr-TR" sz="4000" dirty="0">
                <a:solidFill>
                  <a:srgbClr val="FFFF00"/>
                </a:solidFill>
              </a:rPr>
              <a:t> </a:t>
            </a:r>
            <a:r>
              <a:rPr lang="tr-TR" sz="4000" dirty="0" err="1">
                <a:solidFill>
                  <a:srgbClr val="FFFF00"/>
                </a:solidFill>
              </a:rPr>
              <a:t>tall</a:t>
            </a:r>
            <a:r>
              <a:rPr lang="tr-TR" sz="4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850" y="4135437"/>
            <a:ext cx="37497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A:Is </a:t>
            </a:r>
            <a:r>
              <a:rPr lang="tr-TR" sz="4000" dirty="0" err="1">
                <a:solidFill>
                  <a:srgbClr val="7030A0"/>
                </a:solidFill>
              </a:rPr>
              <a:t>she</a:t>
            </a:r>
            <a:r>
              <a:rPr lang="tr-TR" sz="4000" dirty="0">
                <a:solidFill>
                  <a:srgbClr val="7030A0"/>
                </a:solidFill>
              </a:rPr>
              <a:t> </a:t>
            </a:r>
            <a:r>
              <a:rPr lang="tr-TR" sz="4000" dirty="0" err="1">
                <a:solidFill>
                  <a:srgbClr val="7030A0"/>
                </a:solidFill>
              </a:rPr>
              <a:t>short</a:t>
            </a:r>
            <a:r>
              <a:rPr lang="tr-TR" sz="4000" dirty="0">
                <a:solidFill>
                  <a:srgbClr val="7030A0"/>
                </a:solidFill>
              </a:rPr>
              <a:t> ?</a:t>
            </a:r>
          </a:p>
          <a:p>
            <a:r>
              <a:rPr lang="tr-TR" sz="4000" dirty="0">
                <a:solidFill>
                  <a:srgbClr val="7030A0"/>
                </a:solidFill>
              </a:rPr>
              <a:t>B:No, </a:t>
            </a:r>
            <a:r>
              <a:rPr lang="tr-TR" sz="4000" dirty="0" err="1">
                <a:solidFill>
                  <a:srgbClr val="7030A0"/>
                </a:solidFill>
              </a:rPr>
              <a:t>she</a:t>
            </a:r>
            <a:r>
              <a:rPr lang="tr-TR" sz="4000" dirty="0">
                <a:solidFill>
                  <a:srgbClr val="7030A0"/>
                </a:solidFill>
              </a:rPr>
              <a:t> </a:t>
            </a:r>
            <a:r>
              <a:rPr lang="tr-TR" sz="4000" dirty="0" err="1">
                <a:solidFill>
                  <a:srgbClr val="7030A0"/>
                </a:solidFill>
              </a:rPr>
              <a:t>isn’t</a:t>
            </a:r>
            <a:r>
              <a:rPr lang="tr-TR" sz="4000" dirty="0">
                <a:solidFill>
                  <a:srgbClr val="7030A0"/>
                </a:solidFill>
              </a:rPr>
              <a:t>.</a:t>
            </a:r>
          </a:p>
          <a:p>
            <a:r>
              <a:rPr lang="tr-TR" sz="4000" dirty="0">
                <a:solidFill>
                  <a:srgbClr val="7030A0"/>
                </a:solidFill>
              </a:rPr>
              <a:t>    </a:t>
            </a:r>
            <a:r>
              <a:rPr lang="tr-TR" sz="4000" dirty="0" err="1">
                <a:solidFill>
                  <a:srgbClr val="7030A0"/>
                </a:solidFill>
              </a:rPr>
              <a:t>She</a:t>
            </a:r>
            <a:r>
              <a:rPr lang="tr-TR" sz="4000" dirty="0">
                <a:solidFill>
                  <a:srgbClr val="7030A0"/>
                </a:solidFill>
              </a:rPr>
              <a:t> is </a:t>
            </a:r>
            <a:r>
              <a:rPr lang="tr-TR" sz="4000" dirty="0" err="1">
                <a:solidFill>
                  <a:srgbClr val="7030A0"/>
                </a:solidFill>
              </a:rPr>
              <a:t>tall</a:t>
            </a:r>
            <a:r>
              <a:rPr lang="tr-TR" sz="4000" dirty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s://encrypted-tbn1.gstatic.com/images?q=tbn:ANd9GcS7ocRl1PGG-jgNXE5GTshromXnpNHIw8yZLJSXyJtayKHcA-XarfGms9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995738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https://encrypted-tbn0.gstatic.com/images?q=tbn:ANd9GcR_97FRiMU84Sj--R4yuJuL78Wh1wOM3je312ICq9V5KdTamtktHDslMfI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6767" y="3716338"/>
            <a:ext cx="34639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989" y="862903"/>
            <a:ext cx="11980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292" y="4813895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148064" y="1052736"/>
            <a:ext cx="35782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An </a:t>
            </a:r>
            <a:r>
              <a:rPr lang="tr-TR" sz="4000" dirty="0" err="1">
                <a:solidFill>
                  <a:schemeClr val="accent6">
                    <a:lumMod val="75000"/>
                  </a:schemeClr>
                </a:solidFill>
              </a:rPr>
              <a:t>elephant</a:t>
            </a:r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 is </a:t>
            </a:r>
          </a:p>
          <a:p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tr-TR" sz="4000" dirty="0" err="1">
                <a:solidFill>
                  <a:schemeClr val="accent6">
                    <a:lumMod val="75000"/>
                  </a:schemeClr>
                </a:solidFill>
              </a:rPr>
              <a:t>big</a:t>
            </a:r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4000" dirty="0" err="1">
                <a:solidFill>
                  <a:schemeClr val="accent6">
                    <a:lumMod val="75000"/>
                  </a:schemeClr>
                </a:solidFill>
              </a:rPr>
              <a:t>animal</a:t>
            </a:r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0" y="4919206"/>
            <a:ext cx="42049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C00000"/>
                </a:solidFill>
              </a:rPr>
              <a:t>A </a:t>
            </a:r>
            <a:r>
              <a:rPr lang="tr-TR" sz="4000" dirty="0" err="1">
                <a:solidFill>
                  <a:srgbClr val="C00000"/>
                </a:solidFill>
              </a:rPr>
              <a:t>cat</a:t>
            </a:r>
            <a:r>
              <a:rPr lang="tr-TR" sz="4000" dirty="0">
                <a:solidFill>
                  <a:srgbClr val="C00000"/>
                </a:solidFill>
              </a:rPr>
              <a:t> is a </a:t>
            </a:r>
            <a:r>
              <a:rPr lang="tr-TR" sz="4000" dirty="0" err="1">
                <a:solidFill>
                  <a:srgbClr val="C00000"/>
                </a:solidFill>
              </a:rPr>
              <a:t>small</a:t>
            </a:r>
            <a:r>
              <a:rPr lang="tr-TR" sz="4000" dirty="0">
                <a:solidFill>
                  <a:srgbClr val="C00000"/>
                </a:solidFill>
              </a:rPr>
              <a:t> </a:t>
            </a:r>
          </a:p>
          <a:p>
            <a:r>
              <a:rPr lang="tr-TR" sz="4000" dirty="0" err="1">
                <a:solidFill>
                  <a:srgbClr val="C00000"/>
                </a:solidFill>
              </a:rPr>
              <a:t>Animal.It</a:t>
            </a:r>
            <a:r>
              <a:rPr lang="tr-TR" sz="4000" dirty="0">
                <a:solidFill>
                  <a:srgbClr val="C00000"/>
                </a:solidFill>
              </a:rPr>
              <a:t> </a:t>
            </a:r>
            <a:r>
              <a:rPr lang="tr-TR" sz="4000" dirty="0" err="1">
                <a:solidFill>
                  <a:srgbClr val="C00000"/>
                </a:solidFill>
              </a:rPr>
              <a:t>isn’t</a:t>
            </a:r>
            <a:r>
              <a:rPr lang="tr-TR" sz="4000" dirty="0">
                <a:solidFill>
                  <a:srgbClr val="C00000"/>
                </a:solidFill>
              </a:rPr>
              <a:t> </a:t>
            </a:r>
            <a:r>
              <a:rPr lang="tr-TR" sz="4000" dirty="0" err="1">
                <a:solidFill>
                  <a:srgbClr val="C00000"/>
                </a:solidFill>
              </a:rPr>
              <a:t>big</a:t>
            </a:r>
            <a:r>
              <a:rPr lang="tr-TR" sz="40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s://encrypted-tbn2.gstatic.com/images?q=tbn:ANd9GcR18DR3qHId8MOknIcHnvrAAU4CXNHuwD6wdTUV_T-h2T7iyT7xCCN_Bh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4225" y="10732"/>
            <a:ext cx="43211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https://encrypted-tbn0.gstatic.com/images?q=tbn:ANd9GcR1Ykb8ILChBlTxtfaDTv2sD029eswIHlBqp2eJ0u9tL5Cs-fWj8a0xpuLV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039" y="3762375"/>
            <a:ext cx="4244961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64" y="4595812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50" y="775201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53529" y="857678"/>
            <a:ext cx="3264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00B050"/>
                </a:solidFill>
              </a:rPr>
              <a:t>A:Is it </a:t>
            </a:r>
            <a:r>
              <a:rPr lang="tr-TR" sz="4000" dirty="0" err="1">
                <a:solidFill>
                  <a:srgbClr val="00B050"/>
                </a:solidFill>
              </a:rPr>
              <a:t>heavy</a:t>
            </a:r>
            <a:r>
              <a:rPr lang="tr-TR" sz="4000" dirty="0">
                <a:solidFill>
                  <a:srgbClr val="00B050"/>
                </a:solidFill>
              </a:rPr>
              <a:t>?</a:t>
            </a:r>
          </a:p>
          <a:p>
            <a:r>
              <a:rPr lang="tr-TR" sz="4000" dirty="0">
                <a:solidFill>
                  <a:srgbClr val="00B050"/>
                </a:solidFill>
              </a:rPr>
              <a:t>B:Yes,it is.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528" y="4595812"/>
            <a:ext cx="32640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00B050"/>
                </a:solidFill>
              </a:rPr>
              <a:t>A:Is it </a:t>
            </a:r>
            <a:r>
              <a:rPr lang="tr-TR" sz="4000" dirty="0" err="1">
                <a:solidFill>
                  <a:srgbClr val="00B050"/>
                </a:solidFill>
              </a:rPr>
              <a:t>heavy</a:t>
            </a:r>
            <a:r>
              <a:rPr lang="tr-TR" sz="4000" dirty="0">
                <a:solidFill>
                  <a:srgbClr val="00B050"/>
                </a:solidFill>
              </a:rPr>
              <a:t>?</a:t>
            </a:r>
          </a:p>
          <a:p>
            <a:r>
              <a:rPr lang="tr-TR" sz="4000" dirty="0">
                <a:solidFill>
                  <a:srgbClr val="00B050"/>
                </a:solidFill>
              </a:rPr>
              <a:t>B:No,it </a:t>
            </a:r>
            <a:r>
              <a:rPr lang="tr-TR" sz="4000" dirty="0" err="1">
                <a:solidFill>
                  <a:srgbClr val="00B050"/>
                </a:solidFill>
              </a:rPr>
              <a:t>isn’t</a:t>
            </a:r>
            <a:r>
              <a:rPr lang="tr-TR" sz="4000" dirty="0">
                <a:solidFill>
                  <a:srgbClr val="00B050"/>
                </a:solidFill>
              </a:rPr>
              <a:t>.</a:t>
            </a:r>
          </a:p>
          <a:p>
            <a:r>
              <a:rPr lang="tr-TR" sz="4000" dirty="0">
                <a:solidFill>
                  <a:srgbClr val="00B050"/>
                </a:solidFill>
              </a:rPr>
              <a:t>    </a:t>
            </a:r>
            <a:r>
              <a:rPr lang="tr-TR" sz="4000" dirty="0" err="1">
                <a:solidFill>
                  <a:srgbClr val="00B050"/>
                </a:solidFill>
              </a:rPr>
              <a:t>It</a:t>
            </a:r>
            <a:r>
              <a:rPr lang="tr-TR" sz="4000" dirty="0">
                <a:solidFill>
                  <a:srgbClr val="00B050"/>
                </a:solidFill>
              </a:rPr>
              <a:t> is </a:t>
            </a:r>
            <a:r>
              <a:rPr lang="tr-TR" sz="4000" dirty="0" err="1">
                <a:solidFill>
                  <a:srgbClr val="00B050"/>
                </a:solidFill>
              </a:rPr>
              <a:t>light</a:t>
            </a:r>
            <a:r>
              <a:rPr lang="tr-TR" sz="4000" dirty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s://encrypted-tbn3.gstatic.com/images?q=tbn:ANd9GcRbzoj9GKA2r-PDTYkyYSoyxT80aCJdIBXMTMkzqjo7i3OfTQ8I9dmHZ7WH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44912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4" descr="https://encrypted-tbn0.gstatic.com/images?q=tbn:ANd9GcQWmNOaEakIf2tQBCIE3h-kMmZlnnX7OYB7sT0gcbooenHmgl0QgVb5l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89363"/>
            <a:ext cx="392430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2" y="779197"/>
            <a:ext cx="11980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252026"/>
            <a:ext cx="11980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364088" y="779197"/>
            <a:ext cx="34916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A:Is </a:t>
            </a:r>
            <a:r>
              <a:rPr lang="tr-TR" sz="4000" dirty="0" err="1"/>
              <a:t>she</a:t>
            </a:r>
            <a:r>
              <a:rPr lang="tr-TR" sz="4000" dirty="0"/>
              <a:t> </a:t>
            </a:r>
            <a:r>
              <a:rPr lang="tr-TR" sz="4000" dirty="0" err="1"/>
              <a:t>thin</a:t>
            </a:r>
            <a:r>
              <a:rPr lang="tr-TR" sz="4000" dirty="0"/>
              <a:t>?</a:t>
            </a:r>
          </a:p>
          <a:p>
            <a:r>
              <a:rPr lang="tr-TR" sz="4000" dirty="0"/>
              <a:t>B:No,she </a:t>
            </a:r>
            <a:r>
              <a:rPr lang="tr-TR" sz="4000" dirty="0" err="1"/>
              <a:t>isn’t</a:t>
            </a:r>
            <a:r>
              <a:rPr lang="tr-TR" sz="4000" dirty="0"/>
              <a:t>.</a:t>
            </a:r>
          </a:p>
          <a:p>
            <a:r>
              <a:rPr lang="tr-TR" sz="4000" dirty="0"/>
              <a:t>    </a:t>
            </a:r>
            <a:r>
              <a:rPr lang="tr-TR" sz="4000" dirty="0" err="1"/>
              <a:t>She</a:t>
            </a:r>
            <a:r>
              <a:rPr lang="tr-TR" sz="4000" dirty="0"/>
              <a:t> is </a:t>
            </a:r>
            <a:r>
              <a:rPr lang="tr-TR" sz="4000" dirty="0" err="1"/>
              <a:t>fat</a:t>
            </a:r>
            <a:r>
              <a:rPr lang="tr-TR" sz="4000" dirty="0"/>
              <a:t>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5364088" y="4581128"/>
            <a:ext cx="32928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A:Is </a:t>
            </a:r>
            <a:r>
              <a:rPr lang="tr-TR" sz="4000" dirty="0" err="1"/>
              <a:t>she</a:t>
            </a:r>
            <a:r>
              <a:rPr lang="tr-TR" sz="4000" dirty="0"/>
              <a:t> </a:t>
            </a:r>
            <a:r>
              <a:rPr lang="tr-TR" sz="4000" dirty="0" err="1"/>
              <a:t>thin</a:t>
            </a:r>
            <a:r>
              <a:rPr lang="tr-TR" sz="4000" dirty="0"/>
              <a:t>?</a:t>
            </a:r>
          </a:p>
          <a:p>
            <a:r>
              <a:rPr lang="tr-TR" sz="4000" dirty="0"/>
              <a:t>B:Yes,she 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s://encrypted-tbn1.gstatic.com/images?q=tbn:ANd9GcSn9xK-rlB98hNA6Qm7xvzUXsWpHYPKO8IwHL5KYGzquLnJMKbtsmJDxqfV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4" y="26965"/>
            <a:ext cx="42116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https://encrypted-tbn2.gstatic.com/images?q=tbn:ANd9GcRDTouV86mln5TjLbXbDQxXGt_U1rrm572QdyMUTeELh1ujR8sgM1GOXDY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3644900"/>
            <a:ext cx="363537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989" y="862903"/>
            <a:ext cx="11980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m3-tub-tr.yandex.net/i?id=5b50d8c52e7f02102188db51272e92b4-59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4533539"/>
            <a:ext cx="151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306263" y="1052736"/>
            <a:ext cx="3635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A:Is he </a:t>
            </a:r>
            <a:r>
              <a:rPr lang="tr-TR" sz="4000" dirty="0" err="1">
                <a:solidFill>
                  <a:srgbClr val="7030A0"/>
                </a:solidFill>
              </a:rPr>
              <a:t>strong</a:t>
            </a:r>
            <a:r>
              <a:rPr lang="tr-TR" sz="4000" dirty="0">
                <a:solidFill>
                  <a:srgbClr val="7030A0"/>
                </a:solidFill>
              </a:rPr>
              <a:t>?</a:t>
            </a:r>
          </a:p>
          <a:p>
            <a:r>
              <a:rPr lang="tr-TR" sz="4000" dirty="0">
                <a:solidFill>
                  <a:srgbClr val="7030A0"/>
                </a:solidFill>
              </a:rPr>
              <a:t>B:Yes,he is.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539552" y="4797152"/>
            <a:ext cx="36359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A:Is he </a:t>
            </a:r>
            <a:r>
              <a:rPr lang="tr-TR" sz="4000" dirty="0" err="1">
                <a:solidFill>
                  <a:srgbClr val="7030A0"/>
                </a:solidFill>
              </a:rPr>
              <a:t>strong</a:t>
            </a:r>
            <a:r>
              <a:rPr lang="tr-TR" sz="4000" dirty="0">
                <a:solidFill>
                  <a:srgbClr val="7030A0"/>
                </a:solidFill>
              </a:rPr>
              <a:t>?</a:t>
            </a:r>
          </a:p>
          <a:p>
            <a:r>
              <a:rPr lang="tr-TR" sz="4000" dirty="0">
                <a:solidFill>
                  <a:srgbClr val="7030A0"/>
                </a:solidFill>
              </a:rPr>
              <a:t>B:No,he </a:t>
            </a:r>
            <a:r>
              <a:rPr lang="tr-TR" sz="4000" dirty="0" err="1">
                <a:solidFill>
                  <a:srgbClr val="7030A0"/>
                </a:solidFill>
              </a:rPr>
              <a:t>isn’t</a:t>
            </a:r>
            <a:r>
              <a:rPr lang="tr-TR" sz="4000" dirty="0">
                <a:solidFill>
                  <a:srgbClr val="7030A0"/>
                </a:solidFill>
              </a:rPr>
              <a:t>.</a:t>
            </a:r>
          </a:p>
          <a:p>
            <a:r>
              <a:rPr lang="tr-TR" sz="4000" dirty="0">
                <a:solidFill>
                  <a:srgbClr val="7030A0"/>
                </a:solidFill>
              </a:rPr>
              <a:t>   He is </a:t>
            </a:r>
            <a:r>
              <a:rPr lang="tr-TR" sz="4000" dirty="0" err="1">
                <a:solidFill>
                  <a:srgbClr val="7030A0"/>
                </a:solidFill>
              </a:rPr>
              <a:t>weak</a:t>
            </a:r>
            <a:r>
              <a:rPr lang="tr-TR" sz="4000" dirty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encrypted-tbn3.gstatic.com/images?q=tbn:ANd9GcQzNTkuUoEo-utPP3y6VS4riSoETA2O3OEUV73zmsR_qXX1OoFdYFbk7id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44" y="2520950"/>
            <a:ext cx="2519364" cy="249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Resim 4" descr="https://encrypted-tbn2.gstatic.com/images?q=tbn:ANd9GcSfZ9jsYhlYDIwq-HIAu_EGrcy9W6oB0Hz4R1P24SZ0XW4TxlmYb5CbkWRF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312368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779197"/>
            <a:ext cx="11980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im2-tub-tr.yandex.net/i?id=40831d78afc6de40fcd306e2a9cbef74-111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03879"/>
            <a:ext cx="1198075" cy="10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4860032" y="908720"/>
            <a:ext cx="41777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A:Is a </a:t>
            </a:r>
            <a:r>
              <a:rPr lang="tr-TR" sz="4000" dirty="0" err="1">
                <a:solidFill>
                  <a:srgbClr val="FF0000"/>
                </a:solidFill>
              </a:rPr>
              <a:t>rabbit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fast</a:t>
            </a:r>
            <a:r>
              <a:rPr lang="tr-TR" sz="4000" dirty="0">
                <a:solidFill>
                  <a:srgbClr val="FF0000"/>
                </a:solidFill>
              </a:rPr>
              <a:t>?</a:t>
            </a:r>
          </a:p>
          <a:p>
            <a:r>
              <a:rPr lang="tr-TR" sz="4000" dirty="0">
                <a:solidFill>
                  <a:srgbClr val="FF0000"/>
                </a:solidFill>
              </a:rPr>
              <a:t>B:Yes,it is.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4617947" y="3504617"/>
            <a:ext cx="46618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A:Is a </a:t>
            </a:r>
            <a:r>
              <a:rPr lang="tr-TR" sz="4000" dirty="0" err="1">
                <a:solidFill>
                  <a:srgbClr val="FF0000"/>
                </a:solidFill>
              </a:rPr>
              <a:t>turtle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fast</a:t>
            </a:r>
            <a:r>
              <a:rPr lang="tr-TR" sz="4000" dirty="0">
                <a:solidFill>
                  <a:srgbClr val="FF0000"/>
                </a:solidFill>
              </a:rPr>
              <a:t> ?</a:t>
            </a:r>
          </a:p>
          <a:p>
            <a:r>
              <a:rPr lang="tr-TR" sz="4000" dirty="0">
                <a:solidFill>
                  <a:srgbClr val="FF0000"/>
                </a:solidFill>
              </a:rPr>
              <a:t>B:No,it </a:t>
            </a:r>
            <a:r>
              <a:rPr lang="tr-TR" sz="4000" dirty="0" err="1">
                <a:solidFill>
                  <a:srgbClr val="FF0000"/>
                </a:solidFill>
              </a:rPr>
              <a:t>isn’t</a:t>
            </a:r>
            <a:r>
              <a:rPr lang="tr-TR" sz="4000" dirty="0">
                <a:solidFill>
                  <a:srgbClr val="FF0000"/>
                </a:solidFill>
              </a:rPr>
              <a:t>.</a:t>
            </a:r>
          </a:p>
          <a:p>
            <a:r>
              <a:rPr lang="tr-TR" sz="4000" dirty="0">
                <a:solidFill>
                  <a:srgbClr val="FF0000"/>
                </a:solidFill>
              </a:rPr>
              <a:t>  </a:t>
            </a:r>
            <a:r>
              <a:rPr lang="tr-TR" sz="4000" dirty="0" err="1">
                <a:solidFill>
                  <a:srgbClr val="FF0000"/>
                </a:solidFill>
              </a:rPr>
              <a:t>It</a:t>
            </a:r>
            <a:r>
              <a:rPr lang="tr-TR" sz="4000" dirty="0">
                <a:solidFill>
                  <a:srgbClr val="FF0000"/>
                </a:solidFill>
              </a:rPr>
              <a:t> is a </a:t>
            </a:r>
            <a:r>
              <a:rPr lang="tr-TR" sz="4000" dirty="0" err="1">
                <a:solidFill>
                  <a:srgbClr val="FF0000"/>
                </a:solidFill>
              </a:rPr>
              <a:t>slow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animal</a:t>
            </a:r>
            <a:r>
              <a:rPr lang="tr-TR" sz="4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0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Silentall.Com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PERFECT PC1</dc:creator>
  <cp:lastModifiedBy>erdem ovat</cp:lastModifiedBy>
  <cp:revision>9</cp:revision>
  <dcterms:created xsi:type="dcterms:W3CDTF">2014-11-07T08:45:35Z</dcterms:created>
  <dcterms:modified xsi:type="dcterms:W3CDTF">2022-02-27T20:05:58Z</dcterms:modified>
</cp:coreProperties>
</file>