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  <p:sldMasterId id="2147483953" r:id="rId2"/>
    <p:sldMasterId id="2147483965" r:id="rId3"/>
    <p:sldMasterId id="2147484019" r:id="rId4"/>
    <p:sldMasterId id="2147484349" r:id="rId5"/>
    <p:sldMasterId id="2147484409" r:id="rId6"/>
    <p:sldMasterId id="2147484685" r:id="rId7"/>
    <p:sldMasterId id="2147484715" r:id="rId8"/>
    <p:sldMasterId id="2147484768" r:id="rId9"/>
  </p:sldMasterIdLst>
  <p:notesMasterIdLst>
    <p:notesMasterId r:id="rId29"/>
  </p:notesMasterIdLst>
  <p:handoutMasterIdLst>
    <p:handoutMasterId r:id="rId30"/>
  </p:handoutMasterIdLst>
  <p:sldIdLst>
    <p:sldId id="256" r:id="rId10"/>
    <p:sldId id="257" r:id="rId11"/>
    <p:sldId id="258" r:id="rId12"/>
    <p:sldId id="259" r:id="rId13"/>
    <p:sldId id="261" r:id="rId14"/>
    <p:sldId id="262" r:id="rId15"/>
    <p:sldId id="271" r:id="rId16"/>
    <p:sldId id="272" r:id="rId17"/>
    <p:sldId id="277" r:id="rId18"/>
    <p:sldId id="276" r:id="rId19"/>
    <p:sldId id="269" r:id="rId20"/>
    <p:sldId id="270" r:id="rId21"/>
    <p:sldId id="264" r:id="rId22"/>
    <p:sldId id="278" r:id="rId23"/>
    <p:sldId id="279" r:id="rId24"/>
    <p:sldId id="280" r:id="rId25"/>
    <p:sldId id="281" r:id="rId26"/>
    <p:sldId id="275" r:id="rId27"/>
    <p:sldId id="26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hozdemir@hotmail.com" initials="s" lastIdx="2" clrIdx="0">
    <p:extLst>
      <p:ext uri="{19B8F6BF-5375-455C-9EA6-DF929625EA0E}">
        <p15:presenceInfo xmlns:p15="http://schemas.microsoft.com/office/powerpoint/2012/main" userId="aa6bfe0ed6f9f80e" providerId="Windows Live"/>
      </p:ext>
    </p:extLst>
  </p:cmAuthor>
  <p:cmAuthor id="2" name="Salih" initials="S" lastIdx="1" clrIdx="1">
    <p:extLst>
      <p:ext uri="{19B8F6BF-5375-455C-9EA6-DF929625EA0E}">
        <p15:presenceInfo xmlns:p15="http://schemas.microsoft.com/office/powerpoint/2012/main" userId="Sali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66"/>
    <a:srgbClr val="C65A18"/>
    <a:srgbClr val="05CFFF"/>
    <a:srgbClr val="EB6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Orta Stil 4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Orta Stil 4 - Vurgu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38B1855-1B75-4FBE-930C-398BA8C253C6}" styleName="Tema Uygulanmış Stil 2 - Vurgu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Açık Stil 2 - Vurgu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Orta Stil 3 - Vurgu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Orta Stil 3 - 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4" autoAdjust="0"/>
    <p:restoredTop sz="95256" autoAdjust="0"/>
  </p:normalViewPr>
  <p:slideViewPr>
    <p:cSldViewPr snapToGrid="0">
      <p:cViewPr varScale="1">
        <p:scale>
          <a:sx n="82" d="100"/>
          <a:sy n="82" d="100"/>
        </p:scale>
        <p:origin x="696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8E3EB196-88EE-4841-A5A9-E77C4F2606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6049423-2D1C-43A5-A18E-69F4A825B8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B7157-60BB-4250-9F23-874A4B04B4ED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1BFE2E8-E27E-4F01-B18C-6C0505133A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36EE28E-9AFA-4C88-981B-48AAD6285A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82674-2D36-426A-B4B9-759E5CC54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29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7E70E-D82A-4058-A257-7EFE9A93E7B1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305EF-FEA5-495E-A742-FDA95AF51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64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305EF-FEA5-495E-A742-FDA95AF516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07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305EF-FEA5-495E-A742-FDA95AF516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305EF-FEA5-495E-A742-FDA95AF516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76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305EF-FEA5-495E-A742-FDA95AF516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36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305EF-FEA5-495E-A742-FDA95AF516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3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305EF-FEA5-495E-A742-FDA95AF516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47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7816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39557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94695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07698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59587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6350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8737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64299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4182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59587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9140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1719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55495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1665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81186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16426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5337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31236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23259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08320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3587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75131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731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23169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2662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7226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740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2231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9988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3588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4020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29177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7731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43478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6195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0925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2052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2995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1729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0157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05335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5117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39217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3892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8004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6049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48380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67127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15001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6551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9012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98589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89241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15402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0588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2901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36744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5703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78610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20497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78908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09600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2416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269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0870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595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830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8865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226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4838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8942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9366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8787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8857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01535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16533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tr-T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5180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9761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28389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56785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46231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3257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88403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01748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83225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30471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4435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23218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515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61341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53919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72763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06155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49297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01695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15616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46093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36067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07628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0985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71679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25605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52395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39179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95798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77427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41164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tr-T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3452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25099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49688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349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70649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71131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68693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84219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41919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39011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42609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50084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53633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24234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3559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376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  <p:sldLayoutId id="214748395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9095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36245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92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498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41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0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16" r:id="rId7"/>
    <p:sldLayoutId id="2147484417" r:id="rId8"/>
    <p:sldLayoutId id="2147484418" r:id="rId9"/>
    <p:sldLayoutId id="2147484419" r:id="rId10"/>
    <p:sldLayoutId id="214748442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515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6" r:id="rId1"/>
    <p:sldLayoutId id="2147484687" r:id="rId2"/>
    <p:sldLayoutId id="2147484688" r:id="rId3"/>
    <p:sldLayoutId id="2147484689" r:id="rId4"/>
    <p:sldLayoutId id="2147484690" r:id="rId5"/>
    <p:sldLayoutId id="2147484691" r:id="rId6"/>
    <p:sldLayoutId id="2147484692" r:id="rId7"/>
    <p:sldLayoutId id="2147484693" r:id="rId8"/>
    <p:sldLayoutId id="2147484694" r:id="rId9"/>
    <p:sldLayoutId id="2147484695" r:id="rId10"/>
    <p:sldLayoutId id="214748469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79462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16" r:id="rId1"/>
    <p:sldLayoutId id="2147484717" r:id="rId2"/>
    <p:sldLayoutId id="2147484718" r:id="rId3"/>
    <p:sldLayoutId id="2147484719" r:id="rId4"/>
    <p:sldLayoutId id="2147484720" r:id="rId5"/>
    <p:sldLayoutId id="2147484721" r:id="rId6"/>
    <p:sldLayoutId id="2147484722" r:id="rId7"/>
    <p:sldLayoutId id="2147484723" r:id="rId8"/>
    <p:sldLayoutId id="2147484724" r:id="rId9"/>
    <p:sldLayoutId id="2147484725" r:id="rId10"/>
    <p:sldLayoutId id="2147484726" r:id="rId11"/>
    <p:sldLayoutId id="2147484727" r:id="rId12"/>
    <p:sldLayoutId id="2147484728" r:id="rId13"/>
    <p:sldLayoutId id="2147484729" r:id="rId14"/>
    <p:sldLayoutId id="2147484730" r:id="rId15"/>
    <p:sldLayoutId id="2147484731" r:id="rId16"/>
    <p:sldLayoutId id="214748473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9ECF74-F429-417F-B7C0-99B699391B48}" type="datetimeFigureOut">
              <a:rPr lang="tr-TR" smtClean="0"/>
              <a:t>26.09.2021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383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9" r:id="rId1"/>
    <p:sldLayoutId id="2147484770" r:id="rId2"/>
    <p:sldLayoutId id="2147484771" r:id="rId3"/>
    <p:sldLayoutId id="2147484772" r:id="rId4"/>
    <p:sldLayoutId id="2147484773" r:id="rId5"/>
    <p:sldLayoutId id="2147484774" r:id="rId6"/>
    <p:sldLayoutId id="2147484775" r:id="rId7"/>
    <p:sldLayoutId id="2147484776" r:id="rId8"/>
    <p:sldLayoutId id="2147484777" r:id="rId9"/>
    <p:sldLayoutId id="2147484778" r:id="rId10"/>
    <p:sldLayoutId id="2147484779" r:id="rId11"/>
    <p:sldLayoutId id="2147484780" r:id="rId12"/>
    <p:sldLayoutId id="2147484781" r:id="rId13"/>
    <p:sldLayoutId id="2147484782" r:id="rId14"/>
    <p:sldLayoutId id="2147484783" r:id="rId15"/>
    <p:sldLayoutId id="2147484784" r:id="rId16"/>
    <p:sldLayoutId id="214748478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9.xml"/><Relationship Id="rId5" Type="http://schemas.microsoft.com/office/2007/relationships/hdphoto" Target="../media/hdphoto13.wdp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5" Type="http://schemas.microsoft.com/office/2007/relationships/hdphoto" Target="../media/hdphoto14.wdp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://www.altinkarne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0.jpg"/><Relationship Id="rId3" Type="http://schemas.microsoft.com/office/2007/relationships/hdphoto" Target="../media/hdphoto7.wdp"/><Relationship Id="rId7" Type="http://schemas.openxmlformats.org/officeDocument/2006/relationships/image" Target="../media/image37.png"/><Relationship Id="rId12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9.xml"/><Relationship Id="rId6" Type="http://schemas.microsoft.com/office/2007/relationships/hdphoto" Target="../media/hdphoto8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microsoft.com/office/2007/relationships/hdphoto" Target="../media/hdphoto12.wdp"/><Relationship Id="rId10" Type="http://schemas.microsoft.com/office/2007/relationships/hdphoto" Target="../media/hdphoto10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Resim 19">
            <a:extLst>
              <a:ext uri="{FF2B5EF4-FFF2-40B4-BE49-F238E27FC236}">
                <a16:creationId xmlns:a16="http://schemas.microsoft.com/office/drawing/2014/main" id="{62655343-C22C-4269-9259-0EFE59209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Dikdörtgen 28">
            <a:extLst>
              <a:ext uri="{FF2B5EF4-FFF2-40B4-BE49-F238E27FC236}">
                <a16:creationId xmlns:a16="http://schemas.microsoft.com/office/drawing/2014/main" id="{A7DB60EA-12C3-4410-A7C7-0C5FBBD53BBF}"/>
              </a:ext>
            </a:extLst>
          </p:cNvPr>
          <p:cNvSpPr/>
          <p:nvPr/>
        </p:nvSpPr>
        <p:spPr>
          <a:xfrm>
            <a:off x="2917568" y="5625279"/>
            <a:ext cx="6169187" cy="9423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DAHA FAZLA BU TARZ ETKİNLİK İÇİN </a:t>
            </a:r>
            <a:r>
              <a:rPr lang="tr-TR" b="1" dirty="0">
                <a:solidFill>
                  <a:srgbClr val="00B050"/>
                </a:solidFill>
              </a:rPr>
              <a:t>THE CHAMPION </a:t>
            </a:r>
            <a:r>
              <a:rPr lang="tr-TR" dirty="0"/>
              <a:t>VE </a:t>
            </a:r>
            <a:r>
              <a:rPr lang="tr-TR" b="1" dirty="0">
                <a:solidFill>
                  <a:srgbClr val="0070C0"/>
                </a:solidFill>
              </a:rPr>
              <a:t>PRESTIGE </a:t>
            </a:r>
            <a:r>
              <a:rPr lang="tr-TR" dirty="0"/>
              <a:t>KİTABIMIZIN AKILLI TAHTA UYGULAMASINI </a:t>
            </a:r>
            <a:r>
              <a:rPr lang="tr-TR" dirty="0">
                <a:solidFill>
                  <a:srgbClr val="FF0000"/>
                </a:solidFill>
              </a:rPr>
              <a:t>altinkarne.com </a:t>
            </a:r>
            <a:r>
              <a:rPr lang="tr-TR" dirty="0"/>
              <a:t>SİTEMİZDEN ÜCRETSİZ İNDİREBİLİRSİNİZ.</a:t>
            </a:r>
            <a:endParaRPr lang="en-US" dirty="0"/>
          </a:p>
        </p:txBody>
      </p:sp>
      <p:sp>
        <p:nvSpPr>
          <p:cNvPr id="24" name="Ok: Beşgen 23">
            <a:extLst>
              <a:ext uri="{FF2B5EF4-FFF2-40B4-BE49-F238E27FC236}">
                <a16:creationId xmlns:a16="http://schemas.microsoft.com/office/drawing/2014/main" id="{836F353A-475C-4DA8-B3C5-6E1971B784B1}"/>
              </a:ext>
            </a:extLst>
          </p:cNvPr>
          <p:cNvSpPr/>
          <p:nvPr/>
        </p:nvSpPr>
        <p:spPr>
          <a:xfrm rot="5400000">
            <a:off x="10424357" y="259590"/>
            <a:ext cx="1109719" cy="59054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Kaydırma: Yatay 7">
            <a:extLst>
              <a:ext uri="{FF2B5EF4-FFF2-40B4-BE49-F238E27FC236}">
                <a16:creationId xmlns:a16="http://schemas.microsoft.com/office/drawing/2014/main" id="{5D6228C8-35AD-4BFF-8E0C-42930856AB01}"/>
              </a:ext>
            </a:extLst>
          </p:cNvPr>
          <p:cNvSpPr/>
          <p:nvPr/>
        </p:nvSpPr>
        <p:spPr>
          <a:xfrm>
            <a:off x="0" y="3757237"/>
            <a:ext cx="3732233" cy="1868042"/>
          </a:xfrm>
          <a:prstGeom prst="horizontalScroll">
            <a:avLst/>
          </a:prstGeom>
          <a:solidFill>
            <a:srgbClr val="FF0000">
              <a:alpha val="83000"/>
            </a:srgbClr>
          </a:solidFill>
          <a:ln/>
          <a:effectLst>
            <a:glow rad="228600">
              <a:schemeClr val="accent6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  <a:softEdge rad="12700"/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tr-TR" sz="1600" b="1" dirty="0">
              <a:solidFill>
                <a:schemeClr val="tx1"/>
              </a:solidFill>
              <a:latin typeface="Segoe Print" panose="02000600000000000000" pitchFamily="2" charset="0"/>
            </a:endParaRPr>
          </a:p>
          <a:p>
            <a:pPr algn="ctr"/>
            <a:r>
              <a:rPr lang="tr-TR" sz="1600" b="1" dirty="0" err="1">
                <a:solidFill>
                  <a:schemeClr val="tx1"/>
                </a:solidFill>
                <a:latin typeface="Segoe Print" panose="02000600000000000000" pitchFamily="2" charset="0"/>
              </a:rPr>
              <a:t>We</a:t>
            </a:r>
            <a:r>
              <a:rPr lang="tr-TR" sz="1600" b="1" dirty="0">
                <a:solidFill>
                  <a:schemeClr val="tx1"/>
                </a:solidFill>
                <a:latin typeface="Segoe Print" panose="02000600000000000000" pitchFamily="2" charset="0"/>
              </a:rPr>
              <a:t> </a:t>
            </a:r>
            <a:r>
              <a:rPr lang="tr-TR" sz="1600" b="1" dirty="0" err="1">
                <a:solidFill>
                  <a:schemeClr val="tx1"/>
                </a:solidFill>
                <a:latin typeface="Segoe Print" panose="02000600000000000000" pitchFamily="2" charset="0"/>
              </a:rPr>
              <a:t>are</a:t>
            </a:r>
            <a:r>
              <a:rPr lang="tr-TR" sz="1600" b="1" dirty="0">
                <a:solidFill>
                  <a:schemeClr val="tx1"/>
                </a:solidFill>
                <a:latin typeface="Segoe Print" panose="02000600000000000000" pitchFamily="2" charset="0"/>
              </a:rPr>
              <a:t> </a:t>
            </a:r>
            <a:r>
              <a:rPr lang="tr-TR" sz="1600" b="1" dirty="0" err="1">
                <a:solidFill>
                  <a:schemeClr val="tx1"/>
                </a:solidFill>
                <a:latin typeface="Segoe Print" panose="02000600000000000000" pitchFamily="2" charset="0"/>
              </a:rPr>
              <a:t>going</a:t>
            </a:r>
            <a:r>
              <a:rPr lang="tr-TR" sz="1600" b="1" dirty="0">
                <a:solidFill>
                  <a:schemeClr val="tx1"/>
                </a:solidFill>
                <a:latin typeface="Segoe Print" panose="02000600000000000000" pitchFamily="2" charset="0"/>
              </a:rPr>
              <a:t> </a:t>
            </a:r>
            <a:r>
              <a:rPr lang="tr-TR" sz="1600" b="1" dirty="0" err="1">
                <a:solidFill>
                  <a:schemeClr val="tx1"/>
                </a:solidFill>
                <a:latin typeface="Segoe Print" panose="02000600000000000000" pitchFamily="2" charset="0"/>
              </a:rPr>
              <a:t>to</a:t>
            </a:r>
            <a:r>
              <a:rPr lang="tr-TR" sz="1600" b="1" dirty="0">
                <a:solidFill>
                  <a:schemeClr val="tx1"/>
                </a:solidFill>
                <a:latin typeface="Segoe Print" panose="02000600000000000000" pitchFamily="2" charset="0"/>
              </a:rPr>
              <a:t> </a:t>
            </a:r>
            <a:r>
              <a:rPr lang="tr-TR" sz="1600" b="1" dirty="0" err="1">
                <a:solidFill>
                  <a:schemeClr val="tx1"/>
                </a:solidFill>
                <a:latin typeface="Segoe Print" panose="02000600000000000000" pitchFamily="2" charset="0"/>
              </a:rPr>
              <a:t>learn</a:t>
            </a:r>
            <a:r>
              <a:rPr lang="tr-TR" sz="1600" b="1" dirty="0">
                <a:solidFill>
                  <a:schemeClr val="tx1"/>
                </a:solidFill>
                <a:latin typeface="Segoe Print" panose="02000600000000000000" pitchFamily="2" charset="0"/>
              </a:rPr>
              <a:t>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rgbClr val="FFC000"/>
                </a:solidFill>
                <a:latin typeface="Kristen ITC" panose="03050502040202030202" pitchFamily="66" charset="0"/>
              </a:rPr>
              <a:t>Making</a:t>
            </a:r>
            <a:r>
              <a:rPr lang="tr-TR" b="1" dirty="0">
                <a:solidFill>
                  <a:srgbClr val="FFC000"/>
                </a:solidFill>
                <a:latin typeface="Kristen ITC" panose="03050502040202030202" pitchFamily="66" charset="0"/>
              </a:rPr>
              <a:t> </a:t>
            </a:r>
            <a:r>
              <a:rPr lang="tr-TR" b="1" dirty="0" err="1">
                <a:solidFill>
                  <a:srgbClr val="FFC000"/>
                </a:solidFill>
                <a:latin typeface="Kristen ITC" panose="03050502040202030202" pitchFamily="66" charset="0"/>
              </a:rPr>
              <a:t>comparisons</a:t>
            </a:r>
            <a:endParaRPr lang="tr-TR" b="1" dirty="0">
              <a:solidFill>
                <a:srgbClr val="FFC000"/>
              </a:solidFill>
              <a:latin typeface="Kristen ITC" panose="03050502040202030202" pitchFamily="66" charset="0"/>
            </a:endParaRPr>
          </a:p>
          <a:p>
            <a:pPr algn="ctr"/>
            <a:endParaRPr lang="en-US" dirty="0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533C0336-9992-46C3-9095-A970E6D4FB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14" y="394210"/>
            <a:ext cx="614577" cy="715511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33B9CF3-49F1-45D3-BE6A-969811CE22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17682" r="25626" b="7211"/>
          <a:stretch/>
        </p:blipFill>
        <p:spPr>
          <a:xfrm rot="1368800">
            <a:off x="9812813" y="2405902"/>
            <a:ext cx="2180176" cy="2397501"/>
          </a:xfrm>
          <a:prstGeom prst="rect">
            <a:avLst/>
          </a:prstGeom>
          <a:effectLst>
            <a:reflection stA="0" endPos="58000" dist="50800" dir="5400000" sy="-100000" algn="bl" rotWithShape="0"/>
          </a:effec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D2122A18-6DB1-4D07-B596-DCE1C83191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3" t="16182" r="25729" b="2486"/>
          <a:stretch/>
        </p:blipFill>
        <p:spPr>
          <a:xfrm rot="1122833">
            <a:off x="9652247" y="4499413"/>
            <a:ext cx="2369464" cy="2577144"/>
          </a:xfrm>
          <a:prstGeom prst="rect">
            <a:avLst/>
          </a:prstGeom>
          <a:effectLst>
            <a:reflection stA="0" endPos="92000" dist="50800" dir="5400000" sy="-100000" algn="bl" rotWithShape="0"/>
          </a:effectLst>
        </p:spPr>
      </p:pic>
      <p:sp>
        <p:nvSpPr>
          <p:cNvPr id="23" name="Dikdörtgen 22">
            <a:extLst>
              <a:ext uri="{FF2B5EF4-FFF2-40B4-BE49-F238E27FC236}">
                <a16:creationId xmlns:a16="http://schemas.microsoft.com/office/drawing/2014/main" id="{E612E827-D3FE-438B-AFFB-0D87EF63BD7A}"/>
              </a:ext>
            </a:extLst>
          </p:cNvPr>
          <p:cNvSpPr/>
          <p:nvPr/>
        </p:nvSpPr>
        <p:spPr>
          <a:xfrm>
            <a:off x="6211457" y="1016784"/>
            <a:ext cx="3865603" cy="529686"/>
          </a:xfrm>
          <a:prstGeom prst="rect">
            <a:avLst/>
          </a:prstGeom>
          <a:noFill/>
          <a:ln>
            <a:noFill/>
          </a:ln>
          <a:scene3d>
            <a:camera prst="perspectiveContrastingRightFacing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latin typeface="Segoe Script" panose="030B0504020000000003" pitchFamily="66" charset="0"/>
                <a:ea typeface="Cambria" panose="02040503050406030204" pitchFamily="18" charset="0"/>
              </a:rPr>
              <a:t>by</a:t>
            </a:r>
            <a:r>
              <a:rPr lang="tr-TR" sz="2400" b="1" dirty="0">
                <a:latin typeface="Segoe Script" panose="030B0504020000000003" pitchFamily="66" charset="0"/>
                <a:ea typeface="Cambria" panose="02040503050406030204" pitchFamily="18" charset="0"/>
              </a:rPr>
              <a:t> Salih ÖZDEMİR</a:t>
            </a:r>
          </a:p>
        </p:txBody>
      </p:sp>
    </p:spTree>
    <p:extLst>
      <p:ext uri="{BB962C8B-B14F-4D97-AF65-F5344CB8AC3E}">
        <p14:creationId xmlns:p14="http://schemas.microsoft.com/office/powerpoint/2010/main" val="381035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" grpId="0" animBg="1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041947A-5390-4F50-9FB3-E5550389F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74803" cy="332140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15D957A8-84EE-4603-9A05-C23B23760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313" y="3189603"/>
            <a:ext cx="4387687" cy="3321405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D965310B-23D8-4D6A-936E-26A1856C0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08" y="3321405"/>
            <a:ext cx="3252867" cy="3189603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6031A47C-8EFD-4560-93C9-B2A053A457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5" y="3429000"/>
            <a:ext cx="4282894" cy="2836881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A3CB4263-3EAA-492F-8132-3A2C8156B6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91" y="127815"/>
            <a:ext cx="4233117" cy="3110522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CCA01BB3-278D-4AA8-8154-7A384FC217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0"/>
          <a:stretch/>
        </p:blipFill>
        <p:spPr>
          <a:xfrm>
            <a:off x="3892646" y="176549"/>
            <a:ext cx="4001052" cy="318960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014AC0B-7849-4EB3-9EB0-4C20B577569D}"/>
              </a:ext>
            </a:extLst>
          </p:cNvPr>
          <p:cNvSpPr/>
          <p:nvPr/>
        </p:nvSpPr>
        <p:spPr>
          <a:xfrm>
            <a:off x="2312177" y="2518238"/>
            <a:ext cx="216418" cy="2164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3A89B6-21CC-404F-824A-98F6F4AFF679}"/>
              </a:ext>
            </a:extLst>
          </p:cNvPr>
          <p:cNvSpPr/>
          <p:nvPr/>
        </p:nvSpPr>
        <p:spPr>
          <a:xfrm>
            <a:off x="192262" y="5923913"/>
            <a:ext cx="216418" cy="2164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ECAB33B-57D1-4EF9-B500-C11EC183B488}"/>
              </a:ext>
            </a:extLst>
          </p:cNvPr>
          <p:cNvSpPr/>
          <p:nvPr/>
        </p:nvSpPr>
        <p:spPr>
          <a:xfrm>
            <a:off x="3929373" y="2598454"/>
            <a:ext cx="216418" cy="2164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B79DC6C-7AB3-4755-9D1D-27E128E0ACA1}"/>
              </a:ext>
            </a:extLst>
          </p:cNvPr>
          <p:cNvSpPr/>
          <p:nvPr/>
        </p:nvSpPr>
        <p:spPr>
          <a:xfrm>
            <a:off x="4479761" y="5537595"/>
            <a:ext cx="216418" cy="2164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9C08DE1-C6C2-4ED7-AD1C-8CB85793DE52}"/>
              </a:ext>
            </a:extLst>
          </p:cNvPr>
          <p:cNvSpPr/>
          <p:nvPr/>
        </p:nvSpPr>
        <p:spPr>
          <a:xfrm>
            <a:off x="8045624" y="2897037"/>
            <a:ext cx="216418" cy="2164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5197FE1-F124-454C-B607-F0B8BB0EF57D}"/>
              </a:ext>
            </a:extLst>
          </p:cNvPr>
          <p:cNvSpPr/>
          <p:nvPr/>
        </p:nvSpPr>
        <p:spPr>
          <a:xfrm>
            <a:off x="10443591" y="5726157"/>
            <a:ext cx="216418" cy="2164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167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AF3BA7EB-6B37-4396-A87B-7F3A2AABEEB7}"/>
              </a:ext>
            </a:extLst>
          </p:cNvPr>
          <p:cNvSpPr/>
          <p:nvPr/>
        </p:nvSpPr>
        <p:spPr>
          <a:xfrm>
            <a:off x="4433190" y="107202"/>
            <a:ext cx="3969129" cy="65314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/>
              <a:t>  GRAMMAR</a:t>
            </a:r>
            <a:endParaRPr lang="en-US" b="1" dirty="0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635073B8-AD48-4D00-AEB9-98B0F4B11513}"/>
              </a:ext>
            </a:extLst>
          </p:cNvPr>
          <p:cNvSpPr/>
          <p:nvPr/>
        </p:nvSpPr>
        <p:spPr>
          <a:xfrm>
            <a:off x="388917" y="565529"/>
            <a:ext cx="3259138" cy="55376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/>
              <a:t>Making</a:t>
            </a:r>
            <a:r>
              <a:rPr lang="tr-TR" sz="2000" b="1" dirty="0"/>
              <a:t> </a:t>
            </a:r>
            <a:r>
              <a:rPr lang="tr-TR" sz="2000" b="1" dirty="0" err="1"/>
              <a:t>Comparisons</a:t>
            </a:r>
            <a:endParaRPr lang="en-US" sz="2000" b="1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16C831BA-F1AC-417C-824B-794E17355E88}"/>
              </a:ext>
            </a:extLst>
          </p:cNvPr>
          <p:cNvSpPr txBox="1"/>
          <p:nvPr/>
        </p:nvSpPr>
        <p:spPr>
          <a:xfrm>
            <a:off x="163600" y="1124062"/>
            <a:ext cx="12173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use comparative adjectives to make comparisons between two things or objects.</a:t>
            </a:r>
            <a:endParaRPr lang="tr-TR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use </a:t>
            </a:r>
            <a:r>
              <a:rPr lang="en-US" b="1" dirty="0">
                <a:solidFill>
                  <a:srgbClr val="FF0000"/>
                </a:solidFill>
              </a:rPr>
              <a:t>than</a:t>
            </a:r>
            <a:r>
              <a:rPr lang="en-US" dirty="0"/>
              <a:t> when we want to compare one thing with another.</a:t>
            </a:r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C0A9E4B3-18F2-4CE3-AEDE-F13A6B0C3D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857" y="188042"/>
            <a:ext cx="405666" cy="472290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C68D5C5D-37C2-4368-B507-8A9E4BBB72D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863" y="2094045"/>
            <a:ext cx="5983652" cy="3431565"/>
          </a:xfrm>
          <a:prstGeom prst="rect">
            <a:avLst/>
          </a:prstGeom>
        </p:spPr>
      </p:pic>
      <p:sp>
        <p:nvSpPr>
          <p:cNvPr id="19" name="Metin kutusu 18">
            <a:extLst>
              <a:ext uri="{FF2B5EF4-FFF2-40B4-BE49-F238E27FC236}">
                <a16:creationId xmlns:a16="http://schemas.microsoft.com/office/drawing/2014/main" id="{8EA31530-DACB-418E-8053-20F5ADA792BC}"/>
              </a:ext>
            </a:extLst>
          </p:cNvPr>
          <p:cNvSpPr txBox="1"/>
          <p:nvPr/>
        </p:nvSpPr>
        <p:spPr>
          <a:xfrm>
            <a:off x="228915" y="5572263"/>
            <a:ext cx="12173641" cy="1285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We use ‘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en-US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’’ or ‘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en-US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’’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front of long adject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ves (two or more syllables) to compare th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ngs. Study the examples below.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Jack is 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hardworking 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Lucy.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Melissa is 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generous </a:t>
            </a:r>
            <a:r>
              <a:rPr lang="en-U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Tim.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Resim 29">
            <a:extLst>
              <a:ext uri="{FF2B5EF4-FFF2-40B4-BE49-F238E27FC236}">
                <a16:creationId xmlns:a16="http://schemas.microsoft.com/office/drawing/2014/main" id="{87F8C096-EED7-4C93-BFBE-5A4A52B8E94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" b="91389" l="10000" r="90000">
                        <a14:foregroundMark x1="35000" y1="6944" x2="35000" y2="6944"/>
                        <a14:foregroundMark x1="66571" y1="4444" x2="65857" y2="4444"/>
                        <a14:foregroundMark x1="64857" y1="926" x2="64857" y2="926"/>
                        <a14:foregroundMark x1="47429" y1="51019" x2="47429" y2="51019"/>
                        <a14:foregroundMark x1="49286" y1="77130" x2="49286" y2="77130"/>
                        <a14:foregroundMark x1="70571" y1="81389" x2="70571" y2="81389"/>
                        <a14:foregroundMark x1="46714" y1="85833" x2="46714" y2="85833"/>
                        <a14:foregroundMark x1="50286" y1="86296" x2="53714" y2="84722"/>
                        <a14:foregroundMark x1="51000" y1="74167" x2="50000" y2="72963"/>
                        <a14:foregroundMark x1="49714" y1="76759" x2="48000" y2="75370"/>
                        <a14:foregroundMark x1="65857" y1="80556" x2="65857" y2="81111"/>
                        <a14:foregroundMark x1="45571" y1="80278" x2="50000" y2="81111"/>
                        <a14:foregroundMark x1="81143" y1="91111" x2="81857" y2="91389"/>
                        <a14:foregroundMark x1="67714" y1="78796" x2="67714" y2="78796"/>
                        <a14:foregroundMark x1="64429" y1="80926" x2="67143" y2="84259"/>
                        <a14:foregroundMark x1="44857" y1="77407" x2="47143" y2="82593"/>
                        <a14:foregroundMark x1="51000" y1="22685" x2="50143" y2="23519"/>
                        <a14:backgroundMark x1="60857" y1="1481" x2="61000" y2="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705" y="187424"/>
            <a:ext cx="978418" cy="1509559"/>
          </a:xfrm>
          <a:prstGeom prst="rect">
            <a:avLst/>
          </a:prstGeom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40A13765-9F87-451A-86D7-F86EF9E84563}"/>
              </a:ext>
            </a:extLst>
          </p:cNvPr>
          <p:cNvSpPr txBox="1"/>
          <p:nvPr/>
        </p:nvSpPr>
        <p:spPr>
          <a:xfrm>
            <a:off x="3101340" y="3056374"/>
            <a:ext cx="6202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/>
              <a:t>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56225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A06F8E6E-ADB1-4024-A671-31493E53B37D}"/>
              </a:ext>
            </a:extLst>
          </p:cNvPr>
          <p:cNvSpPr txBox="1"/>
          <p:nvPr/>
        </p:nvSpPr>
        <p:spPr>
          <a:xfrm>
            <a:off x="1267097" y="1601545"/>
            <a:ext cx="7874813" cy="427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Liam is ________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 (punctual) than Carlos. 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think Liz is ______________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 beautiful ) than Veronica. 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Harold is _________ (tall) than Brad. 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My computer skills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 (good) than Reece’s computer skills.  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Qyburn is ______________ (old) than his brother. 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Bradley is ______________ (selfish) than Amelie. 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My science is ______________ (bad) than my social studies. 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Zach is ______________ (young) than Alex.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0BDF515-AFBE-46D0-B88E-18B8319DC5CD}"/>
              </a:ext>
            </a:extLst>
          </p:cNvPr>
          <p:cNvSpPr txBox="1"/>
          <p:nvPr/>
        </p:nvSpPr>
        <p:spPr>
          <a:xfrm>
            <a:off x="1091681" y="1079946"/>
            <a:ext cx="964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 the sentences w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 the correct comparat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forms of the adject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ves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the brackets.</a:t>
            </a:r>
            <a:endParaRPr lang="en-US" b="1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ED76C5C6-51E6-4495-B6BA-C9A5B9537F9D}"/>
              </a:ext>
            </a:extLst>
          </p:cNvPr>
          <p:cNvSpPr/>
          <p:nvPr/>
        </p:nvSpPr>
        <p:spPr>
          <a:xfrm>
            <a:off x="3918857" y="111967"/>
            <a:ext cx="4450702" cy="4572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/>
              <a:t>EXERCISES</a:t>
            </a:r>
            <a:endParaRPr lang="en-US" b="1" dirty="0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2A376706-A031-4ED0-9389-87C5360A073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2669">
            <a:off x="10479115" y="173963"/>
            <a:ext cx="1801639" cy="1405278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75E1191F-CAD4-461B-8FC8-2A127D043357}"/>
              </a:ext>
            </a:extLst>
          </p:cNvPr>
          <p:cNvSpPr/>
          <p:nvPr/>
        </p:nvSpPr>
        <p:spPr>
          <a:xfrm>
            <a:off x="2437116" y="1588111"/>
            <a:ext cx="1683657" cy="3585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more</a:t>
            </a:r>
            <a:r>
              <a:rPr lang="tr-TR" dirty="0"/>
              <a:t> </a:t>
            </a:r>
            <a:r>
              <a:rPr lang="tr-TR" dirty="0" err="1"/>
              <a:t>punctual</a:t>
            </a:r>
            <a:endParaRPr lang="tr-TR" dirty="0"/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19F64BD0-6ED9-4E44-AE47-4D66060C601B}"/>
              </a:ext>
            </a:extLst>
          </p:cNvPr>
          <p:cNvSpPr/>
          <p:nvPr/>
        </p:nvSpPr>
        <p:spPr>
          <a:xfrm>
            <a:off x="2746569" y="2112296"/>
            <a:ext cx="1683657" cy="3585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more</a:t>
            </a:r>
            <a:r>
              <a:rPr lang="tr-TR" dirty="0"/>
              <a:t> </a:t>
            </a:r>
            <a:r>
              <a:rPr lang="tr-TR" dirty="0" err="1"/>
              <a:t>beautiful</a:t>
            </a:r>
            <a:endParaRPr lang="tr-TR" dirty="0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4787DFDF-9693-44F0-9F4B-F343CF264A92}"/>
              </a:ext>
            </a:extLst>
          </p:cNvPr>
          <p:cNvSpPr/>
          <p:nvPr/>
        </p:nvSpPr>
        <p:spPr>
          <a:xfrm>
            <a:off x="2568449" y="2628617"/>
            <a:ext cx="823645" cy="3585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taller</a:t>
            </a:r>
            <a:endParaRPr lang="tr-TR" dirty="0"/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C7C51909-987E-422C-A91D-F894ABAB488D}"/>
              </a:ext>
            </a:extLst>
          </p:cNvPr>
          <p:cNvSpPr/>
          <p:nvPr/>
        </p:nvSpPr>
        <p:spPr>
          <a:xfrm>
            <a:off x="3991428" y="3200728"/>
            <a:ext cx="1263127" cy="3585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better</a:t>
            </a:r>
            <a:endParaRPr lang="tr-TR" dirty="0"/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42827339-DEC6-4221-AF94-B98E89073643}"/>
              </a:ext>
            </a:extLst>
          </p:cNvPr>
          <p:cNvSpPr/>
          <p:nvPr/>
        </p:nvSpPr>
        <p:spPr>
          <a:xfrm>
            <a:off x="2980271" y="3744824"/>
            <a:ext cx="823645" cy="3585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older</a:t>
            </a:r>
            <a:endParaRPr lang="tr-TR" dirty="0"/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21804BC5-6BF1-4189-A866-A29350FFE08B}"/>
              </a:ext>
            </a:extLst>
          </p:cNvPr>
          <p:cNvSpPr/>
          <p:nvPr/>
        </p:nvSpPr>
        <p:spPr>
          <a:xfrm>
            <a:off x="2625421" y="4284750"/>
            <a:ext cx="1416807" cy="3585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more</a:t>
            </a:r>
            <a:r>
              <a:rPr lang="tr-TR" dirty="0"/>
              <a:t> </a:t>
            </a:r>
            <a:r>
              <a:rPr lang="tr-TR" dirty="0" err="1"/>
              <a:t>selfish</a:t>
            </a:r>
            <a:endParaRPr lang="tr-TR" dirty="0"/>
          </a:p>
        </p:txBody>
      </p:sp>
      <p:sp>
        <p:nvSpPr>
          <p:cNvPr id="27" name="Dikdörtgen 26">
            <a:extLst>
              <a:ext uri="{FF2B5EF4-FFF2-40B4-BE49-F238E27FC236}">
                <a16:creationId xmlns:a16="http://schemas.microsoft.com/office/drawing/2014/main" id="{EE39D7B2-0FCD-4D79-BEE0-D21DD7A27337}"/>
              </a:ext>
            </a:extLst>
          </p:cNvPr>
          <p:cNvSpPr/>
          <p:nvPr/>
        </p:nvSpPr>
        <p:spPr>
          <a:xfrm>
            <a:off x="3149599" y="4792593"/>
            <a:ext cx="999695" cy="3585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worse</a:t>
            </a:r>
            <a:endParaRPr lang="tr-TR" dirty="0"/>
          </a:p>
        </p:txBody>
      </p:sp>
      <p:sp>
        <p:nvSpPr>
          <p:cNvPr id="28" name="Dikdörtgen 27">
            <a:extLst>
              <a:ext uri="{FF2B5EF4-FFF2-40B4-BE49-F238E27FC236}">
                <a16:creationId xmlns:a16="http://schemas.microsoft.com/office/drawing/2014/main" id="{8C634286-4C9A-44F0-AA9A-91B4DC3A8003}"/>
              </a:ext>
            </a:extLst>
          </p:cNvPr>
          <p:cNvSpPr/>
          <p:nvPr/>
        </p:nvSpPr>
        <p:spPr>
          <a:xfrm>
            <a:off x="2565123" y="5335197"/>
            <a:ext cx="1084323" cy="3585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younger</a:t>
            </a:r>
            <a:endParaRPr lang="tr-TR" dirty="0"/>
          </a:p>
        </p:txBody>
      </p:sp>
      <p:pic>
        <p:nvPicPr>
          <p:cNvPr id="29" name="Resim 28">
            <a:extLst>
              <a:ext uri="{FF2B5EF4-FFF2-40B4-BE49-F238E27FC236}">
                <a16:creationId xmlns:a16="http://schemas.microsoft.com/office/drawing/2014/main" id="{93D1A100-FCED-4CF9-8C5F-90328E73F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367" y="4247839"/>
            <a:ext cx="2576461" cy="2147331"/>
          </a:xfrm>
          <a:prstGeom prst="rect">
            <a:avLst/>
          </a:prstGeom>
        </p:spPr>
      </p:pic>
      <p:sp>
        <p:nvSpPr>
          <p:cNvPr id="30" name="Düşünce Balonu: Bulut 29">
            <a:extLst>
              <a:ext uri="{FF2B5EF4-FFF2-40B4-BE49-F238E27FC236}">
                <a16:creationId xmlns:a16="http://schemas.microsoft.com/office/drawing/2014/main" id="{1CA70407-B20E-425A-824F-F08D48F8C1FA}"/>
              </a:ext>
            </a:extLst>
          </p:cNvPr>
          <p:cNvSpPr/>
          <p:nvPr/>
        </p:nvSpPr>
        <p:spPr>
          <a:xfrm>
            <a:off x="9301324" y="4070323"/>
            <a:ext cx="2674977" cy="767568"/>
          </a:xfrm>
          <a:prstGeom prst="cloudCallout">
            <a:avLst>
              <a:gd name="adj1" fmla="val -64794"/>
              <a:gd name="adj2" fmla="val 1484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/>
              <a:t>I’m not </a:t>
            </a:r>
            <a:r>
              <a:rPr lang="tr-TR" b="1" dirty="0" err="1"/>
              <a:t>outgoing</a:t>
            </a:r>
            <a:r>
              <a:rPr lang="tr-T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3660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C5739F51-BA60-4A45-9FCF-24B195FB6216}"/>
              </a:ext>
            </a:extLst>
          </p:cNvPr>
          <p:cNvSpPr txBox="1"/>
          <p:nvPr/>
        </p:nvSpPr>
        <p:spPr>
          <a:xfrm>
            <a:off x="252595" y="599683"/>
            <a:ext cx="5801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 Write the comparative forms of the adjectives.</a:t>
            </a:r>
            <a:endParaRPr lang="tr-TR" dirty="0"/>
          </a:p>
          <a:p>
            <a:endParaRPr lang="tr-TR" b="1" dirty="0"/>
          </a:p>
          <a:p>
            <a:endParaRPr lang="en-US" b="1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8B108F1-2B1A-4045-845D-F5EA30AA4B68}"/>
              </a:ext>
            </a:extLst>
          </p:cNvPr>
          <p:cNvSpPr txBox="1"/>
          <p:nvPr/>
        </p:nvSpPr>
        <p:spPr>
          <a:xfrm>
            <a:off x="5885091" y="762009"/>
            <a:ext cx="6054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3. </a:t>
            </a:r>
            <a:r>
              <a:rPr lang="tr-TR" b="1" dirty="0" err="1"/>
              <a:t>Find</a:t>
            </a:r>
            <a:r>
              <a:rPr lang="tr-TR" b="1" dirty="0"/>
              <a:t> </a:t>
            </a:r>
            <a:r>
              <a:rPr lang="tr-TR" b="1" dirty="0" err="1"/>
              <a:t>and</a:t>
            </a:r>
            <a:r>
              <a:rPr lang="tr-TR" b="1" dirty="0"/>
              <a:t> </a:t>
            </a:r>
            <a:r>
              <a:rPr lang="tr-TR" b="1" dirty="0" err="1"/>
              <a:t>correct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mistakes</a:t>
            </a:r>
            <a:r>
              <a:rPr lang="tr-TR" b="1" dirty="0"/>
              <a:t> in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sentences</a:t>
            </a:r>
            <a:r>
              <a:rPr lang="tr-TR" b="1" dirty="0"/>
              <a:t>         </a:t>
            </a:r>
            <a:r>
              <a:rPr lang="tr-TR" b="1" dirty="0" err="1"/>
              <a:t>below</a:t>
            </a:r>
            <a:r>
              <a:rPr lang="tr-TR" b="1" dirty="0"/>
              <a:t>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2DDED0B-3E22-4827-8CD9-7D0E4A668F1A}"/>
              </a:ext>
            </a:extLst>
          </p:cNvPr>
          <p:cNvSpPr txBox="1"/>
          <p:nvPr/>
        </p:nvSpPr>
        <p:spPr>
          <a:xfrm>
            <a:off x="5937831" y="1446245"/>
            <a:ext cx="594936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1. Mia is strong than her sister.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___________________________  </a:t>
            </a:r>
          </a:p>
          <a:p>
            <a:pPr>
              <a:lnSpc>
                <a:spcPct val="150000"/>
              </a:lnSpc>
            </a:pPr>
            <a:r>
              <a:rPr lang="en-US" dirty="0"/>
              <a:t>2. I am more young than Jim.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___________________________  </a:t>
            </a:r>
          </a:p>
          <a:p>
            <a:pPr>
              <a:lnSpc>
                <a:spcPct val="150000"/>
              </a:lnSpc>
            </a:pPr>
            <a:r>
              <a:rPr lang="en-US" dirty="0"/>
              <a:t>3. The weather is cold than yesterday.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___________________________ </a:t>
            </a:r>
          </a:p>
          <a:p>
            <a:pPr>
              <a:lnSpc>
                <a:spcPct val="150000"/>
              </a:lnSpc>
            </a:pPr>
            <a:r>
              <a:rPr lang="en-US" dirty="0"/>
              <a:t>4. I think math is easy than English.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___________________________ </a:t>
            </a:r>
          </a:p>
          <a:p>
            <a:pPr>
              <a:lnSpc>
                <a:spcPct val="150000"/>
              </a:lnSpc>
            </a:pPr>
            <a:r>
              <a:rPr lang="en-US" dirty="0"/>
              <a:t>5. Dogs are more bigger than cats. 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___________________________ </a:t>
            </a:r>
          </a:p>
        </p:txBody>
      </p:sp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2ADF151E-4769-4FE7-B426-A8A9762465F1}"/>
              </a:ext>
            </a:extLst>
          </p:cNvPr>
          <p:cNvCxnSpPr>
            <a:cxnSpLocks/>
          </p:cNvCxnSpPr>
          <p:nvPr/>
        </p:nvCxnSpPr>
        <p:spPr>
          <a:xfrm>
            <a:off x="5791200" y="681135"/>
            <a:ext cx="0" cy="17500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Bağlayıcı 10">
            <a:extLst>
              <a:ext uri="{FF2B5EF4-FFF2-40B4-BE49-F238E27FC236}">
                <a16:creationId xmlns:a16="http://schemas.microsoft.com/office/drawing/2014/main" id="{837CBE6C-F462-42C7-B4AF-89BC0C62A219}"/>
              </a:ext>
            </a:extLst>
          </p:cNvPr>
          <p:cNvCxnSpPr>
            <a:cxnSpLocks/>
          </p:cNvCxnSpPr>
          <p:nvPr/>
        </p:nvCxnSpPr>
        <p:spPr>
          <a:xfrm>
            <a:off x="5804317" y="4400842"/>
            <a:ext cx="0" cy="2341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8EA9DB4C-8975-4406-A804-C878A0D32370}"/>
              </a:ext>
            </a:extLst>
          </p:cNvPr>
          <p:cNvSpPr txBox="1"/>
          <p:nvPr/>
        </p:nvSpPr>
        <p:spPr>
          <a:xfrm>
            <a:off x="5592146" y="2848570"/>
            <a:ext cx="461665" cy="230832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Nartest</a:t>
            </a:r>
            <a:r>
              <a:rPr lang="tr-TR" b="1" dirty="0">
                <a:solidFill>
                  <a:srgbClr val="FF0000"/>
                </a:solidFill>
              </a:rPr>
              <a:t> İngilizce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0028A18C-BA0A-4D16-ACEA-5160177F9C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1731" y="2466846"/>
            <a:ext cx="317728" cy="369910"/>
          </a:xfrm>
          <a:prstGeom prst="rect">
            <a:avLst/>
          </a:prstGeom>
        </p:spPr>
      </p:pic>
      <p:cxnSp>
        <p:nvCxnSpPr>
          <p:cNvPr id="55" name="Düz Bağlayıcı 54">
            <a:extLst>
              <a:ext uri="{FF2B5EF4-FFF2-40B4-BE49-F238E27FC236}">
                <a16:creationId xmlns:a16="http://schemas.microsoft.com/office/drawing/2014/main" id="{805B8271-3CCC-406C-AC88-4A284FA9C057}"/>
              </a:ext>
            </a:extLst>
          </p:cNvPr>
          <p:cNvCxnSpPr>
            <a:cxnSpLocks/>
          </p:cNvCxnSpPr>
          <p:nvPr/>
        </p:nvCxnSpPr>
        <p:spPr>
          <a:xfrm>
            <a:off x="6907654" y="1832142"/>
            <a:ext cx="694853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6" name="Dikdörtgen 55">
            <a:extLst>
              <a:ext uri="{FF2B5EF4-FFF2-40B4-BE49-F238E27FC236}">
                <a16:creationId xmlns:a16="http://schemas.microsoft.com/office/drawing/2014/main" id="{3E580DE4-687B-48D0-93BE-69FD224A2C9F}"/>
              </a:ext>
            </a:extLst>
          </p:cNvPr>
          <p:cNvSpPr/>
          <p:nvPr/>
        </p:nvSpPr>
        <p:spPr>
          <a:xfrm>
            <a:off x="6701227" y="1922772"/>
            <a:ext cx="1802561" cy="2705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stronger</a:t>
            </a:r>
            <a:endParaRPr lang="en-US" dirty="0"/>
          </a:p>
        </p:txBody>
      </p:sp>
      <p:cxnSp>
        <p:nvCxnSpPr>
          <p:cNvPr id="57" name="Düz Bağlayıcı 56">
            <a:extLst>
              <a:ext uri="{FF2B5EF4-FFF2-40B4-BE49-F238E27FC236}">
                <a16:creationId xmlns:a16="http://schemas.microsoft.com/office/drawing/2014/main" id="{9398D92C-9F41-42C3-B351-060A425433A1}"/>
              </a:ext>
            </a:extLst>
          </p:cNvPr>
          <p:cNvCxnSpPr>
            <a:cxnSpLocks/>
          </p:cNvCxnSpPr>
          <p:nvPr/>
        </p:nvCxnSpPr>
        <p:spPr>
          <a:xfrm>
            <a:off x="6738600" y="2651801"/>
            <a:ext cx="1300635" cy="15499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0" name="Dikdörtgen 59">
            <a:extLst>
              <a:ext uri="{FF2B5EF4-FFF2-40B4-BE49-F238E27FC236}">
                <a16:creationId xmlns:a16="http://schemas.microsoft.com/office/drawing/2014/main" id="{0F18DDEB-1F05-4BFF-BD6B-BEA72414ED66}"/>
              </a:ext>
            </a:extLst>
          </p:cNvPr>
          <p:cNvSpPr/>
          <p:nvPr/>
        </p:nvSpPr>
        <p:spPr>
          <a:xfrm>
            <a:off x="6738600" y="2729066"/>
            <a:ext cx="1170310" cy="2705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younger</a:t>
            </a:r>
            <a:endParaRPr lang="en-US" dirty="0"/>
          </a:p>
        </p:txBody>
      </p:sp>
      <p:cxnSp>
        <p:nvCxnSpPr>
          <p:cNvPr id="61" name="Düz Bağlayıcı 60">
            <a:extLst>
              <a:ext uri="{FF2B5EF4-FFF2-40B4-BE49-F238E27FC236}">
                <a16:creationId xmlns:a16="http://schemas.microsoft.com/office/drawing/2014/main" id="{F2016AA8-2D45-45ED-AC69-3E53805FC2D8}"/>
              </a:ext>
            </a:extLst>
          </p:cNvPr>
          <p:cNvCxnSpPr>
            <a:cxnSpLocks/>
          </p:cNvCxnSpPr>
          <p:nvPr/>
        </p:nvCxnSpPr>
        <p:spPr>
          <a:xfrm>
            <a:off x="7835348" y="3508963"/>
            <a:ext cx="485692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3" name="Dikdörtgen 62">
            <a:extLst>
              <a:ext uri="{FF2B5EF4-FFF2-40B4-BE49-F238E27FC236}">
                <a16:creationId xmlns:a16="http://schemas.microsoft.com/office/drawing/2014/main" id="{0E4E3027-03FD-43BA-9AB5-D376D565BA3B}"/>
              </a:ext>
            </a:extLst>
          </p:cNvPr>
          <p:cNvSpPr/>
          <p:nvPr/>
        </p:nvSpPr>
        <p:spPr>
          <a:xfrm>
            <a:off x="6784913" y="3580615"/>
            <a:ext cx="1170310" cy="2705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colder</a:t>
            </a:r>
            <a:endParaRPr lang="en-US" dirty="0"/>
          </a:p>
        </p:txBody>
      </p:sp>
      <p:cxnSp>
        <p:nvCxnSpPr>
          <p:cNvPr id="64" name="Düz Bağlayıcı 63">
            <a:extLst>
              <a:ext uri="{FF2B5EF4-FFF2-40B4-BE49-F238E27FC236}">
                <a16:creationId xmlns:a16="http://schemas.microsoft.com/office/drawing/2014/main" id="{4A2354F0-3655-494A-A879-D10DC08E5CB9}"/>
              </a:ext>
            </a:extLst>
          </p:cNvPr>
          <p:cNvCxnSpPr>
            <a:cxnSpLocks/>
          </p:cNvCxnSpPr>
          <p:nvPr/>
        </p:nvCxnSpPr>
        <p:spPr>
          <a:xfrm flipV="1">
            <a:off x="7757738" y="4316669"/>
            <a:ext cx="502342" cy="1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Dikdörtgen 65">
            <a:extLst>
              <a:ext uri="{FF2B5EF4-FFF2-40B4-BE49-F238E27FC236}">
                <a16:creationId xmlns:a16="http://schemas.microsoft.com/office/drawing/2014/main" id="{5C5C6565-971A-4179-B7B4-BF0B614FD042}"/>
              </a:ext>
            </a:extLst>
          </p:cNvPr>
          <p:cNvSpPr/>
          <p:nvPr/>
        </p:nvSpPr>
        <p:spPr>
          <a:xfrm>
            <a:off x="6810523" y="4392647"/>
            <a:ext cx="1170310" cy="2705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easier</a:t>
            </a:r>
            <a:endParaRPr lang="en-US" dirty="0"/>
          </a:p>
        </p:txBody>
      </p:sp>
      <p:cxnSp>
        <p:nvCxnSpPr>
          <p:cNvPr id="67" name="Düz Bağlayıcı 66">
            <a:extLst>
              <a:ext uri="{FF2B5EF4-FFF2-40B4-BE49-F238E27FC236}">
                <a16:creationId xmlns:a16="http://schemas.microsoft.com/office/drawing/2014/main" id="{35725102-22B0-452C-BF7C-662A1103C486}"/>
              </a:ext>
            </a:extLst>
          </p:cNvPr>
          <p:cNvCxnSpPr>
            <a:cxnSpLocks/>
          </p:cNvCxnSpPr>
          <p:nvPr/>
        </p:nvCxnSpPr>
        <p:spPr>
          <a:xfrm flipH="1">
            <a:off x="7255080" y="5156894"/>
            <a:ext cx="1340280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9" name="Dikdörtgen 68">
            <a:extLst>
              <a:ext uri="{FF2B5EF4-FFF2-40B4-BE49-F238E27FC236}">
                <a16:creationId xmlns:a16="http://schemas.microsoft.com/office/drawing/2014/main" id="{636811B4-B95D-4E3B-8119-EBFB1F57602B}"/>
              </a:ext>
            </a:extLst>
          </p:cNvPr>
          <p:cNvSpPr/>
          <p:nvPr/>
        </p:nvSpPr>
        <p:spPr>
          <a:xfrm>
            <a:off x="6455744" y="5204679"/>
            <a:ext cx="1170310" cy="2705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bigger</a:t>
            </a:r>
            <a:endParaRPr lang="en-US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1A53111D-EC4B-4BBD-82C3-950A5490527F}"/>
              </a:ext>
            </a:extLst>
          </p:cNvPr>
          <p:cNvSpPr txBox="1"/>
          <p:nvPr/>
        </p:nvSpPr>
        <p:spPr>
          <a:xfrm>
            <a:off x="534183" y="1045640"/>
            <a:ext cx="3614940" cy="6042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 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 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 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bad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 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handsome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 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small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 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cold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 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endParaRPr lang="en-US" dirty="0"/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2AD91766-BE81-491F-9AA1-43D2190CA8CC}"/>
              </a:ext>
            </a:extLst>
          </p:cNvPr>
          <p:cNvSpPr/>
          <p:nvPr/>
        </p:nvSpPr>
        <p:spPr>
          <a:xfrm>
            <a:off x="654411" y="1396300"/>
            <a:ext cx="1949781" cy="2954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err="1"/>
              <a:t>farther</a:t>
            </a:r>
            <a:r>
              <a:rPr lang="tr-TR" dirty="0"/>
              <a:t>/</a:t>
            </a:r>
            <a:r>
              <a:rPr lang="tr-TR" dirty="0" err="1"/>
              <a:t>further</a:t>
            </a:r>
            <a:endParaRPr lang="en-US" dirty="0"/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CC5B7F93-889A-4DF8-A8D2-CBED4CA51B09}"/>
              </a:ext>
            </a:extLst>
          </p:cNvPr>
          <p:cNvSpPr/>
          <p:nvPr/>
        </p:nvSpPr>
        <p:spPr>
          <a:xfrm>
            <a:off x="691668" y="2209908"/>
            <a:ext cx="927515" cy="2954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more</a:t>
            </a:r>
            <a:endParaRPr lang="en-US" dirty="0"/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9B79DD88-FD09-41A3-A8A5-B3419677D592}"/>
              </a:ext>
            </a:extLst>
          </p:cNvPr>
          <p:cNvSpPr/>
          <p:nvPr/>
        </p:nvSpPr>
        <p:spPr>
          <a:xfrm>
            <a:off x="628615" y="2985591"/>
            <a:ext cx="927515" cy="2852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err="1"/>
              <a:t>better</a:t>
            </a:r>
            <a:endParaRPr lang="en-US" dirty="0"/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BD09D8B4-092E-47EA-BA7D-86E10464E383}"/>
              </a:ext>
            </a:extLst>
          </p:cNvPr>
          <p:cNvSpPr/>
          <p:nvPr/>
        </p:nvSpPr>
        <p:spPr>
          <a:xfrm>
            <a:off x="638775" y="3773286"/>
            <a:ext cx="824511" cy="3272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err="1"/>
              <a:t>worse</a:t>
            </a:r>
            <a:endParaRPr lang="en-US" dirty="0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4307059B-F9C1-40C5-A329-EC282B0690AC}"/>
              </a:ext>
            </a:extLst>
          </p:cNvPr>
          <p:cNvSpPr/>
          <p:nvPr/>
        </p:nvSpPr>
        <p:spPr>
          <a:xfrm>
            <a:off x="591399" y="4580061"/>
            <a:ext cx="1949782" cy="32793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err="1"/>
              <a:t>more</a:t>
            </a:r>
            <a:r>
              <a:rPr lang="tr-TR" dirty="0"/>
              <a:t> </a:t>
            </a:r>
            <a:r>
              <a:rPr lang="tr-TR" dirty="0" err="1"/>
              <a:t>handsome</a:t>
            </a:r>
            <a:endParaRPr lang="en-US" dirty="0"/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FE0AF460-9515-4AED-BBC2-466E43BF01B2}"/>
              </a:ext>
            </a:extLst>
          </p:cNvPr>
          <p:cNvSpPr/>
          <p:nvPr/>
        </p:nvSpPr>
        <p:spPr>
          <a:xfrm>
            <a:off x="591399" y="5425700"/>
            <a:ext cx="1111062" cy="31894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err="1"/>
              <a:t>smaller</a:t>
            </a:r>
            <a:endParaRPr lang="en-US" dirty="0"/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15BC19F5-5885-4F3A-A61B-A962C4947226}"/>
              </a:ext>
            </a:extLst>
          </p:cNvPr>
          <p:cNvSpPr/>
          <p:nvPr/>
        </p:nvSpPr>
        <p:spPr>
          <a:xfrm>
            <a:off x="579653" y="6213749"/>
            <a:ext cx="1019208" cy="2954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err="1"/>
              <a:t>colder</a:t>
            </a:r>
            <a:endParaRPr lang="en-US" dirty="0"/>
          </a:p>
        </p:txBody>
      </p:sp>
      <p:pic>
        <p:nvPicPr>
          <p:cNvPr id="32" name="Resim 31">
            <a:extLst>
              <a:ext uri="{FF2B5EF4-FFF2-40B4-BE49-F238E27FC236}">
                <a16:creationId xmlns:a16="http://schemas.microsoft.com/office/drawing/2014/main" id="{E8BE962B-6827-452C-8593-3DEA5244D4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9" b="86111" l="4400" r="9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21" r="4504" b="14493"/>
          <a:stretch/>
        </p:blipFill>
        <p:spPr>
          <a:xfrm>
            <a:off x="5264861" y="5553721"/>
            <a:ext cx="1436366" cy="128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5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0" grpId="0" animBg="1"/>
      <p:bldP spid="63" grpId="0" animBg="1"/>
      <p:bldP spid="66" grpId="0" animBg="1"/>
      <p:bldP spid="69" grpId="0" animBg="1"/>
      <p:bldP spid="16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74453FCD-13A5-430F-932F-2359C2E54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15825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98A59645-75EE-4046-AD44-6DE34AC7B500}"/>
              </a:ext>
            </a:extLst>
          </p:cNvPr>
          <p:cNvSpPr txBox="1"/>
          <p:nvPr/>
        </p:nvSpPr>
        <p:spPr>
          <a:xfrm>
            <a:off x="1820743" y="1609845"/>
            <a:ext cx="7704257" cy="13399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46800" rtlCol="0">
            <a:spAutoFit/>
          </a:bodyPr>
          <a:lstStyle/>
          <a:p>
            <a:pPr algn="ctr"/>
            <a:r>
              <a:rPr lang="tr-TR" sz="2800" b="1" dirty="0">
                <a:solidFill>
                  <a:srgbClr val="00FF00"/>
                </a:solidFill>
              </a:rPr>
              <a:t>THE CHAMPION’DAN </a:t>
            </a:r>
            <a:r>
              <a:rPr lang="tr-TR" sz="2800" b="1" dirty="0">
                <a:solidFill>
                  <a:schemeClr val="bg1"/>
                </a:solidFill>
              </a:rPr>
              <a:t>YENİ NESİL TEST SORULARI İLE ÖĞRENDİKLERİMİZİ TEST EDELİM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2CC55425-0ED9-45BE-BF36-AD35824724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39" y="1348849"/>
            <a:ext cx="614577" cy="71551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C4599504-BC67-43F3-9074-D2C45E897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75" y="3045476"/>
            <a:ext cx="2183274" cy="15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7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4C690E2E-E9B4-441A-B0E2-6C14C8795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39" y="1078772"/>
            <a:ext cx="10970903" cy="470045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BEA44A7-C4CA-48BB-A255-16AFD20A84E3}"/>
              </a:ext>
            </a:extLst>
          </p:cNvPr>
          <p:cNvSpPr/>
          <p:nvPr/>
        </p:nvSpPr>
        <p:spPr>
          <a:xfrm>
            <a:off x="969152" y="4794713"/>
            <a:ext cx="216418" cy="2164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BE9F6A3-7DE9-4125-A4B9-2EA9E52D1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39" y="5066283"/>
            <a:ext cx="2171781" cy="208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1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6E3A3E04-17D5-4D94-A96D-5B29A4185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8" y="180975"/>
            <a:ext cx="11268345" cy="57912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C89E797-8992-4A79-92B2-7F6C8494375E}"/>
              </a:ext>
            </a:extLst>
          </p:cNvPr>
          <p:cNvSpPr/>
          <p:nvPr/>
        </p:nvSpPr>
        <p:spPr>
          <a:xfrm>
            <a:off x="562017" y="4661363"/>
            <a:ext cx="216418" cy="2164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1D2A250-66B4-4D39-8336-BDF2210B3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510" y="5146095"/>
            <a:ext cx="1457070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4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7EB3EF98-086E-4E8F-96B1-DC306D7CC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115252"/>
            <a:ext cx="9963149" cy="662749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2135D09-5934-4E99-86DE-40F08E085555}"/>
              </a:ext>
            </a:extLst>
          </p:cNvPr>
          <p:cNvSpPr/>
          <p:nvPr/>
        </p:nvSpPr>
        <p:spPr>
          <a:xfrm>
            <a:off x="8441808" y="6004388"/>
            <a:ext cx="216418" cy="2164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D72FB4F-B78D-4BB5-9BE9-8F9D6EF95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51" y="2567526"/>
            <a:ext cx="1901269" cy="204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0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D4838992-BF54-41D3-BE16-054AFD8E1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21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15E6F103-B940-4C36-A4D9-17C7C89874AF}"/>
              </a:ext>
            </a:extLst>
          </p:cNvPr>
          <p:cNvSpPr txBox="1"/>
          <p:nvPr/>
        </p:nvSpPr>
        <p:spPr>
          <a:xfrm>
            <a:off x="1670696" y="74645"/>
            <a:ext cx="8518849" cy="202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8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NARTEST İNGİLİZCE KALİTESİNE DAHA FAZLA ULAŞMAK İÇİN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www.altinkarne.com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Sitemizden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Kitaplarımızın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PDF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hallerine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Akıllı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Tahta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Uygulamalarına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Ücretsiz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Birçok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Dokümana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Ulaşabilirsiniz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81638A1-B6B1-42E0-B98A-E1ABB065EFC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929" y="1798735"/>
            <a:ext cx="6558384" cy="473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55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1">
            <a:extLst>
              <a:ext uri="{FF2B5EF4-FFF2-40B4-BE49-F238E27FC236}">
                <a16:creationId xmlns:a16="http://schemas.microsoft.com/office/drawing/2014/main" id="{E8B59E4B-4E13-45DD-B814-8AA42CCFF5BB}"/>
              </a:ext>
            </a:extLst>
          </p:cNvPr>
          <p:cNvSpPr txBox="1"/>
          <p:nvPr/>
        </p:nvSpPr>
        <p:spPr>
          <a:xfrm>
            <a:off x="65950" y="838055"/>
            <a:ext cx="5301180" cy="36686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72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get on well w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 each other?	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Birbirinizle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iyi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geçiniyor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musunuz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tr-T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does your best fr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 look l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ke?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Senin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iyi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arkadaşın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nasıl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görünüyor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tr-T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he l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ke?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O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nasıl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tr-T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do they l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ve?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Onlar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nerede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yaşarlar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tr-T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does he l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 do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 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h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free t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me?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O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boş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zamanında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yapmayı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sever?</a:t>
            </a:r>
            <a:endParaRPr lang="tr-T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he cheerful?	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O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neşeli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midir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tr-T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 she have black ha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r?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Onun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saçları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siyah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mı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tr-T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she wear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 a headscarf?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O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baş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örtüsü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takıyor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mu?</a:t>
            </a:r>
            <a:endParaRPr lang="tr-T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he so popular at school?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O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neden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okulda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popülerdir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tr-T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he a hardwork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 student?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O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çalışkan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öğrenci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midir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tr-T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they like do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 together?	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Birlikte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yapmayı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severler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tr-T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B194B4F-4115-4102-9E4E-AE566C56D890}"/>
              </a:ext>
            </a:extLst>
          </p:cNvPr>
          <p:cNvSpPr txBox="1"/>
          <p:nvPr/>
        </p:nvSpPr>
        <p:spPr>
          <a:xfrm>
            <a:off x="6202128" y="209690"/>
            <a:ext cx="5269305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			COMMON EXPRESSIONS</a:t>
            </a:r>
          </a:p>
        </p:txBody>
      </p:sp>
      <p:sp>
        <p:nvSpPr>
          <p:cNvPr id="7" name="Metin Kutusu 3">
            <a:extLst>
              <a:ext uri="{FF2B5EF4-FFF2-40B4-BE49-F238E27FC236}">
                <a16:creationId xmlns:a16="http://schemas.microsoft.com/office/drawing/2014/main" id="{758CF73B-DDE0-4B79-BABD-D491A8F28D79}"/>
              </a:ext>
            </a:extLst>
          </p:cNvPr>
          <p:cNvSpPr txBox="1"/>
          <p:nvPr/>
        </p:nvSpPr>
        <p:spPr>
          <a:xfrm>
            <a:off x="5648534" y="750384"/>
            <a:ext cx="6543466" cy="434839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none" lIns="46800" tIns="46800" rIns="46800" bIns="46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tall and sl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	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O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uzun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incedir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He’s handsome.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O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yakışıklıdır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has long curly ha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Onun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uzun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kıvırcık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saçı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var.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cous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is more outgo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 than me.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Kuzenim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benden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daha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dışa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dönüktür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has a lot of fr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ends.	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Onun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birçok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arkadaşı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var.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l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kes eat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 junk food.	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O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abur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cubur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yemeyi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sever.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can play basketball well.	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O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iyi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basketbol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oynayabilir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I’ve got blonde ha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 and blue eyes.	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Benim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sarı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saçım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mavi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gözüm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var.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want to be a vet.					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Veteriner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olmak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istiyorum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l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 watch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 mov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and l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sten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 to mus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Film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izlemeyi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müzik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dinlemeyi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severim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My </a:t>
            </a:r>
            <a:r>
              <a:rPr lang="en-US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favour</a:t>
            </a:r>
            <a:r>
              <a:rPr lang="en-US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act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r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 a b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ke.	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Favori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aktivitem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bisiklet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sürmek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l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kes spend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 t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 w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 her fr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ends.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O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arkadaşlarıyla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zaman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geçirmeyi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sever.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Jack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more punctual than h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brother.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Jack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erkek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kardeşinden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daha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dakiktir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14D312D2-C4B3-4CA3-950E-FC4E4C16AE69}"/>
              </a:ext>
            </a:extLst>
          </p:cNvPr>
          <p:cNvSpPr txBox="1"/>
          <p:nvPr/>
        </p:nvSpPr>
        <p:spPr>
          <a:xfrm>
            <a:off x="237664" y="381052"/>
            <a:ext cx="526739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				   UNIT QUESTIONS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1840C24C-2630-4280-90E1-5974774D0E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45" b="90629" l="10700" r="43700">
                        <a14:foregroundMark x1="26000" y1="40000" x2="24000" y2="39720"/>
                        <a14:foregroundMark x1="31500" y1="45175" x2="31400" y2="45315"/>
                        <a14:foregroundMark x1="25400" y1="54825" x2="25600" y2="55245"/>
                        <a14:foregroundMark x1="25900" y1="53427" x2="25300" y2="57483"/>
                        <a14:foregroundMark x1="32600" y1="14545" x2="32600" y2="14545"/>
                        <a14:foregroundMark x1="16500" y1="20839" x2="16500" y2="20839"/>
                        <a14:foregroundMark x1="15800" y1="30210" x2="15800" y2="30210"/>
                        <a14:foregroundMark x1="25000" y1="56224" x2="25000" y2="56224"/>
                        <a14:foregroundMark x1="21100" y1="55385" x2="21100" y2="55385"/>
                        <a14:foregroundMark x1="21000" y1="65175" x2="21000" y2="651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9" t="6911" r="52090"/>
          <a:stretch/>
        </p:blipFill>
        <p:spPr>
          <a:xfrm>
            <a:off x="1807271" y="4559557"/>
            <a:ext cx="1560778" cy="2518925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BD803A7D-DC4C-411D-A714-1EF9359785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049" b="89510" l="51900" r="91700">
                        <a14:foregroundMark x1="59300" y1="20559" x2="59300" y2="20559"/>
                        <a14:foregroundMark x1="62600" y1="12168" x2="62600" y2="12168"/>
                        <a14:foregroundMark x1="63300" y1="18881" x2="63300" y2="18881"/>
                        <a14:foregroundMark x1="59100" y1="28112" x2="59100" y2="28112"/>
                        <a14:foregroundMark x1="59100" y1="25874" x2="59100" y2="25874"/>
                        <a14:foregroundMark x1="59000" y1="26993" x2="59000" y2="26993"/>
                        <a14:foregroundMark x1="59800" y1="26993" x2="59800" y2="26993"/>
                        <a14:foregroundMark x1="59300" y1="26853" x2="59300" y2="26853"/>
                        <a14:foregroundMark x1="59400" y1="28811" x2="59400" y2="28811"/>
                        <a14:foregroundMark x1="59400" y1="28811" x2="59400" y2="28811"/>
                        <a14:foregroundMark x1="52300" y1="18741" x2="52300" y2="18741"/>
                        <a14:foregroundMark x1="52200" y1="18322" x2="52200" y2="18322"/>
                        <a14:foregroundMark x1="53800" y1="22517" x2="53800" y2="22517"/>
                        <a14:foregroundMark x1="53300" y1="22937" x2="53300" y2="22937"/>
                        <a14:foregroundMark x1="59100" y1="24895" x2="59100" y2="24895"/>
                        <a14:foregroundMark x1="58900" y1="18182" x2="58900" y2="18182"/>
                        <a14:foregroundMark x1="58200" y1="26434" x2="58200" y2="26434"/>
                        <a14:foregroundMark x1="54200" y1="13147" x2="54200" y2="13147"/>
                        <a14:foregroundMark x1="58200" y1="11329" x2="58200" y2="11329"/>
                        <a14:foregroundMark x1="52400" y1="18322" x2="52400" y2="18322"/>
                        <a14:foregroundMark x1="70300" y1="37343" x2="70300" y2="37343"/>
                        <a14:foregroundMark x1="75300" y1="41678" x2="75300" y2="41678"/>
                        <a14:foregroundMark x1="69000" y1="55804" x2="69000" y2="55804"/>
                        <a14:foregroundMark x1="69700" y1="53427" x2="69700" y2="53427"/>
                        <a14:foregroundMark x1="69700" y1="60140" x2="69700" y2="60140"/>
                        <a14:foregroundMark x1="70000" y1="67273" x2="70000" y2="67273"/>
                        <a14:foregroundMark x1="66800" y1="86154" x2="66800" y2="86154"/>
                        <a14:foregroundMark x1="66100" y1="89650" x2="66100" y2="89650"/>
                        <a14:foregroundMark x1="72200" y1="48811" x2="72200" y2="48811"/>
                        <a14:foregroundMark x1="58100" y1="18601" x2="58100" y2="18601"/>
                        <a14:foregroundMark x1="57200" y1="20420" x2="57200" y2="20420"/>
                        <a14:foregroundMark x1="56800" y1="17203" x2="56800" y2="17203"/>
                        <a14:foregroundMark x1="58700" y1="18601" x2="57800" y2="17483"/>
                        <a14:foregroundMark x1="52000" y1="18462" x2="52000" y2="18462"/>
                        <a14:foregroundMark x1="53900" y1="12587" x2="53900" y2="12587"/>
                        <a14:foregroundMark x1="58300" y1="11049" x2="58300" y2="11049"/>
                        <a14:foregroundMark x1="58300" y1="11049" x2="58300" y2="11049"/>
                        <a14:foregroundMark x1="58300" y1="11049" x2="58300" y2="11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28" t="5405" r="3306" b="5953"/>
          <a:stretch/>
        </p:blipFill>
        <p:spPr>
          <a:xfrm>
            <a:off x="4123499" y="4594358"/>
            <a:ext cx="1773829" cy="226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99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7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>
            <a:extLst>
              <a:ext uri="{FF2B5EF4-FFF2-40B4-BE49-F238E27FC236}">
                <a16:creationId xmlns:a16="http://schemas.microsoft.com/office/drawing/2014/main" id="{7C9F29DA-215B-4BF6-981C-F3A7D794FD92}"/>
              </a:ext>
            </a:extLst>
          </p:cNvPr>
          <p:cNvSpPr/>
          <p:nvPr/>
        </p:nvSpPr>
        <p:spPr>
          <a:xfrm>
            <a:off x="7908289" y="147436"/>
            <a:ext cx="2609621" cy="561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PERSONALITY ADJECTIVES</a:t>
            </a:r>
            <a:endParaRPr lang="en-US" dirty="0"/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6005EB78-D2FB-4BF1-BE84-26E36751822A}"/>
              </a:ext>
            </a:extLst>
          </p:cNvPr>
          <p:cNvSpPr/>
          <p:nvPr/>
        </p:nvSpPr>
        <p:spPr>
          <a:xfrm>
            <a:off x="263277" y="823510"/>
            <a:ext cx="6081059" cy="41447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numCol="2" rtlCol="0" anchor="t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plump 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balık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etli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well-bu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lt 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yapılı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kaslı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good-look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iyi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görünen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cute 	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sevimli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beaut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 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güzel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handsome 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yakışıklı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 	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ince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zayıf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	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ince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zayıf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tall 	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uzun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short 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kısa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tr-TR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attract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çekici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fit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zinde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formda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olan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blonde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sarışın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kadın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blond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sarışın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erkek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curly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kıvırcık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wavy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dalgalı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straight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düz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uzun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dark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koyu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b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tr-TR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F60FCCD4-0A5D-4A5E-A2DF-B662180D9F03}"/>
              </a:ext>
            </a:extLst>
          </p:cNvPr>
          <p:cNvSpPr/>
          <p:nvPr/>
        </p:nvSpPr>
        <p:spPr>
          <a:xfrm>
            <a:off x="2308648" y="270529"/>
            <a:ext cx="1787115" cy="48252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APPEARANCE</a:t>
            </a:r>
            <a:endParaRPr lang="en-US" dirty="0"/>
          </a:p>
        </p:txBody>
      </p:sp>
      <p:sp>
        <p:nvSpPr>
          <p:cNvPr id="3" name="Dikdörtgen 2"/>
          <p:cNvSpPr/>
          <p:nvPr/>
        </p:nvSpPr>
        <p:spPr>
          <a:xfrm>
            <a:off x="6452009" y="709055"/>
            <a:ext cx="5522182" cy="405423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numCol="2" rtlCol="0" anchor="t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honest  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dürüst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stubborn 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inatçı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outgo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 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dışa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dönük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generous 	</a:t>
            </a:r>
            <a:r>
              <a:rPr lang="tr-T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cömert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easy-go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tr-T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uysal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selfish  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bencil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zeki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ardworking</a:t>
            </a:r>
            <a:r>
              <a:rPr lang="tr-T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çalışkan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cheerful	 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neşeli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shy		  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utangaç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helpful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yardımsever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creative  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yaratıcı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talkative	  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konuşkan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thoughtful  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düşünceli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friendly	  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arkadaş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canlısı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punctual	  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dakik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funny	  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komik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	  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cimri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nervous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gergin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8177425" y="4762702"/>
            <a:ext cx="2477086" cy="516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OTHER ADJECTIVES</a:t>
            </a:r>
          </a:p>
        </p:txBody>
      </p:sp>
      <p:sp>
        <p:nvSpPr>
          <p:cNvPr id="6" name="Dikdörtgen 5"/>
          <p:cNvSpPr/>
          <p:nvPr/>
        </p:nvSpPr>
        <p:spPr>
          <a:xfrm>
            <a:off x="7070477" y="5279537"/>
            <a:ext cx="4542403" cy="15307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0000" tIns="0" numCol="2" rtlCol="0" anchor="ctr"/>
          <a:lstStyle/>
          <a:p>
            <a:pPr indent="-270510"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easy	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kolay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difficult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similar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benzer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happy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mutlu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farklı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70510"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popular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popüler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B4E5EDB2-2C14-405A-A6A6-9B6B11078F8B}"/>
              </a:ext>
            </a:extLst>
          </p:cNvPr>
          <p:cNvSpPr/>
          <p:nvPr/>
        </p:nvSpPr>
        <p:spPr>
          <a:xfrm>
            <a:off x="2358926" y="5021119"/>
            <a:ext cx="1686560" cy="3759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EYES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84F8E81A-E68E-40FC-8846-25CD862106E6}"/>
              </a:ext>
            </a:extLst>
          </p:cNvPr>
          <p:cNvSpPr/>
          <p:nvPr/>
        </p:nvSpPr>
        <p:spPr>
          <a:xfrm>
            <a:off x="335280" y="5467497"/>
            <a:ext cx="6009056" cy="12987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numCol="2"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	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yeşil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hazel	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		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mavi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dark		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koyu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siyah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brown	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kahverengi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98963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D8C2E65C-B30B-40D3-957B-77CEB9F173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10" b="88980" l="10000" r="90000">
                        <a14:foregroundMark x1="23300" y1="81360" x2="23300" y2="81360"/>
                        <a14:foregroundMark x1="23200" y1="81360" x2="25500" y2="71981"/>
                        <a14:foregroundMark x1="23200" y1="88980" x2="23200" y2="88980"/>
                        <a14:foregroundMark x1="22800" y1="87808" x2="19400" y2="86753"/>
                        <a14:foregroundMark x1="47900" y1="51114" x2="54700" y2="49121"/>
                        <a14:foregroundMark x1="35800" y1="24736" x2="39700" y2="32591"/>
                        <a14:foregroundMark x1="39700" y1="32591" x2="49100" y2="37749"/>
                        <a14:foregroundMark x1="49100" y1="37749" x2="57000" y2="38453"/>
                        <a14:foregroundMark x1="52000" y1="45604" x2="47000" y2="50410"/>
                        <a14:foregroundMark x1="47000" y1="50410" x2="42300" y2="51817"/>
                        <a14:foregroundMark x1="40300" y1="51817" x2="40300" y2="51817"/>
                        <a14:foregroundMark x1="40300" y1="51817" x2="40300" y2="51817"/>
                        <a14:foregroundMark x1="68100" y1="51934" x2="68100" y2="51934"/>
                        <a14:foregroundMark x1="68100" y1="51934" x2="68100" y2="51934"/>
                        <a14:foregroundMark x1="68500" y1="51583" x2="65300" y2="51583"/>
                        <a14:foregroundMark x1="77800" y1="30598" x2="77200" y2="27081"/>
                        <a14:foregroundMark x1="77200" y1="23916" x2="77200" y2="14771"/>
                        <a14:foregroundMark x1="77100" y1="10434" x2="72600" y2="10082"/>
                        <a14:foregroundMark x1="69900" y1="10199" x2="29100" y2="10082"/>
                        <a14:foregroundMark x1="29100" y1="10082" x2="27300" y2="17937"/>
                        <a14:foregroundMark x1="27300" y1="17937" x2="27300" y2="32825"/>
                        <a14:foregroundMark x1="27300" y1="32825" x2="26300" y2="36694"/>
                        <a14:foregroundMark x1="84400" y1="83705" x2="81500" y2="72098"/>
                        <a14:foregroundMark x1="81500" y1="72098" x2="78300" y2="83822"/>
                        <a14:foregroundMark x1="76800" y1="81125" x2="76200" y2="70692"/>
                        <a14:foregroundMark x1="21400" y1="82298" x2="21300" y2="75967"/>
                        <a14:foregroundMark x1="22500" y1="68816" x2="22500" y2="68816"/>
                        <a14:foregroundMark x1="77500" y1="69988" x2="77500" y2="69988"/>
                        <a14:backgroundMark x1="50300" y1="81594" x2="48300" y2="72685"/>
                        <a14:backgroundMark x1="48300" y1="72685" x2="48300" y2="60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-793" b="9767"/>
          <a:stretch/>
        </p:blipFill>
        <p:spPr>
          <a:xfrm>
            <a:off x="7811170" y="95710"/>
            <a:ext cx="3413759" cy="1524038"/>
          </a:xfrm>
          <a:prstGeom prst="rect">
            <a:avLst/>
          </a:prstGeom>
        </p:spPr>
      </p:pic>
      <p:sp>
        <p:nvSpPr>
          <p:cNvPr id="24" name="Metin kutusu 23">
            <a:extLst>
              <a:ext uri="{FF2B5EF4-FFF2-40B4-BE49-F238E27FC236}">
                <a16:creationId xmlns:a16="http://schemas.microsoft.com/office/drawing/2014/main" id="{8154DE58-0D46-4F17-B7F7-5D81F92A8D67}"/>
              </a:ext>
            </a:extLst>
          </p:cNvPr>
          <p:cNvSpPr txBox="1"/>
          <p:nvPr/>
        </p:nvSpPr>
        <p:spPr>
          <a:xfrm>
            <a:off x="8404472" y="418958"/>
            <a:ext cx="233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VERBS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Metin Kutusu 1">
            <a:extLst>
              <a:ext uri="{FF2B5EF4-FFF2-40B4-BE49-F238E27FC236}">
                <a16:creationId xmlns:a16="http://schemas.microsoft.com/office/drawing/2014/main" id="{080B2F45-38B3-40BE-937A-56411570C19E}"/>
              </a:ext>
            </a:extLst>
          </p:cNvPr>
          <p:cNvSpPr txBox="1"/>
          <p:nvPr/>
        </p:nvSpPr>
        <p:spPr>
          <a:xfrm>
            <a:off x="7142481" y="1224229"/>
            <a:ext cx="4858692" cy="29213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108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paylaşmak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</a:t>
            </a:r>
            <a:r>
              <a:rPr lang="tr-T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smile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gülümsemek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değiştirmek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try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denemek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forget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unutmak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</a:t>
            </a:r>
            <a:r>
              <a:rPr lang="tr-T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reach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ulaşmak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wear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giymek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hissetmek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spend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harcamak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çalışmak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		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yaşamak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tr-T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6005EB78-D2FB-4BF1-BE84-26E36751822A}"/>
              </a:ext>
            </a:extLst>
          </p:cNvPr>
          <p:cNvSpPr/>
          <p:nvPr/>
        </p:nvSpPr>
        <p:spPr>
          <a:xfrm>
            <a:off x="182880" y="603624"/>
            <a:ext cx="5913120" cy="354196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tIns="46800" numCol="2" rtlCol="0" anchor="t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shelf		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raf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job		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meslek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	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kişi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		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veteriner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movie		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film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twin		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ikiz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glasses	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gözlük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story	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hikaye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joke		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şaka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personality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kişilik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appearance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dış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görünüş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headscarf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baş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örtüsü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relationship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ilişki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classmate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sınıf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arkadaşı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hobby	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hobi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cycling		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bisiklet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sürme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539240" y="143168"/>
            <a:ext cx="3200400" cy="46045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NOUNS</a:t>
            </a:r>
          </a:p>
        </p:txBody>
      </p:sp>
      <p:sp>
        <p:nvSpPr>
          <p:cNvPr id="4" name="Dikdörtgen 3"/>
          <p:cNvSpPr/>
          <p:nvPr/>
        </p:nvSpPr>
        <p:spPr>
          <a:xfrm>
            <a:off x="8259196" y="4280766"/>
            <a:ext cx="1809277" cy="367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VERB PHRASES</a:t>
            </a:r>
          </a:p>
        </p:txBody>
      </p:sp>
      <p:sp>
        <p:nvSpPr>
          <p:cNvPr id="6" name="Dikdörtgen 5"/>
          <p:cNvSpPr/>
          <p:nvPr/>
        </p:nvSpPr>
        <p:spPr>
          <a:xfrm>
            <a:off x="6096000" y="4765042"/>
            <a:ext cx="5913119" cy="20319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numCol="2"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on well with someone</a:t>
            </a:r>
            <a:r>
              <a:rPr lang="tr-T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biriyle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iyi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geçinm</a:t>
            </a:r>
            <a:r>
              <a:rPr lang="tr-T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 like	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benzemek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spend time</a:t>
            </a:r>
            <a:r>
              <a:rPr lang="tr-T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vakit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geçirmek</a:t>
            </a:r>
            <a:endParaRPr lang="tr-T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something in common</a:t>
            </a:r>
            <a:r>
              <a:rPr lang="tr-T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ortak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  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şeye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sahip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olmak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tr-T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tell the truth</a:t>
            </a:r>
            <a:r>
              <a:rPr lang="tr-T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doğruyu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söylemek</a:t>
            </a:r>
            <a:endParaRPr lang="tr-T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tell lies	</a:t>
            </a:r>
            <a:r>
              <a:rPr lang="tr-T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yalan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söylemek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tell stories	</a:t>
            </a:r>
            <a:r>
              <a:rPr lang="tr-T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hikaye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anlatmak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</a:t>
            </a:r>
            <a:endParaRPr lang="tr-T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tell jokes	</a:t>
            </a:r>
            <a:r>
              <a:rPr lang="tr-T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şaka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yapmak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tr-TR" sz="1400" b="1" dirty="0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0955585B-C0C7-4AF0-BE83-882C3B1DF574}"/>
              </a:ext>
            </a:extLst>
          </p:cNvPr>
          <p:cNvSpPr/>
          <p:nvPr/>
        </p:nvSpPr>
        <p:spPr>
          <a:xfrm>
            <a:off x="1346200" y="4225089"/>
            <a:ext cx="3200400" cy="46045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ACTIVITIES</a:t>
            </a:r>
          </a:p>
        </p:txBody>
      </p:sp>
      <p:sp>
        <p:nvSpPr>
          <p:cNvPr id="13" name="Metin Kutusu 1">
            <a:extLst>
              <a:ext uri="{FF2B5EF4-FFF2-40B4-BE49-F238E27FC236}">
                <a16:creationId xmlns:a16="http://schemas.microsoft.com/office/drawing/2014/main" id="{187E21C4-3DE7-470E-A80E-4620B63F4D96}"/>
              </a:ext>
            </a:extLst>
          </p:cNvPr>
          <p:cNvSpPr txBox="1"/>
          <p:nvPr/>
        </p:nvSpPr>
        <p:spPr>
          <a:xfrm>
            <a:off x="182880" y="4786571"/>
            <a:ext cx="5730240" cy="2031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108000" rIns="91440" bIns="45720" numCol="2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buy presents 	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hediye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almak</a:t>
            </a:r>
            <a:endParaRPr lang="tr-T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keep fit 	</a:t>
            </a:r>
            <a:r>
              <a:rPr lang="tr-T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formunu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korumak</a:t>
            </a:r>
            <a:endParaRPr lang="tr-T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 to the gym	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spor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salonuna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gitmek</a:t>
            </a:r>
            <a:endParaRPr lang="tr-T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sten to mus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	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müzik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dinlemek</a:t>
            </a:r>
            <a:endParaRPr lang="tr-T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 cycl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 	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bisiklet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sürmeye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gitmek</a:t>
            </a:r>
            <a:endParaRPr lang="tr-T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 mov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	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film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izlemek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surf on the Net 	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internette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gezinmek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1D22F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tr-T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305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1B69A5E8-2D9D-42E1-ABFA-A8E75CBCAA62}"/>
              </a:ext>
            </a:extLst>
          </p:cNvPr>
          <p:cNvSpPr/>
          <p:nvPr/>
        </p:nvSpPr>
        <p:spPr>
          <a:xfrm>
            <a:off x="4366727" y="135928"/>
            <a:ext cx="2743201" cy="40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Vocabulary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Exercises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5C389FB-D11F-4120-B030-86810EB4D87B}"/>
              </a:ext>
            </a:extLst>
          </p:cNvPr>
          <p:cNvSpPr txBox="1"/>
          <p:nvPr/>
        </p:nvSpPr>
        <p:spPr>
          <a:xfrm>
            <a:off x="372498" y="856074"/>
            <a:ext cx="411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1. Write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words</a:t>
            </a:r>
            <a:r>
              <a:rPr lang="tr-TR" b="1" dirty="0"/>
              <a:t> </a:t>
            </a:r>
            <a:r>
              <a:rPr lang="tr-TR" b="1" dirty="0" err="1"/>
              <a:t>under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pictures</a:t>
            </a:r>
            <a:r>
              <a:rPr lang="tr-TR" b="1" dirty="0"/>
              <a:t>.</a:t>
            </a:r>
          </a:p>
          <a:p>
            <a:endParaRPr lang="en-US" dirty="0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12C98557-6F98-4772-BEFE-CA26873ACFDF}"/>
              </a:ext>
            </a:extLst>
          </p:cNvPr>
          <p:cNvSpPr/>
          <p:nvPr/>
        </p:nvSpPr>
        <p:spPr>
          <a:xfrm>
            <a:off x="65599" y="1336921"/>
            <a:ext cx="1482321" cy="324627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well-built</a:t>
            </a:r>
            <a:endParaRPr lang="en-US" dirty="0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6CC4BCB1-C27C-44A2-99F8-5C57DCBED6C0}"/>
              </a:ext>
            </a:extLst>
          </p:cNvPr>
          <p:cNvSpPr/>
          <p:nvPr/>
        </p:nvSpPr>
        <p:spPr>
          <a:xfrm>
            <a:off x="3295717" y="1739225"/>
            <a:ext cx="1498780" cy="32163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slim</a:t>
            </a:r>
            <a:endParaRPr lang="en-US" dirty="0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0E198BD8-6882-40B3-8BB1-A319BAE4F1CD}"/>
              </a:ext>
            </a:extLst>
          </p:cNvPr>
          <p:cNvSpPr/>
          <p:nvPr/>
        </p:nvSpPr>
        <p:spPr>
          <a:xfrm>
            <a:off x="75606" y="1759054"/>
            <a:ext cx="1482321" cy="33544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beautiful</a:t>
            </a:r>
            <a:endParaRPr lang="en-US" dirty="0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FC29A507-6744-4C76-859E-2BC7EC08EBDB}"/>
              </a:ext>
            </a:extLst>
          </p:cNvPr>
          <p:cNvSpPr/>
          <p:nvPr/>
        </p:nvSpPr>
        <p:spPr>
          <a:xfrm>
            <a:off x="3368406" y="1314725"/>
            <a:ext cx="1619261" cy="31467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blond</a:t>
            </a:r>
            <a:endParaRPr lang="en-US" dirty="0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A7E99DE6-AE17-4652-B438-FF446E6278AF}"/>
              </a:ext>
            </a:extLst>
          </p:cNvPr>
          <p:cNvSpPr/>
          <p:nvPr/>
        </p:nvSpPr>
        <p:spPr>
          <a:xfrm>
            <a:off x="1632519" y="1331257"/>
            <a:ext cx="1636941" cy="31100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curly</a:t>
            </a:r>
            <a:endParaRPr lang="en-US" dirty="0"/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0343DE8D-E014-40A2-892D-D2A98B03321C}"/>
              </a:ext>
            </a:extLst>
          </p:cNvPr>
          <p:cNvSpPr/>
          <p:nvPr/>
        </p:nvSpPr>
        <p:spPr>
          <a:xfrm>
            <a:off x="1676338" y="1755831"/>
            <a:ext cx="1562909" cy="3143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plump</a:t>
            </a:r>
            <a:endParaRPr lang="en-US" dirty="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10FF2643-E768-4465-96FE-F4D32092F958}"/>
              </a:ext>
            </a:extLst>
          </p:cNvPr>
          <p:cNvSpPr txBox="1"/>
          <p:nvPr/>
        </p:nvSpPr>
        <p:spPr>
          <a:xfrm>
            <a:off x="65599" y="2106357"/>
            <a:ext cx="47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1.</a:t>
            </a:r>
            <a:endParaRPr lang="en-US" dirty="0"/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627151E1-72D7-4EEE-AC66-D159F04A629B}"/>
              </a:ext>
            </a:extLst>
          </p:cNvPr>
          <p:cNvSpPr txBox="1"/>
          <p:nvPr/>
        </p:nvSpPr>
        <p:spPr>
          <a:xfrm>
            <a:off x="88447" y="4016385"/>
            <a:ext cx="47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4.</a:t>
            </a:r>
            <a:endParaRPr lang="en-US" dirty="0"/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DD819C9B-7976-4750-899E-0B00C65BEF98}"/>
              </a:ext>
            </a:extLst>
          </p:cNvPr>
          <p:cNvSpPr txBox="1"/>
          <p:nvPr/>
        </p:nvSpPr>
        <p:spPr>
          <a:xfrm>
            <a:off x="3279709" y="2316706"/>
            <a:ext cx="47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3.</a:t>
            </a:r>
            <a:endParaRPr lang="en-US" dirty="0"/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24CF66E8-D588-4E10-8131-C16B31995BFE}"/>
              </a:ext>
            </a:extLst>
          </p:cNvPr>
          <p:cNvSpPr txBox="1"/>
          <p:nvPr/>
        </p:nvSpPr>
        <p:spPr>
          <a:xfrm>
            <a:off x="1656182" y="2342768"/>
            <a:ext cx="47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2.</a:t>
            </a:r>
            <a:endParaRPr lang="en-US" dirty="0"/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DA35EBD7-440B-4B7B-95FD-8EE40261C3F7}"/>
              </a:ext>
            </a:extLst>
          </p:cNvPr>
          <p:cNvSpPr txBox="1"/>
          <p:nvPr/>
        </p:nvSpPr>
        <p:spPr>
          <a:xfrm>
            <a:off x="194387" y="3704250"/>
            <a:ext cx="14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___________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A38900AC-1480-4B3E-A4F8-8E4B7D62B2CC}"/>
              </a:ext>
            </a:extLst>
          </p:cNvPr>
          <p:cNvSpPr txBox="1"/>
          <p:nvPr/>
        </p:nvSpPr>
        <p:spPr>
          <a:xfrm>
            <a:off x="145433" y="5641695"/>
            <a:ext cx="14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___________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A507951E-725F-4B74-8CD7-3CBADE32E292}"/>
              </a:ext>
            </a:extLst>
          </p:cNvPr>
          <p:cNvSpPr txBox="1"/>
          <p:nvPr/>
        </p:nvSpPr>
        <p:spPr>
          <a:xfrm>
            <a:off x="3824083" y="3725919"/>
            <a:ext cx="14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___________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09129519-44B3-4669-9264-C23ED80D5103}"/>
              </a:ext>
            </a:extLst>
          </p:cNvPr>
          <p:cNvSpPr txBox="1"/>
          <p:nvPr/>
        </p:nvSpPr>
        <p:spPr>
          <a:xfrm>
            <a:off x="1815615" y="3705035"/>
            <a:ext cx="14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___________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53440BCA-27FD-42D0-B65D-5EFB06C7D191}"/>
              </a:ext>
            </a:extLst>
          </p:cNvPr>
          <p:cNvSpPr txBox="1"/>
          <p:nvPr/>
        </p:nvSpPr>
        <p:spPr>
          <a:xfrm>
            <a:off x="3662930" y="5636066"/>
            <a:ext cx="14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___________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3B88C580-8329-4EC7-A121-045D938C0DB9}"/>
              </a:ext>
            </a:extLst>
          </p:cNvPr>
          <p:cNvSpPr txBox="1"/>
          <p:nvPr/>
        </p:nvSpPr>
        <p:spPr>
          <a:xfrm>
            <a:off x="1824613" y="5663238"/>
            <a:ext cx="14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___________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9" name="Metin kutusu 48">
            <a:extLst>
              <a:ext uri="{FF2B5EF4-FFF2-40B4-BE49-F238E27FC236}">
                <a16:creationId xmlns:a16="http://schemas.microsoft.com/office/drawing/2014/main" id="{E5B1ECC6-8BAD-48F6-AD02-CF30CC4048D3}"/>
              </a:ext>
            </a:extLst>
          </p:cNvPr>
          <p:cNvSpPr txBox="1"/>
          <p:nvPr/>
        </p:nvSpPr>
        <p:spPr>
          <a:xfrm>
            <a:off x="1767897" y="4089218"/>
            <a:ext cx="47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5.</a:t>
            </a:r>
            <a:endParaRPr lang="en-US" dirty="0"/>
          </a:p>
        </p:txBody>
      </p:sp>
      <p:sp>
        <p:nvSpPr>
          <p:cNvPr id="52" name="Metin kutusu 51">
            <a:extLst>
              <a:ext uri="{FF2B5EF4-FFF2-40B4-BE49-F238E27FC236}">
                <a16:creationId xmlns:a16="http://schemas.microsoft.com/office/drawing/2014/main" id="{EF1C71EB-87C5-4CD6-8E16-D299A375574F}"/>
              </a:ext>
            </a:extLst>
          </p:cNvPr>
          <p:cNvSpPr txBox="1"/>
          <p:nvPr/>
        </p:nvSpPr>
        <p:spPr>
          <a:xfrm>
            <a:off x="5947789" y="895572"/>
            <a:ext cx="527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2. Complete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sentences</a:t>
            </a:r>
            <a:r>
              <a:rPr lang="tr-TR" b="1" dirty="0"/>
              <a:t> </a:t>
            </a:r>
            <a:r>
              <a:rPr lang="tr-TR" b="1" dirty="0" err="1"/>
              <a:t>with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verbs</a:t>
            </a:r>
            <a:r>
              <a:rPr lang="tr-TR" b="1" dirty="0"/>
              <a:t> </a:t>
            </a:r>
            <a:r>
              <a:rPr lang="tr-TR" b="1" dirty="0" err="1"/>
              <a:t>below</a:t>
            </a:r>
            <a:r>
              <a:rPr lang="tr-TR" b="1" dirty="0"/>
              <a:t>.</a:t>
            </a:r>
            <a:endParaRPr lang="en-US" b="1" dirty="0"/>
          </a:p>
        </p:txBody>
      </p:sp>
      <p:sp>
        <p:nvSpPr>
          <p:cNvPr id="54" name="Dikdörtgen: Köşeleri Yuvarlatılmış 53">
            <a:extLst>
              <a:ext uri="{FF2B5EF4-FFF2-40B4-BE49-F238E27FC236}">
                <a16:creationId xmlns:a16="http://schemas.microsoft.com/office/drawing/2014/main" id="{E4BE964E-41D9-400C-BCC6-1ABCF2F04A59}"/>
              </a:ext>
            </a:extLst>
          </p:cNvPr>
          <p:cNvSpPr/>
          <p:nvPr/>
        </p:nvSpPr>
        <p:spPr>
          <a:xfrm>
            <a:off x="9268634" y="1449869"/>
            <a:ext cx="1486848" cy="29407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honest</a:t>
            </a:r>
            <a:endParaRPr lang="en-US" dirty="0"/>
          </a:p>
        </p:txBody>
      </p:sp>
      <p:sp>
        <p:nvSpPr>
          <p:cNvPr id="56" name="Dikdörtgen: Köşeleri Yuvarlatılmış 55">
            <a:extLst>
              <a:ext uri="{FF2B5EF4-FFF2-40B4-BE49-F238E27FC236}">
                <a16:creationId xmlns:a16="http://schemas.microsoft.com/office/drawing/2014/main" id="{34759A6F-9763-408C-ABD0-21518A467DD5}"/>
              </a:ext>
            </a:extLst>
          </p:cNvPr>
          <p:cNvSpPr/>
          <p:nvPr/>
        </p:nvSpPr>
        <p:spPr>
          <a:xfrm>
            <a:off x="7938279" y="1465087"/>
            <a:ext cx="1330355" cy="2739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talkative</a:t>
            </a:r>
            <a:endParaRPr lang="en-US" dirty="0"/>
          </a:p>
        </p:txBody>
      </p:sp>
      <p:sp>
        <p:nvSpPr>
          <p:cNvPr id="58" name="Dikdörtgen: Köşeleri Yuvarlatılmış 57">
            <a:extLst>
              <a:ext uri="{FF2B5EF4-FFF2-40B4-BE49-F238E27FC236}">
                <a16:creationId xmlns:a16="http://schemas.microsoft.com/office/drawing/2014/main" id="{15160CB8-37B3-43A6-9AFB-32907C9C78ED}"/>
              </a:ext>
            </a:extLst>
          </p:cNvPr>
          <p:cNvSpPr/>
          <p:nvPr/>
        </p:nvSpPr>
        <p:spPr>
          <a:xfrm>
            <a:off x="6171860" y="1445469"/>
            <a:ext cx="1530240" cy="3103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outgoing</a:t>
            </a:r>
            <a:endParaRPr lang="en-US" dirty="0"/>
          </a:p>
        </p:txBody>
      </p:sp>
      <p:sp>
        <p:nvSpPr>
          <p:cNvPr id="60" name="Dikdörtgen: Köşeleri Yuvarlatılmış 59">
            <a:extLst>
              <a:ext uri="{FF2B5EF4-FFF2-40B4-BE49-F238E27FC236}">
                <a16:creationId xmlns:a16="http://schemas.microsoft.com/office/drawing/2014/main" id="{FF10D682-2496-4213-8D70-74597ABA71F6}"/>
              </a:ext>
            </a:extLst>
          </p:cNvPr>
          <p:cNvSpPr/>
          <p:nvPr/>
        </p:nvSpPr>
        <p:spPr>
          <a:xfrm>
            <a:off x="10629394" y="1880116"/>
            <a:ext cx="1486847" cy="29407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hardworking</a:t>
            </a:r>
            <a:endParaRPr lang="en-US" dirty="0"/>
          </a:p>
        </p:txBody>
      </p:sp>
      <p:sp>
        <p:nvSpPr>
          <p:cNvPr id="62" name="Dikdörtgen: Köşeleri Yuvarlatılmış 61">
            <a:extLst>
              <a:ext uri="{FF2B5EF4-FFF2-40B4-BE49-F238E27FC236}">
                <a16:creationId xmlns:a16="http://schemas.microsoft.com/office/drawing/2014/main" id="{65CD8B02-8B19-4511-B632-BBE29CF20F48}"/>
              </a:ext>
            </a:extLst>
          </p:cNvPr>
          <p:cNvSpPr/>
          <p:nvPr/>
        </p:nvSpPr>
        <p:spPr>
          <a:xfrm>
            <a:off x="9325588" y="1885773"/>
            <a:ext cx="1260089" cy="3136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selfish</a:t>
            </a:r>
            <a:endParaRPr lang="en-US" dirty="0"/>
          </a:p>
        </p:txBody>
      </p:sp>
      <p:sp>
        <p:nvSpPr>
          <p:cNvPr id="64" name="Dikdörtgen: Köşeleri Yuvarlatılmış 63">
            <a:extLst>
              <a:ext uri="{FF2B5EF4-FFF2-40B4-BE49-F238E27FC236}">
                <a16:creationId xmlns:a16="http://schemas.microsoft.com/office/drawing/2014/main" id="{A16DD69C-C293-4803-B28B-8BA9B3E22078}"/>
              </a:ext>
            </a:extLst>
          </p:cNvPr>
          <p:cNvSpPr/>
          <p:nvPr/>
        </p:nvSpPr>
        <p:spPr>
          <a:xfrm>
            <a:off x="7635011" y="1926776"/>
            <a:ext cx="1462882" cy="3136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cheerful</a:t>
            </a:r>
            <a:endParaRPr lang="en-US" dirty="0"/>
          </a:p>
        </p:txBody>
      </p:sp>
      <p:sp>
        <p:nvSpPr>
          <p:cNvPr id="66" name="Dikdörtgen: Köşeleri Yuvarlatılmış 65">
            <a:extLst>
              <a:ext uri="{FF2B5EF4-FFF2-40B4-BE49-F238E27FC236}">
                <a16:creationId xmlns:a16="http://schemas.microsoft.com/office/drawing/2014/main" id="{02C7CE90-F280-4E6F-930C-5DB989081FD1}"/>
              </a:ext>
            </a:extLst>
          </p:cNvPr>
          <p:cNvSpPr/>
          <p:nvPr/>
        </p:nvSpPr>
        <p:spPr>
          <a:xfrm>
            <a:off x="6036385" y="1955910"/>
            <a:ext cx="1462882" cy="3136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mean</a:t>
            </a:r>
            <a:endParaRPr lang="en-US" dirty="0"/>
          </a:p>
        </p:txBody>
      </p:sp>
      <p:sp>
        <p:nvSpPr>
          <p:cNvPr id="68" name="Dikdörtgen: Köşeleri Yuvarlatılmış 67">
            <a:extLst>
              <a:ext uri="{FF2B5EF4-FFF2-40B4-BE49-F238E27FC236}">
                <a16:creationId xmlns:a16="http://schemas.microsoft.com/office/drawing/2014/main" id="{FA939F76-1B00-4C41-A329-0991BE16D83A}"/>
              </a:ext>
            </a:extLst>
          </p:cNvPr>
          <p:cNvSpPr/>
          <p:nvPr/>
        </p:nvSpPr>
        <p:spPr>
          <a:xfrm>
            <a:off x="10958108" y="1421002"/>
            <a:ext cx="1089794" cy="3143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wavy</a:t>
            </a:r>
            <a:endParaRPr lang="en-US" dirty="0"/>
          </a:p>
        </p:txBody>
      </p:sp>
      <p:sp>
        <p:nvSpPr>
          <p:cNvPr id="69" name="Metin kutusu 68">
            <a:extLst>
              <a:ext uri="{FF2B5EF4-FFF2-40B4-BE49-F238E27FC236}">
                <a16:creationId xmlns:a16="http://schemas.microsoft.com/office/drawing/2014/main" id="{5CEB3637-52BA-4CF9-936A-A07C92B6543E}"/>
              </a:ext>
            </a:extLst>
          </p:cNvPr>
          <p:cNvSpPr txBox="1"/>
          <p:nvPr/>
        </p:nvSpPr>
        <p:spPr>
          <a:xfrm>
            <a:off x="5942704" y="2369781"/>
            <a:ext cx="6193650" cy="3724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r-TR" sz="1600" b="1" dirty="0"/>
              <a:t>1.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Betty is _______</a:t>
            </a:r>
            <a:r>
              <a:rPr lang="tr-T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because she has lots of friends. </a:t>
            </a:r>
            <a:endParaRPr lang="tr-TR" sz="1600" b="1" dirty="0"/>
          </a:p>
          <a:p>
            <a:pPr>
              <a:lnSpc>
                <a:spcPct val="200000"/>
              </a:lnSpc>
            </a:pPr>
            <a:r>
              <a:rPr lang="tr-TR" sz="1600" b="1" dirty="0"/>
              <a:t>2. </a:t>
            </a:r>
            <a:r>
              <a:rPr lang="tr-TR" sz="1600" dirty="0" err="1"/>
              <a:t>Drake</a:t>
            </a:r>
            <a:r>
              <a:rPr lang="tr-TR" sz="1600" dirty="0"/>
              <a:t> is ____________ . He </a:t>
            </a:r>
            <a:r>
              <a:rPr lang="tr-TR" sz="1600" dirty="0" err="1"/>
              <a:t>never</a:t>
            </a:r>
            <a:r>
              <a:rPr lang="tr-TR" sz="1600" dirty="0"/>
              <a:t> </a:t>
            </a:r>
            <a:r>
              <a:rPr lang="tr-TR" sz="1600" dirty="0" err="1"/>
              <a:t>tells</a:t>
            </a:r>
            <a:r>
              <a:rPr lang="tr-TR" sz="1600" dirty="0"/>
              <a:t> </a:t>
            </a:r>
            <a:r>
              <a:rPr lang="tr-TR" sz="1600" dirty="0" err="1"/>
              <a:t>lies</a:t>
            </a:r>
            <a:r>
              <a:rPr lang="tr-TR" sz="1600" dirty="0"/>
              <a:t>. </a:t>
            </a:r>
          </a:p>
          <a:p>
            <a:pPr>
              <a:lnSpc>
                <a:spcPct val="200000"/>
              </a:lnSpc>
            </a:pPr>
            <a:r>
              <a:rPr lang="tr-TR" sz="1600" b="1" dirty="0"/>
              <a:t>3. </a:t>
            </a:r>
            <a:r>
              <a:rPr lang="tr-TR" sz="1600" dirty="0" err="1"/>
              <a:t>Rosa</a:t>
            </a:r>
            <a:r>
              <a:rPr lang="tr-TR" sz="1600" dirty="0"/>
              <a:t> is ______________ . </a:t>
            </a:r>
            <a:r>
              <a:rPr lang="tr-TR" sz="1600" dirty="0" err="1"/>
              <a:t>She</a:t>
            </a:r>
            <a:r>
              <a:rPr lang="tr-TR" sz="1600" dirty="0"/>
              <a:t> </a:t>
            </a:r>
            <a:r>
              <a:rPr lang="tr-TR" sz="1600" dirty="0" err="1"/>
              <a:t>never</a:t>
            </a:r>
            <a:r>
              <a:rPr lang="tr-TR" sz="1600" dirty="0"/>
              <a:t> </a:t>
            </a:r>
            <a:r>
              <a:rPr lang="tr-TR" sz="1600" dirty="0" err="1"/>
              <a:t>stops</a:t>
            </a:r>
            <a:r>
              <a:rPr lang="tr-TR" sz="1600" dirty="0"/>
              <a:t> </a:t>
            </a:r>
            <a:r>
              <a:rPr lang="tr-TR" sz="1600" dirty="0" err="1"/>
              <a:t>speaking</a:t>
            </a:r>
            <a:r>
              <a:rPr lang="tr-TR" sz="1600" dirty="0"/>
              <a:t>.</a:t>
            </a:r>
          </a:p>
          <a:p>
            <a:pPr>
              <a:lnSpc>
                <a:spcPct val="200000"/>
              </a:lnSpc>
            </a:pPr>
            <a:r>
              <a:rPr lang="tr-TR" sz="1600" b="1" dirty="0"/>
              <a:t>4. </a:t>
            </a:r>
            <a:r>
              <a:rPr lang="tr-TR" sz="1600" dirty="0"/>
              <a:t>Helen </a:t>
            </a:r>
            <a:r>
              <a:rPr lang="tr-TR" sz="1600" dirty="0" err="1"/>
              <a:t>always</a:t>
            </a:r>
            <a:r>
              <a:rPr lang="tr-TR" sz="1600" dirty="0"/>
              <a:t> </a:t>
            </a:r>
            <a:r>
              <a:rPr lang="tr-TR" sz="1600" dirty="0" err="1"/>
              <a:t>thinks</a:t>
            </a:r>
            <a:r>
              <a:rPr lang="tr-TR" sz="1600" dirty="0"/>
              <a:t> </a:t>
            </a:r>
            <a:r>
              <a:rPr lang="tr-TR" sz="1600" dirty="0" err="1"/>
              <a:t>herself</a:t>
            </a:r>
            <a:r>
              <a:rPr lang="tr-TR" sz="1600" dirty="0"/>
              <a:t>. </a:t>
            </a:r>
            <a:r>
              <a:rPr lang="tr-TR" sz="1600" dirty="0" err="1"/>
              <a:t>She</a:t>
            </a:r>
            <a:r>
              <a:rPr lang="tr-TR" sz="1600" dirty="0"/>
              <a:t> is _____________ . </a:t>
            </a:r>
            <a:endParaRPr lang="tr-TR" sz="1600" b="1" dirty="0"/>
          </a:p>
          <a:p>
            <a:pPr>
              <a:lnSpc>
                <a:spcPct val="200000"/>
              </a:lnSpc>
            </a:pPr>
            <a:r>
              <a:rPr lang="tr-TR" sz="1600" b="1" dirty="0"/>
              <a:t>5. </a:t>
            </a:r>
            <a:r>
              <a:rPr lang="tr-TR" sz="1600" dirty="0" err="1"/>
              <a:t>You</a:t>
            </a:r>
            <a:r>
              <a:rPr lang="tr-TR" sz="1600" dirty="0"/>
              <a:t> </a:t>
            </a:r>
            <a:r>
              <a:rPr lang="tr-TR" sz="1600" dirty="0" err="1"/>
              <a:t>are</a:t>
            </a:r>
            <a:r>
              <a:rPr lang="tr-TR" sz="1600" dirty="0"/>
              <a:t> a </a:t>
            </a:r>
            <a:r>
              <a:rPr lang="tr-TR" sz="1600" dirty="0" err="1"/>
              <a:t>very</a:t>
            </a:r>
            <a:r>
              <a:rPr lang="tr-TR" sz="1600" dirty="0"/>
              <a:t> ________________ </a:t>
            </a:r>
            <a:r>
              <a:rPr lang="tr-TR" sz="1600" dirty="0" err="1"/>
              <a:t>student</a:t>
            </a:r>
            <a:r>
              <a:rPr lang="tr-TR" sz="1600" dirty="0"/>
              <a:t>. </a:t>
            </a:r>
            <a:r>
              <a:rPr lang="tr-TR" sz="1600" dirty="0" err="1"/>
              <a:t>Your</a:t>
            </a:r>
            <a:r>
              <a:rPr lang="tr-TR" sz="1600" dirty="0"/>
              <a:t> </a:t>
            </a:r>
            <a:r>
              <a:rPr lang="tr-TR" sz="1600" dirty="0" err="1"/>
              <a:t>grades</a:t>
            </a:r>
            <a:r>
              <a:rPr lang="tr-TR" sz="1600" dirty="0"/>
              <a:t> </a:t>
            </a:r>
            <a:r>
              <a:rPr lang="tr-TR" sz="1600" dirty="0" err="1"/>
              <a:t>are</a:t>
            </a:r>
            <a:r>
              <a:rPr lang="tr-TR" sz="1600" dirty="0"/>
              <a:t> </a:t>
            </a:r>
            <a:r>
              <a:rPr lang="tr-TR" sz="1600" dirty="0" err="1"/>
              <a:t>very</a:t>
            </a:r>
            <a:r>
              <a:rPr lang="tr-TR" sz="1600" dirty="0"/>
              <a:t> </a:t>
            </a:r>
            <a:r>
              <a:rPr lang="tr-TR" sz="1600" dirty="0" err="1"/>
              <a:t>good</a:t>
            </a:r>
            <a:r>
              <a:rPr lang="tr-TR" sz="1600" dirty="0"/>
              <a:t>.</a:t>
            </a:r>
            <a:endParaRPr lang="tr-TR" sz="1600" b="1" dirty="0"/>
          </a:p>
          <a:p>
            <a:pPr>
              <a:lnSpc>
                <a:spcPct val="200000"/>
              </a:lnSpc>
            </a:pPr>
            <a:r>
              <a:rPr lang="tr-TR" sz="1600" b="1" dirty="0"/>
              <a:t>6. </a:t>
            </a:r>
            <a:r>
              <a:rPr lang="tr-TR" sz="1600" dirty="0"/>
              <a:t>My </a:t>
            </a:r>
            <a:r>
              <a:rPr lang="tr-TR" sz="1600" dirty="0" err="1"/>
              <a:t>brother</a:t>
            </a:r>
            <a:r>
              <a:rPr lang="tr-TR" sz="1600" dirty="0"/>
              <a:t> </a:t>
            </a:r>
            <a:r>
              <a:rPr lang="tr-TR" sz="1600" dirty="0" err="1"/>
              <a:t>always</a:t>
            </a:r>
            <a:r>
              <a:rPr lang="tr-TR" sz="1600" dirty="0"/>
              <a:t> </a:t>
            </a:r>
            <a:r>
              <a:rPr lang="tr-TR" sz="1600" dirty="0" err="1"/>
              <a:t>smiles</a:t>
            </a:r>
            <a:r>
              <a:rPr lang="tr-TR" sz="1600" dirty="0"/>
              <a:t>. He is a ___________ boy.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600" b="1" dirty="0"/>
              <a:t>7.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 is so ___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never shares his food. </a:t>
            </a:r>
            <a:endParaRPr lang="tr-TR" sz="1600" b="1" dirty="0"/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600" b="1" dirty="0"/>
              <a:t>8. </a:t>
            </a:r>
            <a:r>
              <a:rPr lang="tr-TR" sz="1600" dirty="0" err="1"/>
              <a:t>Rebecca</a:t>
            </a:r>
            <a:r>
              <a:rPr lang="tr-TR" sz="1600" dirty="0"/>
              <a:t> has </a:t>
            </a:r>
            <a:r>
              <a:rPr lang="tr-TR" sz="1600" dirty="0" err="1"/>
              <a:t>long</a:t>
            </a:r>
            <a:r>
              <a:rPr lang="tr-TR" sz="1600" dirty="0"/>
              <a:t> __________ </a:t>
            </a:r>
            <a:r>
              <a:rPr lang="tr-TR" sz="1600" dirty="0" err="1"/>
              <a:t>hair</a:t>
            </a:r>
            <a:r>
              <a:rPr lang="tr-TR" sz="1600" dirty="0"/>
              <a:t>.</a:t>
            </a:r>
            <a:endParaRPr lang="en-US" sz="1600" b="1" dirty="0"/>
          </a:p>
        </p:txBody>
      </p:sp>
      <p:cxnSp>
        <p:nvCxnSpPr>
          <p:cNvPr id="70" name="Düz Bağlayıcı 69">
            <a:extLst>
              <a:ext uri="{FF2B5EF4-FFF2-40B4-BE49-F238E27FC236}">
                <a16:creationId xmlns:a16="http://schemas.microsoft.com/office/drawing/2014/main" id="{BF412DA9-B857-4686-A657-A72218CA05CE}"/>
              </a:ext>
            </a:extLst>
          </p:cNvPr>
          <p:cNvCxnSpPr>
            <a:cxnSpLocks/>
          </p:cNvCxnSpPr>
          <p:nvPr/>
        </p:nvCxnSpPr>
        <p:spPr>
          <a:xfrm>
            <a:off x="5671492" y="730416"/>
            <a:ext cx="0" cy="17500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Düz Bağlayıcı 70">
            <a:extLst>
              <a:ext uri="{FF2B5EF4-FFF2-40B4-BE49-F238E27FC236}">
                <a16:creationId xmlns:a16="http://schemas.microsoft.com/office/drawing/2014/main" id="{10E43FED-FCE2-41C0-809D-114BA9AE5706}"/>
              </a:ext>
            </a:extLst>
          </p:cNvPr>
          <p:cNvCxnSpPr>
            <a:cxnSpLocks/>
          </p:cNvCxnSpPr>
          <p:nvPr/>
        </p:nvCxnSpPr>
        <p:spPr>
          <a:xfrm>
            <a:off x="5684609" y="4450123"/>
            <a:ext cx="0" cy="2341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Metin kutusu 71">
            <a:extLst>
              <a:ext uri="{FF2B5EF4-FFF2-40B4-BE49-F238E27FC236}">
                <a16:creationId xmlns:a16="http://schemas.microsoft.com/office/drawing/2014/main" id="{B71DA0D9-2EB8-4EA9-84C6-FCA6E5BEF263}"/>
              </a:ext>
            </a:extLst>
          </p:cNvPr>
          <p:cNvSpPr txBox="1"/>
          <p:nvPr/>
        </p:nvSpPr>
        <p:spPr>
          <a:xfrm>
            <a:off x="5472438" y="2897851"/>
            <a:ext cx="461665" cy="230832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Nartest</a:t>
            </a:r>
            <a:r>
              <a:rPr lang="tr-TR" b="1" dirty="0">
                <a:solidFill>
                  <a:srgbClr val="FF0000"/>
                </a:solidFill>
              </a:rPr>
              <a:t> İngilizce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3" name="Resim 72">
            <a:extLst>
              <a:ext uri="{FF2B5EF4-FFF2-40B4-BE49-F238E27FC236}">
                <a16:creationId xmlns:a16="http://schemas.microsoft.com/office/drawing/2014/main" id="{99D0F5C9-2299-47C6-A676-B415E9C55A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2023" y="2516127"/>
            <a:ext cx="317728" cy="369910"/>
          </a:xfrm>
          <a:prstGeom prst="rect">
            <a:avLst/>
          </a:prstGeom>
        </p:spPr>
      </p:pic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6ECAAD32-DF71-4294-85C7-9B1C6AAC63B4}"/>
              </a:ext>
            </a:extLst>
          </p:cNvPr>
          <p:cNvSpPr/>
          <p:nvPr/>
        </p:nvSpPr>
        <p:spPr>
          <a:xfrm>
            <a:off x="1881024" y="3624519"/>
            <a:ext cx="1516830" cy="34799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beautiful</a:t>
            </a:r>
            <a:endParaRPr lang="en-US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531AF5C7-F0C4-47C6-BAD6-B868ACB6EE7B}"/>
              </a:ext>
            </a:extLst>
          </p:cNvPr>
          <p:cNvSpPr/>
          <p:nvPr/>
        </p:nvSpPr>
        <p:spPr>
          <a:xfrm>
            <a:off x="3755570" y="5526234"/>
            <a:ext cx="1655242" cy="41072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blond</a:t>
            </a:r>
            <a:endParaRPr lang="en-US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0463593D-158E-460C-9981-4F3EBCEF31FA}"/>
              </a:ext>
            </a:extLst>
          </p:cNvPr>
          <p:cNvSpPr/>
          <p:nvPr/>
        </p:nvSpPr>
        <p:spPr>
          <a:xfrm>
            <a:off x="3821882" y="3624519"/>
            <a:ext cx="1407343" cy="33744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slim</a:t>
            </a:r>
            <a:endParaRPr lang="en-US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3A3F9D54-9302-40C0-BA29-416213A69C50}"/>
              </a:ext>
            </a:extLst>
          </p:cNvPr>
          <p:cNvSpPr/>
          <p:nvPr/>
        </p:nvSpPr>
        <p:spPr>
          <a:xfrm>
            <a:off x="173175" y="5563211"/>
            <a:ext cx="1459344" cy="31537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well-built</a:t>
            </a:r>
            <a:endParaRPr lang="en-US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238AAC0C-E241-403B-A39B-BD46D55873E1}"/>
              </a:ext>
            </a:extLst>
          </p:cNvPr>
          <p:cNvSpPr/>
          <p:nvPr/>
        </p:nvSpPr>
        <p:spPr>
          <a:xfrm>
            <a:off x="121691" y="3681585"/>
            <a:ext cx="1559260" cy="28582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plump</a:t>
            </a:r>
            <a:endParaRPr lang="en-US" dirty="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A91F0C3A-608E-4CE8-99CE-08EADA518CCB}"/>
              </a:ext>
            </a:extLst>
          </p:cNvPr>
          <p:cNvSpPr/>
          <p:nvPr/>
        </p:nvSpPr>
        <p:spPr>
          <a:xfrm>
            <a:off x="1815614" y="5606341"/>
            <a:ext cx="1525293" cy="27224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curly</a:t>
            </a:r>
            <a:endParaRPr lang="en-US" dirty="0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7A1BA0C2-7BAD-445D-B7C5-6392003AD5B2}"/>
              </a:ext>
            </a:extLst>
          </p:cNvPr>
          <p:cNvSpPr/>
          <p:nvPr/>
        </p:nvSpPr>
        <p:spPr>
          <a:xfrm>
            <a:off x="7001317" y="2966083"/>
            <a:ext cx="1152555" cy="2842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honest</a:t>
            </a:r>
            <a:endParaRPr lang="en-US" dirty="0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F5D4C7FF-66E6-454C-AF19-37557A7A5F0E}"/>
              </a:ext>
            </a:extLst>
          </p:cNvPr>
          <p:cNvSpPr/>
          <p:nvPr/>
        </p:nvSpPr>
        <p:spPr>
          <a:xfrm>
            <a:off x="9140850" y="3946041"/>
            <a:ext cx="1169479" cy="2976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selfish</a:t>
            </a:r>
            <a:endParaRPr lang="en-US" dirty="0"/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99D788ED-25A5-4A2A-9B32-5F1C81BF8854}"/>
              </a:ext>
            </a:extLst>
          </p:cNvPr>
          <p:cNvSpPr/>
          <p:nvPr/>
        </p:nvSpPr>
        <p:spPr>
          <a:xfrm>
            <a:off x="7742871" y="5702606"/>
            <a:ext cx="859953" cy="2598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wavy</a:t>
            </a:r>
            <a:endParaRPr lang="en-US" dirty="0"/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0331A948-8473-41BE-B5A0-45D23D7EDD7E}"/>
              </a:ext>
            </a:extLst>
          </p:cNvPr>
          <p:cNvSpPr/>
          <p:nvPr/>
        </p:nvSpPr>
        <p:spPr>
          <a:xfrm>
            <a:off x="9034189" y="4886031"/>
            <a:ext cx="1100809" cy="320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cheerful</a:t>
            </a:r>
            <a:endParaRPr lang="en-US" dirty="0"/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3A801F3C-D804-4E85-9003-A04B677883DE}"/>
              </a:ext>
            </a:extLst>
          </p:cNvPr>
          <p:cNvSpPr/>
          <p:nvPr/>
        </p:nvSpPr>
        <p:spPr>
          <a:xfrm>
            <a:off x="7011038" y="5274905"/>
            <a:ext cx="995119" cy="3125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mean</a:t>
            </a:r>
            <a:endParaRPr lang="en-US" dirty="0"/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100E99B7-FB0F-499D-A056-EB06E462303B}"/>
              </a:ext>
            </a:extLst>
          </p:cNvPr>
          <p:cNvSpPr/>
          <p:nvPr/>
        </p:nvSpPr>
        <p:spPr>
          <a:xfrm>
            <a:off x="6936980" y="2519512"/>
            <a:ext cx="1356296" cy="2787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outgoing</a:t>
            </a:r>
            <a:endParaRPr lang="en-US" dirty="0"/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0B9E5835-18B2-4A18-85D7-0D0C7BAB064F}"/>
              </a:ext>
            </a:extLst>
          </p:cNvPr>
          <p:cNvSpPr/>
          <p:nvPr/>
        </p:nvSpPr>
        <p:spPr>
          <a:xfrm>
            <a:off x="7499275" y="4440303"/>
            <a:ext cx="1520296" cy="3125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hardworking</a:t>
            </a:r>
            <a:endParaRPr lang="en-US" dirty="0"/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7C4819E0-41B0-4A71-B593-66E0DE82AB72}"/>
              </a:ext>
            </a:extLst>
          </p:cNvPr>
          <p:cNvSpPr/>
          <p:nvPr/>
        </p:nvSpPr>
        <p:spPr>
          <a:xfrm>
            <a:off x="6912457" y="3472707"/>
            <a:ext cx="1356296" cy="2842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talkative</a:t>
            </a:r>
            <a:endParaRPr lang="en-US" dirty="0"/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B9E0F605-2731-43B3-B81A-BEFE57DEC7F7}"/>
              </a:ext>
            </a:extLst>
          </p:cNvPr>
          <p:cNvSpPr txBox="1"/>
          <p:nvPr/>
        </p:nvSpPr>
        <p:spPr>
          <a:xfrm>
            <a:off x="3324870" y="4029584"/>
            <a:ext cx="47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6.</a:t>
            </a:r>
            <a:endParaRPr lang="en-US" dirty="0"/>
          </a:p>
        </p:txBody>
      </p:sp>
      <p:pic>
        <p:nvPicPr>
          <p:cNvPr id="29" name="Resim 28">
            <a:extLst>
              <a:ext uri="{FF2B5EF4-FFF2-40B4-BE49-F238E27FC236}">
                <a16:creationId xmlns:a16="http://schemas.microsoft.com/office/drawing/2014/main" id="{E985F0F0-D167-41E7-9529-70B8D622C8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429"/>
          <a:stretch/>
        </p:blipFill>
        <p:spPr>
          <a:xfrm>
            <a:off x="287227" y="2182949"/>
            <a:ext cx="1196588" cy="1449658"/>
          </a:xfrm>
          <a:prstGeom prst="rect">
            <a:avLst/>
          </a:prstGeom>
        </p:spPr>
      </p:pic>
      <p:pic>
        <p:nvPicPr>
          <p:cNvPr id="33" name="Resim 32">
            <a:extLst>
              <a:ext uri="{FF2B5EF4-FFF2-40B4-BE49-F238E27FC236}">
                <a16:creationId xmlns:a16="http://schemas.microsoft.com/office/drawing/2014/main" id="{03F08D76-814A-4FE2-94F9-6E6AE4CD4B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7"/>
          <a:stretch/>
        </p:blipFill>
        <p:spPr>
          <a:xfrm>
            <a:off x="2122836" y="2282414"/>
            <a:ext cx="907540" cy="1280819"/>
          </a:xfrm>
          <a:prstGeom prst="rect">
            <a:avLst/>
          </a:prstGeom>
        </p:spPr>
      </p:pic>
      <p:pic>
        <p:nvPicPr>
          <p:cNvPr id="38" name="Resim 37">
            <a:extLst>
              <a:ext uri="{FF2B5EF4-FFF2-40B4-BE49-F238E27FC236}">
                <a16:creationId xmlns:a16="http://schemas.microsoft.com/office/drawing/2014/main" id="{D4CC48BE-5278-4218-A647-DE8D75BFCD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1" t="18444" r="47687" b="10650"/>
          <a:stretch/>
        </p:blipFill>
        <p:spPr>
          <a:xfrm flipH="1">
            <a:off x="4285238" y="2252378"/>
            <a:ext cx="416845" cy="1340889"/>
          </a:xfrm>
          <a:prstGeom prst="rect">
            <a:avLst/>
          </a:prstGeom>
        </p:spPr>
      </p:pic>
      <p:pic>
        <p:nvPicPr>
          <p:cNvPr id="48" name="Resim 47">
            <a:extLst>
              <a:ext uri="{FF2B5EF4-FFF2-40B4-BE49-F238E27FC236}">
                <a16:creationId xmlns:a16="http://schemas.microsoft.com/office/drawing/2014/main" id="{16888F46-DBD2-45FA-9CAC-E59164F80D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9" b="14281"/>
          <a:stretch/>
        </p:blipFill>
        <p:spPr>
          <a:xfrm>
            <a:off x="194387" y="4444483"/>
            <a:ext cx="1568228" cy="1063619"/>
          </a:xfrm>
          <a:prstGeom prst="rect">
            <a:avLst/>
          </a:prstGeom>
        </p:spPr>
      </p:pic>
      <p:pic>
        <p:nvPicPr>
          <p:cNvPr id="51" name="Resim 50">
            <a:extLst>
              <a:ext uri="{FF2B5EF4-FFF2-40B4-BE49-F238E27FC236}">
                <a16:creationId xmlns:a16="http://schemas.microsoft.com/office/drawing/2014/main" id="{E1500CA6-1658-4C23-84FA-FCFDB5F86D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t="6111" r="6960" b="11131"/>
          <a:stretch/>
        </p:blipFill>
        <p:spPr>
          <a:xfrm>
            <a:off x="2097977" y="4214250"/>
            <a:ext cx="1204355" cy="1276468"/>
          </a:xfrm>
          <a:prstGeom prst="rect">
            <a:avLst/>
          </a:prstGeom>
        </p:spPr>
      </p:pic>
      <p:pic>
        <p:nvPicPr>
          <p:cNvPr id="55" name="Resim 54">
            <a:extLst>
              <a:ext uri="{FF2B5EF4-FFF2-40B4-BE49-F238E27FC236}">
                <a16:creationId xmlns:a16="http://schemas.microsoft.com/office/drawing/2014/main" id="{121F5232-7701-40A9-BD6B-356F5F63B1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9"/>
          <a:stretch/>
        </p:blipFill>
        <p:spPr>
          <a:xfrm>
            <a:off x="3969939" y="4246630"/>
            <a:ext cx="1096291" cy="11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92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54" grpId="0" animBg="1"/>
      <p:bldP spid="56" grpId="0" animBg="1"/>
      <p:bldP spid="58" grpId="0" animBg="1"/>
      <p:bldP spid="60" grpId="0" animBg="1"/>
      <p:bldP spid="62" grpId="0" animBg="1"/>
      <p:bldP spid="64" grpId="0" animBg="1"/>
      <p:bldP spid="66" grpId="0" animBg="1"/>
      <p:bldP spid="68" grpId="0" animBg="1"/>
      <p:bldP spid="2" grpId="0" animBg="1"/>
      <p:bldP spid="3" grpId="0" animBg="1"/>
      <p:bldP spid="4" grpId="0" animBg="1"/>
      <p:bldP spid="6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Resim 32">
            <a:extLst>
              <a:ext uri="{FF2B5EF4-FFF2-40B4-BE49-F238E27FC236}">
                <a16:creationId xmlns:a16="http://schemas.microsoft.com/office/drawing/2014/main" id="{8F5AEFB3-8484-4E93-B920-888C36103FA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31" y="695409"/>
            <a:ext cx="5749315" cy="4832350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688753B8-12AB-4500-968D-5FA4AB2264FA}"/>
              </a:ext>
            </a:extLst>
          </p:cNvPr>
          <p:cNvSpPr/>
          <p:nvPr/>
        </p:nvSpPr>
        <p:spPr>
          <a:xfrm>
            <a:off x="1147383" y="5947997"/>
            <a:ext cx="730242" cy="32072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97C0E22-B13D-4A87-8A21-FBF90BDB2EF8}"/>
              </a:ext>
            </a:extLst>
          </p:cNvPr>
          <p:cNvSpPr/>
          <p:nvPr/>
        </p:nvSpPr>
        <p:spPr>
          <a:xfrm>
            <a:off x="2825754" y="5527759"/>
            <a:ext cx="730241" cy="4303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4FFCEBA-2D17-46CF-AFBA-DBD8960E707E}"/>
              </a:ext>
            </a:extLst>
          </p:cNvPr>
          <p:cNvSpPr/>
          <p:nvPr/>
        </p:nvSpPr>
        <p:spPr>
          <a:xfrm>
            <a:off x="2188448" y="5237933"/>
            <a:ext cx="310446" cy="2708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026833A-E472-4E42-BB6D-A6A70A402C4E}"/>
              </a:ext>
            </a:extLst>
          </p:cNvPr>
          <p:cNvSpPr/>
          <p:nvPr/>
        </p:nvSpPr>
        <p:spPr>
          <a:xfrm>
            <a:off x="2498894" y="4790435"/>
            <a:ext cx="549106" cy="38885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0B9E17B-3DBB-4461-82C6-A6DD17DD877A}"/>
              </a:ext>
            </a:extLst>
          </p:cNvPr>
          <p:cNvSpPr/>
          <p:nvPr/>
        </p:nvSpPr>
        <p:spPr>
          <a:xfrm>
            <a:off x="5298794" y="4508879"/>
            <a:ext cx="804972" cy="28155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358630D-9C29-4F19-B7C9-837B01D49026}"/>
              </a:ext>
            </a:extLst>
          </p:cNvPr>
          <p:cNvSpPr/>
          <p:nvPr/>
        </p:nvSpPr>
        <p:spPr>
          <a:xfrm>
            <a:off x="3464197" y="4148551"/>
            <a:ext cx="637532" cy="27257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EB88AB5-941A-45BD-8942-16D448C14943}"/>
              </a:ext>
            </a:extLst>
          </p:cNvPr>
          <p:cNvSpPr txBox="1"/>
          <p:nvPr/>
        </p:nvSpPr>
        <p:spPr>
          <a:xfrm>
            <a:off x="494522" y="233265"/>
            <a:ext cx="3769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3. Match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halves</a:t>
            </a:r>
            <a:r>
              <a:rPr lang="tr-TR" b="1" dirty="0"/>
              <a:t> of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phrases</a:t>
            </a:r>
            <a:r>
              <a:rPr lang="tr-TR" b="1" dirty="0"/>
              <a:t>.</a:t>
            </a:r>
            <a:endParaRPr lang="en-US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D8723D1-79A3-4D4E-9E6F-6139296C9BAE}"/>
              </a:ext>
            </a:extLst>
          </p:cNvPr>
          <p:cNvSpPr txBox="1"/>
          <p:nvPr/>
        </p:nvSpPr>
        <p:spPr>
          <a:xfrm>
            <a:off x="256940" y="708623"/>
            <a:ext cx="43107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1. </a:t>
            </a:r>
            <a:r>
              <a:rPr lang="tr-TR" b="1" dirty="0" err="1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tr-TR" dirty="0" err="1"/>
              <a:t>et</a:t>
            </a:r>
            <a:r>
              <a:rPr lang="tr-TR" dirty="0"/>
              <a:t> on </a:t>
            </a:r>
            <a:r>
              <a:rPr lang="tr-TR" dirty="0" err="1"/>
              <a:t>well</a:t>
            </a:r>
            <a:r>
              <a:rPr lang="tr-TR" dirty="0"/>
              <a:t>		 ___	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a) </a:t>
            </a:r>
            <a:r>
              <a:rPr lang="tr-TR" dirty="0" err="1"/>
              <a:t>like</a:t>
            </a:r>
            <a:r>
              <a:rPr lang="tr-TR" dirty="0"/>
              <a:t> 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tr-TR" dirty="0"/>
              <a:t>listen			 ___ 	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b) </a:t>
            </a:r>
            <a:r>
              <a:rPr lang="tr-TR" dirty="0" err="1"/>
              <a:t>cycling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3. </a:t>
            </a:r>
            <a:r>
              <a:rPr lang="tr-TR" dirty="0" err="1"/>
              <a:t>tell</a:t>
            </a:r>
            <a:r>
              <a:rPr lang="tr-TR" dirty="0"/>
              <a:t>			 ___ 	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c) </a:t>
            </a:r>
            <a:r>
              <a:rPr lang="tr-TR" dirty="0" err="1"/>
              <a:t>presents</a:t>
            </a:r>
            <a:endParaRPr lang="tr-TR" dirty="0"/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4. </a:t>
            </a:r>
            <a:r>
              <a:rPr lang="tr-TR" dirty="0" err="1"/>
              <a:t>go</a:t>
            </a:r>
            <a:r>
              <a:rPr lang="tr-TR" dirty="0"/>
              <a:t>				___ 	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d) </a:t>
            </a:r>
            <a:r>
              <a:rPr lang="tr-TR" dirty="0" err="1"/>
              <a:t>movies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5. </a:t>
            </a:r>
            <a:r>
              <a:rPr lang="tr-TR" dirty="0"/>
              <a:t>buy			 ___ 	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e)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someone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6. </a:t>
            </a:r>
            <a:r>
              <a:rPr lang="tr-TR" dirty="0" err="1"/>
              <a:t>watch</a:t>
            </a:r>
            <a:r>
              <a:rPr lang="tr-TR" dirty="0"/>
              <a:t>			___ 	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f) 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music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7. </a:t>
            </a:r>
            <a:r>
              <a:rPr lang="tr-TR" dirty="0" err="1"/>
              <a:t>look</a:t>
            </a:r>
            <a:r>
              <a:rPr lang="tr-TR" dirty="0"/>
              <a:t>			 ___ 	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g) </a:t>
            </a:r>
            <a:r>
              <a:rPr lang="tr-TR" dirty="0" err="1"/>
              <a:t>lies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34FDB8B9-64FD-4493-BA1A-9C34C5393F05}"/>
              </a:ext>
            </a:extLst>
          </p:cNvPr>
          <p:cNvSpPr txBox="1"/>
          <p:nvPr/>
        </p:nvSpPr>
        <p:spPr>
          <a:xfrm>
            <a:off x="6494106" y="431578"/>
            <a:ext cx="5587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5. </a:t>
            </a:r>
            <a:r>
              <a:rPr lang="tr-TR" b="1" dirty="0" err="1"/>
              <a:t>Find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10 </a:t>
            </a:r>
            <a:r>
              <a:rPr lang="tr-TR" b="1" dirty="0" err="1"/>
              <a:t>words</a:t>
            </a:r>
            <a:r>
              <a:rPr lang="tr-TR" b="1" dirty="0"/>
              <a:t> in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word-search</a:t>
            </a:r>
            <a:r>
              <a:rPr lang="tr-TR" b="1" dirty="0"/>
              <a:t> </a:t>
            </a:r>
            <a:r>
              <a:rPr lang="tr-TR" b="1" dirty="0" err="1"/>
              <a:t>puzzle</a:t>
            </a:r>
            <a:r>
              <a:rPr lang="tr-TR" b="1" dirty="0"/>
              <a:t>.</a:t>
            </a:r>
            <a:endParaRPr lang="en-US" b="1" dirty="0"/>
          </a:p>
        </p:txBody>
      </p:sp>
      <p:cxnSp>
        <p:nvCxnSpPr>
          <p:cNvPr id="15" name="Düz Bağlayıcı 14">
            <a:extLst>
              <a:ext uri="{FF2B5EF4-FFF2-40B4-BE49-F238E27FC236}">
                <a16:creationId xmlns:a16="http://schemas.microsoft.com/office/drawing/2014/main" id="{A8153FA1-8569-41D1-A5DC-A61AA68C0342}"/>
              </a:ext>
            </a:extLst>
          </p:cNvPr>
          <p:cNvCxnSpPr/>
          <p:nvPr/>
        </p:nvCxnSpPr>
        <p:spPr>
          <a:xfrm>
            <a:off x="6332719" y="111627"/>
            <a:ext cx="0" cy="2341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EA3038F9-F0FD-4F45-86F7-EA1BBBFE2BDA}"/>
              </a:ext>
            </a:extLst>
          </p:cNvPr>
          <p:cNvCxnSpPr/>
          <p:nvPr/>
        </p:nvCxnSpPr>
        <p:spPr>
          <a:xfrm>
            <a:off x="6366156" y="4494356"/>
            <a:ext cx="0" cy="2341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78E3968C-8399-49C2-9E08-3601C43A1F29}"/>
              </a:ext>
            </a:extLst>
          </p:cNvPr>
          <p:cNvSpPr txBox="1"/>
          <p:nvPr/>
        </p:nvSpPr>
        <p:spPr>
          <a:xfrm>
            <a:off x="6133665" y="2870964"/>
            <a:ext cx="461665" cy="230832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Nartest</a:t>
            </a:r>
            <a:r>
              <a:rPr lang="tr-TR" b="1" dirty="0">
                <a:solidFill>
                  <a:srgbClr val="FF0000"/>
                </a:solidFill>
              </a:rPr>
              <a:t> İngilizce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66FC493C-13BD-4DB5-8BF5-1B92CDE55A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3250" y="2489240"/>
            <a:ext cx="317728" cy="36991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84B0199-2D3D-471C-90F5-A8E5DEA50EB4}"/>
              </a:ext>
            </a:extLst>
          </p:cNvPr>
          <p:cNvSpPr txBox="1"/>
          <p:nvPr/>
        </p:nvSpPr>
        <p:spPr>
          <a:xfrm>
            <a:off x="2169377" y="686575"/>
            <a:ext cx="419857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7</a:t>
            </a:r>
            <a:endParaRPr lang="en-US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AF58423-E47D-45AF-8C74-DB49613CF829}"/>
              </a:ext>
            </a:extLst>
          </p:cNvPr>
          <p:cNvSpPr txBox="1"/>
          <p:nvPr/>
        </p:nvSpPr>
        <p:spPr>
          <a:xfrm>
            <a:off x="2169377" y="951740"/>
            <a:ext cx="419857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4</a:t>
            </a:r>
            <a:endParaRPr lang="en-US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F8AF1456-7D86-400B-99A8-527982DE8901}"/>
              </a:ext>
            </a:extLst>
          </p:cNvPr>
          <p:cNvSpPr txBox="1"/>
          <p:nvPr/>
        </p:nvSpPr>
        <p:spPr>
          <a:xfrm>
            <a:off x="2142533" y="2054376"/>
            <a:ext cx="419857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</a:t>
            </a:r>
            <a:endParaRPr lang="en-US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25E8E370-F080-4D27-8E12-34E7A2C7E98C}"/>
              </a:ext>
            </a:extLst>
          </p:cNvPr>
          <p:cNvSpPr txBox="1"/>
          <p:nvPr/>
        </p:nvSpPr>
        <p:spPr>
          <a:xfrm>
            <a:off x="2150295" y="1791317"/>
            <a:ext cx="41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1</a:t>
            </a:r>
            <a:endParaRPr lang="en-US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E629B5F-6F14-4A99-B1D9-1A5403C636A9}"/>
              </a:ext>
            </a:extLst>
          </p:cNvPr>
          <p:cNvSpPr txBox="1"/>
          <p:nvPr/>
        </p:nvSpPr>
        <p:spPr>
          <a:xfrm>
            <a:off x="2150295" y="2339308"/>
            <a:ext cx="419857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3</a:t>
            </a:r>
            <a:endParaRPr lang="en-US" dirty="0"/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4D2183BE-9FCB-4D99-BFF5-74A405B5710B}"/>
              </a:ext>
            </a:extLst>
          </p:cNvPr>
          <p:cNvSpPr txBox="1"/>
          <p:nvPr/>
        </p:nvSpPr>
        <p:spPr>
          <a:xfrm>
            <a:off x="2160045" y="1251969"/>
            <a:ext cx="419857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5</a:t>
            </a:r>
            <a:endParaRPr lang="en-US" dirty="0"/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3144E7FD-9C4B-44D9-B60B-E13857D6C13C}"/>
              </a:ext>
            </a:extLst>
          </p:cNvPr>
          <p:cNvSpPr txBox="1"/>
          <p:nvPr/>
        </p:nvSpPr>
        <p:spPr>
          <a:xfrm>
            <a:off x="2142532" y="1533009"/>
            <a:ext cx="419857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6</a:t>
            </a:r>
            <a:endParaRPr lang="en-US" dirty="0"/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C7E2B4B7-66A0-46C4-BE9A-6B004A4CB12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109" y="686575"/>
            <a:ext cx="1768201" cy="2728082"/>
          </a:xfrm>
          <a:prstGeom prst="rect">
            <a:avLst/>
          </a:prstGeom>
        </p:spPr>
      </p:pic>
      <p:sp>
        <p:nvSpPr>
          <p:cNvPr id="13" name="Dikdörtgen 12">
            <a:extLst>
              <a:ext uri="{FF2B5EF4-FFF2-40B4-BE49-F238E27FC236}">
                <a16:creationId xmlns:a16="http://schemas.microsoft.com/office/drawing/2014/main" id="{09831FF0-E159-4A70-8E96-F72053F08636}"/>
              </a:ext>
            </a:extLst>
          </p:cNvPr>
          <p:cNvSpPr/>
          <p:nvPr/>
        </p:nvSpPr>
        <p:spPr>
          <a:xfrm rot="5400000">
            <a:off x="9985387" y="2142994"/>
            <a:ext cx="2901824" cy="305019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ikdörtgen 49">
            <a:extLst>
              <a:ext uri="{FF2B5EF4-FFF2-40B4-BE49-F238E27FC236}">
                <a16:creationId xmlns:a16="http://schemas.microsoft.com/office/drawing/2014/main" id="{7E70602F-2337-4450-9E54-0CC0DA8B74CB}"/>
              </a:ext>
            </a:extLst>
          </p:cNvPr>
          <p:cNvSpPr/>
          <p:nvPr/>
        </p:nvSpPr>
        <p:spPr>
          <a:xfrm rot="16200000">
            <a:off x="8300831" y="3966534"/>
            <a:ext cx="2541413" cy="243136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ikdörtgen 50">
            <a:extLst>
              <a:ext uri="{FF2B5EF4-FFF2-40B4-BE49-F238E27FC236}">
                <a16:creationId xmlns:a16="http://schemas.microsoft.com/office/drawing/2014/main" id="{97790D77-ACB6-4657-A475-AC1F7B32480F}"/>
              </a:ext>
            </a:extLst>
          </p:cNvPr>
          <p:cNvSpPr/>
          <p:nvPr/>
        </p:nvSpPr>
        <p:spPr>
          <a:xfrm rot="5400000">
            <a:off x="7236659" y="3135603"/>
            <a:ext cx="2184543" cy="278116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ikdörtgen 51">
            <a:extLst>
              <a:ext uri="{FF2B5EF4-FFF2-40B4-BE49-F238E27FC236}">
                <a16:creationId xmlns:a16="http://schemas.microsoft.com/office/drawing/2014/main" id="{366C32BA-8863-4B13-B679-E9065C0093EC}"/>
              </a:ext>
            </a:extLst>
          </p:cNvPr>
          <p:cNvSpPr/>
          <p:nvPr/>
        </p:nvSpPr>
        <p:spPr>
          <a:xfrm rot="5400000">
            <a:off x="7645406" y="3611348"/>
            <a:ext cx="3222331" cy="272592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Dikdörtgen 52">
            <a:extLst>
              <a:ext uri="{FF2B5EF4-FFF2-40B4-BE49-F238E27FC236}">
                <a16:creationId xmlns:a16="http://schemas.microsoft.com/office/drawing/2014/main" id="{EA9AE64E-A9BE-435A-813F-743B85CFD078}"/>
              </a:ext>
            </a:extLst>
          </p:cNvPr>
          <p:cNvSpPr/>
          <p:nvPr/>
        </p:nvSpPr>
        <p:spPr>
          <a:xfrm rot="16200000">
            <a:off x="7380332" y="3595164"/>
            <a:ext cx="1254546" cy="288989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Dikdörtgen 53">
            <a:extLst>
              <a:ext uri="{FF2B5EF4-FFF2-40B4-BE49-F238E27FC236}">
                <a16:creationId xmlns:a16="http://schemas.microsoft.com/office/drawing/2014/main" id="{0100CC79-92F9-44E5-A3DF-800ED7B076F5}"/>
              </a:ext>
            </a:extLst>
          </p:cNvPr>
          <p:cNvSpPr/>
          <p:nvPr/>
        </p:nvSpPr>
        <p:spPr>
          <a:xfrm>
            <a:off x="8152100" y="1499001"/>
            <a:ext cx="3035304" cy="254552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Dikdörtgen 54">
            <a:extLst>
              <a:ext uri="{FF2B5EF4-FFF2-40B4-BE49-F238E27FC236}">
                <a16:creationId xmlns:a16="http://schemas.microsoft.com/office/drawing/2014/main" id="{5C5D976A-EFDA-4AFD-B6D2-C9237917E25D}"/>
              </a:ext>
            </a:extLst>
          </p:cNvPr>
          <p:cNvSpPr/>
          <p:nvPr/>
        </p:nvSpPr>
        <p:spPr>
          <a:xfrm rot="16200000">
            <a:off x="5952856" y="1573784"/>
            <a:ext cx="1576351" cy="205929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Dikdörtgen 55">
            <a:extLst>
              <a:ext uri="{FF2B5EF4-FFF2-40B4-BE49-F238E27FC236}">
                <a16:creationId xmlns:a16="http://schemas.microsoft.com/office/drawing/2014/main" id="{9ACE2FF0-E200-4577-9F53-EF77EEDFBCE0}"/>
              </a:ext>
            </a:extLst>
          </p:cNvPr>
          <p:cNvSpPr/>
          <p:nvPr/>
        </p:nvSpPr>
        <p:spPr>
          <a:xfrm>
            <a:off x="7901580" y="1816327"/>
            <a:ext cx="2697996" cy="294063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ikdörtgen 42">
            <a:extLst>
              <a:ext uri="{FF2B5EF4-FFF2-40B4-BE49-F238E27FC236}">
                <a16:creationId xmlns:a16="http://schemas.microsoft.com/office/drawing/2014/main" id="{3FE4A21B-C712-4431-AD90-74923C462EAA}"/>
              </a:ext>
            </a:extLst>
          </p:cNvPr>
          <p:cNvSpPr/>
          <p:nvPr/>
        </p:nvSpPr>
        <p:spPr>
          <a:xfrm rot="16200000">
            <a:off x="5954620" y="4062720"/>
            <a:ext cx="2201644" cy="290393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ikdörtgen 43">
            <a:extLst>
              <a:ext uri="{FF2B5EF4-FFF2-40B4-BE49-F238E27FC236}">
                <a16:creationId xmlns:a16="http://schemas.microsoft.com/office/drawing/2014/main" id="{646DD0CB-7075-4759-890E-6F0DE17AB7D6}"/>
              </a:ext>
            </a:extLst>
          </p:cNvPr>
          <p:cNvSpPr/>
          <p:nvPr/>
        </p:nvSpPr>
        <p:spPr>
          <a:xfrm rot="16200000">
            <a:off x="7078292" y="1993071"/>
            <a:ext cx="1206939" cy="286815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5A555AD-6138-4C12-9B35-A82AA45AB8C7}"/>
              </a:ext>
            </a:extLst>
          </p:cNvPr>
          <p:cNvSpPr txBox="1"/>
          <p:nvPr/>
        </p:nvSpPr>
        <p:spPr>
          <a:xfrm>
            <a:off x="-25983" y="3746416"/>
            <a:ext cx="6520090" cy="2916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4. </a:t>
            </a:r>
            <a:r>
              <a:rPr lang="tr-TR" b="1" dirty="0" err="1"/>
              <a:t>Circle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correct</a:t>
            </a:r>
            <a:r>
              <a:rPr lang="tr-TR" b="1" dirty="0"/>
              <a:t> </a:t>
            </a:r>
            <a:r>
              <a:rPr lang="tr-TR" b="1" dirty="0" err="1"/>
              <a:t>options</a:t>
            </a:r>
            <a:r>
              <a:rPr lang="tr-TR" b="1" dirty="0"/>
              <a:t> </a:t>
            </a:r>
            <a:r>
              <a:rPr lang="tr-TR" b="1" dirty="0" err="1"/>
              <a:t>to</a:t>
            </a:r>
            <a:r>
              <a:rPr lang="tr-TR" b="1" dirty="0"/>
              <a:t> </a:t>
            </a:r>
            <a:r>
              <a:rPr lang="tr-TR" b="1" dirty="0" err="1"/>
              <a:t>complete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sentences</a:t>
            </a:r>
            <a:r>
              <a:rPr lang="tr-TR" b="1" dirty="0"/>
              <a:t>. </a:t>
            </a:r>
          </a:p>
          <a:p>
            <a:pPr>
              <a:lnSpc>
                <a:spcPct val="150000"/>
              </a:lnSpc>
            </a:pPr>
            <a:r>
              <a:rPr lang="tr-TR" sz="1600" b="1" dirty="0"/>
              <a:t>1</a:t>
            </a:r>
            <a:r>
              <a:rPr lang="tr-TR" sz="1600" dirty="0"/>
              <a:t>.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Jonas never cares about others. He is a 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selfish / helpful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person. </a:t>
            </a:r>
            <a:endParaRPr lang="tr-TR" sz="1600" dirty="0"/>
          </a:p>
          <a:p>
            <a:pPr>
              <a:lnSpc>
                <a:spcPct val="150000"/>
              </a:lnSpc>
            </a:pPr>
            <a:r>
              <a:rPr lang="tr-TR" sz="1550" b="1" dirty="0"/>
              <a:t>2.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always shares her money with her friends. She is 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 / generous. </a:t>
            </a:r>
            <a:endParaRPr lang="tr-TR" sz="1550" b="1" dirty="0"/>
          </a:p>
          <a:p>
            <a:pPr>
              <a:lnSpc>
                <a:spcPct val="150000"/>
              </a:lnSpc>
            </a:pPr>
            <a:r>
              <a:rPr lang="tr-TR" sz="1600" b="1" dirty="0"/>
              <a:t>3.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brother is tall so he can 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reach / feel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the top shelf in our kitchen. </a:t>
            </a:r>
            <a:endParaRPr lang="tr-TR" sz="1600" b="1" dirty="0"/>
          </a:p>
          <a:p>
            <a:pPr>
              <a:lnSpc>
                <a:spcPct val="150000"/>
              </a:lnSpc>
            </a:pPr>
            <a:r>
              <a:rPr lang="tr-TR" sz="1600" b="1" dirty="0"/>
              <a:t>4.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love Ankara. I want to 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 / try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there.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tr-TR" sz="1600" b="1" dirty="0"/>
              <a:t>5.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Sarah wants to 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 movies / keep fit.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she always goes to the gym. </a:t>
            </a:r>
            <a:endParaRPr lang="tr-TR" sz="1600" b="1" dirty="0"/>
          </a:p>
          <a:p>
            <a:pPr>
              <a:lnSpc>
                <a:spcPct val="150000"/>
              </a:lnSpc>
            </a:pPr>
            <a:r>
              <a:rPr lang="tr-TR" sz="1600" b="1" dirty="0"/>
              <a:t>6.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Ray always 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forgets / wears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password. He doesn’t have a strong memory.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910199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 animBg="1"/>
      <p:bldP spid="40" grpId="0" animBg="1"/>
      <p:bldP spid="39" grpId="0" animBg="1"/>
      <p:bldP spid="38" grpId="0" animBg="1"/>
      <p:bldP spid="37" grpId="0" animBg="1"/>
      <p:bldP spid="2" grpId="0"/>
      <p:bldP spid="3" grpId="0"/>
      <p:bldP spid="9" grpId="0"/>
      <p:bldP spid="11" grpId="0"/>
      <p:bldP spid="12" grpId="0"/>
      <p:bldP spid="34" grpId="0"/>
      <p:bldP spid="36" grpId="0"/>
      <p:bldP spid="13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207604" y="2842592"/>
            <a:ext cx="3597966" cy="33991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7089913" y="2842591"/>
            <a:ext cx="3597966" cy="33991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1659835" y="2385390"/>
            <a:ext cx="2693504" cy="35780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APPEARANCE</a:t>
            </a:r>
          </a:p>
        </p:txBody>
      </p:sp>
      <p:sp>
        <p:nvSpPr>
          <p:cNvPr id="7" name="Dikdörtgen 6"/>
          <p:cNvSpPr/>
          <p:nvPr/>
        </p:nvSpPr>
        <p:spPr>
          <a:xfrm>
            <a:off x="7542144" y="2385391"/>
            <a:ext cx="2693504" cy="3578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PERSONALITY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552450" y="775252"/>
            <a:ext cx="214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rgbClr val="FF0066"/>
                </a:solidFill>
              </a:rPr>
              <a:t>plump</a:t>
            </a:r>
            <a:endParaRPr lang="tr-TR" b="1" dirty="0">
              <a:solidFill>
                <a:srgbClr val="FF0066"/>
              </a:solidFill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9465367" y="786920"/>
            <a:ext cx="214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rgbClr val="FF0066"/>
                </a:solidFill>
              </a:rPr>
              <a:t>selfish</a:t>
            </a:r>
            <a:endParaRPr lang="tr-TR" b="1" dirty="0">
              <a:solidFill>
                <a:srgbClr val="FF0066"/>
              </a:solidFill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6761420" y="798810"/>
            <a:ext cx="222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rgbClr val="FF0066"/>
                </a:solidFill>
              </a:rPr>
              <a:t>easy-going</a:t>
            </a:r>
            <a:endParaRPr lang="tr-TR" b="1" dirty="0">
              <a:solidFill>
                <a:srgbClr val="FF0066"/>
              </a:solidFill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4428280" y="798810"/>
            <a:ext cx="214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rgbClr val="FF0066"/>
                </a:solidFill>
              </a:rPr>
              <a:t>well-built</a:t>
            </a:r>
            <a:endParaRPr lang="tr-TR" b="1" dirty="0">
              <a:solidFill>
                <a:srgbClr val="FF0066"/>
              </a:solidFill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2110409" y="799900"/>
            <a:ext cx="229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rgbClr val="FF0066"/>
                </a:solidFill>
              </a:rPr>
              <a:t>smart</a:t>
            </a:r>
            <a:endParaRPr lang="tr-TR" b="1" dirty="0">
              <a:solidFill>
                <a:srgbClr val="FF0066"/>
              </a:solidFill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552450" y="1212573"/>
            <a:ext cx="2777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rgbClr val="FF0066"/>
                </a:solidFill>
              </a:rPr>
              <a:t>tall</a:t>
            </a:r>
            <a:endParaRPr lang="tr-TR" b="1" dirty="0">
              <a:solidFill>
                <a:srgbClr val="FF0066"/>
              </a:solidFill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8888896" y="1272532"/>
            <a:ext cx="214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rgbClr val="FF0066"/>
                </a:solidFill>
              </a:rPr>
              <a:t>handsome</a:t>
            </a:r>
            <a:endParaRPr lang="tr-TR" b="1" dirty="0">
              <a:solidFill>
                <a:srgbClr val="FF0066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4438978" y="1266609"/>
            <a:ext cx="2322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rgbClr val="FF0066"/>
                </a:solidFill>
              </a:rPr>
              <a:t>friendly</a:t>
            </a:r>
            <a:endParaRPr lang="tr-TR" b="1" dirty="0">
              <a:solidFill>
                <a:srgbClr val="FF0066"/>
              </a:solidFill>
            </a:endParaRPr>
          </a:p>
        </p:txBody>
      </p:sp>
      <p:sp>
        <p:nvSpPr>
          <p:cNvPr id="17" name="Metin kutusu 16"/>
          <p:cNvSpPr txBox="1"/>
          <p:nvPr/>
        </p:nvSpPr>
        <p:spPr>
          <a:xfrm>
            <a:off x="6867524" y="1313957"/>
            <a:ext cx="220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rgbClr val="FF0066"/>
                </a:solidFill>
              </a:rPr>
              <a:t>punctual</a:t>
            </a:r>
            <a:endParaRPr lang="tr-TR" b="1" dirty="0">
              <a:solidFill>
                <a:srgbClr val="FF0066"/>
              </a:solidFill>
            </a:endParaRPr>
          </a:p>
        </p:txBody>
      </p:sp>
      <p:sp>
        <p:nvSpPr>
          <p:cNvPr id="18" name="Metin kutusu 17"/>
          <p:cNvSpPr txBox="1"/>
          <p:nvPr/>
        </p:nvSpPr>
        <p:spPr>
          <a:xfrm>
            <a:off x="2100058" y="1291312"/>
            <a:ext cx="214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rgbClr val="FF0066"/>
                </a:solidFill>
              </a:rPr>
              <a:t>slim</a:t>
            </a:r>
            <a:endParaRPr lang="tr-TR" b="1" dirty="0">
              <a:solidFill>
                <a:srgbClr val="FF0066"/>
              </a:solidFill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2322884" y="3246479"/>
            <a:ext cx="214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rgbClr val="7030A0"/>
                </a:solidFill>
              </a:rPr>
              <a:t>plump</a:t>
            </a:r>
            <a:endParaRPr lang="tr-TR" b="1" dirty="0">
              <a:solidFill>
                <a:srgbClr val="7030A0"/>
              </a:solidFill>
            </a:endParaRPr>
          </a:p>
        </p:txBody>
      </p:sp>
      <p:sp>
        <p:nvSpPr>
          <p:cNvPr id="20" name="Metin kutusu 19"/>
          <p:cNvSpPr txBox="1"/>
          <p:nvPr/>
        </p:nvSpPr>
        <p:spPr>
          <a:xfrm>
            <a:off x="2322884" y="3690283"/>
            <a:ext cx="214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rgbClr val="7030A0"/>
                </a:solidFill>
              </a:rPr>
              <a:t>well-built</a:t>
            </a:r>
            <a:endParaRPr lang="tr-TR" b="1" dirty="0">
              <a:solidFill>
                <a:srgbClr val="7030A0"/>
              </a:solidFill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2306731" y="4191414"/>
            <a:ext cx="2777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rgbClr val="7030A0"/>
                </a:solidFill>
              </a:rPr>
              <a:t>tall</a:t>
            </a:r>
            <a:endParaRPr lang="tr-TR" b="1" dirty="0">
              <a:solidFill>
                <a:srgbClr val="7030A0"/>
              </a:solidFill>
            </a:endParaRPr>
          </a:p>
        </p:txBody>
      </p:sp>
      <p:sp>
        <p:nvSpPr>
          <p:cNvPr id="22" name="Metin kutusu 21"/>
          <p:cNvSpPr txBox="1"/>
          <p:nvPr/>
        </p:nvSpPr>
        <p:spPr>
          <a:xfrm>
            <a:off x="2322884" y="4706440"/>
            <a:ext cx="214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rgbClr val="7030A0"/>
                </a:solidFill>
              </a:rPr>
              <a:t>slim</a:t>
            </a:r>
            <a:endParaRPr lang="tr-TR" b="1" dirty="0">
              <a:solidFill>
                <a:srgbClr val="7030A0"/>
              </a:solidFill>
            </a:endParaRPr>
          </a:p>
        </p:txBody>
      </p:sp>
      <p:sp>
        <p:nvSpPr>
          <p:cNvPr id="23" name="Metin kutusu 22"/>
          <p:cNvSpPr txBox="1"/>
          <p:nvPr/>
        </p:nvSpPr>
        <p:spPr>
          <a:xfrm>
            <a:off x="2346076" y="5174239"/>
            <a:ext cx="335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rgbClr val="7030A0"/>
                </a:solidFill>
              </a:rPr>
              <a:t>handsome</a:t>
            </a:r>
            <a:endParaRPr lang="tr-TR" b="1" dirty="0">
              <a:solidFill>
                <a:srgbClr val="7030A0"/>
              </a:solidFill>
            </a:endParaRPr>
          </a:p>
        </p:txBody>
      </p:sp>
      <p:sp>
        <p:nvSpPr>
          <p:cNvPr id="24" name="Metin kutusu 23"/>
          <p:cNvSpPr txBox="1"/>
          <p:nvPr/>
        </p:nvSpPr>
        <p:spPr>
          <a:xfrm>
            <a:off x="8251994" y="4056655"/>
            <a:ext cx="214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rgbClr val="00B050"/>
                </a:solidFill>
              </a:rPr>
              <a:t>selfish</a:t>
            </a:r>
            <a:endParaRPr lang="tr-TR" b="1" dirty="0">
              <a:solidFill>
                <a:srgbClr val="00B050"/>
              </a:solidFill>
            </a:endParaRPr>
          </a:p>
        </p:txBody>
      </p:sp>
      <p:sp>
        <p:nvSpPr>
          <p:cNvPr id="25" name="Metin kutusu 24"/>
          <p:cNvSpPr txBox="1"/>
          <p:nvPr/>
        </p:nvSpPr>
        <p:spPr>
          <a:xfrm>
            <a:off x="8251994" y="3653788"/>
            <a:ext cx="222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rgbClr val="00B050"/>
                </a:solidFill>
              </a:rPr>
              <a:t>easy-going</a:t>
            </a:r>
            <a:endParaRPr lang="tr-TR" b="1" dirty="0">
              <a:solidFill>
                <a:srgbClr val="00B050"/>
              </a:solidFill>
            </a:endParaRPr>
          </a:p>
        </p:txBody>
      </p:sp>
      <p:sp>
        <p:nvSpPr>
          <p:cNvPr id="26" name="Metin kutusu 25"/>
          <p:cNvSpPr txBox="1"/>
          <p:nvPr/>
        </p:nvSpPr>
        <p:spPr>
          <a:xfrm>
            <a:off x="8251994" y="3164399"/>
            <a:ext cx="229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rgbClr val="00B050"/>
                </a:solidFill>
              </a:rPr>
              <a:t>smart</a:t>
            </a:r>
            <a:endParaRPr lang="tr-TR" b="1" dirty="0">
              <a:solidFill>
                <a:srgbClr val="00B050"/>
              </a:solidFill>
            </a:endParaRPr>
          </a:p>
        </p:txBody>
      </p:sp>
      <p:sp>
        <p:nvSpPr>
          <p:cNvPr id="27" name="Metin kutusu 26"/>
          <p:cNvSpPr txBox="1"/>
          <p:nvPr/>
        </p:nvSpPr>
        <p:spPr>
          <a:xfrm>
            <a:off x="8242052" y="4504955"/>
            <a:ext cx="2322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rgbClr val="00B050"/>
                </a:solidFill>
              </a:rPr>
              <a:t>friendly</a:t>
            </a:r>
            <a:endParaRPr lang="tr-TR" b="1" dirty="0">
              <a:solidFill>
                <a:srgbClr val="00B050"/>
              </a:solidFill>
            </a:endParaRPr>
          </a:p>
        </p:txBody>
      </p:sp>
      <p:sp>
        <p:nvSpPr>
          <p:cNvPr id="28" name="Metin kutusu 27"/>
          <p:cNvSpPr txBox="1"/>
          <p:nvPr/>
        </p:nvSpPr>
        <p:spPr>
          <a:xfrm>
            <a:off x="8275183" y="4923982"/>
            <a:ext cx="2209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rgbClr val="00B050"/>
                </a:solidFill>
              </a:rPr>
              <a:t>punctual</a:t>
            </a:r>
            <a:endParaRPr lang="tr-TR" b="1" dirty="0">
              <a:solidFill>
                <a:srgbClr val="00B050"/>
              </a:solidFill>
            </a:endParaRPr>
          </a:p>
        </p:txBody>
      </p:sp>
      <p:sp>
        <p:nvSpPr>
          <p:cNvPr id="29" name="Dikdörtgen 28"/>
          <p:cNvSpPr/>
          <p:nvPr/>
        </p:nvSpPr>
        <p:spPr>
          <a:xfrm>
            <a:off x="3878744" y="58081"/>
            <a:ext cx="4645720" cy="4525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/>
              <a:t>Categorize</a:t>
            </a:r>
            <a:r>
              <a:rPr lang="tr-TR" sz="2000" b="1" dirty="0"/>
              <a:t> </a:t>
            </a:r>
            <a:r>
              <a:rPr lang="tr-TR" sz="2000" b="1" dirty="0" err="1"/>
              <a:t>the</a:t>
            </a:r>
            <a:r>
              <a:rPr lang="tr-TR" sz="2000" b="1" dirty="0"/>
              <a:t> </a:t>
            </a:r>
            <a:r>
              <a:rPr lang="tr-TR" sz="2000" b="1" dirty="0" err="1"/>
              <a:t>words</a:t>
            </a:r>
            <a:r>
              <a:rPr lang="tr-TR" sz="2000" b="1" dirty="0"/>
              <a:t> </a:t>
            </a:r>
            <a:r>
              <a:rPr lang="tr-TR" sz="2000" b="1" dirty="0" err="1"/>
              <a:t>below</a:t>
            </a:r>
            <a:r>
              <a:rPr lang="tr-TR" sz="2000" b="1" dirty="0"/>
              <a:t>.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0A8FF56A-2488-430D-A393-0868A1247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7" b="92407" l="1894" r="97980">
                        <a14:foregroundMark x1="46843" y1="7685" x2="48737" y2="13056"/>
                        <a14:foregroundMark x1="38510" y1="4167" x2="38510" y2="4167"/>
                        <a14:foregroundMark x1="37753" y1="4722" x2="30177" y2="11667"/>
                        <a14:foregroundMark x1="44571" y1="13889" x2="48106" y2="14722"/>
                        <a14:foregroundMark x1="53409" y1="12778" x2="44697" y2="20463"/>
                        <a14:foregroundMark x1="43939" y1="12685" x2="43939" y2="12685"/>
                        <a14:foregroundMark x1="43939" y1="12685" x2="43939" y2="12685"/>
                        <a14:foregroundMark x1="41919" y1="9630" x2="59091" y2="18889"/>
                        <a14:foregroundMark x1="52273" y1="19722" x2="47222" y2="28889"/>
                        <a14:foregroundMark x1="6313" y1="55278" x2="6818" y2="56944"/>
                        <a14:foregroundMark x1="44318" y1="10463" x2="49242" y2="12407"/>
                        <a14:foregroundMark x1="44571" y1="9722" x2="42424" y2="17778"/>
                        <a14:foregroundMark x1="94192" y1="34907" x2="92677" y2="37407"/>
                        <a14:foregroundMark x1="98106" y1="33796" x2="98106" y2="33796"/>
                        <a14:foregroundMark x1="54545" y1="5741" x2="54545" y2="5741"/>
                        <a14:foregroundMark x1="1894" y1="62130" x2="1894" y2="62130"/>
                        <a14:foregroundMark x1="41540" y1="13056" x2="41540" y2="13056"/>
                        <a14:foregroundMark x1="21970" y1="90278" x2="21970" y2="90278"/>
                        <a14:foregroundMark x1="23864" y1="90278" x2="23864" y2="90278"/>
                        <a14:foregroundMark x1="18561" y1="88519" x2="24242" y2="88519"/>
                        <a14:foregroundMark x1="21591" y1="91667" x2="26768" y2="91389"/>
                        <a14:foregroundMark x1="21086" y1="90000" x2="25758" y2="90278"/>
                        <a14:foregroundMark x1="28283" y1="91296" x2="29040" y2="91296"/>
                        <a14:foregroundMark x1="18182" y1="91296" x2="16919" y2="91296"/>
                        <a14:foregroundMark x1="64394" y1="88611" x2="63510" y2="90463"/>
                        <a14:foregroundMark x1="67677" y1="90556" x2="59722" y2="90741"/>
                        <a14:foregroundMark x1="57576" y1="91019" x2="60985" y2="92222"/>
                        <a14:foregroundMark x1="67424" y1="91019" x2="64394" y2="91019"/>
                        <a14:foregroundMark x1="66162" y1="91389" x2="62247" y2="92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63" y="3729027"/>
            <a:ext cx="1752600" cy="23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75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Resim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59" b="94575" l="4900" r="95000">
                        <a14:foregroundMark x1="14100" y1="11144" x2="85100" y2="72727"/>
                        <a14:foregroundMark x1="87100" y1="10704" x2="19900" y2="75806"/>
                        <a14:foregroundMark x1="86400" y1="10411" x2="13100" y2="9824"/>
                        <a14:foregroundMark x1="13500" y1="12610" x2="17800" y2="69208"/>
                        <a14:foregroundMark x1="11700" y1="75660" x2="89000" y2="78592"/>
                        <a14:foregroundMark x1="91200" y1="81525" x2="11800" y2="86657"/>
                        <a14:foregroundMark x1="11500" y1="8944" x2="10000" y2="9824"/>
                        <a14:backgroundMark x1="13400" y1="1613" x2="84000" y2="1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93" b="4843"/>
          <a:stretch/>
        </p:blipFill>
        <p:spPr>
          <a:xfrm>
            <a:off x="-828849" y="-641073"/>
            <a:ext cx="13889064" cy="7490260"/>
          </a:xfrm>
          <a:prstGeom prst="rect">
            <a:avLst/>
          </a:prstGeom>
        </p:spPr>
      </p:pic>
      <p:sp>
        <p:nvSpPr>
          <p:cNvPr id="10" name="Metin kutusu 9"/>
          <p:cNvSpPr txBox="1"/>
          <p:nvPr/>
        </p:nvSpPr>
        <p:spPr>
          <a:xfrm>
            <a:off x="4975085" y="1301314"/>
            <a:ext cx="2899963" cy="2927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AutoNum type="arabicPeriod"/>
            </a:pPr>
            <a:r>
              <a:rPr lang="tr-TR" b="1" dirty="0"/>
              <a:t>__________________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AutoNum type="arabicPeriod"/>
            </a:pPr>
            <a:r>
              <a:rPr lang="tr-TR" b="1" dirty="0"/>
              <a:t>__________________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AutoNum type="arabicPeriod"/>
            </a:pPr>
            <a:r>
              <a:rPr lang="tr-TR" b="1" dirty="0"/>
              <a:t>__________________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AutoNum type="arabicPeriod"/>
            </a:pPr>
            <a:r>
              <a:rPr lang="tr-TR" b="1" dirty="0"/>
              <a:t>__________________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AutoNum type="arabicPeriod"/>
            </a:pPr>
            <a:r>
              <a:rPr lang="tr-TR" b="1" dirty="0"/>
              <a:t>__________________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AutoNum type="arabicPeriod"/>
            </a:pPr>
            <a:r>
              <a:rPr lang="tr-TR" b="1" dirty="0"/>
              <a:t>__________________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3917770" y="824948"/>
            <a:ext cx="4870756" cy="420628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Fill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blanks</a:t>
            </a:r>
            <a:r>
              <a:rPr lang="tr-TR" dirty="0"/>
              <a:t> </a:t>
            </a:r>
            <a:r>
              <a:rPr lang="tr-TR" dirty="0" err="1"/>
              <a:t>according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pictures</a:t>
            </a:r>
            <a:r>
              <a:rPr lang="tr-TR" dirty="0"/>
              <a:t>.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698963" y="501926"/>
            <a:ext cx="434098" cy="3230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tr-TR" dirty="0"/>
              <a:t>1.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823665" y="2462272"/>
            <a:ext cx="434098" cy="3230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tr-TR" dirty="0"/>
              <a:t>2.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9402595" y="629793"/>
            <a:ext cx="397654" cy="3743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tr-TR" dirty="0"/>
              <a:t>6.</a:t>
            </a:r>
          </a:p>
        </p:txBody>
      </p:sp>
      <p:sp>
        <p:nvSpPr>
          <p:cNvPr id="15" name="Dikdörtgen 14"/>
          <p:cNvSpPr/>
          <p:nvPr/>
        </p:nvSpPr>
        <p:spPr>
          <a:xfrm>
            <a:off x="8354428" y="2903655"/>
            <a:ext cx="434098" cy="3230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tr-TR" dirty="0"/>
              <a:t>5.</a:t>
            </a:r>
          </a:p>
        </p:txBody>
      </p:sp>
      <p:sp>
        <p:nvSpPr>
          <p:cNvPr id="16" name="Dikdörtgen 15"/>
          <p:cNvSpPr/>
          <p:nvPr/>
        </p:nvSpPr>
        <p:spPr>
          <a:xfrm>
            <a:off x="5371735" y="4421357"/>
            <a:ext cx="434098" cy="3230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tr-TR" dirty="0"/>
              <a:t>4.</a:t>
            </a:r>
          </a:p>
        </p:txBody>
      </p:sp>
      <p:sp>
        <p:nvSpPr>
          <p:cNvPr id="17" name="Dikdörtgen 16"/>
          <p:cNvSpPr/>
          <p:nvPr/>
        </p:nvSpPr>
        <p:spPr>
          <a:xfrm>
            <a:off x="1526472" y="4509584"/>
            <a:ext cx="434098" cy="3230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tr-TR" dirty="0"/>
              <a:t>3.</a:t>
            </a:r>
          </a:p>
        </p:txBody>
      </p:sp>
      <p:sp>
        <p:nvSpPr>
          <p:cNvPr id="18" name="Dikdörtgen 17"/>
          <p:cNvSpPr/>
          <p:nvPr/>
        </p:nvSpPr>
        <p:spPr>
          <a:xfrm>
            <a:off x="5391395" y="1301314"/>
            <a:ext cx="2132527" cy="3187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glasses</a:t>
            </a:r>
            <a:endParaRPr lang="tr-TR" dirty="0"/>
          </a:p>
        </p:txBody>
      </p:sp>
      <p:sp>
        <p:nvSpPr>
          <p:cNvPr id="19" name="Dikdörtgen 18"/>
          <p:cNvSpPr/>
          <p:nvPr/>
        </p:nvSpPr>
        <p:spPr>
          <a:xfrm>
            <a:off x="5402038" y="1785934"/>
            <a:ext cx="2132527" cy="31876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headscarf</a:t>
            </a:r>
            <a:endParaRPr lang="tr-TR" dirty="0"/>
          </a:p>
        </p:txBody>
      </p:sp>
      <p:sp>
        <p:nvSpPr>
          <p:cNvPr id="20" name="Dikdörtgen 19"/>
          <p:cNvSpPr/>
          <p:nvPr/>
        </p:nvSpPr>
        <p:spPr>
          <a:xfrm>
            <a:off x="5411274" y="2273571"/>
            <a:ext cx="2132527" cy="31876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shelf</a:t>
            </a:r>
            <a:endParaRPr lang="tr-TR" dirty="0"/>
          </a:p>
        </p:txBody>
      </p:sp>
      <p:sp>
        <p:nvSpPr>
          <p:cNvPr id="21" name="Dikdörtgen 20"/>
          <p:cNvSpPr/>
          <p:nvPr/>
        </p:nvSpPr>
        <p:spPr>
          <a:xfrm>
            <a:off x="5411274" y="2785294"/>
            <a:ext cx="2132527" cy="3187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classmate</a:t>
            </a:r>
            <a:endParaRPr lang="tr-TR" dirty="0"/>
          </a:p>
        </p:txBody>
      </p:sp>
      <p:sp>
        <p:nvSpPr>
          <p:cNvPr id="22" name="Dikdörtgen 21"/>
          <p:cNvSpPr/>
          <p:nvPr/>
        </p:nvSpPr>
        <p:spPr>
          <a:xfrm>
            <a:off x="5411478" y="3226843"/>
            <a:ext cx="2132527" cy="31876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movie</a:t>
            </a:r>
            <a:endParaRPr lang="tr-TR" dirty="0"/>
          </a:p>
        </p:txBody>
      </p:sp>
      <p:sp>
        <p:nvSpPr>
          <p:cNvPr id="23" name="Dikdörtgen 22"/>
          <p:cNvSpPr/>
          <p:nvPr/>
        </p:nvSpPr>
        <p:spPr>
          <a:xfrm>
            <a:off x="5411274" y="3722498"/>
            <a:ext cx="2132527" cy="3187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twin</a:t>
            </a:r>
            <a:endParaRPr lang="tr-TR" dirty="0"/>
          </a:p>
        </p:txBody>
      </p:sp>
      <p:pic>
        <p:nvPicPr>
          <p:cNvPr id="28" name="Resim 2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461" y="303330"/>
            <a:ext cx="388277" cy="452044"/>
          </a:xfrm>
          <a:prstGeom prst="rect">
            <a:avLst/>
          </a:prstGeom>
        </p:spPr>
      </p:pic>
      <p:sp>
        <p:nvSpPr>
          <p:cNvPr id="29" name="Metin kutusu 28"/>
          <p:cNvSpPr txBox="1"/>
          <p:nvPr/>
        </p:nvSpPr>
        <p:spPr>
          <a:xfrm>
            <a:off x="4673600" y="386042"/>
            <a:ext cx="316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NARTEST İNGİLİZCE</a:t>
            </a:r>
          </a:p>
        </p:txBody>
      </p:sp>
      <p:pic>
        <p:nvPicPr>
          <p:cNvPr id="30" name="Resim 2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31" y="284824"/>
            <a:ext cx="388277" cy="45204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C0114A3-0B25-46DC-B95A-1D1B2ED230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52" b="57963" l="10000" r="90000">
                        <a14:foregroundMark x1="47600" y1="41481" x2="47600" y2="41481"/>
                        <a14:foregroundMark x1="28700" y1="57037" x2="28700" y2="57037"/>
                        <a14:foregroundMark x1="72100" y1="57963" x2="72100" y2="5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42" b="37885"/>
          <a:stretch/>
        </p:blipFill>
        <p:spPr>
          <a:xfrm>
            <a:off x="615061" y="663437"/>
            <a:ext cx="2392680" cy="122674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77AF25C-1329-49A1-A30D-58ABA907AA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81" b="83426" l="10000" r="90000">
                        <a14:foregroundMark x1="44200" y1="31852" x2="44700" y2="33796"/>
                        <a14:foregroundMark x1="52400" y1="31111" x2="52400" y2="31111"/>
                        <a14:foregroundMark x1="58000" y1="44907" x2="58000" y2="44907"/>
                        <a14:foregroundMark x1="48200" y1="57963" x2="48200" y2="57963"/>
                        <a14:foregroundMark x1="42300" y1="55370" x2="42300" y2="55370"/>
                        <a14:foregroundMark x1="52900" y1="83426" x2="52900" y2="83426"/>
                        <a14:foregroundMark x1="48400" y1="83426" x2="48400" y2="83426"/>
                        <a14:foregroundMark x1="46600" y1="77778" x2="46600" y2="77778"/>
                        <a14:foregroundMark x1="52100" y1="20463" x2="52100" y2="20463"/>
                        <a14:foregroundMark x1="52700" y1="16296" x2="52700" y2="16296"/>
                        <a14:foregroundMark x1="47100" y1="55556" x2="47100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74"/>
          <a:stretch/>
        </p:blipFill>
        <p:spPr>
          <a:xfrm>
            <a:off x="825344" y="1978334"/>
            <a:ext cx="2291080" cy="2234998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42B23E14-86DD-4A33-8EED-9CC6DEAEB4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4" b="89953" l="5000" r="94400">
                        <a14:foregroundMark x1="12500" y1="7393" x2="19500" y2="22559"/>
                        <a14:foregroundMark x1="35500" y1="7393" x2="35500" y2="7393"/>
                        <a14:foregroundMark x1="32600" y1="23507" x2="32600" y2="23507"/>
                        <a14:foregroundMark x1="39900" y1="26540" x2="39900" y2="26540"/>
                        <a14:foregroundMark x1="39900" y1="26540" x2="39900" y2="26540"/>
                        <a14:foregroundMark x1="39900" y1="26540" x2="39900" y2="26540"/>
                        <a14:foregroundMark x1="13600" y1="5972" x2="26600" y2="5782"/>
                        <a14:foregroundMark x1="26600" y1="5782" x2="49500" y2="6161"/>
                        <a14:foregroundMark x1="49500" y1="6161" x2="50000" y2="6256"/>
                        <a14:foregroundMark x1="74100" y1="6161" x2="48800" y2="7773"/>
                        <a14:foregroundMark x1="48800" y1="7773" x2="48800" y2="7773"/>
                        <a14:foregroundMark x1="89100" y1="17725" x2="54500" y2="18199"/>
                        <a14:foregroundMark x1="69600" y1="12512" x2="76700" y2="52607"/>
                        <a14:foregroundMark x1="90600" y1="12227" x2="90100" y2="58104"/>
                        <a14:foregroundMark x1="5200" y1="73460" x2="46800" y2="76114"/>
                        <a14:foregroundMark x1="46800" y1="76114" x2="72300" y2="73934"/>
                        <a14:foregroundMark x1="72300" y1="73934" x2="92900" y2="75261"/>
                        <a14:foregroundMark x1="83300" y1="40000" x2="49100" y2="53649"/>
                        <a14:foregroundMark x1="12500" y1="42464" x2="15600" y2="67773"/>
                        <a14:foregroundMark x1="15600" y1="67773" x2="15600" y2="67773"/>
                        <a14:foregroundMark x1="10500" y1="46351" x2="46700" y2="49763"/>
                        <a14:foregroundMark x1="46700" y1="49763" x2="65400" y2="46635"/>
                        <a14:foregroundMark x1="65400" y1="46635" x2="66900" y2="45877"/>
                        <a14:foregroundMark x1="18400" y1="23981" x2="51000" y2="26161"/>
                        <a14:foregroundMark x1="47700" y1="5972" x2="67900" y2="4645"/>
                        <a14:foregroundMark x1="15500" y1="19621" x2="12900" y2="31943"/>
                        <a14:foregroundMark x1="7200" y1="67109" x2="7200" y2="67109"/>
                        <a14:foregroundMark x1="6000" y1="61043" x2="10100" y2="52322"/>
                        <a14:foregroundMark x1="10100" y1="52322" x2="9400" y2="3981"/>
                        <a14:foregroundMark x1="9400" y1="3981" x2="8000" y2="1611"/>
                        <a14:foregroundMark x1="6700" y1="29289" x2="7600" y2="31848"/>
                        <a14:foregroundMark x1="6000" y1="23507" x2="6000" y2="23507"/>
                        <a14:foregroundMark x1="6900" y1="2559" x2="8900" y2="90427"/>
                        <a14:foregroundMark x1="8900" y1="90427" x2="19200" y2="90900"/>
                        <a14:foregroundMark x1="19200" y1="90900" x2="57700" y2="89763"/>
                        <a14:foregroundMark x1="57700" y1="89763" x2="84600" y2="91185"/>
                        <a14:foregroundMark x1="84600" y1="91185" x2="92800" y2="88910"/>
                        <a14:foregroundMark x1="92800" y1="88910" x2="94200" y2="73934"/>
                        <a14:foregroundMark x1="94200" y1="73934" x2="92600" y2="64739"/>
                        <a14:foregroundMark x1="6900" y1="9289" x2="6900" y2="9289"/>
                        <a14:foregroundMark x1="6200" y1="9100" x2="6200" y2="9100"/>
                        <a14:foregroundMark x1="6200" y1="9100" x2="6200" y2="9100"/>
                        <a14:foregroundMark x1="6700" y1="6351" x2="6700" y2="6351"/>
                        <a14:foregroundMark x1="6300" y1="5024" x2="6300" y2="5024"/>
                        <a14:foregroundMark x1="6300" y1="2844" x2="6300" y2="2844"/>
                        <a14:foregroundMark x1="6900" y1="2464" x2="6900" y2="2464"/>
                        <a14:foregroundMark x1="6700" y1="1896" x2="6700" y2="1896"/>
                        <a14:foregroundMark x1="5900" y1="21517" x2="5900" y2="21517"/>
                        <a14:foregroundMark x1="5900" y1="18957" x2="5900" y2="18957"/>
                        <a14:foregroundMark x1="5500" y1="15924" x2="5500" y2="15924"/>
                        <a14:foregroundMark x1="5200" y1="12417" x2="5200" y2="12417"/>
                        <a14:foregroundMark x1="5500" y1="9100" x2="5500" y2="9100"/>
                        <a14:foregroundMark x1="5500" y1="6351" x2="5500" y2="6351"/>
                        <a14:foregroundMark x1="5300" y1="4645" x2="5300" y2="4645"/>
                        <a14:foregroundMark x1="5900" y1="3507" x2="5900" y2="3507"/>
                        <a14:foregroundMark x1="5000" y1="2180" x2="5000" y2="2180"/>
                        <a14:foregroundMark x1="10500" y1="2464" x2="10500" y2="2464"/>
                        <a14:foregroundMark x1="19700" y1="664" x2="19700" y2="664"/>
                        <a14:foregroundMark x1="34300" y1="1043" x2="34300" y2="1043"/>
                        <a14:foregroundMark x1="55800" y1="1232" x2="55800" y2="1232"/>
                        <a14:foregroundMark x1="92700" y1="57156" x2="92700" y2="57156"/>
                        <a14:foregroundMark x1="93200" y1="49384" x2="93200" y2="49384"/>
                        <a14:foregroundMark x1="92900" y1="40853" x2="92900" y2="40853"/>
                        <a14:foregroundMark x1="92900" y1="40379" x2="94300" y2="55735"/>
                        <a14:foregroundMark x1="94300" y1="55735" x2="94400" y2="55829"/>
                        <a14:foregroundMark x1="93300" y1="26635" x2="92600" y2="18768"/>
                        <a14:foregroundMark x1="93400" y1="38389" x2="92900" y2="30521"/>
                        <a14:foregroundMark x1="93200" y1="19052" x2="93800" y2="2180"/>
                        <a14:foregroundMark x1="93800" y1="2180" x2="93400" y2="1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67" y="4607157"/>
            <a:ext cx="1821901" cy="1922106"/>
          </a:xfrm>
          <a:prstGeom prst="rect">
            <a:avLst/>
          </a:prstGeom>
        </p:spPr>
      </p:pic>
      <p:pic>
        <p:nvPicPr>
          <p:cNvPr id="25" name="Resim 24">
            <a:extLst>
              <a:ext uri="{FF2B5EF4-FFF2-40B4-BE49-F238E27FC236}">
                <a16:creationId xmlns:a16="http://schemas.microsoft.com/office/drawing/2014/main" id="{3F05FFE6-BABF-48E6-A5B8-89C86879D53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18" b="83933" l="4600" r="96700">
                        <a14:foregroundMark x1="22600" y1="7074" x2="43600" y2="22902"/>
                        <a14:foregroundMark x1="62000" y1="4796" x2="62000" y2="4796"/>
                        <a14:foregroundMark x1="14400" y1="3957" x2="55100" y2="7074"/>
                        <a14:foregroundMark x1="55100" y1="7074" x2="80700" y2="3237"/>
                        <a14:foregroundMark x1="80700" y1="3237" x2="80200" y2="32134"/>
                        <a14:foregroundMark x1="80200" y1="32134" x2="73500" y2="38369"/>
                        <a14:foregroundMark x1="73500" y1="38369" x2="18600" y2="38609"/>
                        <a14:foregroundMark x1="18600" y1="38609" x2="12800" y2="41247"/>
                        <a14:foregroundMark x1="12800" y1="41247" x2="11900" y2="41367"/>
                        <a14:foregroundMark x1="11600" y1="34652" x2="12400" y2="31055"/>
                        <a14:foregroundMark x1="65400" y1="42446" x2="65400" y2="42446"/>
                        <a14:foregroundMark x1="72000" y1="40528" x2="42900" y2="41127"/>
                        <a14:foregroundMark x1="34500" y1="41247" x2="41600" y2="41127"/>
                        <a14:foregroundMark x1="41600" y1="41127" x2="53500" y2="42446"/>
                        <a14:foregroundMark x1="20200" y1="41727" x2="20200" y2="41727"/>
                        <a14:foregroundMark x1="20300" y1="42446" x2="18500" y2="52518"/>
                        <a14:foregroundMark x1="23600" y1="50120" x2="25600" y2="50719"/>
                        <a14:foregroundMark x1="31800" y1="59353" x2="39000" y2="61031"/>
                        <a14:foregroundMark x1="16500" y1="62590" x2="10900" y2="60552"/>
                        <a14:foregroundMark x1="19000" y1="59832" x2="15400" y2="60671"/>
                        <a14:foregroundMark x1="25900" y1="59472" x2="17500" y2="59592"/>
                        <a14:foregroundMark x1="17500" y1="59592" x2="17500" y2="59592"/>
                        <a14:foregroundMark x1="6000" y1="63909" x2="4600" y2="66667"/>
                        <a14:foregroundMark x1="23400" y1="76379" x2="23400" y2="76379"/>
                        <a14:foregroundMark x1="21700" y1="81775" x2="21700" y2="81775"/>
                        <a14:foregroundMark x1="22200" y1="83094" x2="22200" y2="83094"/>
                        <a14:foregroundMark x1="26200" y1="83693" x2="26200" y2="83693"/>
                        <a14:foregroundMark x1="36600" y1="70384" x2="36600" y2="70384"/>
                        <a14:foregroundMark x1="36200" y1="68945" x2="36600" y2="72302"/>
                        <a14:foregroundMark x1="7400" y1="70384" x2="7400" y2="72782"/>
                        <a14:foregroundMark x1="80900" y1="38129" x2="80400" y2="35492"/>
                        <a14:foregroundMark x1="74000" y1="53477" x2="73900" y2="51559"/>
                        <a14:foregroundMark x1="60900" y1="59592" x2="63000" y2="59592"/>
                        <a14:foregroundMark x1="76700" y1="76139" x2="78800" y2="74460"/>
                        <a14:foregroundMark x1="79500" y1="82494" x2="79400" y2="83933"/>
                        <a14:foregroundMark x1="92900" y1="65348" x2="92900" y2="65348"/>
                        <a14:foregroundMark x1="96700" y1="67266" x2="96700" y2="67266"/>
                        <a14:foregroundMark x1="94000" y1="73381" x2="94000" y2="73381"/>
                        <a14:foregroundMark x1="65300" y1="69424" x2="65300" y2="69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48"/>
          <a:stretch/>
        </p:blipFill>
        <p:spPr>
          <a:xfrm>
            <a:off x="5859456" y="4537582"/>
            <a:ext cx="2494972" cy="1857155"/>
          </a:xfrm>
          <a:prstGeom prst="rect">
            <a:avLst/>
          </a:prstGeom>
        </p:spPr>
      </p:pic>
      <p:pic>
        <p:nvPicPr>
          <p:cNvPr id="31" name="Resim 30">
            <a:extLst>
              <a:ext uri="{FF2B5EF4-FFF2-40B4-BE49-F238E27FC236}">
                <a16:creationId xmlns:a16="http://schemas.microsoft.com/office/drawing/2014/main" id="{84F7859F-D007-4704-903C-835F18E2E1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4"/>
          <a:stretch/>
        </p:blipFill>
        <p:spPr>
          <a:xfrm>
            <a:off x="9117740" y="3104057"/>
            <a:ext cx="1961786" cy="1913765"/>
          </a:xfrm>
          <a:prstGeom prst="rect">
            <a:avLst/>
          </a:prstGeom>
        </p:spPr>
      </p:pic>
      <p:pic>
        <p:nvPicPr>
          <p:cNvPr id="40" name="Resim 39">
            <a:extLst>
              <a:ext uri="{FF2B5EF4-FFF2-40B4-BE49-F238E27FC236}">
                <a16:creationId xmlns:a16="http://schemas.microsoft.com/office/drawing/2014/main" id="{0A8B5A09-EACB-4862-A4CC-76FE8D51AE0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98" b="84084" l="7300" r="93400">
                        <a14:foregroundMark x1="20600" y1="18115" x2="28500" y2="29005"/>
                        <a14:foregroundMark x1="17000" y1="12251" x2="13300" y2="19162"/>
                        <a14:foregroundMark x1="22400" y1="11414" x2="22400" y2="11414"/>
                        <a14:foregroundMark x1="22400" y1="11414" x2="22400" y2="11414"/>
                        <a14:foregroundMark x1="11000" y1="10052" x2="19700" y2="18534"/>
                        <a14:foregroundMark x1="26200" y1="6073" x2="14400" y2="18743"/>
                        <a14:foregroundMark x1="11100" y1="24188" x2="14400" y2="18325"/>
                        <a14:foregroundMark x1="7300" y1="16649" x2="13700" y2="19895"/>
                        <a14:foregroundMark x1="24700" y1="9424" x2="27000" y2="21990"/>
                        <a14:foregroundMark x1="29900" y1="27225" x2="30700" y2="32670"/>
                        <a14:foregroundMark x1="13800" y1="60105" x2="18400" y2="71728"/>
                        <a14:foregroundMark x1="18400" y1="71728" x2="25300" y2="79791"/>
                        <a14:foregroundMark x1="25300" y1="79791" x2="34900" y2="84188"/>
                        <a14:foregroundMark x1="61800" y1="69529" x2="82200" y2="50576"/>
                        <a14:foregroundMark x1="74800" y1="27225" x2="71000" y2="29634"/>
                        <a14:foregroundMark x1="93400" y1="51937" x2="93400" y2="51937"/>
                        <a14:foregroundMark x1="79600" y1="4398" x2="79600" y2="4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83"/>
          <a:stretch/>
        </p:blipFill>
        <p:spPr>
          <a:xfrm>
            <a:off x="9117740" y="1127606"/>
            <a:ext cx="1961786" cy="170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1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74453FCD-13A5-430F-932F-2359C2E54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15825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98A59645-75EE-4046-AD44-6DE34AC7B500}"/>
              </a:ext>
            </a:extLst>
          </p:cNvPr>
          <p:cNvSpPr txBox="1"/>
          <p:nvPr/>
        </p:nvSpPr>
        <p:spPr>
          <a:xfrm>
            <a:off x="1820743" y="1609845"/>
            <a:ext cx="7704257" cy="909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46800" rtlCol="0">
            <a:spAutoFit/>
          </a:bodyPr>
          <a:lstStyle/>
          <a:p>
            <a:pPr algn="ctr"/>
            <a:r>
              <a:rPr lang="tr-TR" sz="2800" b="1" dirty="0">
                <a:solidFill>
                  <a:srgbClr val="00FF00"/>
                </a:solidFill>
              </a:rPr>
              <a:t>THE CHAMPION’DAN </a:t>
            </a:r>
            <a:r>
              <a:rPr lang="tr-TR" sz="2800" b="1" dirty="0">
                <a:solidFill>
                  <a:schemeClr val="bg1"/>
                </a:solidFill>
              </a:rPr>
              <a:t>VOCABULARY TEST SORULARI İLE ÖĞRENDİKLERİMİZİ TEST EDELİM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2CC55425-0ED9-45BE-BF36-AD35824724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39" y="1348849"/>
            <a:ext cx="614577" cy="71551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F684B26A-8298-4BBB-AC04-279C5DE66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75" y="3045476"/>
            <a:ext cx="2183274" cy="15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0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Duman">
  <a:themeElements>
    <a:clrScheme name="Duma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0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ırpma">
  <a:themeElements>
    <a:clrScheme name="Kırpma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Kırpma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ırpma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3.xml><?xml version="1.0" encoding="utf-8"?>
<a:theme xmlns:a="http://schemas.openxmlformats.org/drawingml/2006/main" name="2_İyon">
  <a:themeElements>
    <a:clrScheme name="İy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İy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4.xml><?xml version="1.0" encoding="utf-8"?>
<a:theme xmlns:a="http://schemas.openxmlformats.org/drawingml/2006/main" name="Galeri">
  <a:themeElements>
    <a:clrScheme name="Galeri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5.xml><?xml version="1.0" encoding="utf-8"?>
<a:theme xmlns:a="http://schemas.openxmlformats.org/drawingml/2006/main" name="Tahta Yaz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ahta Yazı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ahta Yaz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6.xml><?xml version="1.0" encoding="utf-8"?>
<a:theme xmlns:a="http://schemas.openxmlformats.org/drawingml/2006/main" name="Geçmişe bakış">
  <a:themeElements>
    <a:clrScheme name="Geçmişe bakış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Geçmişe bakış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eçmişe bakı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7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471101"/>
      </a:dk2>
      <a:lt2>
        <a:srgbClr val="E7E8E2"/>
      </a:lt2>
      <a:accent1>
        <a:srgbClr val="A6B727"/>
      </a:accent1>
      <a:accent2>
        <a:srgbClr val="F04304"/>
      </a:accent2>
      <a:accent3>
        <a:srgbClr val="EF8606"/>
      </a:accent3>
      <a:accent4>
        <a:srgbClr val="F2C100"/>
      </a:accent4>
      <a:accent5>
        <a:srgbClr val="A65001"/>
      </a:accent5>
      <a:accent6>
        <a:srgbClr val="BA9585"/>
      </a:accent6>
      <a:hlink>
        <a:srgbClr val="00B0F0"/>
      </a:hlink>
      <a:folHlink>
        <a:srgbClr val="7F7F7F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A8A2BB7-7C5E-4EB2-B1F1-CFFF0F57E773}"/>
    </a:ext>
  </a:extLst>
</a:theme>
</file>

<file path=ppt/theme/theme8.xml><?xml version="1.0" encoding="utf-8"?>
<a:theme xmlns:a="http://schemas.openxmlformats.org/drawingml/2006/main" name="Dilim">
  <a:themeElements>
    <a:clrScheme name="Dilim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Dili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lim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9.xml><?xml version="1.0" encoding="utf-8"?>
<a:theme xmlns:a="http://schemas.openxmlformats.org/drawingml/2006/main" name="Organik">
  <a:themeElements>
    <a:clrScheme name="Organik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8228</TotalTime>
  <Words>1720</Words>
  <Application>Microsoft Office PowerPoint</Application>
  <PresentationFormat>Geniş ekran</PresentationFormat>
  <Paragraphs>327</Paragraphs>
  <Slides>19</Slides>
  <Notes>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15</vt:i4>
      </vt:variant>
      <vt:variant>
        <vt:lpstr>Tema</vt:lpstr>
      </vt:variant>
      <vt:variant>
        <vt:i4>9</vt:i4>
      </vt:variant>
      <vt:variant>
        <vt:lpstr>Slayt Başlıkları</vt:lpstr>
      </vt:variant>
      <vt:variant>
        <vt:i4>19</vt:i4>
      </vt:variant>
    </vt:vector>
  </HeadingPairs>
  <TitlesOfParts>
    <vt:vector size="43" baseType="lpstr">
      <vt:lpstr>Arial</vt:lpstr>
      <vt:lpstr>Bookman Old Style</vt:lpstr>
      <vt:lpstr>Calibri</vt:lpstr>
      <vt:lpstr>Calibri Light</vt:lpstr>
      <vt:lpstr>Century Gothic</vt:lpstr>
      <vt:lpstr>Franklin Gothic Book</vt:lpstr>
      <vt:lpstr>Garamond</vt:lpstr>
      <vt:lpstr>Gill Sans MT</vt:lpstr>
      <vt:lpstr>Kristen ITC</vt:lpstr>
      <vt:lpstr>Rockwell</vt:lpstr>
      <vt:lpstr>Rockwell Condensed</vt:lpstr>
      <vt:lpstr>Segoe Print</vt:lpstr>
      <vt:lpstr>Segoe Script</vt:lpstr>
      <vt:lpstr>Wingdings</vt:lpstr>
      <vt:lpstr>Wingdings 3</vt:lpstr>
      <vt:lpstr>Duman</vt:lpstr>
      <vt:lpstr>Kırpma</vt:lpstr>
      <vt:lpstr>2_İyon</vt:lpstr>
      <vt:lpstr>Galeri</vt:lpstr>
      <vt:lpstr>Tahta Yazı</vt:lpstr>
      <vt:lpstr>Geçmişe bakış</vt:lpstr>
      <vt:lpstr>Metropolitan</vt:lpstr>
      <vt:lpstr>Dilim</vt:lpstr>
      <vt:lpstr>Organik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salhozdemir@hotmail.com</dc:creator>
  <cp:lastModifiedBy>Salih</cp:lastModifiedBy>
  <cp:revision>544</cp:revision>
  <dcterms:created xsi:type="dcterms:W3CDTF">2020-09-27T22:41:47Z</dcterms:created>
  <dcterms:modified xsi:type="dcterms:W3CDTF">2021-09-26T09:16:45Z</dcterms:modified>
</cp:coreProperties>
</file>