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1" r:id="rId6"/>
    <p:sldId id="262" r:id="rId7"/>
    <p:sldId id="263" r:id="rId8"/>
    <p:sldId id="264" r:id="rId9"/>
    <p:sldId id="265" r:id="rId10"/>
    <p:sldId id="266" r:id="rId11"/>
    <p:sldId id="267" r:id="rId12"/>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1" d="100"/>
          <a:sy n="111" d="100"/>
        </p:scale>
        <p:origin x="-1614"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86B4DCC7-3818-485F-A730-C679B32A8481}" type="datetimeFigureOut">
              <a:rPr lang="tr-TR" smtClean="0"/>
              <a:t>01.06.2022</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55531851-2068-4AB4-A0BF-10372D4F3B8E}" type="slidenum">
              <a:rPr lang="tr-TR" smtClean="0"/>
              <a:t>‹#›</a:t>
            </a:fld>
            <a:endParaRPr lang="tr-TR"/>
          </a:p>
        </p:txBody>
      </p:sp>
    </p:spTree>
    <p:extLst>
      <p:ext uri="{BB962C8B-B14F-4D97-AF65-F5344CB8AC3E}">
        <p14:creationId xmlns:p14="http://schemas.microsoft.com/office/powerpoint/2010/main" val="13654390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86B4DCC7-3818-485F-A730-C679B32A8481}" type="datetimeFigureOut">
              <a:rPr lang="tr-TR" smtClean="0"/>
              <a:t>01.06.2022</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55531851-2068-4AB4-A0BF-10372D4F3B8E}" type="slidenum">
              <a:rPr lang="tr-TR" smtClean="0"/>
              <a:t>‹#›</a:t>
            </a:fld>
            <a:endParaRPr lang="tr-TR"/>
          </a:p>
        </p:txBody>
      </p:sp>
    </p:spTree>
    <p:extLst>
      <p:ext uri="{BB962C8B-B14F-4D97-AF65-F5344CB8AC3E}">
        <p14:creationId xmlns:p14="http://schemas.microsoft.com/office/powerpoint/2010/main" val="34318060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86B4DCC7-3818-485F-A730-C679B32A8481}" type="datetimeFigureOut">
              <a:rPr lang="tr-TR" smtClean="0"/>
              <a:t>01.06.2022</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55531851-2068-4AB4-A0BF-10372D4F3B8E}" type="slidenum">
              <a:rPr lang="tr-TR" smtClean="0"/>
              <a:t>‹#›</a:t>
            </a:fld>
            <a:endParaRPr lang="tr-TR"/>
          </a:p>
        </p:txBody>
      </p:sp>
    </p:spTree>
    <p:extLst>
      <p:ext uri="{BB962C8B-B14F-4D97-AF65-F5344CB8AC3E}">
        <p14:creationId xmlns:p14="http://schemas.microsoft.com/office/powerpoint/2010/main" val="4127332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86B4DCC7-3818-485F-A730-C679B32A8481}" type="datetimeFigureOut">
              <a:rPr lang="tr-TR" smtClean="0"/>
              <a:t>01.06.2022</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55531851-2068-4AB4-A0BF-10372D4F3B8E}" type="slidenum">
              <a:rPr lang="tr-TR" smtClean="0"/>
              <a:t>‹#›</a:t>
            </a:fld>
            <a:endParaRPr lang="tr-TR"/>
          </a:p>
        </p:txBody>
      </p:sp>
    </p:spTree>
    <p:extLst>
      <p:ext uri="{BB962C8B-B14F-4D97-AF65-F5344CB8AC3E}">
        <p14:creationId xmlns:p14="http://schemas.microsoft.com/office/powerpoint/2010/main" val="21178236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86B4DCC7-3818-485F-A730-C679B32A8481}" type="datetimeFigureOut">
              <a:rPr lang="tr-TR" smtClean="0"/>
              <a:t>01.06.2022</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55531851-2068-4AB4-A0BF-10372D4F3B8E}" type="slidenum">
              <a:rPr lang="tr-TR" smtClean="0"/>
              <a:t>‹#›</a:t>
            </a:fld>
            <a:endParaRPr lang="tr-TR"/>
          </a:p>
        </p:txBody>
      </p:sp>
    </p:spTree>
    <p:extLst>
      <p:ext uri="{BB962C8B-B14F-4D97-AF65-F5344CB8AC3E}">
        <p14:creationId xmlns:p14="http://schemas.microsoft.com/office/powerpoint/2010/main" val="13060810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86B4DCC7-3818-485F-A730-C679B32A8481}" type="datetimeFigureOut">
              <a:rPr lang="tr-TR" smtClean="0"/>
              <a:t>01.06.2022</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55531851-2068-4AB4-A0BF-10372D4F3B8E}" type="slidenum">
              <a:rPr lang="tr-TR" smtClean="0"/>
              <a:t>‹#›</a:t>
            </a:fld>
            <a:endParaRPr lang="tr-TR"/>
          </a:p>
        </p:txBody>
      </p:sp>
    </p:spTree>
    <p:extLst>
      <p:ext uri="{BB962C8B-B14F-4D97-AF65-F5344CB8AC3E}">
        <p14:creationId xmlns:p14="http://schemas.microsoft.com/office/powerpoint/2010/main" val="19466233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86B4DCC7-3818-485F-A730-C679B32A8481}" type="datetimeFigureOut">
              <a:rPr lang="tr-TR" smtClean="0"/>
              <a:t>01.06.2022</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55531851-2068-4AB4-A0BF-10372D4F3B8E}" type="slidenum">
              <a:rPr lang="tr-TR" smtClean="0"/>
              <a:t>‹#›</a:t>
            </a:fld>
            <a:endParaRPr lang="tr-TR"/>
          </a:p>
        </p:txBody>
      </p:sp>
    </p:spTree>
    <p:extLst>
      <p:ext uri="{BB962C8B-B14F-4D97-AF65-F5344CB8AC3E}">
        <p14:creationId xmlns:p14="http://schemas.microsoft.com/office/powerpoint/2010/main" val="14221271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86B4DCC7-3818-485F-A730-C679B32A8481}" type="datetimeFigureOut">
              <a:rPr lang="tr-TR" smtClean="0"/>
              <a:t>01.06.2022</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55531851-2068-4AB4-A0BF-10372D4F3B8E}" type="slidenum">
              <a:rPr lang="tr-TR" smtClean="0"/>
              <a:t>‹#›</a:t>
            </a:fld>
            <a:endParaRPr lang="tr-TR"/>
          </a:p>
        </p:txBody>
      </p:sp>
    </p:spTree>
    <p:extLst>
      <p:ext uri="{BB962C8B-B14F-4D97-AF65-F5344CB8AC3E}">
        <p14:creationId xmlns:p14="http://schemas.microsoft.com/office/powerpoint/2010/main" val="1215827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86B4DCC7-3818-485F-A730-C679B32A8481}" type="datetimeFigureOut">
              <a:rPr lang="tr-TR" smtClean="0"/>
              <a:t>01.06.2022</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55531851-2068-4AB4-A0BF-10372D4F3B8E}" type="slidenum">
              <a:rPr lang="tr-TR" smtClean="0"/>
              <a:t>‹#›</a:t>
            </a:fld>
            <a:endParaRPr lang="tr-TR"/>
          </a:p>
        </p:txBody>
      </p:sp>
    </p:spTree>
    <p:extLst>
      <p:ext uri="{BB962C8B-B14F-4D97-AF65-F5344CB8AC3E}">
        <p14:creationId xmlns:p14="http://schemas.microsoft.com/office/powerpoint/2010/main" val="6171412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86B4DCC7-3818-485F-A730-C679B32A8481}" type="datetimeFigureOut">
              <a:rPr lang="tr-TR" smtClean="0"/>
              <a:t>01.06.2022</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55531851-2068-4AB4-A0BF-10372D4F3B8E}" type="slidenum">
              <a:rPr lang="tr-TR" smtClean="0"/>
              <a:t>‹#›</a:t>
            </a:fld>
            <a:endParaRPr lang="tr-TR"/>
          </a:p>
        </p:txBody>
      </p:sp>
    </p:spTree>
    <p:extLst>
      <p:ext uri="{BB962C8B-B14F-4D97-AF65-F5344CB8AC3E}">
        <p14:creationId xmlns:p14="http://schemas.microsoft.com/office/powerpoint/2010/main" val="12158672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86B4DCC7-3818-485F-A730-C679B32A8481}" type="datetimeFigureOut">
              <a:rPr lang="tr-TR" smtClean="0"/>
              <a:t>01.06.2022</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55531851-2068-4AB4-A0BF-10372D4F3B8E}" type="slidenum">
              <a:rPr lang="tr-TR" smtClean="0"/>
              <a:t>‹#›</a:t>
            </a:fld>
            <a:endParaRPr lang="tr-TR"/>
          </a:p>
        </p:txBody>
      </p:sp>
    </p:spTree>
    <p:extLst>
      <p:ext uri="{BB962C8B-B14F-4D97-AF65-F5344CB8AC3E}">
        <p14:creationId xmlns:p14="http://schemas.microsoft.com/office/powerpoint/2010/main" val="15658630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B4DCC7-3818-485F-A730-C679B32A8481}" type="datetimeFigureOut">
              <a:rPr lang="tr-TR" smtClean="0"/>
              <a:t>01.06.2022</a:t>
            </a:fld>
            <a:endParaRPr lang="tr-TR"/>
          </a:p>
        </p:txBody>
      </p:sp>
      <p:sp>
        <p:nvSpPr>
          <p:cNvPr id="5" name="Altbilgi Yer Tutucusu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531851-2068-4AB4-A0BF-10372D4F3B8E}" type="slidenum">
              <a:rPr lang="tr-TR" smtClean="0"/>
              <a:t>‹#›</a:t>
            </a:fld>
            <a:endParaRPr lang="tr-TR"/>
          </a:p>
        </p:txBody>
      </p:sp>
    </p:spTree>
    <p:extLst>
      <p:ext uri="{BB962C8B-B14F-4D97-AF65-F5344CB8AC3E}">
        <p14:creationId xmlns:p14="http://schemas.microsoft.com/office/powerpoint/2010/main" val="2515180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44625"/>
            <a:ext cx="7772400" cy="1656183"/>
          </a:xfrm>
        </p:spPr>
        <p:txBody>
          <a:bodyPr/>
          <a:lstStyle/>
          <a:p>
            <a:r>
              <a:rPr lang="tr-TR" dirty="0" smtClean="0"/>
              <a:t>ASİT VE BAZLARIN FAYDA VE        =ZARARLARI=</a:t>
            </a:r>
            <a:endParaRPr lang="tr-TR" dirty="0"/>
          </a:p>
        </p:txBody>
      </p:sp>
      <p:sp>
        <p:nvSpPr>
          <p:cNvPr id="3" name="Alt Başlık 2"/>
          <p:cNvSpPr>
            <a:spLocks noGrp="1"/>
          </p:cNvSpPr>
          <p:nvPr>
            <p:ph type="subTitle" idx="1"/>
          </p:nvPr>
        </p:nvSpPr>
        <p:spPr/>
        <p:txBody>
          <a:bodyPr/>
          <a:lstStyle/>
          <a:p>
            <a:endParaRPr lang="tr-TR"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844824"/>
            <a:ext cx="8928992" cy="48965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271408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7504" y="0"/>
            <a:ext cx="4176464" cy="6741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7984" y="116632"/>
            <a:ext cx="4680520" cy="6741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838850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5496" y="0"/>
            <a:ext cx="9108504" cy="6858000"/>
          </a:xfrm>
        </p:spPr>
        <p:style>
          <a:lnRef idx="2">
            <a:schemeClr val="accent4"/>
          </a:lnRef>
          <a:fillRef idx="1">
            <a:schemeClr val="lt1"/>
          </a:fillRef>
          <a:effectRef idx="0">
            <a:schemeClr val="accent4"/>
          </a:effectRef>
          <a:fontRef idx="minor">
            <a:schemeClr val="dk1"/>
          </a:fontRef>
        </p:style>
        <p:txBody>
          <a:bodyPr/>
          <a:lstStyle/>
          <a:p>
            <a:r>
              <a:rPr lang="tr-TR" dirty="0" smtClean="0"/>
              <a:t>BENİ DİNLEDİĞİNİZ İÇİN TEŞEKKÜR EDERİM </a:t>
            </a:r>
          </a:p>
          <a:p>
            <a:endParaRPr lang="tr-TR" dirty="0" smtClean="0"/>
          </a:p>
          <a:p>
            <a:endParaRPr lang="tr-TR" dirty="0"/>
          </a:p>
          <a:p>
            <a:r>
              <a:rPr lang="tr-TR" dirty="0" smtClean="0"/>
              <a:t>SEVDA</a:t>
            </a:r>
          </a:p>
          <a:p>
            <a:endParaRPr lang="tr-TR" dirty="0"/>
          </a:p>
          <a:p>
            <a:r>
              <a:rPr lang="tr-TR" dirty="0" smtClean="0"/>
              <a:t>SİNEN</a:t>
            </a:r>
          </a:p>
          <a:p>
            <a:endParaRPr lang="tr-TR" dirty="0"/>
          </a:p>
          <a:p>
            <a:r>
              <a:rPr lang="tr-TR" dirty="0" smtClean="0"/>
              <a:t>10/D</a:t>
            </a:r>
          </a:p>
          <a:p>
            <a:endParaRPr lang="tr-TR" dirty="0"/>
          </a:p>
          <a:p>
            <a:r>
              <a:rPr lang="tr-TR" dirty="0" smtClean="0"/>
              <a:t>2751</a:t>
            </a:r>
            <a:endParaRPr lang="tr-TR" dirty="0"/>
          </a:p>
        </p:txBody>
      </p:sp>
      <p:sp>
        <p:nvSpPr>
          <p:cNvPr id="5" name="Gülen Yüz 4"/>
          <p:cNvSpPr/>
          <p:nvPr/>
        </p:nvSpPr>
        <p:spPr>
          <a:xfrm>
            <a:off x="3356264" y="1484784"/>
            <a:ext cx="4248472" cy="3960440"/>
          </a:xfrm>
          <a:prstGeom prst="smileyFace">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tr-TR"/>
          </a:p>
        </p:txBody>
      </p:sp>
      <p:sp>
        <p:nvSpPr>
          <p:cNvPr id="6" name="Kalp 5"/>
          <p:cNvSpPr/>
          <p:nvPr/>
        </p:nvSpPr>
        <p:spPr>
          <a:xfrm>
            <a:off x="7884368" y="764704"/>
            <a:ext cx="432048" cy="360040"/>
          </a:xfrm>
          <a:prstGeom prst="hear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tr-TR"/>
          </a:p>
        </p:txBody>
      </p:sp>
      <p:sp>
        <p:nvSpPr>
          <p:cNvPr id="7" name="Kalp 6"/>
          <p:cNvSpPr/>
          <p:nvPr/>
        </p:nvSpPr>
        <p:spPr>
          <a:xfrm>
            <a:off x="7956376" y="5733256"/>
            <a:ext cx="432048" cy="504056"/>
          </a:xfrm>
          <a:prstGeom prst="heart">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tr-TR"/>
          </a:p>
        </p:txBody>
      </p:sp>
      <p:sp>
        <p:nvSpPr>
          <p:cNvPr id="8" name="Kalp 7"/>
          <p:cNvSpPr/>
          <p:nvPr/>
        </p:nvSpPr>
        <p:spPr>
          <a:xfrm>
            <a:off x="467544" y="764704"/>
            <a:ext cx="432048" cy="360040"/>
          </a:xfrm>
          <a:prstGeom prst="hear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tr-TR"/>
          </a:p>
        </p:txBody>
      </p:sp>
      <p:sp>
        <p:nvSpPr>
          <p:cNvPr id="9" name="Kalp 8"/>
          <p:cNvSpPr/>
          <p:nvPr/>
        </p:nvSpPr>
        <p:spPr>
          <a:xfrm>
            <a:off x="467544" y="6237312"/>
            <a:ext cx="432048" cy="360040"/>
          </a:xfrm>
          <a:prstGeom prst="hear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tr-TR"/>
          </a:p>
        </p:txBody>
      </p:sp>
    </p:spTree>
    <p:extLst>
      <p:ext uri="{BB962C8B-B14F-4D97-AF65-F5344CB8AC3E}">
        <p14:creationId xmlns:p14="http://schemas.microsoft.com/office/powerpoint/2010/main" val="37262679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style>
          <a:lnRef idx="2">
            <a:schemeClr val="dk1"/>
          </a:lnRef>
          <a:fillRef idx="1">
            <a:schemeClr val="lt1"/>
          </a:fillRef>
          <a:effectRef idx="0">
            <a:schemeClr val="dk1"/>
          </a:effectRef>
          <a:fontRef idx="minor">
            <a:schemeClr val="dk1"/>
          </a:fontRef>
        </p:style>
        <p:txBody>
          <a:bodyPr>
            <a:normAutofit fontScale="90000"/>
          </a:bodyPr>
          <a:lstStyle/>
          <a:p>
            <a:r>
              <a:rPr lang="tr-TR" dirty="0" smtClean="0"/>
              <a:t>Asitlerin ve bazların faydalı ve zararlı =özellikleri nelerdir=</a:t>
            </a:r>
            <a:endParaRPr lang="tr-TR" dirty="0"/>
          </a:p>
        </p:txBody>
      </p:sp>
      <p:sp>
        <p:nvSpPr>
          <p:cNvPr id="3" name="İçerik Yer Tutucusu 2"/>
          <p:cNvSpPr>
            <a:spLocks noGrp="1"/>
          </p:cNvSpPr>
          <p:nvPr>
            <p:ph idx="1"/>
          </p:nvPr>
        </p:nvSpPr>
        <p:spPr>
          <a:xfrm>
            <a:off x="457200" y="1600200"/>
            <a:ext cx="8229600" cy="5141168"/>
          </a:xfrm>
        </p:spPr>
        <p:style>
          <a:lnRef idx="2">
            <a:schemeClr val="dk1"/>
          </a:lnRef>
          <a:fillRef idx="1">
            <a:schemeClr val="lt1"/>
          </a:fillRef>
          <a:effectRef idx="0">
            <a:schemeClr val="dk1"/>
          </a:effectRef>
          <a:fontRef idx="minor">
            <a:schemeClr val="dk1"/>
          </a:fontRef>
        </p:style>
        <p:txBody>
          <a:bodyPr>
            <a:normAutofit fontScale="70000" lnSpcReduction="20000"/>
          </a:bodyPr>
          <a:lstStyle/>
          <a:p>
            <a:r>
              <a:rPr lang="tr-TR" dirty="0" smtClean="0"/>
              <a:t>Sulu çözeltilerinde hidrojen bulunan hidrojen iyonu veren maddelere asit denir. Sulu çözeltilerinde </a:t>
            </a:r>
            <a:r>
              <a:rPr lang="tr-TR" dirty="0" err="1" smtClean="0"/>
              <a:t>kidroksit</a:t>
            </a:r>
            <a:r>
              <a:rPr lang="tr-TR" dirty="0" smtClean="0"/>
              <a:t> veren maddelere baz denir. Asit ve bazlar insan vücudunda ve diğer canlı organizmalarında bir denge oluşturmaktadır. Asit ve baz dengeleri canlı hayatının devam etmesini sağlar.</a:t>
            </a:r>
          </a:p>
          <a:p>
            <a:endParaRPr lang="tr-TR" sz="2900" dirty="0" smtClean="0"/>
          </a:p>
          <a:p>
            <a:r>
              <a:rPr lang="tr-TR" dirty="0" smtClean="0"/>
              <a:t>Asit ve baz özellikleri sayesinde birçok madde üretilmektedir. Asitlere doğrudan temas insana zarar verir. Geri dönüşü olmayan tahribatlara neden olur. Bazlar ise kayganlık verir. Sabun bir bazdır. Yağlı olması kirin çıkmasına yardımcı olur.</a:t>
            </a:r>
          </a:p>
          <a:p>
            <a:endParaRPr lang="tr-TR" dirty="0" smtClean="0"/>
          </a:p>
          <a:p>
            <a:endParaRPr lang="tr-TR" dirty="0" smtClean="0"/>
          </a:p>
          <a:p>
            <a:r>
              <a:rPr lang="tr-TR" dirty="0" smtClean="0"/>
              <a:t> </a:t>
            </a:r>
          </a:p>
          <a:p>
            <a:r>
              <a:rPr lang="tr-TR" dirty="0" smtClean="0"/>
              <a:t>Asitler turnusol kağıdını kırmızıya çevirir. Böylece asit oldukları ölçülebilir. Bazlar turnusol kağıdını maviye çevirir. Böylece baz oldukları ölçülebilir. Asit ve baz maddelerin özellikleri çok çeşitlidir. Ayrıca zararları ve yararları da bulunur.</a:t>
            </a:r>
            <a:endParaRPr lang="tr-TR" dirty="0"/>
          </a:p>
        </p:txBody>
      </p:sp>
      <p:sp>
        <p:nvSpPr>
          <p:cNvPr id="4" name="Şimşek İşareti 3"/>
          <p:cNvSpPr/>
          <p:nvPr/>
        </p:nvSpPr>
        <p:spPr>
          <a:xfrm>
            <a:off x="7596336" y="4653136"/>
            <a:ext cx="504056" cy="504056"/>
          </a:xfrm>
          <a:prstGeom prst="lightningBol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tr-TR"/>
          </a:p>
        </p:txBody>
      </p:sp>
    </p:spTree>
    <p:extLst>
      <p:ext uri="{BB962C8B-B14F-4D97-AF65-F5344CB8AC3E}">
        <p14:creationId xmlns:p14="http://schemas.microsoft.com/office/powerpoint/2010/main" val="9655817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style>
          <a:lnRef idx="2">
            <a:schemeClr val="accent1"/>
          </a:lnRef>
          <a:fillRef idx="1">
            <a:schemeClr val="lt1"/>
          </a:fillRef>
          <a:effectRef idx="0">
            <a:schemeClr val="accent1"/>
          </a:effectRef>
          <a:fontRef idx="minor">
            <a:schemeClr val="dk1"/>
          </a:fontRef>
        </p:style>
        <p:txBody>
          <a:bodyPr>
            <a:normAutofit fontScale="90000"/>
          </a:bodyPr>
          <a:lstStyle/>
          <a:p>
            <a:r>
              <a:rPr lang="tr-TR" dirty="0" smtClean="0"/>
              <a:t>Asit ve bazların zararları şu şekildedir:</a:t>
            </a:r>
            <a:endParaRPr lang="tr-TR" dirty="0"/>
          </a:p>
        </p:txBody>
      </p:sp>
      <p:sp>
        <p:nvSpPr>
          <p:cNvPr id="3" name="İçerik Yer Tutucusu 2"/>
          <p:cNvSpPr>
            <a:spLocks noGrp="1"/>
          </p:cNvSpPr>
          <p:nvPr>
            <p:ph idx="1"/>
          </p:nvPr>
        </p:nvSpPr>
        <p:spPr/>
        <p:style>
          <a:lnRef idx="2">
            <a:schemeClr val="accent1"/>
          </a:lnRef>
          <a:fillRef idx="1">
            <a:schemeClr val="lt1"/>
          </a:fillRef>
          <a:effectRef idx="0">
            <a:schemeClr val="accent1"/>
          </a:effectRef>
          <a:fontRef idx="minor">
            <a:schemeClr val="dk1"/>
          </a:fontRef>
        </p:style>
        <p:txBody>
          <a:bodyPr>
            <a:normAutofit fontScale="92500" lnSpcReduction="10000"/>
          </a:bodyPr>
          <a:lstStyle/>
          <a:p>
            <a:r>
              <a:rPr lang="tr-TR" dirty="0" smtClean="0"/>
              <a:t>Asit ve bazların zararları şu şekildedir:</a:t>
            </a:r>
          </a:p>
          <a:p>
            <a:r>
              <a:rPr lang="tr-TR" dirty="0" smtClean="0"/>
              <a:t>Asitli maddeler midemizi rahatsız eder.</a:t>
            </a:r>
          </a:p>
          <a:p>
            <a:r>
              <a:rPr lang="tr-TR" dirty="0" smtClean="0"/>
              <a:t>Aşırı asitli maddeler derimizde tahribata yol açar.</a:t>
            </a:r>
          </a:p>
          <a:p>
            <a:r>
              <a:rPr lang="tr-TR" dirty="0" smtClean="0"/>
              <a:t>Aşırı asitli maddeler yakıcıdır.</a:t>
            </a:r>
          </a:p>
          <a:p>
            <a:r>
              <a:rPr lang="tr-TR" dirty="0" smtClean="0"/>
              <a:t>Asitli maddeler çürüklere neden olur.</a:t>
            </a:r>
          </a:p>
          <a:p>
            <a:r>
              <a:rPr lang="tr-TR" dirty="0" smtClean="0"/>
              <a:t>Asitli ve bazlı maddeler kan değerlerinin değişmesine neden olur.</a:t>
            </a:r>
          </a:p>
          <a:p>
            <a:r>
              <a:rPr lang="tr-TR" dirty="0" smtClean="0"/>
              <a:t>Asit ve bazlara doğrudan temas tahrişlere neden olur.</a:t>
            </a:r>
            <a:endParaRPr lang="tr-TR" dirty="0"/>
          </a:p>
        </p:txBody>
      </p:sp>
      <p:sp>
        <p:nvSpPr>
          <p:cNvPr id="4" name="Şimşek İşareti 3"/>
          <p:cNvSpPr/>
          <p:nvPr/>
        </p:nvSpPr>
        <p:spPr>
          <a:xfrm>
            <a:off x="7884368" y="4005064"/>
            <a:ext cx="360040" cy="504056"/>
          </a:xfrm>
          <a:prstGeom prst="lightningBol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tr-TR"/>
          </a:p>
        </p:txBody>
      </p:sp>
      <p:sp>
        <p:nvSpPr>
          <p:cNvPr id="5" name="Dikdörtgen 4"/>
          <p:cNvSpPr/>
          <p:nvPr/>
        </p:nvSpPr>
        <p:spPr>
          <a:xfrm>
            <a:off x="2720178" y="3244334"/>
            <a:ext cx="247184" cy="369332"/>
          </a:xfrm>
          <a:prstGeom prst="rect">
            <a:avLst/>
          </a:prstGeom>
        </p:spPr>
        <p:txBody>
          <a:bodyPr wrap="none">
            <a:spAutoFit/>
          </a:bodyPr>
          <a:lstStyle/>
          <a:p>
            <a:r>
              <a:rPr lang="tr-TR" dirty="0" smtClean="0"/>
              <a:t>:</a:t>
            </a:r>
            <a:endParaRPr lang="tr-TR" dirty="0"/>
          </a:p>
        </p:txBody>
      </p:sp>
    </p:spTree>
    <p:extLst>
      <p:ext uri="{BB962C8B-B14F-4D97-AF65-F5344CB8AC3E}">
        <p14:creationId xmlns:p14="http://schemas.microsoft.com/office/powerpoint/2010/main" val="8174027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style>
          <a:lnRef idx="2">
            <a:schemeClr val="accent2"/>
          </a:lnRef>
          <a:fillRef idx="1">
            <a:schemeClr val="lt1"/>
          </a:fillRef>
          <a:effectRef idx="0">
            <a:schemeClr val="accent2"/>
          </a:effectRef>
          <a:fontRef idx="minor">
            <a:schemeClr val="dk1"/>
          </a:fontRef>
        </p:style>
        <p:txBody>
          <a:bodyPr>
            <a:normAutofit fontScale="90000"/>
          </a:bodyPr>
          <a:lstStyle/>
          <a:p>
            <a:r>
              <a:rPr lang="tr-TR" dirty="0" smtClean="0"/>
              <a:t>Asit ve bazların yararları şu şekildedir:</a:t>
            </a:r>
            <a:endParaRPr lang="tr-TR" dirty="0"/>
          </a:p>
        </p:txBody>
      </p:sp>
      <p:sp>
        <p:nvSpPr>
          <p:cNvPr id="3" name="İçerik Yer Tutucusu 2"/>
          <p:cNvSpPr>
            <a:spLocks noGrp="1"/>
          </p:cNvSpPr>
          <p:nvPr>
            <p:ph idx="1"/>
          </p:nvPr>
        </p:nvSpPr>
        <p:spPr/>
        <p:style>
          <a:lnRef idx="2">
            <a:schemeClr val="accent2"/>
          </a:lnRef>
          <a:fillRef idx="1">
            <a:schemeClr val="lt1"/>
          </a:fillRef>
          <a:effectRef idx="0">
            <a:schemeClr val="accent2"/>
          </a:effectRef>
          <a:fontRef idx="minor">
            <a:schemeClr val="dk1"/>
          </a:fontRef>
        </p:style>
        <p:txBody>
          <a:bodyPr/>
          <a:lstStyle/>
          <a:p>
            <a:r>
              <a:rPr lang="tr-TR" dirty="0" smtClean="0"/>
              <a:t>Mide asidi besinleri parçalamaktadır.</a:t>
            </a:r>
          </a:p>
          <a:p>
            <a:r>
              <a:rPr lang="tr-TR" dirty="0" smtClean="0"/>
              <a:t>C vitamini </a:t>
            </a:r>
            <a:r>
              <a:rPr lang="tr-TR" dirty="0" err="1" smtClean="0"/>
              <a:t>askorbik</a:t>
            </a:r>
            <a:r>
              <a:rPr lang="tr-TR" dirty="0" smtClean="0"/>
              <a:t> bir asittir.</a:t>
            </a:r>
          </a:p>
          <a:p>
            <a:r>
              <a:rPr lang="tr-TR" dirty="0" err="1" smtClean="0"/>
              <a:t>Folik</a:t>
            </a:r>
            <a:r>
              <a:rPr lang="tr-TR" dirty="0" smtClean="0"/>
              <a:t> asit vücudumuz için gereklidir.</a:t>
            </a:r>
          </a:p>
          <a:p>
            <a:r>
              <a:rPr lang="tr-TR" dirty="0" smtClean="0"/>
              <a:t>İlaç ve temizlik maddeleri asit ve bazlardan oluşan maddelerdir.</a:t>
            </a:r>
          </a:p>
          <a:p>
            <a:r>
              <a:rPr lang="tr-TR" dirty="0" smtClean="0"/>
              <a:t>Asit ve bazlar birçok maddenin </a:t>
            </a:r>
            <a:r>
              <a:rPr lang="tr-TR" dirty="0" err="1" smtClean="0"/>
              <a:t>nötrizasyonunu</a:t>
            </a:r>
            <a:r>
              <a:rPr lang="tr-TR" dirty="0" smtClean="0"/>
              <a:t> sağlar.</a:t>
            </a:r>
            <a:endParaRPr lang="tr-TR" dirty="0"/>
          </a:p>
        </p:txBody>
      </p:sp>
      <p:sp>
        <p:nvSpPr>
          <p:cNvPr id="4" name="Şimşek İşareti 3"/>
          <p:cNvSpPr/>
          <p:nvPr/>
        </p:nvSpPr>
        <p:spPr>
          <a:xfrm>
            <a:off x="6876256" y="5373216"/>
            <a:ext cx="648072" cy="576064"/>
          </a:xfrm>
          <a:prstGeom prst="lightningBol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tr-TR"/>
          </a:p>
        </p:txBody>
      </p:sp>
    </p:spTree>
    <p:extLst>
      <p:ext uri="{BB962C8B-B14F-4D97-AF65-F5344CB8AC3E}">
        <p14:creationId xmlns:p14="http://schemas.microsoft.com/office/powerpoint/2010/main" val="19060804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style>
          <a:lnRef idx="2">
            <a:schemeClr val="accent3"/>
          </a:lnRef>
          <a:fillRef idx="1">
            <a:schemeClr val="lt1"/>
          </a:fillRef>
          <a:effectRef idx="0">
            <a:schemeClr val="accent3"/>
          </a:effectRef>
          <a:fontRef idx="minor">
            <a:schemeClr val="dk1"/>
          </a:fontRef>
        </p:style>
        <p:txBody>
          <a:bodyPr/>
          <a:lstStyle/>
          <a:p>
            <a:r>
              <a:rPr lang="tr-TR" dirty="0" smtClean="0"/>
              <a:t>=FAYDA VE ZARARLARI=</a:t>
            </a:r>
            <a:endParaRPr lang="tr-TR" dirty="0"/>
          </a:p>
        </p:txBody>
      </p:sp>
      <p:sp>
        <p:nvSpPr>
          <p:cNvPr id="4" name="İçerik Yer Tutucusu 3"/>
          <p:cNvSpPr>
            <a:spLocks noGrp="1"/>
          </p:cNvSpPr>
          <p:nvPr>
            <p:ph idx="1"/>
          </p:nvPr>
        </p:nvSpPr>
        <p:spPr/>
        <p:style>
          <a:lnRef idx="2">
            <a:schemeClr val="accent3"/>
          </a:lnRef>
          <a:fillRef idx="1">
            <a:schemeClr val="lt1"/>
          </a:fillRef>
          <a:effectRef idx="0">
            <a:schemeClr val="accent3"/>
          </a:effectRef>
          <a:fontRef idx="minor">
            <a:schemeClr val="dk1"/>
          </a:fontRef>
        </p:style>
        <p:txBody>
          <a:bodyPr>
            <a:normAutofit fontScale="77500" lnSpcReduction="20000"/>
          </a:bodyPr>
          <a:lstStyle/>
          <a:p>
            <a:r>
              <a:rPr lang="tr-TR" dirty="0" smtClean="0"/>
              <a:t>Meyve sebze gibi gıda maddelerinin birçoğu asit ve baz içerir. Asit ve bazlar günlük hayatta yenilen gıdaların sindirilmesinden alınan ilaçlara hatta temizlik malzemelerine kadar birçok yerde kullanılır.</a:t>
            </a:r>
          </a:p>
          <a:p>
            <a:endParaRPr lang="tr-TR" dirty="0" smtClean="0"/>
          </a:p>
          <a:p>
            <a:r>
              <a:rPr lang="tr-TR" dirty="0" smtClean="0"/>
              <a:t>Örneğin asitler vücuda C vitamini (</a:t>
            </a:r>
            <a:r>
              <a:rPr lang="tr-TR" dirty="0" err="1" smtClean="0"/>
              <a:t>askorbik</a:t>
            </a:r>
            <a:r>
              <a:rPr lang="tr-TR" dirty="0" smtClean="0"/>
              <a:t> asit) alınmasında, otomobillerin çalıştırılmasında, hazır gıdaların raf ömrünün uzatılmasında etkilidir. Benzer şekilde temizlik maddelerinde kullanılan bazlar olmadan kıyafetlerdeki inatçı lekeler çıkarılamaz, mutfak ve banyolar temizlenemez (Görsel 3.3.2). Asit ve bazların günlük hayattaki faydaları sadece bunlarla sınırlı değildir. Hayatın sağlıklı bir şekilde devam ettirilmesi vücuttaki asitle bazın varlığına ve asit-baz tepkimelerine bağlıdır.</a:t>
            </a:r>
            <a:endParaRPr lang="tr-TR" dirty="0"/>
          </a:p>
        </p:txBody>
      </p:sp>
    </p:spTree>
    <p:extLst>
      <p:ext uri="{BB962C8B-B14F-4D97-AF65-F5344CB8AC3E}">
        <p14:creationId xmlns:p14="http://schemas.microsoft.com/office/powerpoint/2010/main" val="23366766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08504"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388401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07504" y="44624"/>
            <a:ext cx="8928992" cy="6696744"/>
          </a:xfrm>
        </p:spPr>
        <p:txBody>
          <a:bodyPr>
            <a:normAutofit fontScale="92500" lnSpcReduction="20000"/>
          </a:bodyPr>
          <a:lstStyle/>
          <a:p>
            <a:r>
              <a:rPr lang="tr-TR" dirty="0" smtClean="0"/>
              <a:t>Hücreler ve kimyasal tepkimeler </a:t>
            </a:r>
            <a:r>
              <a:rPr lang="tr-TR" dirty="0" err="1" smtClean="0"/>
              <a:t>pH</a:t>
            </a:r>
            <a:r>
              <a:rPr lang="tr-TR" dirty="0" smtClean="0"/>
              <a:t> değişimine oldukça duyarlıdır. Vücudun her bölgesinin </a:t>
            </a:r>
            <a:r>
              <a:rPr lang="tr-TR" dirty="0" err="1" smtClean="0"/>
              <a:t>pH</a:t>
            </a:r>
            <a:r>
              <a:rPr lang="tr-TR" dirty="0" smtClean="0"/>
              <a:t> değeri farklıdır. Yenilen besinlerin asidik veya bazik olması, vücutta başta kan olmak üzere birçok vücut sıvısının </a:t>
            </a:r>
            <a:r>
              <a:rPr lang="tr-TR" dirty="0" err="1" smtClean="0"/>
              <a:t>pH</a:t>
            </a:r>
            <a:r>
              <a:rPr lang="tr-TR" dirty="0" smtClean="0"/>
              <a:t> değerine etki eder. Bu değerin altına veya üstüne çıkılırsa farklı rahatsızlıklara neden olabilir. Vücut, asitlerin ve bazların seviyesini kontrol etmeye yardımcı olan bir tampon sisteme sahiptir. Vücuttaki </a:t>
            </a:r>
            <a:r>
              <a:rPr lang="tr-TR" dirty="0" err="1" smtClean="0"/>
              <a:t>pH</a:t>
            </a:r>
            <a:r>
              <a:rPr lang="tr-TR" dirty="0" smtClean="0"/>
              <a:t> seviyeleri bikarbonat (HCO3 – ) kullanılarak kontrol edilir.</a:t>
            </a:r>
          </a:p>
          <a:p>
            <a:endParaRPr lang="tr-TR" dirty="0" smtClean="0"/>
          </a:p>
          <a:p>
            <a:r>
              <a:rPr lang="tr-TR" dirty="0" smtClean="0"/>
              <a:t>İnsan vücudundaki bazı organ ve dokular asit üretir. Örneğin kas dokusu çalışırken laktik asit üretir. Bu asit toplandığında bikarbonat iyonuyla nötrleşir. Vücuttaki </a:t>
            </a:r>
            <a:r>
              <a:rPr lang="tr-TR" dirty="0" err="1" smtClean="0"/>
              <a:t>pH</a:t>
            </a:r>
            <a:r>
              <a:rPr lang="tr-TR" dirty="0" smtClean="0"/>
              <a:t> değeri o kadar önemlidir ki bu değer değiştiğinde ve kısa sürede dengelenmediğinde insan hayatı tehlikeye girebilir.</a:t>
            </a:r>
            <a:endParaRPr lang="tr-TR" dirty="0"/>
          </a:p>
        </p:txBody>
      </p:sp>
    </p:spTree>
    <p:extLst>
      <p:ext uri="{BB962C8B-B14F-4D97-AF65-F5344CB8AC3E}">
        <p14:creationId xmlns:p14="http://schemas.microsoft.com/office/powerpoint/2010/main" val="40435212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2348880"/>
            <a:ext cx="8229600" cy="4392488"/>
          </a:xfrm>
        </p:spPr>
        <p:txBody>
          <a:bodyPr>
            <a:normAutofit fontScale="85000" lnSpcReduction="20000"/>
          </a:bodyPr>
          <a:lstStyle/>
          <a:p>
            <a:r>
              <a:rPr lang="tr-TR" dirty="0" smtClean="0"/>
              <a:t>Asit ve bazların bitkiler üzerinde faydaları vardır. Örneğin toprakta bulunan bazı asitler toprağı daha tanecikli hâle getirir, toprağın yapısını düzenler, hava ve su geçirgenliğini artırır. Asitler farklı kullanım alanlarına sahiptir. Örneğin sülfürik asit gübre üretiminde kullanıldığı gibi otomobil pillerinde de kullanılır (Görsel 3.3.3). Asit ve bazların insan sağlığı ve çevre üzerine yararlı etkileri olduğu gibi zararlı etkileri de vardır. Örneğin doğaya salınan SO2 gazıyla oluşan H2SO4ʼe (sülfürik asit) maruz kalınması </a:t>
            </a:r>
            <a:r>
              <a:rPr lang="tr-TR" dirty="0" err="1" smtClean="0"/>
              <a:t>toksik</a:t>
            </a:r>
            <a:r>
              <a:rPr lang="tr-TR" dirty="0" smtClean="0"/>
              <a:t> etkisi olduğundan son derece tehlikelidir. Diğer taraftan H2SO4 asit yağmurları şeklinde çevreye de zarar verir.</a:t>
            </a:r>
            <a:endParaRPr lang="tr-TR"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2348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008030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7504" y="116632"/>
            <a:ext cx="2466975" cy="184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1300" y="2394644"/>
            <a:ext cx="2592288" cy="19827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23512" y="127339"/>
            <a:ext cx="3810000" cy="2232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9"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84776" y="4509120"/>
            <a:ext cx="3096344" cy="19777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5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23720" y="158148"/>
            <a:ext cx="2520280" cy="37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53" name="Picture 9"/>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793700" y="2502270"/>
            <a:ext cx="3202164" cy="27413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54" name="Picture 10"/>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51520" y="4509120"/>
            <a:ext cx="2123728" cy="22064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87539103"/>
      </p:ext>
    </p:extLst>
  </p:cSld>
  <p:clrMapOvr>
    <a:masterClrMapping/>
  </p:clrMapOvr>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TotalTime>
  <Words>563</Words>
  <Application>Microsoft Office PowerPoint</Application>
  <PresentationFormat>Ekran Gösterisi (4:3)</PresentationFormat>
  <Paragraphs>42</Paragraphs>
  <Slides>11</Slides>
  <Notes>0</Notes>
  <HiddenSlides>0</HiddenSlides>
  <MMClips>0</MMClips>
  <ScaleCrop>false</ScaleCrop>
  <HeadingPairs>
    <vt:vector size="4" baseType="variant">
      <vt:variant>
        <vt:lpstr>Tema</vt:lpstr>
      </vt:variant>
      <vt:variant>
        <vt:i4>1</vt:i4>
      </vt:variant>
      <vt:variant>
        <vt:lpstr>Slayt Başlıkları</vt:lpstr>
      </vt:variant>
      <vt:variant>
        <vt:i4>11</vt:i4>
      </vt:variant>
    </vt:vector>
  </HeadingPairs>
  <TitlesOfParts>
    <vt:vector size="12" baseType="lpstr">
      <vt:lpstr>Ofis Teması</vt:lpstr>
      <vt:lpstr>ASİT VE BAZLARIN FAYDA VE        =ZARARLARI=</vt:lpstr>
      <vt:lpstr>Asitlerin ve bazların faydalı ve zararlı =özellikleri nelerdir=</vt:lpstr>
      <vt:lpstr>Asit ve bazların zararları şu şekildedir:</vt:lpstr>
      <vt:lpstr>Asit ve bazların yararları şu şekildedir:</vt:lpstr>
      <vt:lpstr>=FAYDA VE ZARARLARI=</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ASİT VE BAZLARIN FAYDA VE        =ZARARLARI=</dc:title>
  <dc:creator>user</dc:creator>
  <cp:lastModifiedBy>user</cp:lastModifiedBy>
  <cp:revision>3</cp:revision>
  <dcterms:created xsi:type="dcterms:W3CDTF">2022-06-01T13:11:25Z</dcterms:created>
  <dcterms:modified xsi:type="dcterms:W3CDTF">2022-06-01T13:38:47Z</dcterms:modified>
</cp:coreProperties>
</file>