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2CDE799-6ED6-40EB-9AB1-8946F92AAEB0}" type="datetimeFigureOut">
              <a:rPr lang="tr-TR" smtClean="0"/>
              <a:t>31.3.2013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D6E553F-F8FA-426C-92E2-B123975F7200}"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2CDE799-6ED6-40EB-9AB1-8946F92AAEB0}" type="datetimeFigureOut">
              <a:rPr lang="tr-TR" smtClean="0"/>
              <a:t>31.3.2013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D6E553F-F8FA-426C-92E2-B123975F720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2CDE799-6ED6-40EB-9AB1-8946F92AAEB0}" type="datetimeFigureOut">
              <a:rPr lang="tr-TR" smtClean="0"/>
              <a:t>31.3.2013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D6E553F-F8FA-426C-92E2-B123975F720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2CDE799-6ED6-40EB-9AB1-8946F92AAEB0}" type="datetimeFigureOut">
              <a:rPr lang="tr-TR" smtClean="0"/>
              <a:t>31.3.2013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D6E553F-F8FA-426C-92E2-B123975F7200}"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2CDE799-6ED6-40EB-9AB1-8946F92AAEB0}" type="datetimeFigureOut">
              <a:rPr lang="tr-TR" smtClean="0"/>
              <a:t>31.3.2013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D6E553F-F8FA-426C-92E2-B123975F7200}"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2CDE799-6ED6-40EB-9AB1-8946F92AAEB0}" type="datetimeFigureOut">
              <a:rPr lang="tr-TR" smtClean="0"/>
              <a:t>31.3.2013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D6E553F-F8FA-426C-92E2-B123975F7200}"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2CDE799-6ED6-40EB-9AB1-8946F92AAEB0}" type="datetimeFigureOut">
              <a:rPr lang="tr-TR" smtClean="0"/>
              <a:t>31.3.2013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D6E553F-F8FA-426C-92E2-B123975F7200}"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2CDE799-6ED6-40EB-9AB1-8946F92AAEB0}" type="datetimeFigureOut">
              <a:rPr lang="tr-TR" smtClean="0"/>
              <a:t>31.3.2013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D6E553F-F8FA-426C-92E2-B123975F7200}"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2CDE799-6ED6-40EB-9AB1-8946F92AAEB0}" type="datetimeFigureOut">
              <a:rPr lang="tr-TR" smtClean="0"/>
              <a:t>31.3.2013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D6E553F-F8FA-426C-92E2-B123975F720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2CDE799-6ED6-40EB-9AB1-8946F92AAEB0}" type="datetimeFigureOut">
              <a:rPr lang="tr-TR" smtClean="0"/>
              <a:t>31.3.2013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D6E553F-F8FA-426C-92E2-B123975F7200}"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2CDE799-6ED6-40EB-9AB1-8946F92AAEB0}" type="datetimeFigureOut">
              <a:rPr lang="tr-TR" smtClean="0"/>
              <a:t>31.3.2013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D6E553F-F8FA-426C-92E2-B123975F7200}"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CDE799-6ED6-40EB-9AB1-8946F92AAEB0}" type="datetimeFigureOut">
              <a:rPr lang="tr-TR" smtClean="0"/>
              <a:t>31.3.2013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E553F-F8FA-426C-92E2-B123975F7200}"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54000" b="-54000"/>
          </a:stretch>
        </a:blip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2987824" y="1484784"/>
            <a:ext cx="7772400" cy="1470025"/>
          </a:xfrm>
        </p:spPr>
        <p:txBody>
          <a:bodyPr/>
          <a:lstStyle/>
          <a:p>
            <a:r>
              <a:rPr lang="tr-TR" dirty="0" smtClean="0"/>
              <a:t>1 Mart ELS </a:t>
            </a:r>
            <a:endParaRPr lang="tr-TR" dirty="0"/>
          </a:p>
        </p:txBody>
      </p:sp>
      <p:sp>
        <p:nvSpPr>
          <p:cNvPr id="3" name="2 Alt Başlık"/>
          <p:cNvSpPr>
            <a:spLocks noGrp="1"/>
          </p:cNvSpPr>
          <p:nvPr>
            <p:ph type="subTitle" idx="1"/>
          </p:nvPr>
        </p:nvSpPr>
        <p:spPr>
          <a:xfrm>
            <a:off x="3779912" y="2564904"/>
            <a:ext cx="6400800" cy="1752600"/>
          </a:xfrm>
        </p:spPr>
        <p:txBody>
          <a:bodyPr/>
          <a:lstStyle/>
          <a:p>
            <a:r>
              <a:rPr lang="tr-TR" b="1" dirty="0" smtClean="0">
                <a:solidFill>
                  <a:schemeClr val="tx1">
                    <a:lumMod val="65000"/>
                    <a:lumOff val="35000"/>
                  </a:schemeClr>
                </a:solidFill>
              </a:rPr>
              <a:t>E. </a:t>
            </a:r>
            <a:r>
              <a:rPr lang="tr-TR" b="1" dirty="0" err="1" smtClean="0">
                <a:solidFill>
                  <a:schemeClr val="tx1">
                    <a:lumMod val="65000"/>
                    <a:lumOff val="35000"/>
                  </a:schemeClr>
                </a:solidFill>
              </a:rPr>
              <a:t>Hacer</a:t>
            </a:r>
            <a:r>
              <a:rPr lang="tr-TR" b="1" dirty="0" smtClean="0">
                <a:solidFill>
                  <a:schemeClr val="tx1">
                    <a:lumMod val="65000"/>
                    <a:lumOff val="35000"/>
                  </a:schemeClr>
                </a:solidFill>
              </a:rPr>
              <a:t> Yiğitler</a:t>
            </a:r>
            <a:endParaRPr lang="tr-TR" b="1" dirty="0">
              <a:solidFill>
                <a:schemeClr val="tx1">
                  <a:lumMod val="65000"/>
                  <a:lumOff val="3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solidFill>
                  <a:srgbClr val="FF0000"/>
                </a:solidFill>
              </a:rPr>
              <a:t>E) </a:t>
            </a:r>
            <a:r>
              <a:rPr lang="tr-TR" b="1" dirty="0" err="1" smtClean="0">
                <a:solidFill>
                  <a:srgbClr val="FF0000"/>
                </a:solidFill>
              </a:rPr>
              <a:t>Fossilization</a:t>
            </a:r>
            <a:endParaRPr lang="tr-TR" b="1" dirty="0" smtClean="0">
              <a:solidFill>
                <a:srgbClr val="FF0000"/>
              </a:solidFill>
            </a:endParaRPr>
          </a:p>
          <a:p>
            <a:r>
              <a:rPr lang="en-GB" dirty="0"/>
              <a:t>the L2 learner continues committing certain errors</a:t>
            </a:r>
            <a:r>
              <a:rPr lang="cs-CZ" dirty="0"/>
              <a:t>, no matter how much input he or she receives,</a:t>
            </a:r>
            <a:r>
              <a:rPr lang="en-GB" dirty="0"/>
              <a:t> and his or her </a:t>
            </a:r>
            <a:r>
              <a:rPr lang="en-GB" dirty="0" err="1"/>
              <a:t>interlanguage</a:t>
            </a:r>
            <a:r>
              <a:rPr lang="en-GB" dirty="0"/>
              <a:t> doesn’t develop anymore - it has fossilized. </a:t>
            </a:r>
            <a:endParaRPr lang="tr-TR" dirty="0"/>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C000"/>
                </a:solidFill>
              </a:rPr>
              <a:t>3. </a:t>
            </a:r>
            <a:r>
              <a:rPr lang="tr-TR" b="1" dirty="0" err="1" smtClean="0">
                <a:solidFill>
                  <a:srgbClr val="FFC000"/>
                </a:solidFill>
              </a:rPr>
              <a:t>Error</a:t>
            </a:r>
            <a:r>
              <a:rPr lang="tr-TR" b="1" dirty="0" smtClean="0">
                <a:solidFill>
                  <a:srgbClr val="FFC000"/>
                </a:solidFill>
              </a:rPr>
              <a:t> </a:t>
            </a:r>
            <a:r>
              <a:rPr lang="tr-TR" b="1" dirty="0" err="1" smtClean="0">
                <a:solidFill>
                  <a:srgbClr val="FFC000"/>
                </a:solidFill>
              </a:rPr>
              <a:t>Analysis</a:t>
            </a:r>
            <a:endParaRPr lang="tr-TR" b="1" dirty="0">
              <a:solidFill>
                <a:srgbClr val="FFC000"/>
              </a:solidFill>
            </a:endParaRPr>
          </a:p>
        </p:txBody>
      </p:sp>
      <p:sp>
        <p:nvSpPr>
          <p:cNvPr id="3" name="2 İçerik Yer Tutucusu"/>
          <p:cNvSpPr>
            <a:spLocks noGrp="1"/>
          </p:cNvSpPr>
          <p:nvPr>
            <p:ph idx="1"/>
          </p:nvPr>
        </p:nvSpPr>
        <p:spPr/>
        <p:txBody>
          <a:bodyPr/>
          <a:lstStyle/>
          <a:p>
            <a:r>
              <a:rPr lang="tr-TR" b="1" dirty="0" smtClean="0">
                <a:solidFill>
                  <a:srgbClr val="FF0000"/>
                </a:solidFill>
              </a:rPr>
              <a:t>A) </a:t>
            </a:r>
            <a:r>
              <a:rPr lang="tr-TR" b="1" dirty="0" err="1" smtClean="0">
                <a:solidFill>
                  <a:srgbClr val="FF0000"/>
                </a:solidFill>
              </a:rPr>
              <a:t>Distinction</a:t>
            </a:r>
            <a:r>
              <a:rPr lang="tr-TR" b="1" dirty="0" smtClean="0">
                <a:solidFill>
                  <a:srgbClr val="FF0000"/>
                </a:solidFill>
              </a:rPr>
              <a:t> </a:t>
            </a:r>
            <a:r>
              <a:rPr lang="tr-TR" b="1" dirty="0" err="1" smtClean="0">
                <a:solidFill>
                  <a:srgbClr val="FF0000"/>
                </a:solidFill>
              </a:rPr>
              <a:t>between</a:t>
            </a:r>
            <a:r>
              <a:rPr lang="tr-TR" b="1" dirty="0" smtClean="0">
                <a:solidFill>
                  <a:srgbClr val="FF0000"/>
                </a:solidFill>
              </a:rPr>
              <a:t> “</a:t>
            </a:r>
            <a:r>
              <a:rPr lang="tr-TR" b="1" dirty="0" err="1" smtClean="0">
                <a:solidFill>
                  <a:srgbClr val="FF0000"/>
                </a:solidFill>
              </a:rPr>
              <a:t>error</a:t>
            </a:r>
            <a:r>
              <a:rPr lang="tr-TR" b="1" dirty="0" smtClean="0">
                <a:solidFill>
                  <a:srgbClr val="FF0000"/>
                </a:solidFill>
              </a:rPr>
              <a:t>” </a:t>
            </a:r>
            <a:r>
              <a:rPr lang="tr-TR" b="1" dirty="0" err="1" smtClean="0">
                <a:solidFill>
                  <a:srgbClr val="FF0000"/>
                </a:solidFill>
              </a:rPr>
              <a:t>and</a:t>
            </a:r>
            <a:r>
              <a:rPr lang="tr-TR" b="1" dirty="0" smtClean="0">
                <a:solidFill>
                  <a:srgbClr val="FF0000"/>
                </a:solidFill>
              </a:rPr>
              <a:t> “</a:t>
            </a:r>
            <a:r>
              <a:rPr lang="tr-TR" b="1" dirty="0" err="1" smtClean="0">
                <a:solidFill>
                  <a:srgbClr val="FF0000"/>
                </a:solidFill>
              </a:rPr>
              <a:t>mistake</a:t>
            </a:r>
            <a:r>
              <a:rPr lang="tr-TR" b="1" dirty="0" smtClean="0">
                <a:solidFill>
                  <a:srgbClr val="FF0000"/>
                </a:solidFill>
              </a:rPr>
              <a:t>”</a:t>
            </a:r>
          </a:p>
          <a:p>
            <a:endParaRPr lang="tr-TR" dirty="0" smtClean="0"/>
          </a:p>
          <a:p>
            <a:r>
              <a:rPr lang="tr-TR" dirty="0" err="1" smtClean="0"/>
              <a:t>Mistake</a:t>
            </a:r>
            <a:r>
              <a:rPr lang="tr-TR" dirty="0" smtClean="0"/>
              <a:t> = </a:t>
            </a:r>
            <a:r>
              <a:rPr lang="tr-TR" dirty="0" err="1" smtClean="0"/>
              <a:t>Failures</a:t>
            </a:r>
            <a:r>
              <a:rPr lang="tr-TR" dirty="0" smtClean="0"/>
              <a:t> of </a:t>
            </a:r>
            <a:r>
              <a:rPr lang="tr-TR" dirty="0" err="1" smtClean="0"/>
              <a:t>performance</a:t>
            </a:r>
            <a:endParaRPr lang="tr-TR" dirty="0" smtClean="0"/>
          </a:p>
          <a:p>
            <a:r>
              <a:rPr lang="tr-TR" dirty="0" err="1" smtClean="0"/>
              <a:t>Error</a:t>
            </a:r>
            <a:r>
              <a:rPr lang="tr-TR" dirty="0" smtClean="0"/>
              <a:t>= </a:t>
            </a:r>
            <a:r>
              <a:rPr lang="tr-TR" dirty="0" err="1" smtClean="0"/>
              <a:t>Failures</a:t>
            </a:r>
            <a:r>
              <a:rPr lang="tr-TR" dirty="0" smtClean="0"/>
              <a:t> of </a:t>
            </a:r>
            <a:r>
              <a:rPr lang="tr-TR" dirty="0" err="1" smtClean="0"/>
              <a:t>competence</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solidFill>
                  <a:srgbClr val="FF0000"/>
                </a:solidFill>
              </a:rPr>
              <a:t>B) </a:t>
            </a:r>
            <a:r>
              <a:rPr lang="tr-TR" b="1" dirty="0" err="1" smtClean="0">
                <a:solidFill>
                  <a:srgbClr val="FF0000"/>
                </a:solidFill>
              </a:rPr>
              <a:t>Sources</a:t>
            </a:r>
            <a:r>
              <a:rPr lang="tr-TR" b="1" dirty="0" smtClean="0">
                <a:solidFill>
                  <a:srgbClr val="FF0000"/>
                </a:solidFill>
              </a:rPr>
              <a:t> of </a:t>
            </a:r>
            <a:r>
              <a:rPr lang="tr-TR" b="1" dirty="0" err="1" smtClean="0">
                <a:solidFill>
                  <a:srgbClr val="FF0000"/>
                </a:solidFill>
              </a:rPr>
              <a:t>Errors</a:t>
            </a:r>
            <a:endParaRPr lang="tr-TR" b="1" dirty="0" smtClean="0">
              <a:solidFill>
                <a:srgbClr val="FF0000"/>
              </a:solidFill>
            </a:endParaRPr>
          </a:p>
          <a:p>
            <a:r>
              <a:rPr lang="tr-TR" dirty="0" smtClean="0">
                <a:solidFill>
                  <a:srgbClr val="FF0000"/>
                </a:solidFill>
              </a:rPr>
              <a:t>1. </a:t>
            </a:r>
            <a:r>
              <a:rPr lang="tr-TR" dirty="0" err="1" smtClean="0">
                <a:solidFill>
                  <a:srgbClr val="FF0000"/>
                </a:solidFill>
              </a:rPr>
              <a:t>Interlingual</a:t>
            </a:r>
            <a:r>
              <a:rPr lang="tr-TR" dirty="0" smtClean="0">
                <a:solidFill>
                  <a:srgbClr val="FF0000"/>
                </a:solidFill>
              </a:rPr>
              <a:t> </a:t>
            </a:r>
            <a:r>
              <a:rPr lang="tr-TR" dirty="0" err="1" smtClean="0">
                <a:solidFill>
                  <a:srgbClr val="FF0000"/>
                </a:solidFill>
              </a:rPr>
              <a:t>Transfers</a:t>
            </a:r>
            <a:r>
              <a:rPr lang="tr-TR" dirty="0" smtClean="0">
                <a:solidFill>
                  <a:srgbClr val="FF0000"/>
                </a:solidFill>
              </a:rPr>
              <a:t>: </a:t>
            </a:r>
            <a:r>
              <a:rPr lang="tr-TR" dirty="0" err="1" smtClean="0"/>
              <a:t>Mother</a:t>
            </a:r>
            <a:r>
              <a:rPr lang="tr-TR" dirty="0" smtClean="0"/>
              <a:t> </a:t>
            </a:r>
            <a:r>
              <a:rPr lang="tr-TR" dirty="0" err="1" smtClean="0"/>
              <a:t>tongue</a:t>
            </a:r>
            <a:r>
              <a:rPr lang="tr-TR" dirty="0" smtClean="0"/>
              <a:t> </a:t>
            </a:r>
            <a:r>
              <a:rPr lang="tr-TR" dirty="0" err="1" smtClean="0"/>
              <a:t>influence</a:t>
            </a:r>
            <a:r>
              <a:rPr lang="tr-TR" dirty="0" smtClean="0"/>
              <a:t>. </a:t>
            </a:r>
            <a:r>
              <a:rPr lang="tr-TR" dirty="0" err="1" smtClean="0"/>
              <a:t>Happens</a:t>
            </a:r>
            <a:r>
              <a:rPr lang="tr-TR" dirty="0" smtClean="0"/>
              <a:t> at </a:t>
            </a:r>
            <a:r>
              <a:rPr lang="tr-TR" dirty="0" err="1" smtClean="0"/>
              <a:t>lower</a:t>
            </a:r>
            <a:r>
              <a:rPr lang="tr-TR" dirty="0" smtClean="0"/>
              <a:t> </a:t>
            </a:r>
            <a:r>
              <a:rPr lang="tr-TR" dirty="0" err="1" smtClean="0"/>
              <a:t>levels</a:t>
            </a:r>
            <a:r>
              <a:rPr lang="tr-TR" dirty="0" smtClean="0"/>
              <a:t>.</a:t>
            </a:r>
          </a:p>
          <a:p>
            <a:endParaRPr lang="tr-TR"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solidFill>
                  <a:srgbClr val="FF0000"/>
                </a:solidFill>
              </a:rPr>
              <a:t>2. </a:t>
            </a:r>
            <a:r>
              <a:rPr lang="tr-TR" b="1" dirty="0" err="1" smtClean="0">
                <a:solidFill>
                  <a:srgbClr val="FF0000"/>
                </a:solidFill>
              </a:rPr>
              <a:t>Intralingual</a:t>
            </a:r>
            <a:r>
              <a:rPr lang="tr-TR" b="1" dirty="0" smtClean="0">
                <a:solidFill>
                  <a:srgbClr val="FF0000"/>
                </a:solidFill>
              </a:rPr>
              <a:t> </a:t>
            </a:r>
            <a:r>
              <a:rPr lang="tr-TR" b="1" dirty="0" err="1" smtClean="0">
                <a:solidFill>
                  <a:srgbClr val="FF0000"/>
                </a:solidFill>
              </a:rPr>
              <a:t>negative</a:t>
            </a:r>
            <a:r>
              <a:rPr lang="tr-TR" b="1" dirty="0" smtClean="0">
                <a:solidFill>
                  <a:srgbClr val="FF0000"/>
                </a:solidFill>
              </a:rPr>
              <a:t> transfer</a:t>
            </a:r>
          </a:p>
          <a:p>
            <a:r>
              <a:rPr lang="tr-TR" dirty="0" err="1" smtClean="0">
                <a:solidFill>
                  <a:srgbClr val="FF0000"/>
                </a:solidFill>
              </a:rPr>
              <a:t>Overgeneralization</a:t>
            </a:r>
            <a:r>
              <a:rPr lang="tr-TR" dirty="0" smtClean="0">
                <a:solidFill>
                  <a:srgbClr val="FF0000"/>
                </a:solidFill>
              </a:rPr>
              <a:t>: </a:t>
            </a:r>
          </a:p>
          <a:p>
            <a:r>
              <a:rPr lang="tr-TR" dirty="0" err="1" smtClean="0"/>
              <a:t>Dog</a:t>
            </a:r>
            <a:r>
              <a:rPr lang="tr-TR" dirty="0" smtClean="0"/>
              <a:t>- </a:t>
            </a:r>
            <a:r>
              <a:rPr lang="tr-TR" dirty="0" err="1" smtClean="0"/>
              <a:t>dogs</a:t>
            </a:r>
            <a:endParaRPr lang="tr-TR" dirty="0" smtClean="0"/>
          </a:p>
          <a:p>
            <a:r>
              <a:rPr lang="tr-TR" dirty="0" err="1" smtClean="0"/>
              <a:t>Sheep</a:t>
            </a:r>
            <a:r>
              <a:rPr lang="tr-TR" dirty="0" smtClean="0"/>
              <a:t>- </a:t>
            </a:r>
            <a:r>
              <a:rPr lang="tr-TR" dirty="0" err="1" smtClean="0"/>
              <a:t>sheeps</a:t>
            </a:r>
            <a:endParaRPr lang="tr-TR" dirty="0" smtClean="0"/>
          </a:p>
          <a:p>
            <a:r>
              <a:rPr lang="tr-TR" dirty="0" err="1" smtClean="0"/>
              <a:t>Dog</a:t>
            </a:r>
            <a:r>
              <a:rPr lang="tr-TR" dirty="0" smtClean="0"/>
              <a:t>-</a:t>
            </a:r>
            <a:r>
              <a:rPr lang="tr-TR" dirty="0" err="1" smtClean="0"/>
              <a:t>dogs</a:t>
            </a:r>
            <a:endParaRPr lang="tr-TR" dirty="0" smtClean="0"/>
          </a:p>
          <a:p>
            <a:r>
              <a:rPr lang="tr-TR" dirty="0" err="1" smtClean="0"/>
              <a:t>It</a:t>
            </a:r>
            <a:r>
              <a:rPr lang="tr-TR" dirty="0" smtClean="0"/>
              <a:t>-</a:t>
            </a:r>
            <a:r>
              <a:rPr lang="tr-TR" dirty="0" err="1" smtClean="0"/>
              <a:t>Its</a:t>
            </a:r>
            <a:r>
              <a:rPr lang="tr-TR" dirty="0" smtClean="0"/>
              <a:t> (</a:t>
            </a:r>
            <a:r>
              <a:rPr lang="tr-TR" dirty="0" err="1" smtClean="0"/>
              <a:t>plural</a:t>
            </a:r>
            <a:r>
              <a:rPr lang="tr-TR" dirty="0" smtClean="0"/>
              <a:t> form of it)</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solidFill>
                  <a:srgbClr val="FF0000"/>
                </a:solidFill>
              </a:rPr>
              <a:t>Avoidance</a:t>
            </a:r>
            <a:r>
              <a:rPr lang="tr-TR" dirty="0" smtClean="0">
                <a:solidFill>
                  <a:srgbClr val="FF0000"/>
                </a:solidFill>
              </a:rPr>
              <a:t>:</a:t>
            </a:r>
            <a:r>
              <a:rPr lang="tr-TR" dirty="0" smtClean="0"/>
              <a:t> </a:t>
            </a:r>
            <a:r>
              <a:rPr lang="en-US" dirty="0"/>
              <a:t>arises when a learner consciously avoids certain language item because he feels uncertain about it and prefers avoiding to </a:t>
            </a:r>
            <a:r>
              <a:rPr lang="en-US" dirty="0" err="1"/>
              <a:t>comitting</a:t>
            </a:r>
            <a:r>
              <a:rPr lang="en-US" dirty="0"/>
              <a:t> and error.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00B050"/>
                </a:solidFill>
              </a:rPr>
              <a:t>1. </a:t>
            </a:r>
            <a:r>
              <a:rPr lang="tr-TR" b="1" dirty="0" err="1" smtClean="0">
                <a:solidFill>
                  <a:srgbClr val="00B050"/>
                </a:solidFill>
              </a:rPr>
              <a:t>Contrastive</a:t>
            </a:r>
            <a:r>
              <a:rPr lang="tr-TR" b="1" dirty="0" smtClean="0">
                <a:solidFill>
                  <a:srgbClr val="00B050"/>
                </a:solidFill>
              </a:rPr>
              <a:t> </a:t>
            </a:r>
            <a:r>
              <a:rPr lang="tr-TR" b="1" dirty="0" err="1" smtClean="0">
                <a:solidFill>
                  <a:srgbClr val="00B050"/>
                </a:solidFill>
              </a:rPr>
              <a:t>Analysis</a:t>
            </a:r>
            <a:r>
              <a:rPr lang="tr-TR" b="1" dirty="0" smtClean="0">
                <a:solidFill>
                  <a:srgbClr val="00B050"/>
                </a:solidFill>
              </a:rPr>
              <a:t> ( CAH)</a:t>
            </a:r>
            <a:endParaRPr lang="tr-TR" b="1" dirty="0">
              <a:solidFill>
                <a:srgbClr val="00B050"/>
              </a:solidFill>
            </a:endParaRPr>
          </a:p>
        </p:txBody>
      </p:sp>
      <p:sp>
        <p:nvSpPr>
          <p:cNvPr id="3" name="2 İçerik Yer Tutucusu"/>
          <p:cNvSpPr>
            <a:spLocks noGrp="1"/>
          </p:cNvSpPr>
          <p:nvPr>
            <p:ph idx="1"/>
          </p:nvPr>
        </p:nvSpPr>
        <p:spPr/>
        <p:txBody>
          <a:bodyPr/>
          <a:lstStyle/>
          <a:p>
            <a:r>
              <a:rPr lang="en-GB" dirty="0"/>
              <a:t>“a </a:t>
            </a:r>
            <a:r>
              <a:rPr lang="en-GB" dirty="0" err="1"/>
              <a:t>subdiscipline</a:t>
            </a:r>
            <a:r>
              <a:rPr lang="en-GB" dirty="0"/>
              <a:t> of linguistics concerned with the comparison of two or more languages or subsystems of languages in order to determine both the differences and similarities between them”</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7030A0"/>
                </a:solidFill>
              </a:rPr>
              <a:t>2. </a:t>
            </a:r>
            <a:r>
              <a:rPr lang="tr-TR" b="1" dirty="0" err="1" smtClean="0">
                <a:solidFill>
                  <a:srgbClr val="7030A0"/>
                </a:solidFill>
              </a:rPr>
              <a:t>Interlanguage</a:t>
            </a:r>
            <a:endParaRPr lang="tr-TR" b="1" dirty="0">
              <a:solidFill>
                <a:srgbClr val="7030A0"/>
              </a:solidFill>
            </a:endParaRPr>
          </a:p>
        </p:txBody>
      </p:sp>
      <p:sp>
        <p:nvSpPr>
          <p:cNvPr id="3" name="2 İçerik Yer Tutucusu"/>
          <p:cNvSpPr>
            <a:spLocks noGrp="1"/>
          </p:cNvSpPr>
          <p:nvPr>
            <p:ph idx="1"/>
          </p:nvPr>
        </p:nvSpPr>
        <p:spPr/>
        <p:txBody>
          <a:bodyPr>
            <a:normAutofit lnSpcReduction="10000"/>
          </a:bodyPr>
          <a:lstStyle/>
          <a:p>
            <a:r>
              <a:rPr lang="en-GB" dirty="0"/>
              <a:t>The CAH focused on the influence of L1 on the emerging L2 system and stressed the similarities and differences between the L1 and L2. The </a:t>
            </a:r>
            <a:r>
              <a:rPr lang="en-GB" dirty="0" err="1"/>
              <a:t>Interlanguage</a:t>
            </a:r>
            <a:r>
              <a:rPr lang="en-GB" dirty="0"/>
              <a:t> theory, which is a reaction to the CAH, basically understands second language learning as “a creative process of constructing a system in which the learner is consciously testing hypotheses about the target language from a number of possible sources of knowledge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W</a:t>
            </a:r>
            <a:r>
              <a:rPr lang="en-GB" dirty="0" smtClean="0"/>
              <a:t>e </a:t>
            </a:r>
            <a:r>
              <a:rPr lang="en-GB" dirty="0"/>
              <a:t>think that one’s </a:t>
            </a:r>
            <a:r>
              <a:rPr lang="en-GB" dirty="0" err="1"/>
              <a:t>interlanguage</a:t>
            </a:r>
            <a:r>
              <a:rPr lang="en-GB" dirty="0"/>
              <a:t> is different from one’s mother tongue and target language as well.</a:t>
            </a:r>
            <a:r>
              <a:rPr lang="en-US" dirty="0"/>
              <a:t> It is, as James (1998: 3) suggests, a system which holds a half-way position between knowing and not knowing the TL.</a:t>
            </a:r>
            <a:endParaRPr lang="tr-TR" dirty="0"/>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00B0F0"/>
                </a:solidFill>
              </a:rPr>
              <a:t>2.1 </a:t>
            </a:r>
            <a:r>
              <a:rPr lang="tr-TR" b="1" dirty="0" err="1" smtClean="0">
                <a:solidFill>
                  <a:srgbClr val="00B0F0"/>
                </a:solidFill>
              </a:rPr>
              <a:t>Properties</a:t>
            </a:r>
            <a:r>
              <a:rPr lang="tr-TR" b="1" dirty="0" smtClean="0">
                <a:solidFill>
                  <a:srgbClr val="00B0F0"/>
                </a:solidFill>
              </a:rPr>
              <a:t> of </a:t>
            </a:r>
            <a:r>
              <a:rPr lang="tr-TR" b="1" dirty="0" err="1" smtClean="0">
                <a:solidFill>
                  <a:srgbClr val="00B0F0"/>
                </a:solidFill>
              </a:rPr>
              <a:t>Interlanguage</a:t>
            </a:r>
            <a:endParaRPr lang="tr-TR" b="1" dirty="0">
              <a:solidFill>
                <a:srgbClr val="00B0F0"/>
              </a:solidFill>
            </a:endParaRPr>
          </a:p>
        </p:txBody>
      </p:sp>
      <p:sp>
        <p:nvSpPr>
          <p:cNvPr id="3" name="2 İçerik Yer Tutucusu"/>
          <p:cNvSpPr>
            <a:spLocks noGrp="1"/>
          </p:cNvSpPr>
          <p:nvPr>
            <p:ph idx="1"/>
          </p:nvPr>
        </p:nvSpPr>
        <p:spPr/>
        <p:txBody>
          <a:bodyPr/>
          <a:lstStyle/>
          <a:p>
            <a:r>
              <a:rPr lang="tr-TR" b="1" dirty="0" smtClean="0">
                <a:solidFill>
                  <a:srgbClr val="FF0000"/>
                </a:solidFill>
              </a:rPr>
              <a:t>A) Transfer </a:t>
            </a:r>
            <a:r>
              <a:rPr lang="tr-TR" b="1" dirty="0" err="1" smtClean="0">
                <a:solidFill>
                  <a:srgbClr val="FF0000"/>
                </a:solidFill>
              </a:rPr>
              <a:t>and</a:t>
            </a:r>
            <a:r>
              <a:rPr lang="tr-TR" b="1" dirty="0" smtClean="0">
                <a:solidFill>
                  <a:srgbClr val="FF0000"/>
                </a:solidFill>
              </a:rPr>
              <a:t> </a:t>
            </a:r>
            <a:r>
              <a:rPr lang="tr-TR" b="1" dirty="0" err="1" smtClean="0">
                <a:solidFill>
                  <a:srgbClr val="FF0000"/>
                </a:solidFill>
              </a:rPr>
              <a:t>Inference</a:t>
            </a:r>
            <a:endParaRPr lang="tr-TR" b="1" dirty="0" smtClean="0">
              <a:solidFill>
                <a:srgbClr val="FF0000"/>
              </a:solidFill>
            </a:endParaRPr>
          </a:p>
          <a:p>
            <a:r>
              <a:rPr lang="en-US" dirty="0">
                <a:solidFill>
                  <a:srgbClr val="FF0000"/>
                </a:solidFill>
              </a:rPr>
              <a:t>Transfer</a:t>
            </a:r>
            <a:r>
              <a:rPr lang="en-US" dirty="0"/>
              <a:t> usually refers to the influence of L1 on L2 in both positive and negative way, whereas </a:t>
            </a:r>
            <a:r>
              <a:rPr lang="en-US" dirty="0">
                <a:solidFill>
                  <a:srgbClr val="FF0000"/>
                </a:solidFill>
              </a:rPr>
              <a:t>interference</a:t>
            </a:r>
            <a:r>
              <a:rPr lang="en-US" dirty="0"/>
              <a:t> is usually used in negative sense, so it corresponds to negative transfer.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b="1" dirty="0" smtClean="0">
                <a:solidFill>
                  <a:srgbClr val="FF0000"/>
                </a:solidFill>
              </a:rPr>
              <a:t>B) </a:t>
            </a:r>
            <a:r>
              <a:rPr lang="tr-TR" b="1" dirty="0" err="1" smtClean="0">
                <a:solidFill>
                  <a:srgbClr val="FF0000"/>
                </a:solidFill>
              </a:rPr>
              <a:t>Negative</a:t>
            </a:r>
            <a:r>
              <a:rPr lang="tr-TR" b="1" dirty="0" smtClean="0">
                <a:solidFill>
                  <a:srgbClr val="FF0000"/>
                </a:solidFill>
              </a:rPr>
              <a:t> </a:t>
            </a:r>
            <a:r>
              <a:rPr lang="tr-TR" b="1" dirty="0" err="1" smtClean="0">
                <a:solidFill>
                  <a:srgbClr val="FF0000"/>
                </a:solidFill>
              </a:rPr>
              <a:t>and</a:t>
            </a:r>
            <a:r>
              <a:rPr lang="tr-TR" b="1" dirty="0" smtClean="0">
                <a:solidFill>
                  <a:srgbClr val="FF0000"/>
                </a:solidFill>
              </a:rPr>
              <a:t> </a:t>
            </a:r>
            <a:r>
              <a:rPr lang="tr-TR" b="1" dirty="0" err="1" smtClean="0">
                <a:solidFill>
                  <a:srgbClr val="FF0000"/>
                </a:solidFill>
              </a:rPr>
              <a:t>Positive</a:t>
            </a:r>
            <a:r>
              <a:rPr lang="tr-TR" b="1" dirty="0" smtClean="0">
                <a:solidFill>
                  <a:srgbClr val="FF0000"/>
                </a:solidFill>
              </a:rPr>
              <a:t> Transfer</a:t>
            </a:r>
          </a:p>
          <a:p>
            <a:r>
              <a:rPr lang="en-GB" dirty="0"/>
              <a:t>Positive transfer occurs where a language item in L1 is also present in L2, so acquisition of this item makes little or no difficulty for the learner. An example could be the use of plural markers ‘-s’ and ‘-</a:t>
            </a:r>
            <a:r>
              <a:rPr lang="en-GB" dirty="0" err="1"/>
              <a:t>es’</a:t>
            </a:r>
            <a:r>
              <a:rPr lang="en-GB" dirty="0"/>
              <a:t> in English and Spanish. A L1 Spanish learner of L2 English should use the English plurals correctly if the positive transfer is operating. </a:t>
            </a:r>
            <a:endParaRPr lang="tr-TR" dirty="0"/>
          </a:p>
          <a:p>
            <a:endParaRPr lang="tr-TR"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en-GB" dirty="0"/>
              <a:t>Negative transfer comes when there is no concordance between L1 and L2 and thus, acquisition of the new L2 structure would be more difficult and errors reflecting the L1 structure would be produced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b="1" dirty="0" smtClean="0">
                <a:solidFill>
                  <a:srgbClr val="FF0000"/>
                </a:solidFill>
              </a:rPr>
              <a:t>C) </a:t>
            </a:r>
            <a:r>
              <a:rPr lang="tr-TR" b="1" dirty="0" err="1" smtClean="0">
                <a:solidFill>
                  <a:srgbClr val="FF0000"/>
                </a:solidFill>
              </a:rPr>
              <a:t>Borrowing</a:t>
            </a:r>
            <a:r>
              <a:rPr lang="tr-TR" b="1" dirty="0" smtClean="0">
                <a:solidFill>
                  <a:srgbClr val="FF0000"/>
                </a:solidFill>
              </a:rPr>
              <a:t> </a:t>
            </a:r>
          </a:p>
          <a:p>
            <a:r>
              <a:rPr lang="en-GB" dirty="0"/>
              <a:t>“lexical items that express either cultural concepts that are new to the borrowing group, or notions that are particularly important in a given contact situation”. For example, after discovering the American continent, English and other old European languages borrowed words from the native American languages, such as maize, tomato, igloo, etc.</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solidFill>
                  <a:srgbClr val="FF0000"/>
                </a:solidFill>
              </a:rPr>
              <a:t>D) </a:t>
            </a:r>
            <a:r>
              <a:rPr lang="tr-TR" b="1" dirty="0" err="1" smtClean="0">
                <a:solidFill>
                  <a:srgbClr val="FF0000"/>
                </a:solidFill>
              </a:rPr>
              <a:t>Code</a:t>
            </a:r>
            <a:r>
              <a:rPr lang="tr-TR" b="1" dirty="0" smtClean="0">
                <a:solidFill>
                  <a:srgbClr val="FF0000"/>
                </a:solidFill>
              </a:rPr>
              <a:t>-</a:t>
            </a:r>
            <a:r>
              <a:rPr lang="tr-TR" b="1" dirty="0" err="1" smtClean="0">
                <a:solidFill>
                  <a:srgbClr val="FF0000"/>
                </a:solidFill>
              </a:rPr>
              <a:t>switching</a:t>
            </a:r>
            <a:endParaRPr lang="tr-TR" b="1" dirty="0" smtClean="0">
              <a:solidFill>
                <a:srgbClr val="FF0000"/>
              </a:solidFill>
            </a:endParaRPr>
          </a:p>
          <a:p>
            <a:r>
              <a:rPr lang="en-US" dirty="0"/>
              <a:t>“an active, creative process of incorporating material from both of a bilingual’s languages into communicative acts” </a:t>
            </a:r>
            <a:endParaRPr lang="tr-TR" dirty="0" smtClean="0"/>
          </a:p>
          <a:p>
            <a:r>
              <a:rPr lang="tr-TR" dirty="0" smtClean="0"/>
              <a:t>1. </a:t>
            </a:r>
            <a:r>
              <a:rPr lang="tr-TR" dirty="0" err="1" smtClean="0"/>
              <a:t>just</a:t>
            </a:r>
            <a:r>
              <a:rPr lang="tr-TR" dirty="0" smtClean="0"/>
              <a:t> </a:t>
            </a:r>
            <a:r>
              <a:rPr lang="tr-TR" dirty="0" err="1" smtClean="0"/>
              <a:t>words</a:t>
            </a:r>
            <a:r>
              <a:rPr lang="tr-TR" dirty="0" smtClean="0"/>
              <a:t> </a:t>
            </a:r>
            <a:r>
              <a:rPr lang="tr-TR" dirty="0" err="1" smtClean="0"/>
              <a:t>or</a:t>
            </a:r>
            <a:r>
              <a:rPr lang="tr-TR" dirty="0" smtClean="0"/>
              <a:t> </a:t>
            </a:r>
            <a:r>
              <a:rPr lang="tr-TR" dirty="0" err="1" smtClean="0"/>
              <a:t>sounds</a:t>
            </a:r>
            <a:endParaRPr lang="tr-TR" dirty="0" smtClean="0"/>
          </a:p>
          <a:p>
            <a:r>
              <a:rPr lang="tr-TR" dirty="0" smtClean="0"/>
              <a:t>2. </a:t>
            </a:r>
            <a:r>
              <a:rPr lang="tr-TR" dirty="0" err="1" smtClean="0"/>
              <a:t>Whole</a:t>
            </a:r>
            <a:r>
              <a:rPr lang="tr-TR" dirty="0" smtClean="0"/>
              <a:t> </a:t>
            </a:r>
            <a:r>
              <a:rPr lang="tr-TR" dirty="0" err="1" smtClean="0"/>
              <a:t>sentence</a:t>
            </a:r>
            <a:r>
              <a:rPr lang="tr-TR" dirty="0" smtClean="0"/>
              <a:t> </a:t>
            </a:r>
            <a:r>
              <a:rPr lang="tr-TR" dirty="0" err="1" smtClean="0"/>
              <a:t>or</a:t>
            </a:r>
            <a:r>
              <a:rPr lang="tr-TR" dirty="0" smtClean="0"/>
              <a:t> </a:t>
            </a:r>
            <a:r>
              <a:rPr lang="tr-TR" dirty="0" err="1" smtClean="0"/>
              <a:t>clauses</a:t>
            </a:r>
            <a:endParaRPr lang="tr-TR" dirty="0" smtClean="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536</Words>
  <Application>Microsoft Office PowerPoint</Application>
  <PresentationFormat>Ekran Gösterisi (4:3)</PresentationFormat>
  <Paragraphs>35</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1 Mart ELS </vt:lpstr>
      <vt:lpstr>1. Contrastive Analysis ( CAH)</vt:lpstr>
      <vt:lpstr>2. Interlanguage</vt:lpstr>
      <vt:lpstr>Slayt 4</vt:lpstr>
      <vt:lpstr>2.1 Properties of Interlanguage</vt:lpstr>
      <vt:lpstr>Slayt 6</vt:lpstr>
      <vt:lpstr>Slayt 7</vt:lpstr>
      <vt:lpstr>Slayt 8</vt:lpstr>
      <vt:lpstr>Slayt 9</vt:lpstr>
      <vt:lpstr>Slayt 10</vt:lpstr>
      <vt:lpstr>3. Error Analysis</vt:lpstr>
      <vt:lpstr>Slayt 12</vt:lpstr>
      <vt:lpstr>Slayt 13</vt:lpstr>
      <vt:lpstr>Slayt 14</vt:lpstr>
    </vt:vector>
  </TitlesOfParts>
  <Company>MuglaUniversitesi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Mart ELS</dc:title>
  <dc:creator>turkdili</dc:creator>
  <cp:lastModifiedBy>turkdili</cp:lastModifiedBy>
  <cp:revision>7</cp:revision>
  <dcterms:created xsi:type="dcterms:W3CDTF">2013-03-31T12:45:30Z</dcterms:created>
  <dcterms:modified xsi:type="dcterms:W3CDTF">2013-03-31T13:50:01Z</dcterms:modified>
</cp:coreProperties>
</file>