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21" r:id="rId2"/>
    <p:sldId id="547" r:id="rId3"/>
    <p:sldId id="548" r:id="rId4"/>
    <p:sldId id="428" r:id="rId5"/>
    <p:sldId id="573" r:id="rId6"/>
    <p:sldId id="574" r:id="rId7"/>
    <p:sldId id="451" r:id="rId8"/>
    <p:sldId id="554" r:id="rId9"/>
    <p:sldId id="553" r:id="rId10"/>
    <p:sldId id="551" r:id="rId11"/>
    <p:sldId id="556" r:id="rId12"/>
    <p:sldId id="555" r:id="rId13"/>
    <p:sldId id="557" r:id="rId14"/>
    <p:sldId id="558" r:id="rId15"/>
    <p:sldId id="559" r:id="rId16"/>
    <p:sldId id="560" r:id="rId17"/>
    <p:sldId id="561" r:id="rId18"/>
    <p:sldId id="562" r:id="rId19"/>
    <p:sldId id="565" r:id="rId20"/>
    <p:sldId id="569" r:id="rId21"/>
    <p:sldId id="564" r:id="rId22"/>
    <p:sldId id="563" r:id="rId23"/>
  </p:sldIdLst>
  <p:sldSz cx="9144000" cy="6858000" type="screen4x3"/>
  <p:notesSz cx="6769100" cy="9906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857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95699" autoAdjust="0"/>
  </p:normalViewPr>
  <p:slideViewPr>
    <p:cSldViewPr>
      <p:cViewPr varScale="1">
        <p:scale>
          <a:sx n="70" d="100"/>
          <a:sy n="70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35400" y="0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9F55DA-825B-4435-8E89-A00C28FD7432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35400" y="9409113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8B3A0D-F8F1-4D38-B869-0090C712A1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27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35400" y="0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B3F315-21BF-4AC9-9AB3-94E6EC791850}" type="datetimeFigureOut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35400" y="9409113"/>
            <a:ext cx="29321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408330-5231-432E-8FB1-11958B4EDE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959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altLang="tr-TR" smtClean="0"/>
          </a:p>
        </p:txBody>
      </p:sp>
      <p:sp>
        <p:nvSpPr>
          <p:cNvPr id="2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BFDC2C-4A58-4299-A52E-E5F4AA1FECB8}" type="slidenum">
              <a:rPr lang="tr-TR" smtClean="0"/>
              <a:pPr>
                <a:defRPr/>
              </a:pPr>
              <a:t>1</a:t>
            </a:fld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25624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tr-TR" sz="1400" dirty="0" smtClean="0"/>
          </a:p>
          <a:p>
            <a:pPr>
              <a:defRPr/>
            </a:pPr>
            <a:endParaRPr lang="tr-TR" sz="1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F7B6D-B40F-4DEC-AA02-1A9131093E29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390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0853E-2088-441B-9E51-08F23B1EB5A6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849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1510B-5794-45D2-94D8-62C695135EA0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2A0D-5B75-4964-A88D-15DB3747E0C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DDF6-3634-4680-96F0-CED4657981C6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F1631-1BCD-4888-BF2B-649BD5E1272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6DFE-BF31-4B9A-8EC9-C7CD540765DD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8323F-6002-4D03-AE48-1A97C6F14F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8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03350E-CAA7-4A65-9723-0937D8599BDA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198A546-AAC9-4628-BCEF-8FE8D6EE19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2F47-ABCE-4D97-91B3-DC0B26987928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73A4A-FDAD-4655-B177-9E9CE39FF1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3637D-833A-42D4-960C-EA035C0033D4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F4C0A-2D49-4520-ACA7-779DF396B59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9098-712D-40EA-AD01-8FC37C0406C9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9980-20C8-439E-8307-50230136233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B3B3-444C-4F19-A580-87E1D2ADDF76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F6F4A-F124-440F-9877-0C22737B562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7E67-9A0D-4F20-8213-6F6F68A01BE6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C48B-7C16-4DF9-AE23-D18EC7BD8D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5F56-C0E7-4EDC-A939-34A5993AD4F0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CE372-6A86-4A72-9BA4-38ED512CEA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A4DB3-FE2C-4136-AC68-A796DC556980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88FA-821D-453E-93E9-5758F9103E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B774-0C9C-4ECF-BAA9-CF7F7521B3DA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9073E-6AA2-4F66-9494-4493A22A9A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57A68D-1AE2-42C9-AD12-D8E4083CACF4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1F1611-9702-4566-A38B-8A0AD46264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9" r:id="rId12"/>
  </p:sldLayoutIdLst>
  <p:transition>
    <p:pull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ctrTitle"/>
          </p:nvPr>
        </p:nvSpPr>
        <p:spPr>
          <a:xfrm>
            <a:off x="5127206" y="2780928"/>
            <a:ext cx="3924300" cy="2374900"/>
          </a:xfrm>
        </p:spPr>
        <p:txBody>
          <a:bodyPr/>
          <a:lstStyle/>
          <a:p>
            <a:pPr eaLnBrk="1" hangingPunct="1"/>
            <a:r>
              <a:rPr lang="tr-TR" altLang="tr-T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altLang="tr-TR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altLang="tr-TR" sz="2700" dirty="0" smtClean="0">
                <a:latin typeface="Times New Roman" pitchFamily="18" charset="0"/>
                <a:cs typeface="Times New Roman" pitchFamily="18" charset="0"/>
              </a:rPr>
            </a:br>
            <a:endParaRPr lang="tr-TR" altLang="tr-TR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3 Dikdörtgen"/>
          <p:cNvSpPr>
            <a:spLocks noChangeArrowheads="1"/>
          </p:cNvSpPr>
          <p:nvPr/>
        </p:nvSpPr>
        <p:spPr bwMode="auto">
          <a:xfrm>
            <a:off x="5075808" y="3740839"/>
            <a:ext cx="3960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tr-TR" b="1" dirty="0" smtClean="0"/>
              <a:t>    Öğretmen </a:t>
            </a:r>
            <a:r>
              <a:rPr lang="tr-TR" altLang="tr-TR" b="1" dirty="0"/>
              <a:t>Yetiştirme </a:t>
            </a:r>
          </a:p>
          <a:p>
            <a:pPr algn="ctr"/>
            <a:r>
              <a:rPr lang="tr-TR" altLang="tr-TR" b="1" dirty="0" smtClean="0"/>
              <a:t>  ve </a:t>
            </a:r>
            <a:endParaRPr lang="tr-TR" altLang="tr-TR" b="1" dirty="0"/>
          </a:p>
          <a:p>
            <a:pPr algn="ctr"/>
            <a:r>
              <a:rPr lang="tr-TR" altLang="tr-TR" b="1" dirty="0" smtClean="0"/>
              <a:t>    Geliştirme </a:t>
            </a:r>
            <a:r>
              <a:rPr lang="tr-TR" altLang="tr-TR" b="1" dirty="0"/>
              <a:t>Genel  Müdürlüğü</a:t>
            </a:r>
          </a:p>
          <a:p>
            <a:pPr algn="ctr"/>
            <a:endParaRPr lang="tr-TR" altLang="tr-TR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73A4A-FDAD-4655-B177-9E9CE39FF18B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7400925" cy="2587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tr-TR" altLang="tr-TR" b="1" dirty="0" smtClean="0">
                <a:solidFill>
                  <a:srgbClr val="0000FF"/>
                </a:solidFill>
              </a:rPr>
              <a:t>Derslerinde öğretim araç-gereçleri ve materyallerinin sınıf ortamında nasıl kullanılacağı konusunda öğretmen adaylarına örnekler </a:t>
            </a:r>
            <a:r>
              <a:rPr lang="tr-TR" altLang="tr-TR" b="1" dirty="0" smtClean="0">
                <a:solidFill>
                  <a:srgbClr val="0000FF"/>
                </a:solidFill>
              </a:rPr>
              <a:t>sunmak</a:t>
            </a:r>
            <a:r>
              <a:rPr lang="tr-TR" altLang="tr-TR" dirty="0" smtClean="0"/>
              <a:t> </a:t>
            </a:r>
            <a:endParaRPr lang="tr-TR" altLang="tr-TR" dirty="0" smtClean="0"/>
          </a:p>
          <a:p>
            <a:pPr algn="ctr" eaLnBrk="1" hangingPunct="1">
              <a:buFont typeface="Arial" charset="0"/>
              <a:buNone/>
            </a:pPr>
            <a:endParaRPr lang="tr-TR" altLang="tr-TR" dirty="0" smtClean="0"/>
          </a:p>
        </p:txBody>
      </p:sp>
      <p:sp>
        <p:nvSpPr>
          <p:cNvPr id="8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9F771DE-04BE-4C50-BEEE-ACEA5FC14EC8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9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12D009CB-F1D9-4468-833D-0620C14A8A84}" type="slidenum">
              <a:rPr lang="tr-TR" altLang="tr-TR" smtClean="0"/>
              <a:pPr>
                <a:defRPr/>
              </a:pPr>
              <a:t>10</a:t>
            </a:fld>
            <a:endParaRPr lang="tr-TR" altLang="tr-TR"/>
          </a:p>
        </p:txBody>
      </p:sp>
      <p:pic>
        <p:nvPicPr>
          <p:cNvPr id="10" name="Picture 7" descr="http://41.media.tumblr.com/tumblr_m7mh50yH3G1rysqqj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09086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assets.inhabitots.com/wp-content/uploads/2012/07/montessori-teaching-materi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4286250"/>
            <a:ext cx="35718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https://encrypted-tbn1.gstatic.com/images?q=tbn:ANd9GcSSXhMT1PKNi16orK-yMYYtNjpNNjAjQP_wUvQyCjAneRYYz06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071938"/>
            <a:ext cx="23812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74019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57200" y="1341438"/>
            <a:ext cx="8186738" cy="2016125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b="1" dirty="0" smtClean="0">
                <a:solidFill>
                  <a:srgbClr val="0000FF"/>
                </a:solidFill>
              </a:rPr>
              <a:t>Davranış bozukluğu olan öğrencilerle </a:t>
            </a:r>
            <a:r>
              <a:rPr lang="tr-TR" altLang="tr-TR" dirty="0" smtClean="0"/>
              <a:t>ya da </a:t>
            </a:r>
            <a:r>
              <a:rPr lang="tr-TR" altLang="tr-TR" b="1" dirty="0" smtClean="0">
                <a:solidFill>
                  <a:srgbClr val="0000FF"/>
                </a:solidFill>
              </a:rPr>
              <a:t>disiplin problemleri </a:t>
            </a:r>
            <a:r>
              <a:rPr lang="tr-TR" altLang="tr-TR" dirty="0" smtClean="0"/>
              <a:t>ile nasıl ilgilenileceği konusunda öğretmen adaylarına yol </a:t>
            </a:r>
            <a:r>
              <a:rPr lang="tr-TR" altLang="tr-TR" dirty="0" smtClean="0"/>
              <a:t>göstermek</a:t>
            </a:r>
            <a:endParaRPr lang="tr-TR" altLang="tr-TR" dirty="0" smtClean="0"/>
          </a:p>
        </p:txBody>
      </p:sp>
      <p:sp>
        <p:nvSpPr>
          <p:cNvPr id="5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9F771DE-04BE-4C50-BEEE-ACEA5FC14EC8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4A14F14-4FC6-4957-BAB3-A64478EE8DCC}" type="slidenum">
              <a:rPr lang="tr-TR" altLang="tr-TR" smtClean="0"/>
              <a:pPr>
                <a:defRPr/>
              </a:pPr>
              <a:t>11</a:t>
            </a:fld>
            <a:endParaRPr lang="tr-TR" altLang="tr-TR"/>
          </a:p>
        </p:txBody>
      </p:sp>
      <p:pic>
        <p:nvPicPr>
          <p:cNvPr id="7" name="Picture 2" descr="https://s-media-cache-ak0.pinimg.com/236x/9d/9c/34/9d9c348479c5dd5a2394986fc1f17f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7670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dkdavis.weebly.com/uploads/2/1/7/5/2175938/73341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00563"/>
            <a:ext cx="27146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1.bp.blogspot.com/-r3WsuSVCxMo/TmZzdBBo-5I/AAAAAAAAAAg/1A1MQc6cZM0/s760/discipline%2Bclassroom%2Bhavo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71875"/>
            <a:ext cx="3000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7103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68313" y="1268413"/>
            <a:ext cx="5175250" cy="545306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Derslerinde </a:t>
            </a:r>
            <a:r>
              <a:rPr lang="tr-TR" b="1" dirty="0" smtClean="0">
                <a:solidFill>
                  <a:srgbClr val="0000FF"/>
                </a:solidFill>
              </a:rPr>
              <a:t>farklı ölçme ve değerlendirme yöntem ve tekniklerinin etkili bir şekilde </a:t>
            </a:r>
            <a:r>
              <a:rPr lang="tr-TR" dirty="0" smtClean="0"/>
              <a:t>nasıl kullanılacağı konusunda öğretmen adaylarına örnekler </a:t>
            </a:r>
            <a:r>
              <a:rPr lang="tr-TR" dirty="0" smtClean="0"/>
              <a:t>sunmak </a:t>
            </a:r>
            <a:endParaRPr lang="tr-TR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altLang="tr-TR" b="1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smtClean="0"/>
              <a:t>Öğretmen adaylarını okulda </a:t>
            </a:r>
            <a:r>
              <a:rPr lang="tr-TR" b="1" dirty="0" smtClean="0">
                <a:solidFill>
                  <a:srgbClr val="0000FF"/>
                </a:solidFill>
              </a:rPr>
              <a:t>sınıf dışı etkinliklere </a:t>
            </a:r>
            <a:r>
              <a:rPr lang="tr-TR" i="1" dirty="0" smtClean="0">
                <a:solidFill>
                  <a:srgbClr val="C00000"/>
                </a:solidFill>
              </a:rPr>
              <a:t>(Kulüp çalışmaları, nöbet, sosyal, kültürel ve sportif faaliyetler, zümre toplantıları, veli toplantıları </a:t>
            </a:r>
            <a:r>
              <a:rPr lang="tr-TR" i="1" dirty="0" err="1" smtClean="0">
                <a:solidFill>
                  <a:srgbClr val="C00000"/>
                </a:solidFill>
              </a:rPr>
              <a:t>vb</a:t>
            </a:r>
            <a:r>
              <a:rPr lang="tr-TR" i="1" dirty="0" smtClean="0">
                <a:solidFill>
                  <a:srgbClr val="C00000"/>
                </a:solidFill>
              </a:rPr>
              <a:t>)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>katmak için fırsatlar </a:t>
            </a:r>
            <a:r>
              <a:rPr lang="tr-TR" dirty="0" smtClean="0"/>
              <a:t>oluşturmak</a:t>
            </a:r>
            <a:endParaRPr lang="tr-TR" dirty="0" smtClean="0"/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r-TR" dirty="0" smtClean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600" dirty="0" smtClean="0">
                <a:solidFill>
                  <a:srgbClr val="C00000"/>
                </a:solidFill>
              </a:rPr>
              <a:t>Not</a:t>
            </a:r>
            <a:r>
              <a:rPr lang="tr-TR" dirty="0" smtClean="0">
                <a:solidFill>
                  <a:srgbClr val="C00000"/>
                </a:solidFill>
              </a:rPr>
              <a:t>: </a:t>
            </a:r>
            <a:r>
              <a:rPr lang="tr-TR" sz="2300" dirty="0" smtClean="0">
                <a:solidFill>
                  <a:srgbClr val="C00000"/>
                </a:solidFill>
              </a:rPr>
              <a:t>Nöbet faaliyeti danışman öğretmen ile birlikte gerçekleştirilecektir.</a:t>
            </a:r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B008362-8E38-43E8-AC9D-B18836A29907}" type="slidenum">
              <a:rPr lang="tr-TR" altLang="tr-TR" smtClean="0"/>
              <a:pPr>
                <a:defRPr/>
              </a:pPr>
              <a:t>12</a:t>
            </a:fld>
            <a:endParaRPr lang="tr-TR" altLang="tr-TR"/>
          </a:p>
        </p:txBody>
      </p:sp>
      <p:pic>
        <p:nvPicPr>
          <p:cNvPr id="7" name="Picture 7" descr="http://1.bp.blogspot.com/-hN0AHiMJHrg/T-zdEMCHXhI/AAAAAAAAAH0/lAwo3aUVNJ0/s1600/BD05097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00188"/>
            <a:ext cx="3352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33708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00063" y="1571625"/>
            <a:ext cx="475773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tr-TR" altLang="tr-TR" sz="2000" dirty="0" smtClean="0"/>
          </a:p>
          <a:p>
            <a:pPr algn="ctr" eaLnBrk="1" hangingPunct="1">
              <a:spcBef>
                <a:spcPct val="0"/>
              </a:spcBef>
            </a:pPr>
            <a:endParaRPr lang="tr-TR" altLang="tr-TR" sz="2000" dirty="0"/>
          </a:p>
          <a:p>
            <a:pPr algn="ctr" eaLnBrk="1" hangingPunct="1">
              <a:spcBef>
                <a:spcPct val="0"/>
              </a:spcBef>
            </a:pPr>
            <a:r>
              <a:rPr lang="tr-TR" altLang="tr-TR" sz="2000" dirty="0" smtClean="0"/>
              <a:t>Danışman öğretmen, aday öğretmenin uygulama yaptığı derslerde adayın performansıyla </a:t>
            </a:r>
            <a:r>
              <a:rPr lang="tr-TR" altLang="tr-TR" sz="2000" dirty="0"/>
              <a:t>ilgili görüş ve </a:t>
            </a:r>
            <a:r>
              <a:rPr lang="tr-TR" altLang="tr-TR" sz="2000" dirty="0" smtClean="0"/>
              <a:t>düşüncelerini düzenli olarak Gözlem  formuna (Form 4A) işlemeli ve dönem sonunda</a:t>
            </a:r>
            <a:r>
              <a:rPr lang="tr-TR" altLang="tr-TR" sz="2000" b="1" dirty="0" smtClean="0"/>
              <a:t>  </a:t>
            </a:r>
            <a:r>
              <a:rPr lang="tr-TR" altLang="tr-TR" sz="2000" dirty="0" smtClean="0"/>
              <a:t>doldurulacak formu da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tr-TR" altLang="tr-TR" sz="2000" dirty="0" smtClean="0"/>
              <a:t>(Form 4B) imzalandıktan sonra okul müdürüne teslim etmelidir. </a:t>
            </a:r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F59EFE7-48A2-43D1-AF60-63982F051F81}" type="slidenum">
              <a:rPr lang="tr-TR" altLang="tr-TR" smtClean="0"/>
              <a:pPr>
                <a:defRPr/>
              </a:pPr>
              <a:t>13</a:t>
            </a:fld>
            <a:endParaRPr lang="tr-TR" altLang="tr-TR"/>
          </a:p>
        </p:txBody>
      </p:sp>
      <p:pic>
        <p:nvPicPr>
          <p:cNvPr id="7" name="Picture 2" descr="http://s2.hubimg.com/u/3873655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28813"/>
            <a:ext cx="24765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88326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00063" y="1571625"/>
            <a:ext cx="5143500" cy="20002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/>
              <a:t>Öğretmen adaylarına çalışmaları ile ilgili </a:t>
            </a:r>
          </a:p>
          <a:p>
            <a:pPr marL="323850"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u="sng" dirty="0" smtClean="0">
                <a:solidFill>
                  <a:srgbClr val="0000FF"/>
                </a:solidFill>
              </a:rPr>
              <a:t>geri bildirim </a:t>
            </a:r>
            <a:r>
              <a:rPr lang="tr-TR" altLang="tr-TR" u="sng" dirty="0" smtClean="0">
                <a:solidFill>
                  <a:srgbClr val="0000FF"/>
                </a:solidFill>
              </a:rPr>
              <a:t>vermek</a:t>
            </a:r>
            <a:endParaRPr lang="tr-TR" altLang="tr-TR" u="sng" dirty="0" smtClean="0">
              <a:solidFill>
                <a:srgbClr val="0000FF"/>
              </a:solidFill>
            </a:endParaRPr>
          </a:p>
          <a:p>
            <a:pPr marL="323850" algn="ctr" eaLnBrk="1" hangingPunct="1">
              <a:spcBef>
                <a:spcPct val="0"/>
              </a:spcBef>
              <a:buFont typeface="Arial" charset="0"/>
              <a:buNone/>
            </a:pPr>
            <a:endParaRPr lang="tr-TR" altLang="tr-TR" u="sng" dirty="0" smtClean="0">
              <a:solidFill>
                <a:srgbClr val="C00000"/>
              </a:solidFill>
            </a:endParaRPr>
          </a:p>
        </p:txBody>
      </p:sp>
      <p:sp>
        <p:nvSpPr>
          <p:cNvPr id="5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69F771DE-04BE-4C50-BEEE-ACEA5FC14EC8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3ABC30BB-70F0-4AFD-B808-CCEE5AE3EDC5}" type="slidenum">
              <a:rPr lang="tr-TR" altLang="tr-TR" smtClean="0"/>
              <a:pPr>
                <a:defRPr/>
              </a:pPr>
              <a:t>14</a:t>
            </a:fld>
            <a:endParaRPr lang="tr-TR" altLang="tr-TR"/>
          </a:p>
        </p:txBody>
      </p:sp>
      <p:pic>
        <p:nvPicPr>
          <p:cNvPr id="7" name="Picture 7" descr="http://www.haberexen.com/d/news/38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38588"/>
            <a:ext cx="440848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b-i.forbesimg.com/joefolkman/files/2013/12/feedback-head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2857500"/>
            <a:ext cx="3673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88524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00063" y="1500188"/>
            <a:ext cx="8358187" cy="19288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dirty="0"/>
              <a:t>Ö</a:t>
            </a:r>
            <a:r>
              <a:rPr lang="tr-TR" altLang="tr-TR" dirty="0" smtClean="0"/>
              <a:t>ğretmen adaylarına farklı </a:t>
            </a:r>
            <a:r>
              <a:rPr lang="tr-TR" altLang="tr-TR" dirty="0" smtClean="0">
                <a:solidFill>
                  <a:srgbClr val="FF0000"/>
                </a:solidFill>
              </a:rPr>
              <a:t>zümre öğretmenlerin derslerini de izleme fırsatını </a:t>
            </a:r>
            <a:r>
              <a:rPr lang="tr-TR" altLang="tr-TR" dirty="0" smtClean="0">
                <a:solidFill>
                  <a:srgbClr val="FF0000"/>
                </a:solidFill>
              </a:rPr>
              <a:t>sunmak</a:t>
            </a:r>
            <a:endParaRPr lang="tr-TR" altLang="tr-TR" dirty="0" smtClean="0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C0C40E07-583C-4E72-ADB3-6B06F5051F98}" type="slidenum">
              <a:rPr lang="tr-TR" altLang="tr-TR" smtClean="0"/>
              <a:pPr>
                <a:defRPr/>
              </a:pPr>
              <a:t>15</a:t>
            </a:fld>
            <a:endParaRPr lang="tr-TR" altLang="tr-TR"/>
          </a:p>
        </p:txBody>
      </p:sp>
      <p:pic>
        <p:nvPicPr>
          <p:cNvPr id="7" name="Picture 4" descr="http://static.guim.co.uk/sys-images/Guardian/Pix/pictures/2013/10/11/1381493764764/Observation-room-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929063"/>
            <a:ext cx="545306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92174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5" name="Slayt Numarası Yer Tutucus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1B959FA8-174E-4882-89BA-4F6ACF62F0BB}" type="slidenum">
              <a:rPr lang="tr-TR" altLang="tr-TR" smtClean="0"/>
              <a:pPr>
                <a:defRPr/>
              </a:pPr>
              <a:t>16</a:t>
            </a:fld>
            <a:endParaRPr lang="tr-TR" alt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714375" y="1500188"/>
            <a:ext cx="80645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/>
              <a:t>Aday öğretmenlere kişisel ve mesleki gelişimlerini sağlayacak </a:t>
            </a:r>
            <a:r>
              <a:rPr lang="tr-TR" altLang="tr-TR" dirty="0" smtClean="0"/>
              <a:t>kaynaklar </a:t>
            </a:r>
            <a:r>
              <a:rPr lang="tr-TR" altLang="tr-TR" dirty="0" smtClean="0"/>
              <a:t>önermek, </a:t>
            </a:r>
            <a:r>
              <a:rPr lang="tr-TR" altLang="tr-TR" dirty="0" smtClean="0"/>
              <a:t>mümkünse </a:t>
            </a:r>
            <a:r>
              <a:rPr lang="tr-TR" altLang="tr-TR" dirty="0"/>
              <a:t>birlikte incelemeler </a:t>
            </a:r>
            <a:r>
              <a:rPr lang="tr-TR" altLang="tr-TR" dirty="0" smtClean="0"/>
              <a:t>yapmak</a:t>
            </a:r>
            <a:endParaRPr lang="tr-TR" altLang="tr-TR" dirty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tr-TR" altLang="tr-TR" dirty="0"/>
          </a:p>
        </p:txBody>
      </p:sp>
      <p:pic>
        <p:nvPicPr>
          <p:cNvPr id="7" name="Picture 2" descr="C:\Users\Ilker DAMLA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573463"/>
            <a:ext cx="50466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3026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5" name="Slayt Numarası Yer Tutucus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513629B6-162D-47A6-8A85-C52FAB660D7C}" type="slidenum">
              <a:rPr lang="tr-TR" altLang="tr-TR" smtClean="0"/>
              <a:pPr>
                <a:defRPr/>
              </a:pPr>
              <a:t>17</a:t>
            </a:fld>
            <a:endParaRPr lang="tr-TR" alt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65163" y="1500188"/>
            <a:ext cx="80645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tr-TR" altLang="tr-TR" dirty="0"/>
              <a:t>Kurum kültürü </a:t>
            </a:r>
            <a:r>
              <a:rPr lang="tr-TR" altLang="tr-TR" dirty="0" smtClean="0"/>
              <a:t>bilincinin </a:t>
            </a:r>
            <a:r>
              <a:rPr lang="tr-TR" altLang="tr-TR" dirty="0" smtClean="0"/>
              <a:t>önemini </a:t>
            </a:r>
            <a:r>
              <a:rPr lang="tr-TR" altLang="tr-TR" dirty="0" smtClean="0"/>
              <a:t>tüm faaliyetler boyunca </a:t>
            </a:r>
            <a:r>
              <a:rPr lang="tr-TR" altLang="tr-TR" dirty="0" smtClean="0"/>
              <a:t>hissettirmek</a:t>
            </a:r>
            <a:endParaRPr lang="tr-TR" altLang="tr-TR" dirty="0"/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tr-TR" altLang="tr-TR" dirty="0"/>
          </a:p>
        </p:txBody>
      </p:sp>
      <p:pic>
        <p:nvPicPr>
          <p:cNvPr id="7" name="Picture 2" descr="C:\Users\Ilker DAMLAR\Desktop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62642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4547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5" name="Slayt Numarası Yer Tutucus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288E2114-1ED7-4ED3-B2A0-5A0B4A754334}" type="slidenum">
              <a:rPr lang="tr-TR" altLang="tr-TR" smtClean="0"/>
              <a:pPr>
                <a:defRPr/>
              </a:pPr>
              <a:t>18</a:t>
            </a:fld>
            <a:endParaRPr lang="tr-TR" alt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65163" y="1500188"/>
            <a:ext cx="8064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/>
              <a:t>Aday öğretmenlere </a:t>
            </a:r>
            <a:r>
              <a:rPr lang="tr-TR" altLang="tr-TR" dirty="0" smtClean="0"/>
              <a:t>hiçbir şekilde şahsi işler </a:t>
            </a:r>
            <a:r>
              <a:rPr lang="tr-TR" altLang="tr-TR" dirty="0" smtClean="0"/>
              <a:t>yaptırmamak</a:t>
            </a:r>
            <a:endParaRPr lang="tr-TR" altLang="tr-TR" dirty="0"/>
          </a:p>
        </p:txBody>
      </p:sp>
      <p:pic>
        <p:nvPicPr>
          <p:cNvPr id="7" name="Picture 2" descr="C:\Users\Ilker DAMLAR\Desktop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070225"/>
            <a:ext cx="45434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4216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Ilker DAMLA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İçerik Yer Tutucusu"/>
          <p:cNvSpPr txBox="1">
            <a:spLocks/>
          </p:cNvSpPr>
          <p:nvPr/>
        </p:nvSpPr>
        <p:spPr bwMode="auto">
          <a:xfrm>
            <a:off x="665163" y="1500188"/>
            <a:ext cx="8064500" cy="20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/>
              <a:t>Danışman öğretmen ile aday öğretmen arasındaki ilişkinin </a:t>
            </a:r>
            <a:r>
              <a:rPr lang="tr-TR" altLang="tr-TR" dirty="0" smtClean="0">
                <a:solidFill>
                  <a:srgbClr val="FF0000"/>
                </a:solidFill>
              </a:rPr>
              <a:t>ast-üst ilişkisi </a:t>
            </a:r>
            <a:r>
              <a:rPr lang="tr-TR" altLang="tr-TR" dirty="0" smtClean="0"/>
              <a:t>olmadığı unutulmamalıdır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20672639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84213" y="1773238"/>
            <a:ext cx="81010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/>
            </a:r>
            <a:br>
              <a:rPr lang="tr-TR" altLang="tr-TR" dirty="0" smtClean="0">
                <a:solidFill>
                  <a:srgbClr val="FF0000"/>
                </a:solidFill>
              </a:rPr>
            </a:br>
            <a:endParaRPr lang="tr-TR" altLang="tr-TR" dirty="0" smtClean="0">
              <a:solidFill>
                <a:srgbClr val="FF0000"/>
              </a:solidFill>
            </a:endParaRPr>
          </a:p>
          <a:p>
            <a:pPr eaLnBrk="1" hangingPunct="1"/>
            <a:endParaRPr lang="tr-TR" altLang="tr-TR" dirty="0">
              <a:solidFill>
                <a:srgbClr val="FF0000"/>
              </a:solidFill>
            </a:endParaRPr>
          </a:p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Aday Öğretmen Yetiştirme Sürecinde</a:t>
            </a:r>
            <a:br>
              <a:rPr lang="tr-TR" altLang="tr-TR" dirty="0" smtClean="0">
                <a:solidFill>
                  <a:srgbClr val="FF0000"/>
                </a:solidFill>
              </a:rPr>
            </a:br>
            <a:r>
              <a:rPr lang="tr-TR" altLang="tr-TR" dirty="0" smtClean="0">
                <a:solidFill>
                  <a:srgbClr val="FF0000"/>
                </a:solidFill>
              </a:rPr>
              <a:t>Danışman Öğretmenin Rolü ve Danışman Öğretmenden Beklentiler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03737125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Nasıl bir danışman öğretmen?</a:t>
            </a:r>
            <a:endParaRPr lang="tr-TR" sz="3600" dirty="0"/>
          </a:p>
        </p:txBody>
      </p:sp>
      <p:pic>
        <p:nvPicPr>
          <p:cNvPr id="6" name="5 İçerik Yer Tutucusu" descr="317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1857364"/>
            <a:ext cx="8892480" cy="2978790"/>
          </a:xfrm>
        </p:spPr>
      </p:pic>
      <p:sp>
        <p:nvSpPr>
          <p:cNvPr id="7" name="6 Metin kutusu"/>
          <p:cNvSpPr txBox="1"/>
          <p:nvPr/>
        </p:nvSpPr>
        <p:spPr>
          <a:xfrm>
            <a:off x="0" y="2071678"/>
            <a:ext cx="221454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Söyle bakalım danişmanın nasıldı?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571736" y="1785926"/>
            <a:ext cx="185738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Çok iyi değildi , tüm zamanımızı bir konuya ayırdı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072066" y="2500306"/>
            <a:ext cx="154241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Hangi konu?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6857952" y="2143116"/>
            <a:ext cx="228604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Kendinin ne kadar önemli olduğu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4568341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714375" y="1500188"/>
            <a:ext cx="8064500" cy="18018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/>
              <a:t>Uygulama sürecinde ortaya çıkabilecek sorunları </a:t>
            </a:r>
            <a:r>
              <a:rPr lang="tr-TR" altLang="tr-TR" b="1" dirty="0" smtClean="0">
                <a:solidFill>
                  <a:srgbClr val="C00000"/>
                </a:solidFill>
              </a:rPr>
              <a:t>okul idaresine </a:t>
            </a:r>
            <a:r>
              <a:rPr lang="tr-TR" altLang="tr-TR" dirty="0" smtClean="0"/>
              <a:t>bildirip birlikte çözüm üretmelidir.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tr-TR" altLang="tr-TR" dirty="0" smtClean="0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4C5E3AFA-EAD2-4BFD-8E05-B2DCB40E4126}" type="slidenum">
              <a:rPr lang="tr-TR" altLang="tr-TR" smtClean="0"/>
              <a:pPr>
                <a:defRPr/>
              </a:pPr>
              <a:t>21</a:t>
            </a:fld>
            <a:endParaRPr lang="tr-TR" altLang="tr-TR"/>
          </a:p>
        </p:txBody>
      </p:sp>
      <p:sp>
        <p:nvSpPr>
          <p:cNvPr id="7" name="Gülen Yüz 6"/>
          <p:cNvSpPr/>
          <p:nvPr/>
        </p:nvSpPr>
        <p:spPr>
          <a:xfrm>
            <a:off x="8072438" y="6000750"/>
            <a:ext cx="576262" cy="3571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pic>
        <p:nvPicPr>
          <p:cNvPr id="8" name="Picture 10" descr="http://www.dorakholding.com.tr/images/altsayfaresim/altsayfa_70471887324260325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000500"/>
            <a:ext cx="43576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04628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5" name="Slayt Numarası Yer Tutucusu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5D7303A-7F7D-4956-B9F6-7DA082312A82}" type="slidenum">
              <a:rPr lang="tr-TR" altLang="tr-TR" smtClean="0"/>
              <a:pPr>
                <a:defRPr/>
              </a:pPr>
              <a:t>22</a:t>
            </a:fld>
            <a:endParaRPr lang="tr-TR" altLang="tr-TR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 bwMode="auto">
          <a:xfrm>
            <a:off x="665163" y="1500188"/>
            <a:ext cx="8064500" cy="20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>
                <a:solidFill>
                  <a:srgbClr val="FF0000"/>
                </a:solidFill>
              </a:rPr>
              <a:t>Unutmayın!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tr-TR" altLang="tr-TR" dirty="0" smtClean="0"/>
              <a:t>Mesleki </a:t>
            </a:r>
            <a:r>
              <a:rPr lang="tr-TR" altLang="tr-TR" dirty="0"/>
              <a:t>gelişimine  katkı </a:t>
            </a:r>
            <a:r>
              <a:rPr lang="tr-TR" altLang="tr-TR" dirty="0" smtClean="0"/>
              <a:t>sunduğunuz </a:t>
            </a:r>
            <a:r>
              <a:rPr lang="tr-TR" altLang="tr-TR" dirty="0"/>
              <a:t>aday </a:t>
            </a:r>
            <a:r>
              <a:rPr lang="tr-TR" altLang="tr-TR" dirty="0" smtClean="0"/>
              <a:t>öğretmen, </a:t>
            </a:r>
            <a:r>
              <a:rPr lang="tr-TR" altLang="tr-TR" dirty="0"/>
              <a:t>bir gün </a:t>
            </a:r>
            <a:r>
              <a:rPr lang="tr-TR" altLang="tr-TR" dirty="0" smtClean="0"/>
              <a:t>sizin çocuğunuzun da öğretmeni  olabilir!</a:t>
            </a:r>
            <a:endParaRPr lang="tr-TR" altLang="tr-TR" dirty="0"/>
          </a:p>
        </p:txBody>
      </p:sp>
      <p:pic>
        <p:nvPicPr>
          <p:cNvPr id="7" name="Picture 2" descr="C:\Users\Ilker DAMLA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89362"/>
            <a:ext cx="6336703" cy="230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579912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02DFF-3481-427B-B2AD-D315800A4FBD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15616" y="720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b="1" dirty="0" smtClean="0">
                <a:solidFill>
                  <a:srgbClr val="0000FF"/>
                </a:solidFill>
              </a:rPr>
              <a:t>Okul Çalışmasının Amacı </a:t>
            </a:r>
          </a:p>
        </p:txBody>
      </p:sp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457200" y="1214438"/>
            <a:ext cx="8186738" cy="50228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tr-TR" altLang="tr-TR" sz="2800" dirty="0" smtClean="0"/>
              <a:t>Öğretmen adaylarını okul ve sınıf ortamıyla tanıştırarak, onlara okulun yapısı, eğitim öğretim faaliyetleri, okulu meydana getiren unsurları birinci elden </a:t>
            </a:r>
            <a:r>
              <a:rPr lang="tr-TR" altLang="tr-TR" sz="2800" b="1" dirty="0" smtClean="0">
                <a:solidFill>
                  <a:srgbClr val="C00000"/>
                </a:solidFill>
              </a:rPr>
              <a:t>gözlemleme fırsatı vererek öğretmenlik mesleğine ön hazırlık </a:t>
            </a:r>
            <a:r>
              <a:rPr lang="tr-TR" altLang="tr-TR" sz="2800" dirty="0" smtClean="0"/>
              <a:t>yapmaktır. </a:t>
            </a:r>
          </a:p>
          <a:p>
            <a:pPr eaLnBrk="1" hangingPunct="1">
              <a:spcBef>
                <a:spcPct val="0"/>
              </a:spcBef>
            </a:pPr>
            <a:endParaRPr lang="tr-TR" altLang="tr-TR" sz="2800" dirty="0" smtClean="0"/>
          </a:p>
          <a:p>
            <a:pPr eaLnBrk="1" hangingPunct="1">
              <a:spcBef>
                <a:spcPct val="0"/>
              </a:spcBef>
            </a:pPr>
            <a:r>
              <a:rPr lang="tr-TR" altLang="tr-TR" sz="2800" b="1" dirty="0" smtClean="0">
                <a:solidFill>
                  <a:srgbClr val="FF0000"/>
                </a:solidFill>
              </a:rPr>
              <a:t>Bu süreçte öğretmen adaylarından okul ve </a:t>
            </a:r>
            <a:r>
              <a:rPr lang="tr-TR" altLang="tr-TR" sz="2800" b="1" dirty="0" smtClean="0">
                <a:solidFill>
                  <a:srgbClr val="0000FF"/>
                </a:solidFill>
              </a:rPr>
              <a:t>sınıf atmosferini gözlemeleri istenerek, gözlemlerini </a:t>
            </a:r>
            <a:r>
              <a:rPr lang="tr-TR" altLang="tr-TR" sz="2800" b="1" dirty="0" err="1" smtClean="0">
                <a:solidFill>
                  <a:srgbClr val="0000FF"/>
                </a:solidFill>
              </a:rPr>
              <a:t>raporlaştırma</a:t>
            </a:r>
            <a:r>
              <a:rPr lang="tr-TR" altLang="tr-TR" sz="2800" b="1" dirty="0" smtClean="0">
                <a:solidFill>
                  <a:srgbClr val="0000FF"/>
                </a:solidFill>
              </a:rPr>
              <a:t> becerisi kazandırmak da </a:t>
            </a:r>
            <a:r>
              <a:rPr lang="tr-TR" altLang="tr-TR" sz="2800" b="1" dirty="0" smtClean="0">
                <a:solidFill>
                  <a:srgbClr val="FF0000"/>
                </a:solidFill>
              </a:rPr>
              <a:t>amaçlanmaktadır.</a:t>
            </a:r>
          </a:p>
        </p:txBody>
      </p:sp>
    </p:spTree>
    <p:extLst>
      <p:ext uri="{BB962C8B-B14F-4D97-AF65-F5344CB8AC3E}">
        <p14:creationId xmlns:p14="http://schemas.microsoft.com/office/powerpoint/2010/main" val="167938769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  <p:sp>
        <p:nvSpPr>
          <p:cNvPr id="7" name="5 Başlık"/>
          <p:cNvSpPr txBox="1">
            <a:spLocks/>
          </p:cNvSpPr>
          <p:nvPr/>
        </p:nvSpPr>
        <p:spPr bwMode="auto">
          <a:xfrm>
            <a:off x="642938" y="1071563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b="1" dirty="0" smtClean="0">
                <a:solidFill>
                  <a:srgbClr val="FF0000"/>
                </a:solidFill>
              </a:rPr>
              <a:t>Danışman Öğretmenden Beklentiler</a:t>
            </a:r>
            <a:endParaRPr lang="tr-TR" altLang="tr-TR" dirty="0" smtClean="0"/>
          </a:p>
        </p:txBody>
      </p:sp>
      <p:sp>
        <p:nvSpPr>
          <p:cNvPr id="8" name="3 Veri Yer Tutucusu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43B37387-6793-4AC6-AC3A-6914EAEEB692}" type="datetime1">
              <a:rPr lang="tr-TR"/>
              <a:pPr>
                <a:defRPr/>
              </a:pPr>
              <a:t>15.02.2016</a:t>
            </a:fld>
            <a:endParaRPr lang="tr-TR"/>
          </a:p>
        </p:txBody>
      </p:sp>
      <p:sp>
        <p:nvSpPr>
          <p:cNvPr id="9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61E18648-7182-4F70-8137-0DD73ABF08C8}" type="slidenum">
              <a:rPr lang="tr-TR" altLang="tr-TR" smtClean="0"/>
              <a:pPr>
                <a:defRPr/>
              </a:pPr>
              <a:t>4</a:t>
            </a:fld>
            <a:endParaRPr lang="tr-TR" altLang="tr-TR"/>
          </a:p>
        </p:txBody>
      </p:sp>
      <p:pic>
        <p:nvPicPr>
          <p:cNvPr id="10" name="Picture 2" descr="https://encrypted-tbn3.gstatic.com/images?q=tbn:ANd9GcTumKkt06y97zQtO8rD8dqZFuxvZ_2yz7DZ77ixEyeehxNR63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31432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gmipartnership.org.uk/images/content/mento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498850"/>
            <a:ext cx="285750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encrypted-tbn2.gstatic.com/images?q=tbn:ANd9GcQIS3QoFa7u7_BhPhb4e6soTpVFswiX-b7Pb9NzXjXOdli5AqKXP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457575"/>
            <a:ext cx="3252787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171400"/>
            <a:ext cx="7467600" cy="885748"/>
          </a:xfrm>
        </p:spPr>
        <p:txBody>
          <a:bodyPr/>
          <a:lstStyle/>
          <a:p>
            <a:r>
              <a:rPr lang="tr-TR" sz="3600" dirty="0"/>
              <a:t>D</a:t>
            </a:r>
            <a:r>
              <a:rPr lang="tr-TR" sz="3600" dirty="0" smtClean="0"/>
              <a:t>anışman öğretmenin rolü </a:t>
            </a:r>
            <a:endParaRPr lang="tr-TR" sz="3600" dirty="0"/>
          </a:p>
        </p:txBody>
      </p:sp>
      <p:pic>
        <p:nvPicPr>
          <p:cNvPr id="4" name="3 İçerik Yer Tutucusu" descr="7e33f26465aa776d28cdda96951e085c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664084"/>
            <a:ext cx="8286808" cy="5979626"/>
          </a:xfrm>
        </p:spPr>
      </p:pic>
      <p:sp>
        <p:nvSpPr>
          <p:cNvPr id="5" name="4 Metin kutusu"/>
          <p:cNvSpPr txBox="1"/>
          <p:nvPr/>
        </p:nvSpPr>
        <p:spPr>
          <a:xfrm>
            <a:off x="6572264" y="1285860"/>
            <a:ext cx="150019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Hadi!</a:t>
            </a:r>
          </a:p>
          <a:p>
            <a:r>
              <a:rPr lang="tr-TR" sz="2400" dirty="0" smtClean="0"/>
              <a:t>Su çok iyi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70023054"/>
      </p:ext>
    </p:extLst>
  </p:cSld>
  <p:clrMapOvr>
    <a:masterClrMapping/>
  </p:clrMapOvr>
  <p:transition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86"/>
          </a:xfrm>
        </p:spPr>
        <p:txBody>
          <a:bodyPr/>
          <a:lstStyle/>
          <a:p>
            <a:r>
              <a:rPr lang="tr-TR" sz="3600" dirty="0"/>
              <a:t>D</a:t>
            </a:r>
            <a:r>
              <a:rPr lang="tr-TR" sz="3600" dirty="0" smtClean="0"/>
              <a:t>anışman öğretmenin rolü </a:t>
            </a:r>
            <a:endParaRPr lang="tr-TR" sz="3600" dirty="0"/>
          </a:p>
        </p:txBody>
      </p:sp>
      <p:pic>
        <p:nvPicPr>
          <p:cNvPr id="4" name="3 İçerik Yer Tutucusu" descr="Mentoring cartoon Spring 20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857611"/>
            <a:ext cx="6786610" cy="5566421"/>
          </a:xfrm>
        </p:spPr>
      </p:pic>
      <p:sp>
        <p:nvSpPr>
          <p:cNvPr id="5" name="4 Metin kutusu"/>
          <p:cNvSpPr txBox="1"/>
          <p:nvPr/>
        </p:nvSpPr>
        <p:spPr>
          <a:xfrm>
            <a:off x="1142976" y="5500702"/>
            <a:ext cx="6572296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En iyi etkinlik yarışmasını kazandığımda herkes elimi sıkmak için oradaydı ama bu yarışma için uygulama yaptığım sırada elimden tutan sendin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6510432"/>
      </p:ext>
    </p:extLst>
  </p:cSld>
  <p:clrMapOvr>
    <a:masterClrMapping/>
  </p:clrMapOvr>
  <p:transition>
    <p:pull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/>
            </a:r>
            <a:br>
              <a:rPr lang="tr-TR" altLang="tr-TR" dirty="0" smtClean="0"/>
            </a:b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4B74A-B7FC-479B-9514-E201BEB528B3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xfrm>
            <a:off x="457200" y="1484313"/>
            <a:ext cx="5186363" cy="46815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sz="2800" b="1" dirty="0" smtClean="0"/>
              <a:t>Öğretmen adaylarını </a:t>
            </a:r>
            <a:r>
              <a:rPr lang="tr-TR" altLang="tr-TR" sz="2800" b="1" dirty="0"/>
              <a:t>bir öğrenciden ziyade gerçek bir öğretmen </a:t>
            </a:r>
            <a:r>
              <a:rPr lang="tr-TR" altLang="tr-TR" sz="2800" b="1" dirty="0" smtClean="0"/>
              <a:t>ve meslektaş olarak  </a:t>
            </a:r>
            <a:r>
              <a:rPr lang="tr-TR" altLang="tr-TR" sz="2800" b="1" dirty="0" smtClean="0"/>
              <a:t>algılamak ve </a:t>
            </a:r>
            <a:r>
              <a:rPr lang="tr-TR" altLang="tr-TR" sz="2800" b="1" dirty="0" smtClean="0"/>
              <a:t>tanıtmak</a:t>
            </a:r>
            <a:endParaRPr lang="tr-TR" altLang="tr-TR" sz="2800" b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2800" dirty="0" smtClean="0">
              <a:solidFill>
                <a:srgbClr val="0000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sz="2800" dirty="0" smtClean="0">
                <a:solidFill>
                  <a:srgbClr val="0000FF"/>
                </a:solidFill>
              </a:rPr>
              <a:t>Öğretmen adaylarını sınıfta öğrencilerle </a:t>
            </a:r>
            <a:r>
              <a:rPr lang="tr-TR" sz="2800" b="1" u="sng" dirty="0" smtClean="0">
                <a:solidFill>
                  <a:srgbClr val="C00000"/>
                </a:solidFill>
              </a:rPr>
              <a:t>asla tek başına</a:t>
            </a:r>
            <a:r>
              <a:rPr lang="tr-TR" sz="2800" dirty="0" smtClean="0">
                <a:solidFill>
                  <a:srgbClr val="C00000"/>
                </a:solidFill>
              </a:rPr>
              <a:t> </a:t>
            </a:r>
            <a:r>
              <a:rPr lang="tr-TR" sz="2800" dirty="0" smtClean="0">
                <a:solidFill>
                  <a:srgbClr val="0000FF"/>
                </a:solidFill>
              </a:rPr>
              <a:t>bırakmamak</a:t>
            </a:r>
            <a:endParaRPr lang="tr-TR" altLang="tr-TR" sz="2800" b="1" dirty="0">
              <a:solidFill>
                <a:srgbClr val="0000FF"/>
              </a:solidFill>
            </a:endParaRPr>
          </a:p>
          <a:p>
            <a:pPr marL="609600" indent="-609600"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b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sz="2800" dirty="0" smtClean="0"/>
          </a:p>
        </p:txBody>
      </p:sp>
      <p:pic>
        <p:nvPicPr>
          <p:cNvPr id="8" name="Picture 9" descr="http://www.mylifeatail.com/wp-content/uploads/2011/11/Handshake-Mentor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714500"/>
            <a:ext cx="33782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428625" y="1214438"/>
            <a:ext cx="8186738" cy="27860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b="1" dirty="0" smtClean="0">
              <a:solidFill>
                <a:srgbClr val="0000FF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sz="2800" b="1" dirty="0" smtClean="0"/>
              <a:t>Öğretmen adaylarının </a:t>
            </a:r>
            <a:r>
              <a:rPr lang="tr-TR" altLang="tr-TR" sz="2800" b="1" u="sng" dirty="0" smtClean="0">
                <a:solidFill>
                  <a:srgbClr val="0000FF"/>
                </a:solidFill>
              </a:rPr>
              <a:t>hazırladıkları  etkinliklerin veya materyallerin derslerde uygulanmasına izin </a:t>
            </a:r>
            <a:r>
              <a:rPr lang="tr-TR" altLang="tr-TR" sz="2800" b="1" u="sng" dirty="0" smtClean="0">
                <a:solidFill>
                  <a:srgbClr val="0000FF"/>
                </a:solidFill>
              </a:rPr>
              <a:t>vermek</a:t>
            </a:r>
            <a:endParaRPr lang="tr-TR" altLang="tr-TR" sz="2800" b="1" u="sng" dirty="0" smtClean="0">
              <a:solidFill>
                <a:srgbClr val="0000FF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b="1" dirty="0" smtClean="0">
              <a:solidFill>
                <a:srgbClr val="0000FF"/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tr-TR" altLang="tr-TR" sz="2800" b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2" descr="https://encrypted-tbn0.gstatic.com/images?q=tbn:ANd9GcTbSXwAHNGaMt2Ok3ljSXgJxBorMj2ubUdVM6ZVN4zQYhuChr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5143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60587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CE372-6A86-4A72-9BA4-38ED512CEA0E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0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solidFill>
                  <a:srgbClr val="FFFF00"/>
                </a:solidFill>
              </a:rPr>
              <a:t>Danışman Öğretmenden Beklentiler </a:t>
            </a:r>
            <a:endParaRPr lang="tr-TR" altLang="tr-TR" sz="3200" dirty="0" smtClean="0">
              <a:solidFill>
                <a:srgbClr val="FFFF00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57188" y="1928813"/>
            <a:ext cx="4972050" cy="35004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tr-TR" altLang="tr-TR" dirty="0" smtClean="0"/>
              <a:t>Derslerinde farklı öğretim yöntem ve tekniklerinin sınıf ortamında kullanılması konusunda öğretmen adaylarına </a:t>
            </a:r>
            <a:r>
              <a:rPr lang="tr-TR" altLang="tr-TR" b="1" dirty="0" smtClean="0">
                <a:solidFill>
                  <a:srgbClr val="0000FF"/>
                </a:solidFill>
              </a:rPr>
              <a:t>örnekler sunmak</a:t>
            </a:r>
            <a:endParaRPr lang="tr-TR" altLang="tr-TR" dirty="0" smtClean="0"/>
          </a:p>
        </p:txBody>
      </p:sp>
      <p:sp>
        <p:nvSpPr>
          <p:cNvPr id="6" name="4 Slayt Numarası Yer Tutucusu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B013AE41-8ECD-442F-BEEE-495732EA7E53}" type="slidenum">
              <a:rPr lang="tr-TR" altLang="tr-TR" smtClean="0"/>
              <a:pPr>
                <a:defRPr/>
              </a:pPr>
              <a:t>9</a:t>
            </a:fld>
            <a:endParaRPr lang="tr-TR" altLang="tr-TR"/>
          </a:p>
        </p:txBody>
      </p:sp>
      <p:pic>
        <p:nvPicPr>
          <p:cNvPr id="7" name="Picture 7" descr="http://trainbibleteachers.com/blog/wp-content/uploads/2011/04/teach-methods-150x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214438"/>
            <a:ext cx="2357438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http://gulfnews.com/polopoly_fs/1.1140370%21/image/3756560435.jpg_gen/derivatives/box_475/37565604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84638"/>
            <a:ext cx="288131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06054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5026</TotalTime>
  <Words>464</Words>
  <Application>Microsoft Office PowerPoint</Application>
  <PresentationFormat>Ekran Gösterisi (4:3)</PresentationFormat>
  <Paragraphs>102</Paragraphs>
  <Slides>22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  </vt:lpstr>
      <vt:lpstr>PowerPoint Sunusu</vt:lpstr>
      <vt:lpstr>Okul Çalışmasının Amacı </vt:lpstr>
      <vt:lpstr>PowerPoint Sunusu</vt:lpstr>
      <vt:lpstr>Danışman öğretmenin rolü </vt:lpstr>
      <vt:lpstr>Danışman öğretmenin rolü 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Nasıl bir danışman öğretmen?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Administrator</cp:lastModifiedBy>
  <cp:revision>828</cp:revision>
  <cp:lastPrinted>2013-02-05T12:28:01Z</cp:lastPrinted>
  <dcterms:created xsi:type="dcterms:W3CDTF">2011-10-11T08:25:07Z</dcterms:created>
  <dcterms:modified xsi:type="dcterms:W3CDTF">2016-02-15T17:54:19Z</dcterms:modified>
</cp:coreProperties>
</file>