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BDDD4-3BEC-4A50-A2B9-A3B3069E8A02}" type="datetimeFigureOut">
              <a:rPr lang="tr-TR" smtClean="0"/>
              <a:t>13.02.2017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4B4C49-CE88-459A-AA94-982899C69B6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4622DA-3F9A-423C-B95C-C7A8A07CEFF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  <p:sp>
        <p:nvSpPr>
          <p:cNvPr id="449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95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FFDCCD-F797-4833-8541-A93B8F4E69E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/>
          </a:p>
        </p:txBody>
      </p:sp>
      <p:sp>
        <p:nvSpPr>
          <p:cNvPr id="450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734D4B-F752-45DD-B6C4-05A037D7CFF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  <p:sp>
        <p:nvSpPr>
          <p:cNvPr id="451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1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D0D1DE-2F77-4AA1-A89F-6C64E91C81A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  <p:sp>
        <p:nvSpPr>
          <p:cNvPr id="452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2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943497-BCA8-4CDD-8225-C0D09E6A0BE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US" smtClean="0"/>
          </a:p>
        </p:txBody>
      </p:sp>
      <p:sp>
        <p:nvSpPr>
          <p:cNvPr id="453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3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348BE2-D354-4A73-A766-710B0B33B09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 smtClean="0"/>
          </a:p>
        </p:txBody>
      </p:sp>
      <p:sp>
        <p:nvSpPr>
          <p:cNvPr id="454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4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r-TR" altLang="tr-T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2E54-6181-451C-85A5-01FDDADB6611}" type="datetimeFigureOut">
              <a:rPr lang="tr-TR" smtClean="0"/>
              <a:t>13.02.2017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5054-7BA9-4EBF-93D9-C72F408F131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2E54-6181-451C-85A5-01FDDADB6611}" type="datetimeFigureOut">
              <a:rPr lang="tr-TR" smtClean="0"/>
              <a:t>13.02.2017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5054-7BA9-4EBF-93D9-C72F408F131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2E54-6181-451C-85A5-01FDDADB6611}" type="datetimeFigureOut">
              <a:rPr lang="tr-TR" smtClean="0"/>
              <a:t>13.02.2017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5054-7BA9-4EBF-93D9-C72F408F131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9DB56-CCC4-4AB1-9080-A547832E808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Başlık, İçerik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8BA9A-A73A-4B35-BCF2-C60B7A332A2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mediaAndTx">
  <p:cSld name="Başlık, Medya Klibi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dya Yer Tutucusu"/>
          <p:cNvSpPr>
            <a:spLocks noGrp="1"/>
          </p:cNvSpPr>
          <p:nvPr>
            <p:ph type="media" sz="half" idx="1"/>
          </p:nvPr>
        </p:nvSpPr>
        <p:spPr>
          <a:xfrm>
            <a:off x="838200" y="2362200"/>
            <a:ext cx="3770313" cy="3724275"/>
          </a:xfrm>
        </p:spPr>
        <p:txBody>
          <a:bodyPr rtlCol="0">
            <a:normAutofit/>
          </a:bodyPr>
          <a:lstStyle/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79DCC-64D3-43A5-9592-46A3628BC9F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2E54-6181-451C-85A5-01FDDADB6611}" type="datetimeFigureOut">
              <a:rPr lang="tr-TR" smtClean="0"/>
              <a:t>13.02.2017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5054-7BA9-4EBF-93D9-C72F408F131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2E54-6181-451C-85A5-01FDDADB6611}" type="datetimeFigureOut">
              <a:rPr lang="tr-TR" smtClean="0"/>
              <a:t>13.02.2017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5054-7BA9-4EBF-93D9-C72F408F131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2E54-6181-451C-85A5-01FDDADB6611}" type="datetimeFigureOut">
              <a:rPr lang="tr-TR" smtClean="0"/>
              <a:t>13.02.2017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5054-7BA9-4EBF-93D9-C72F408F131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2E54-6181-451C-85A5-01FDDADB6611}" type="datetimeFigureOut">
              <a:rPr lang="tr-TR" smtClean="0"/>
              <a:t>13.02.2017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5054-7BA9-4EBF-93D9-C72F408F131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2E54-6181-451C-85A5-01FDDADB6611}" type="datetimeFigureOut">
              <a:rPr lang="tr-TR" smtClean="0"/>
              <a:t>13.02.2017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5054-7BA9-4EBF-93D9-C72F408F131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2E54-6181-451C-85A5-01FDDADB6611}" type="datetimeFigureOut">
              <a:rPr lang="tr-TR" smtClean="0"/>
              <a:t>13.02.2017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5054-7BA9-4EBF-93D9-C72F408F131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2E54-6181-451C-85A5-01FDDADB6611}" type="datetimeFigureOut">
              <a:rPr lang="tr-TR" smtClean="0"/>
              <a:t>13.02.2017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5054-7BA9-4EBF-93D9-C72F408F131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2E54-6181-451C-85A5-01FDDADB6611}" type="datetimeFigureOut">
              <a:rPr lang="tr-TR" smtClean="0"/>
              <a:t>13.02.2017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95054-7BA9-4EBF-93D9-C72F408F131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12E54-6181-451C-85A5-01FDDADB6611}" type="datetimeFigureOut">
              <a:rPr lang="tr-TR" smtClean="0"/>
              <a:t>13.02.2017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95054-7BA9-4EBF-93D9-C72F408F131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6"/>
          <p:cNvSpPr>
            <a:spLocks noChangeArrowheads="1"/>
          </p:cNvSpPr>
          <p:nvPr/>
        </p:nvSpPr>
        <p:spPr bwMode="auto">
          <a:xfrm>
            <a:off x="827088" y="1052513"/>
            <a:ext cx="75612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altLang="tr-TR" sz="2800" b="1">
                <a:solidFill>
                  <a:srgbClr val="C00000"/>
                </a:solidFill>
                <a:latin typeface="Comic Sans MS" pitchFamily="66" charset="0"/>
              </a:rPr>
              <a:t>HAYVAN ISIRMALARINDA İLKYARDIM</a:t>
            </a:r>
            <a:endParaRPr lang="tr-TR" altLang="tr-TR" sz="2800" b="1">
              <a:solidFill>
                <a:srgbClr val="C00000"/>
              </a:solidFill>
              <a:latin typeface="Calibri Light" pitchFamily="34" charset="0"/>
            </a:endParaRPr>
          </a:p>
        </p:txBody>
      </p:sp>
      <p:pic>
        <p:nvPicPr>
          <p:cNvPr id="252931" name="Picture 2" descr="C:\Users\sak\Desktop\12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0" y="1557338"/>
            <a:ext cx="568960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AutoShap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924800" cy="9366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rgbClr val="C00000"/>
                </a:solidFill>
                <a:latin typeface="Comic Sans MS" pitchFamily="66" charset="0"/>
              </a:rPr>
              <a:t>Kedi-köpek gibi hayvan ısırmalarında ilkyardım nasıl olmalıdır?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990725"/>
            <a:ext cx="7964487" cy="34544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Clr>
                <a:srgbClr val="C00000"/>
              </a:buClr>
              <a:buFont typeface="Wingdings" pitchFamily="2" charset="2"/>
              <a:buChar char="ü"/>
            </a:pPr>
            <a:r>
              <a:rPr lang="tr-TR" altLang="tr-TR" smtClean="0">
                <a:latin typeface="Comic Sans MS" pitchFamily="66" charset="0"/>
              </a:rPr>
              <a:t>Yaşam bulguları değerlendirilir AB-</a:t>
            </a:r>
            <a:r>
              <a:rPr lang="tr-TR" altLang="tr-TR" b="1" smtClean="0">
                <a:latin typeface="Comic Sans MS" pitchFamily="66" charset="0"/>
              </a:rPr>
              <a:t>(ABC)</a:t>
            </a:r>
            <a:r>
              <a:rPr lang="tr-TR" altLang="tr-TR" smtClean="0">
                <a:latin typeface="Comic Sans MS" pitchFamily="66" charset="0"/>
              </a:rPr>
              <a:t>,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ü"/>
            </a:pPr>
            <a:r>
              <a:rPr lang="tr-TR" altLang="tr-TR" smtClean="0">
                <a:latin typeface="Comic Sans MS" pitchFamily="66" charset="0"/>
              </a:rPr>
              <a:t>Hafif yaralanmalarda yara 5 dak.sabun ve soğuk suyla yıkanır,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ü"/>
            </a:pPr>
            <a:r>
              <a:rPr lang="tr-TR" altLang="tr-TR" smtClean="0">
                <a:latin typeface="Comic Sans MS" pitchFamily="66" charset="0"/>
              </a:rPr>
              <a:t>Yaranın üstü temiz bir bezle kapatılır,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ü"/>
            </a:pPr>
            <a:r>
              <a:rPr lang="tr-TR" altLang="tr-TR" smtClean="0">
                <a:latin typeface="Comic Sans MS" pitchFamily="66" charset="0"/>
              </a:rPr>
              <a:t>Ciddi yaralanmada yaraya temiz bir bezle basınç uygulanarak kanama durdurulmalıdır,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ü"/>
            </a:pPr>
            <a:r>
              <a:rPr lang="tr-TR" altLang="tr-TR" smtClean="0">
                <a:latin typeface="Comic Sans MS" pitchFamily="66" charset="0"/>
              </a:rPr>
              <a:t>Derhal tıbbi yardım istenmeli </a:t>
            </a:r>
            <a:r>
              <a:rPr lang="tr-TR" altLang="tr-TR" b="1" smtClean="0">
                <a:latin typeface="Comic Sans MS" pitchFamily="66" charset="0"/>
              </a:rPr>
              <a:t>(112)</a:t>
            </a:r>
            <a:r>
              <a:rPr lang="tr-TR" altLang="tr-TR" smtClean="0">
                <a:latin typeface="Comic Sans MS" pitchFamily="66" charset="0"/>
              </a:rPr>
              <a:t>,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ü"/>
            </a:pPr>
            <a:r>
              <a:rPr lang="tr-TR" altLang="tr-TR" smtClean="0">
                <a:latin typeface="Comic Sans MS" pitchFamily="66" charset="0"/>
              </a:rPr>
              <a:t>Hasta,kuduz - tetanos aşısı için uyarılmalıdır,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2 Metin Yer Tutucusu"/>
          <p:cNvSpPr>
            <a:spLocks noGrp="1"/>
          </p:cNvSpPr>
          <p:nvPr>
            <p:ph type="body" sz="half" idx="4294967295"/>
          </p:nvPr>
        </p:nvSpPr>
        <p:spPr>
          <a:xfrm>
            <a:off x="0" y="836613"/>
            <a:ext cx="4038600" cy="453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z="2800" smtClean="0"/>
              <a:t>         </a:t>
            </a:r>
            <a:r>
              <a:rPr lang="tr-TR" altLang="tr-TR" sz="2800" smtClean="0">
                <a:solidFill>
                  <a:srgbClr val="C00000"/>
                </a:solidFill>
                <a:latin typeface="Comic Sans MS" pitchFamily="66" charset="0"/>
              </a:rPr>
              <a:t>Köpek ısırığı</a:t>
            </a:r>
          </a:p>
        </p:txBody>
      </p:sp>
      <p:sp>
        <p:nvSpPr>
          <p:cNvPr id="254979" name="3 İçerik Yer Tutucusu"/>
          <p:cNvSpPr>
            <a:spLocks noGrp="1"/>
          </p:cNvSpPr>
          <p:nvPr>
            <p:ph sz="half" idx="4294967295"/>
          </p:nvPr>
        </p:nvSpPr>
        <p:spPr>
          <a:xfrm>
            <a:off x="5105400" y="836613"/>
            <a:ext cx="4038600" cy="45307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tr-TR" altLang="tr-TR" sz="2800" smtClean="0"/>
              <a:t>         </a:t>
            </a:r>
            <a:r>
              <a:rPr lang="tr-TR" altLang="tr-TR" sz="2800" smtClean="0">
                <a:solidFill>
                  <a:srgbClr val="C00000"/>
                </a:solidFill>
                <a:latin typeface="Comic Sans MS" pitchFamily="66" charset="0"/>
              </a:rPr>
              <a:t>Kedi ısırığı</a:t>
            </a:r>
          </a:p>
        </p:txBody>
      </p:sp>
      <p:pic>
        <p:nvPicPr>
          <p:cNvPr id="254980" name="113 Resim" descr="armbit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412875"/>
            <a:ext cx="405130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4981" name="110 Resim" descr="Dog%20Bite.jpg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1436688"/>
            <a:ext cx="3360738" cy="314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68538" y="333375"/>
            <a:ext cx="4895850" cy="635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2800" b="1" dirty="0" smtClean="0">
                <a:solidFill>
                  <a:srgbClr val="C00000"/>
                </a:solidFill>
                <a:latin typeface="Comic Sans MS" pitchFamily="66" charset="0"/>
              </a:rPr>
              <a:t>Arı Sokmasında İlkyardım</a:t>
            </a:r>
            <a:endParaRPr lang="tr-TR" sz="2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9750" y="1989138"/>
            <a:ext cx="2592388" cy="2447925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tr-TR" altLang="tr-TR" sz="2000" b="1" u="sng" smtClean="0">
                <a:solidFill>
                  <a:srgbClr val="C00000"/>
                </a:solidFill>
                <a:latin typeface="Comic Sans MS" pitchFamily="66" charset="0"/>
              </a:rPr>
              <a:t>Belirtiler: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ü"/>
            </a:pPr>
            <a:r>
              <a:rPr lang="tr-TR" altLang="tr-TR" smtClean="0">
                <a:latin typeface="Comic Sans MS" pitchFamily="66" charset="0"/>
              </a:rPr>
              <a:t>Acı, 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ü"/>
            </a:pPr>
            <a:r>
              <a:rPr lang="tr-TR" altLang="tr-TR" smtClean="0">
                <a:latin typeface="Comic Sans MS" pitchFamily="66" charset="0"/>
              </a:rPr>
              <a:t>Şişme, </a:t>
            </a:r>
          </a:p>
          <a:p>
            <a:pPr eaLnBrk="1" hangingPunct="1">
              <a:buClr>
                <a:srgbClr val="C00000"/>
              </a:buClr>
              <a:buFont typeface="Wingdings" pitchFamily="2" charset="2"/>
              <a:buChar char="ü"/>
            </a:pPr>
            <a:r>
              <a:rPr lang="tr-TR" altLang="tr-TR" smtClean="0">
                <a:latin typeface="Comic Sans MS" pitchFamily="66" charset="0"/>
              </a:rPr>
              <a:t>Kızarıklık </a:t>
            </a:r>
          </a:p>
        </p:txBody>
      </p:sp>
      <p:sp>
        <p:nvSpPr>
          <p:cNvPr id="520196" name="Text Box 4"/>
          <p:cNvSpPr txBox="1">
            <a:spLocks noChangeArrowheads="1"/>
          </p:cNvSpPr>
          <p:nvPr/>
        </p:nvSpPr>
        <p:spPr bwMode="auto">
          <a:xfrm>
            <a:off x="3348038" y="1989138"/>
            <a:ext cx="5616575" cy="4032250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000" b="1" u="sng" dirty="0">
                <a:solidFill>
                  <a:srgbClr val="C00000"/>
                </a:solidFill>
                <a:latin typeface="Comic Sans MS" pitchFamily="66" charset="0"/>
              </a:rPr>
              <a:t>İlk Yardım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tr-TR" sz="2000" b="1" u="sng" dirty="0">
              <a:solidFill>
                <a:srgbClr val="C00000"/>
              </a:solidFill>
              <a:latin typeface="Comic Sans MS" pitchFamily="66" charset="0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tr-TR" sz="2400" dirty="0">
                <a:latin typeface="Comic Sans MS" pitchFamily="66" charset="0"/>
              </a:rPr>
              <a:t>Arının iğnesini sıyırtarak çıkartma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tr-TR" sz="2400" dirty="0">
                <a:latin typeface="Comic Sans MS" pitchFamily="66" charset="0"/>
              </a:rPr>
              <a:t>Yara yıkanır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tr-TR" sz="2400" dirty="0">
                <a:latin typeface="Comic Sans MS" pitchFamily="66" charset="0"/>
              </a:rPr>
              <a:t>Üzeri örtülür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tr-TR" sz="2400" dirty="0">
                <a:latin typeface="Comic Sans MS" pitchFamily="66" charset="0"/>
              </a:rPr>
              <a:t>Soğuk uygulama yapılır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tr-TR" sz="2400" dirty="0">
                <a:latin typeface="Comic Sans MS" pitchFamily="66" charset="0"/>
              </a:rPr>
              <a:t>Alerji açısından değerlendirilir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tr-TR" sz="2400" dirty="0">
                <a:latin typeface="Comic Sans MS" pitchFamily="66" charset="0"/>
              </a:rPr>
              <a:t>Ağız içinden soktuysa buz emmesi sağlanır.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tr-TR" sz="2400" dirty="0">
                <a:latin typeface="Comic Sans MS" pitchFamily="66" charset="0"/>
              </a:rPr>
              <a:t>Alerjik durum varsa, çok sayıda arı tarafından sokulduysa 112 aranır</a:t>
            </a:r>
          </a:p>
        </p:txBody>
      </p:sp>
      <p:pic>
        <p:nvPicPr>
          <p:cNvPr id="256005" name="Picture 6" descr="NurseSmil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0024FF"/>
              </a:clrFrom>
              <a:clrTo>
                <a:srgbClr val="0024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0" y="333375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06" name="Picture 7" descr="honey-bee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60350"/>
            <a:ext cx="201612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07" name="Picture 2" descr="C:\Users\sak\Desktop\imagesCAG91UDF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950" y="4005263"/>
            <a:ext cx="3236913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AutoShape 2"/>
          <p:cNvSpPr>
            <a:spLocks noGrp="1" noChangeArrowheads="1"/>
          </p:cNvSpPr>
          <p:nvPr>
            <p:ph type="title"/>
          </p:nvPr>
        </p:nvSpPr>
        <p:spPr>
          <a:xfrm>
            <a:off x="2339975" y="188913"/>
            <a:ext cx="4932363" cy="784225"/>
          </a:xfr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3200" dirty="0" smtClean="0">
                <a:solidFill>
                  <a:srgbClr val="C00000"/>
                </a:solidFill>
                <a:latin typeface="Comic Sans MS" pitchFamily="66" charset="0"/>
              </a:rPr>
              <a:t>    </a:t>
            </a:r>
            <a:r>
              <a:rPr lang="tr-TR" sz="3200" b="1" dirty="0" smtClean="0">
                <a:solidFill>
                  <a:srgbClr val="C00000"/>
                </a:solidFill>
                <a:latin typeface="Comic Sans MS" pitchFamily="66" charset="0"/>
              </a:rPr>
              <a:t>Akrep  Sokması</a:t>
            </a:r>
          </a:p>
        </p:txBody>
      </p:sp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179388" y="1268413"/>
            <a:ext cx="3529012" cy="29527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tr-TR" altLang="tr-TR" sz="2400" b="1" u="sng">
                <a:solidFill>
                  <a:srgbClr val="C00000"/>
                </a:solidFill>
                <a:latin typeface="Comic Sans MS" pitchFamily="66" charset="0"/>
              </a:rPr>
              <a:t>Belirtiler: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SzPct val="75000"/>
              <a:buFont typeface="Wingdings" pitchFamily="2" charset="2"/>
              <a:buChar char="ü"/>
            </a:pPr>
            <a:r>
              <a:rPr lang="tr-TR" altLang="tr-TR">
                <a:latin typeface="Comic Sans MS" pitchFamily="66" charset="0"/>
              </a:rPr>
              <a:t>Ağrı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SzPct val="75000"/>
              <a:buFont typeface="Wingdings" pitchFamily="2" charset="2"/>
              <a:buChar char="ü"/>
            </a:pPr>
            <a:r>
              <a:rPr lang="tr-TR" altLang="tr-TR">
                <a:latin typeface="Comic Sans MS" pitchFamily="66" charset="0"/>
              </a:rPr>
              <a:t>Ödem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SzPct val="75000"/>
              <a:buFont typeface="Wingdings" pitchFamily="2" charset="2"/>
              <a:buChar char="ü"/>
            </a:pPr>
            <a:r>
              <a:rPr lang="tr-TR" altLang="tr-TR">
                <a:latin typeface="Comic Sans MS" pitchFamily="66" charset="0"/>
              </a:rPr>
              <a:t>İltihaplanma,kızarma,morarma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SzPct val="75000"/>
              <a:buFont typeface="Wingdings" pitchFamily="2" charset="2"/>
              <a:buChar char="ü"/>
            </a:pPr>
            <a:r>
              <a:rPr lang="tr-TR" altLang="tr-TR">
                <a:latin typeface="Comic Sans MS" pitchFamily="66" charset="0"/>
              </a:rPr>
              <a:t>Adale krampları,titreme ve karıncalanma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SzPct val="75000"/>
              <a:buFont typeface="Wingdings" pitchFamily="2" charset="2"/>
              <a:buChar char="ü"/>
            </a:pPr>
            <a:r>
              <a:rPr lang="tr-TR" altLang="tr-TR">
                <a:latin typeface="Comic Sans MS" pitchFamily="66" charset="0"/>
              </a:rPr>
              <a:t>Huzursuzluk,havale gözlenebilir.</a:t>
            </a:r>
          </a:p>
        </p:txBody>
      </p:sp>
      <p:sp>
        <p:nvSpPr>
          <p:cNvPr id="522244" name="Text Box 4"/>
          <p:cNvSpPr txBox="1">
            <a:spLocks noChangeArrowheads="1"/>
          </p:cNvSpPr>
          <p:nvPr/>
        </p:nvSpPr>
        <p:spPr bwMode="auto">
          <a:xfrm>
            <a:off x="3887788" y="1341438"/>
            <a:ext cx="5076825" cy="2616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sz="2400" b="1" u="sng" dirty="0">
                <a:solidFill>
                  <a:srgbClr val="C00000"/>
                </a:solidFill>
                <a:latin typeface="Comic Sans MS" pitchFamily="66" charset="0"/>
                <a:cs typeface="+mn-cs"/>
              </a:rPr>
              <a:t>İlk Yardım: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tr-TR" sz="2000" dirty="0">
                <a:latin typeface="Comic Sans MS" pitchFamily="66" charset="0"/>
                <a:cs typeface="+mn-cs"/>
              </a:rPr>
              <a:t>Hasta hareket ettirilmez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tr-TR" sz="2000" dirty="0">
                <a:latin typeface="Comic Sans MS" pitchFamily="66" charset="0"/>
                <a:cs typeface="+mn-cs"/>
              </a:rPr>
              <a:t>Yaralı yatar pozisyonda tutulur.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tr-TR" sz="2000" dirty="0">
                <a:latin typeface="Comic Sans MS" pitchFamily="66" charset="0"/>
                <a:cs typeface="+mn-cs"/>
              </a:rPr>
              <a:t>Soğuk uygulama yapılır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tr-TR" sz="2000" dirty="0">
                <a:latin typeface="Comic Sans MS" pitchFamily="66" charset="0"/>
                <a:cs typeface="+mn-cs"/>
              </a:rPr>
              <a:t>Kan dolaşımını engellemeyecek şekilde bandaj uygulanır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+mj-lt"/>
              <a:buAutoNum type="arabicPeriod"/>
              <a:defRPr/>
            </a:pPr>
            <a:r>
              <a:rPr lang="tr-TR" sz="2000" dirty="0">
                <a:latin typeface="Comic Sans MS" pitchFamily="66" charset="0"/>
                <a:cs typeface="+mn-cs"/>
              </a:rPr>
              <a:t>Yara üzerine herhangi bir müdahale yapılmaz</a:t>
            </a:r>
          </a:p>
        </p:txBody>
      </p:sp>
      <p:pic>
        <p:nvPicPr>
          <p:cNvPr id="257029" name="Picture 7" descr="scorpion"/>
          <p:cNvPicPr>
            <a:picLocks noChangeAspect="1" noChangeArrowheads="1"/>
          </p:cNvPicPr>
          <p:nvPr/>
        </p:nvPicPr>
        <p:blipFill>
          <a:blip r:embed="rId3">
            <a:lum bright="-12000" contrast="24000"/>
          </a:blip>
          <a:srcRect/>
          <a:stretch>
            <a:fillRect/>
          </a:stretch>
        </p:blipFill>
        <p:spPr bwMode="auto">
          <a:xfrm>
            <a:off x="7380288" y="188913"/>
            <a:ext cx="1582737" cy="141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131 Resim" descr="1500860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00113" y="4365625"/>
            <a:ext cx="2735262" cy="2206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7031" name="139 Resim" descr="65028513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4292600"/>
            <a:ext cx="3241675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050" name="Picture 2" descr="C:\Users\sak\Desktop\imagesCAIIVH0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5513" y="598488"/>
            <a:ext cx="4897437" cy="311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8051" name="Rectangle 4"/>
          <p:cNvSpPr>
            <a:spLocks noChangeArrowheads="1"/>
          </p:cNvSpPr>
          <p:nvPr/>
        </p:nvSpPr>
        <p:spPr bwMode="auto">
          <a:xfrm>
            <a:off x="287338" y="4017963"/>
            <a:ext cx="8821737" cy="163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altLang="tr-TR" sz="2000" b="1">
                <a:latin typeface="Comic Sans MS" pitchFamily="66" charset="0"/>
              </a:rPr>
              <a:t>Her yıl 3 bin 250 kişi Akrep sokmasından hayatını kaybediyor.En ölümcül akrep cinsi olan “Leiurus quinquestriatus” Türkiye 'de yaşıyor.</a:t>
            </a:r>
          </a:p>
          <a:p>
            <a:pPr algn="ctr"/>
            <a:endParaRPr lang="tr-TR" altLang="tr-TR" sz="2000" b="1">
              <a:latin typeface="Comic Sans MS" pitchFamily="66" charset="0"/>
            </a:endParaRPr>
          </a:p>
          <a:p>
            <a:pPr algn="ctr"/>
            <a:endParaRPr lang="tr-TR" altLang="tr-TR" sz="2000" b="1">
              <a:latin typeface="Comic Sans MS" pitchFamily="66" charset="0"/>
            </a:endParaRPr>
          </a:p>
          <a:p>
            <a:pPr algn="ctr"/>
            <a:endParaRPr lang="tr-TR" altLang="tr-TR" sz="20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AutoShape 2"/>
          <p:cNvSpPr>
            <a:spLocks noGrp="1" noChangeArrowheads="1"/>
          </p:cNvSpPr>
          <p:nvPr>
            <p:ph type="title"/>
          </p:nvPr>
        </p:nvSpPr>
        <p:spPr>
          <a:xfrm>
            <a:off x="2411413" y="188913"/>
            <a:ext cx="4137025" cy="647700"/>
          </a:xfrm>
          <a:ln w="38100"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b="1" dirty="0" smtClean="0">
                <a:solidFill>
                  <a:srgbClr val="C00000"/>
                </a:solidFill>
                <a:latin typeface="Comic Sans MS" pitchFamily="66" charset="0"/>
              </a:rPr>
              <a:t>Yılan Isırması</a:t>
            </a:r>
          </a:p>
        </p:txBody>
      </p:sp>
      <p:sp>
        <p:nvSpPr>
          <p:cNvPr id="259075" name="Rectangle 3"/>
          <p:cNvSpPr>
            <a:spLocks noChangeArrowheads="1"/>
          </p:cNvSpPr>
          <p:nvPr/>
        </p:nvSpPr>
        <p:spPr bwMode="auto">
          <a:xfrm>
            <a:off x="179388" y="981075"/>
            <a:ext cx="3167062" cy="4032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tr-TR" altLang="tr-TR" sz="1600" b="1" u="sng">
                <a:solidFill>
                  <a:srgbClr val="C00000"/>
                </a:solidFill>
                <a:latin typeface="Comic Sans MS" pitchFamily="66" charset="0"/>
              </a:rPr>
              <a:t>Belirtiler;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endParaRPr lang="tr-TR" altLang="tr-TR" sz="1600" b="1" u="sng">
              <a:solidFill>
                <a:srgbClr val="C00000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tr-TR" altLang="tr-TR" sz="1600" b="1" u="sng">
                <a:solidFill>
                  <a:srgbClr val="C00000"/>
                </a:solidFill>
                <a:latin typeface="Comic Sans MS" pitchFamily="66" charset="0"/>
              </a:rPr>
              <a:t>Lokal: 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SzPct val="75000"/>
              <a:buFont typeface="Wingdings" pitchFamily="2" charset="2"/>
              <a:buChar char="ü"/>
            </a:pPr>
            <a:r>
              <a:rPr lang="tr-TR" altLang="tr-TR" sz="1600">
                <a:latin typeface="Comic Sans MS" pitchFamily="66" charset="0"/>
              </a:rPr>
              <a:t> Acı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SzPct val="75000"/>
              <a:buFont typeface="Wingdings" pitchFamily="2" charset="2"/>
              <a:buChar char="ü"/>
            </a:pPr>
            <a:r>
              <a:rPr lang="tr-TR" altLang="tr-TR" sz="1600">
                <a:latin typeface="Comic Sans MS" pitchFamily="66" charset="0"/>
              </a:rPr>
              <a:t> Morluk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SzPct val="75000"/>
              <a:buFont typeface="Wingdings" pitchFamily="2" charset="2"/>
              <a:buChar char="ü"/>
            </a:pPr>
            <a:r>
              <a:rPr lang="tr-TR" altLang="tr-TR" sz="1600">
                <a:latin typeface="Comic Sans MS" pitchFamily="66" charset="0"/>
              </a:rPr>
              <a:t> Kanama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SzPct val="75000"/>
              <a:buFont typeface="Wingdings" pitchFamily="2" charset="2"/>
              <a:buChar char="ü"/>
            </a:pPr>
            <a:r>
              <a:rPr lang="tr-TR" altLang="tr-TR" sz="1600">
                <a:latin typeface="Comic Sans MS" pitchFamily="66" charset="0"/>
              </a:rPr>
              <a:t> İltihap</a:t>
            </a:r>
            <a:endParaRPr lang="tr-TR" altLang="tr-TR" sz="1600" b="1">
              <a:solidFill>
                <a:schemeClr val="tx2"/>
              </a:solidFill>
              <a:latin typeface="Comic Sans MS" pitchFamily="66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</a:pPr>
            <a:r>
              <a:rPr lang="tr-TR" altLang="tr-TR" sz="1600" b="1" u="sng">
                <a:solidFill>
                  <a:srgbClr val="C00000"/>
                </a:solidFill>
                <a:latin typeface="Comic Sans MS" pitchFamily="66" charset="0"/>
              </a:rPr>
              <a:t>Genel : 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SzPct val="75000"/>
              <a:buFont typeface="Wingdings" pitchFamily="2" charset="2"/>
              <a:buChar char="ü"/>
            </a:pPr>
            <a:r>
              <a:rPr lang="tr-TR" altLang="tr-TR" sz="1600" b="1">
                <a:solidFill>
                  <a:schemeClr val="tx2"/>
                </a:solidFill>
                <a:latin typeface="Comic Sans MS" pitchFamily="66" charset="0"/>
              </a:rPr>
              <a:t>	</a:t>
            </a:r>
            <a:r>
              <a:rPr lang="tr-TR" altLang="tr-TR" sz="1600">
                <a:latin typeface="Comic Sans MS" pitchFamily="66" charset="0"/>
              </a:rPr>
              <a:t>Kusma 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SzPct val="75000"/>
              <a:buFont typeface="Wingdings" pitchFamily="2" charset="2"/>
              <a:buChar char="ü"/>
            </a:pPr>
            <a:r>
              <a:rPr lang="tr-TR" altLang="tr-TR" sz="1600">
                <a:latin typeface="Comic Sans MS" pitchFamily="66" charset="0"/>
              </a:rPr>
              <a:t> Karın ağrısı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SzPct val="75000"/>
              <a:buFont typeface="Wingdings" pitchFamily="2" charset="2"/>
              <a:buChar char="ü"/>
            </a:pPr>
            <a:r>
              <a:rPr lang="tr-TR" altLang="tr-TR" sz="1600">
                <a:latin typeface="Comic Sans MS" pitchFamily="66" charset="0"/>
              </a:rPr>
              <a:t> İshal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SzPct val="75000"/>
              <a:buFont typeface="Wingdings" pitchFamily="2" charset="2"/>
              <a:buChar char="ü"/>
            </a:pPr>
            <a:r>
              <a:rPr lang="tr-TR" altLang="tr-TR" sz="1600">
                <a:latin typeface="Comic Sans MS" pitchFamily="66" charset="0"/>
              </a:rPr>
              <a:t> Susuzluk</a:t>
            </a:r>
          </a:p>
        </p:txBody>
      </p:sp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2411413" y="958850"/>
            <a:ext cx="4464050" cy="34782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tr-TR" altLang="tr-TR" sz="2000" b="1" u="sng">
                <a:solidFill>
                  <a:srgbClr val="C00000"/>
                </a:solidFill>
                <a:latin typeface="Comic Sans MS" pitchFamily="66" charset="0"/>
              </a:rPr>
              <a:t>İlk Yardım;</a:t>
            </a:r>
          </a:p>
          <a:p>
            <a:pPr marL="342900" indent="-342900"/>
            <a:endParaRPr lang="tr-TR" altLang="tr-TR" sz="2000" b="1" u="sng">
              <a:solidFill>
                <a:srgbClr val="C00000"/>
              </a:solidFill>
              <a:latin typeface="Comic Sans MS" pitchFamily="66" charset="0"/>
            </a:endParaRPr>
          </a:p>
          <a:p>
            <a:pPr marL="342900" indent="-342900">
              <a:buClr>
                <a:srgbClr val="C00000"/>
              </a:buClr>
              <a:buFont typeface="Calibri Light" pitchFamily="34" charset="0"/>
              <a:buAutoNum type="arabicPeriod"/>
            </a:pPr>
            <a:r>
              <a:rPr lang="tr-TR" altLang="tr-TR">
                <a:latin typeface="Comic Sans MS" pitchFamily="66" charset="0"/>
              </a:rPr>
              <a:t>Yara yıkanır</a:t>
            </a:r>
          </a:p>
          <a:p>
            <a:pPr marL="342900" indent="-342900">
              <a:buClr>
                <a:srgbClr val="C00000"/>
              </a:buClr>
              <a:buFont typeface="Calibri Light" pitchFamily="34" charset="0"/>
              <a:buAutoNum type="arabicPeriod"/>
            </a:pPr>
            <a:r>
              <a:rPr lang="tr-TR" altLang="tr-TR">
                <a:latin typeface="Comic Sans MS" pitchFamily="66" charset="0"/>
              </a:rPr>
              <a:t>Yaralı bölge kalp seviyesinin altında tutulur</a:t>
            </a:r>
          </a:p>
          <a:p>
            <a:pPr marL="342900" indent="-342900">
              <a:buClr>
                <a:srgbClr val="C00000"/>
              </a:buClr>
              <a:buFont typeface="Calibri Light" pitchFamily="34" charset="0"/>
              <a:buAutoNum type="arabicPeriod"/>
            </a:pPr>
            <a:r>
              <a:rPr lang="tr-TR" altLang="tr-TR">
                <a:latin typeface="Comic Sans MS" pitchFamily="66" charset="0"/>
              </a:rPr>
              <a:t>Soğuk uygulama yapılır</a:t>
            </a:r>
          </a:p>
          <a:p>
            <a:pPr marL="342900" indent="-342900">
              <a:buClr>
                <a:srgbClr val="C00000"/>
              </a:buClr>
              <a:buFont typeface="Calibri Light" pitchFamily="34" charset="0"/>
              <a:buAutoNum type="arabicPeriod"/>
            </a:pPr>
            <a:r>
              <a:rPr lang="tr-TR" altLang="tr-TR">
                <a:latin typeface="Comic Sans MS" pitchFamily="66" charset="0"/>
              </a:rPr>
              <a:t>Hasta hareket ettirilmez</a:t>
            </a:r>
          </a:p>
          <a:p>
            <a:pPr marL="342900" indent="-342900">
              <a:buClr>
                <a:srgbClr val="C00000"/>
              </a:buClr>
              <a:buFont typeface="Calibri Light" pitchFamily="34" charset="0"/>
              <a:buAutoNum type="arabicPeriod"/>
            </a:pPr>
            <a:r>
              <a:rPr lang="tr-TR" altLang="tr-TR">
                <a:latin typeface="Comic Sans MS" pitchFamily="66" charset="0"/>
              </a:rPr>
              <a:t>Yaraya yakın bölgede baskı yapan yüzük, bilezik vb. çıkarılır.</a:t>
            </a:r>
          </a:p>
          <a:p>
            <a:pPr marL="342900" indent="-342900">
              <a:buClr>
                <a:srgbClr val="C00000"/>
              </a:buClr>
              <a:buFont typeface="Calibri Light" pitchFamily="34" charset="0"/>
              <a:buAutoNum type="arabicPeriod"/>
            </a:pPr>
            <a:r>
              <a:rPr lang="tr-TR" altLang="tr-TR">
                <a:latin typeface="Comic Sans MS" pitchFamily="66" charset="0"/>
              </a:rPr>
              <a:t>Yara üzerine herhangi bir müdahale yapılmaz (emilmez)</a:t>
            </a:r>
          </a:p>
          <a:p>
            <a:pPr marL="342900" indent="-342900">
              <a:buClr>
                <a:srgbClr val="C00000"/>
              </a:buClr>
              <a:buFont typeface="Calibri Light" pitchFamily="34" charset="0"/>
              <a:buAutoNum type="arabicPeriod"/>
            </a:pPr>
            <a:r>
              <a:rPr lang="tr-TR" altLang="tr-TR">
                <a:latin typeface="Comic Sans MS" pitchFamily="66" charset="0"/>
              </a:rPr>
              <a:t>112 aranır</a:t>
            </a:r>
          </a:p>
        </p:txBody>
      </p:sp>
      <p:pic>
        <p:nvPicPr>
          <p:cNvPr id="259077" name="Picture 7" descr="Snake%20-%20Cartoon%200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288" y="188913"/>
            <a:ext cx="158432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9078" name="Picture 2" descr="C:\Users\sak\Desktop\imagesCAPX3S0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2950" y="1844675"/>
            <a:ext cx="189230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9079" name="136 Resim" descr="yılan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4652963"/>
            <a:ext cx="24796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9080" name="132 Resim" descr="90047763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133725" y="4652963"/>
            <a:ext cx="2517775" cy="197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9081" name="Picture 1" descr="C:\Users\sak\Desktop\95.gi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867400" y="4008438"/>
            <a:ext cx="3025775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AutoShape 2"/>
          <p:cNvSpPr>
            <a:spLocks noGrp="1" noChangeArrowheads="1"/>
          </p:cNvSpPr>
          <p:nvPr>
            <p:ph type="title"/>
          </p:nvPr>
        </p:nvSpPr>
        <p:spPr>
          <a:xfrm>
            <a:off x="1331913" y="333375"/>
            <a:ext cx="6450012" cy="725488"/>
          </a:xfr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sz="3200" b="1" dirty="0" smtClean="0">
                <a:solidFill>
                  <a:srgbClr val="C00000"/>
                </a:solidFill>
                <a:latin typeface="Comic Sans MS" pitchFamily="66" charset="0"/>
              </a:rPr>
              <a:t>Deniz Canlılarının Sokması</a:t>
            </a:r>
            <a:endParaRPr lang="en-US" sz="3200" b="1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60099" name="Rectangle 4"/>
          <p:cNvSpPr>
            <a:spLocks noChangeArrowheads="1"/>
          </p:cNvSpPr>
          <p:nvPr/>
        </p:nvSpPr>
        <p:spPr bwMode="auto">
          <a:xfrm>
            <a:off x="539750" y="1989138"/>
            <a:ext cx="2592388" cy="2800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buNone/>
            </a:pPr>
            <a:r>
              <a:rPr lang="tr-TR" altLang="tr-TR" sz="2400" b="1" u="sng">
                <a:solidFill>
                  <a:srgbClr val="C00000"/>
                </a:solidFill>
                <a:latin typeface="Comic Sans MS" pitchFamily="66" charset="0"/>
              </a:rPr>
              <a:t>Belirtiler: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SzPct val="75000"/>
              <a:buFont typeface="Wingdings" pitchFamily="2" charset="2"/>
              <a:buChar char="ü"/>
            </a:pPr>
            <a:r>
              <a:rPr lang="tr-TR" altLang="tr-TR">
                <a:latin typeface="Comic Sans MS" pitchFamily="66" charset="0"/>
              </a:rPr>
              <a:t>Kızarma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SzPct val="75000"/>
              <a:buFont typeface="Wingdings" pitchFamily="2" charset="2"/>
              <a:buChar char="ü"/>
            </a:pPr>
            <a:r>
              <a:rPr lang="tr-TR" altLang="tr-TR">
                <a:latin typeface="Comic Sans MS" pitchFamily="66" charset="0"/>
              </a:rPr>
              <a:t>Şişme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SzPct val="75000"/>
              <a:buFont typeface="Wingdings" pitchFamily="2" charset="2"/>
              <a:buChar char="ü"/>
            </a:pPr>
            <a:r>
              <a:rPr lang="tr-TR" altLang="tr-TR">
                <a:latin typeface="Comic Sans MS" pitchFamily="66" charset="0"/>
              </a:rPr>
              <a:t>İltihaplanma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SzPct val="75000"/>
              <a:buFont typeface="Wingdings" pitchFamily="2" charset="2"/>
              <a:buChar char="ü"/>
            </a:pPr>
            <a:r>
              <a:rPr lang="tr-TR" altLang="tr-TR">
                <a:latin typeface="Comic Sans MS" pitchFamily="66" charset="0"/>
              </a:rPr>
              <a:t>Sıkıntı hissi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SzPct val="75000"/>
              <a:buFont typeface="Wingdings" pitchFamily="2" charset="2"/>
              <a:buChar char="ü"/>
            </a:pPr>
            <a:r>
              <a:rPr lang="tr-TR" altLang="tr-TR">
                <a:latin typeface="Comic Sans MS" pitchFamily="66" charset="0"/>
              </a:rPr>
              <a:t>Huzursuzluk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SzPct val="75000"/>
              <a:buFont typeface="Wingdings" pitchFamily="2" charset="2"/>
              <a:buChar char="ü"/>
            </a:pPr>
            <a:r>
              <a:rPr lang="tr-TR" altLang="tr-TR">
                <a:latin typeface="Comic Sans MS" pitchFamily="66" charset="0"/>
              </a:rPr>
              <a:t>Havale</a:t>
            </a:r>
          </a:p>
          <a:p>
            <a:pPr marL="342900" indent="-342900">
              <a:spcBef>
                <a:spcPct val="20000"/>
              </a:spcBef>
              <a:buClr>
                <a:srgbClr val="C00000"/>
              </a:buClr>
              <a:buSzPct val="75000"/>
              <a:buFont typeface="Wingdings" pitchFamily="2" charset="2"/>
              <a:buChar char="ü"/>
            </a:pPr>
            <a:r>
              <a:rPr lang="tr-TR" altLang="tr-TR">
                <a:latin typeface="Comic Sans MS" pitchFamily="66" charset="0"/>
              </a:rPr>
              <a:t>Baş ağrısı</a:t>
            </a:r>
          </a:p>
        </p:txBody>
      </p:sp>
      <p:sp>
        <p:nvSpPr>
          <p:cNvPr id="260100" name="Text Box 5"/>
          <p:cNvSpPr txBox="1">
            <a:spLocks noChangeArrowheads="1"/>
          </p:cNvSpPr>
          <p:nvPr/>
        </p:nvSpPr>
        <p:spPr bwMode="auto">
          <a:xfrm>
            <a:off x="3708400" y="1628775"/>
            <a:ext cx="5256213" cy="28622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tr-TR" altLang="tr-TR" sz="2000" b="1" u="sng">
                <a:solidFill>
                  <a:srgbClr val="C00000"/>
                </a:solidFill>
                <a:latin typeface="Comic Sans MS" pitchFamily="66" charset="0"/>
              </a:rPr>
              <a:t>İlk Yardım:</a:t>
            </a:r>
          </a:p>
          <a:p>
            <a:pPr marL="342900" indent="-342900">
              <a:buClr>
                <a:srgbClr val="C00000"/>
              </a:buClr>
              <a:buFont typeface="Calibri Light" pitchFamily="34" charset="0"/>
              <a:buAutoNum type="arabicPeriod"/>
            </a:pPr>
            <a:r>
              <a:rPr lang="tr-TR" altLang="tr-TR" sz="2000">
                <a:latin typeface="Comic Sans MS" pitchFamily="66" charset="0"/>
              </a:rPr>
              <a:t>Diken görülüyorsa çıkartılır</a:t>
            </a:r>
          </a:p>
          <a:p>
            <a:pPr marL="342900" indent="-342900">
              <a:buClr>
                <a:srgbClr val="C00000"/>
              </a:buClr>
              <a:buFont typeface="Calibri Light" pitchFamily="34" charset="0"/>
              <a:buAutoNum type="arabicPeriod"/>
            </a:pPr>
            <a:r>
              <a:rPr lang="tr-TR" altLang="tr-TR" sz="2000">
                <a:latin typeface="Comic Sans MS" pitchFamily="66" charset="0"/>
              </a:rPr>
              <a:t>Yaralı bölge hareket ettirilmez</a:t>
            </a:r>
          </a:p>
          <a:p>
            <a:pPr marL="342900" indent="-342900">
              <a:buClr>
                <a:srgbClr val="C00000"/>
              </a:buClr>
              <a:buFont typeface="Calibri Light" pitchFamily="34" charset="0"/>
              <a:buAutoNum type="arabicPeriod"/>
            </a:pPr>
            <a:r>
              <a:rPr lang="tr-TR" altLang="tr-TR" sz="2000">
                <a:latin typeface="Comic Sans MS" pitchFamily="66" charset="0"/>
              </a:rPr>
              <a:t>Sıcak su ile yıkanır</a:t>
            </a:r>
          </a:p>
          <a:p>
            <a:pPr marL="342900" indent="-342900">
              <a:buClr>
                <a:srgbClr val="C00000"/>
              </a:buClr>
              <a:buFont typeface="Calibri Light" pitchFamily="34" charset="0"/>
              <a:buAutoNum type="arabicPeriod"/>
            </a:pPr>
            <a:r>
              <a:rPr lang="tr-TR" altLang="tr-TR" sz="2000">
                <a:latin typeface="Comic Sans MS" pitchFamily="66" charset="0"/>
              </a:rPr>
              <a:t>Yara yerine herhangi bir müdahale yapılmaz, ovulmaz</a:t>
            </a:r>
          </a:p>
          <a:p>
            <a:pPr marL="342900" indent="-342900">
              <a:buClr>
                <a:srgbClr val="C00000"/>
              </a:buClr>
              <a:buFont typeface="Calibri Light" pitchFamily="34" charset="0"/>
              <a:buAutoNum type="arabicPeriod"/>
            </a:pPr>
            <a:r>
              <a:rPr lang="tr-TR" altLang="tr-TR" sz="2000">
                <a:latin typeface="Comic Sans MS" pitchFamily="66" charset="0"/>
              </a:rPr>
              <a:t>Deniz anası ısırıklarında tuzlu su kullanılır.</a:t>
            </a:r>
          </a:p>
          <a:p>
            <a:pPr marL="342900" indent="-342900">
              <a:buClr>
                <a:srgbClr val="C00000"/>
              </a:buClr>
              <a:buFont typeface="Calibri Light" pitchFamily="34" charset="0"/>
              <a:buAutoNum type="arabicPeriod"/>
            </a:pPr>
            <a:r>
              <a:rPr lang="tr-TR" altLang="tr-TR" sz="2000">
                <a:latin typeface="Comic Sans MS" pitchFamily="66" charset="0"/>
              </a:rPr>
              <a:t>112 aranır</a:t>
            </a:r>
            <a:endParaRPr lang="tr-TR" altLang="tr-TR" sz="2000" u="sng">
              <a:latin typeface="Comic Sans MS" pitchFamily="66" charset="0"/>
            </a:endParaRPr>
          </a:p>
        </p:txBody>
      </p:sp>
      <p:pic>
        <p:nvPicPr>
          <p:cNvPr id="260101" name="Picture 7" descr="crab-med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51725" y="549275"/>
            <a:ext cx="1500188" cy="1204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0102" name="Picture 8" descr="krake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620713"/>
            <a:ext cx="1296987" cy="1239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0103" name="Picture 2" descr="C:\Users\sak\Desktop\untitled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7788" y="4005263"/>
            <a:ext cx="2465387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0104" name="Picture 3" descr="C:\Users\sak\Desktop\imagesCAJ4GWN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9750" y="4902200"/>
            <a:ext cx="2087563" cy="176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280</Words>
  <Application>Microsoft Office PowerPoint</Application>
  <PresentationFormat>Ekran Gösterisi (4:3)</PresentationFormat>
  <Paragraphs>83</Paragraphs>
  <Slides>8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Slayt 1</vt:lpstr>
      <vt:lpstr>Kedi-köpek gibi hayvan ısırmalarında ilkyardım nasıl olmalıdır?</vt:lpstr>
      <vt:lpstr>Slayt 3</vt:lpstr>
      <vt:lpstr>Arı Sokmasında İlkyardım</vt:lpstr>
      <vt:lpstr>    Akrep  Sokması</vt:lpstr>
      <vt:lpstr>Slayt 6</vt:lpstr>
      <vt:lpstr>Yılan Isırması</vt:lpstr>
      <vt:lpstr>Deniz Canlılarının Sokması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HP</dc:creator>
  <cp:lastModifiedBy>HP</cp:lastModifiedBy>
  <cp:revision>3</cp:revision>
  <dcterms:created xsi:type="dcterms:W3CDTF">2017-02-13T12:27:40Z</dcterms:created>
  <dcterms:modified xsi:type="dcterms:W3CDTF">2017-02-13T12:39:42Z</dcterms:modified>
</cp:coreProperties>
</file>