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278" r:id="rId3"/>
    <p:sldId id="279" r:id="rId4"/>
    <p:sldId id="280" r:id="rId5"/>
    <p:sldId id="281" r:id="rId6"/>
    <p:sldId id="282" r:id="rId7"/>
    <p:sldId id="256" r:id="rId8"/>
    <p:sldId id="257" r:id="rId9"/>
    <p:sldId id="259" r:id="rId10"/>
    <p:sldId id="260" r:id="rId11"/>
    <p:sldId id="261" r:id="rId12"/>
    <p:sldId id="262" r:id="rId13"/>
    <p:sldId id="263" r:id="rId14"/>
    <p:sldId id="264" r:id="rId15"/>
    <p:sldId id="265" r:id="rId16"/>
    <p:sldId id="266" r:id="rId17"/>
    <p:sldId id="268" r:id="rId18"/>
    <p:sldId id="267" r:id="rId19"/>
    <p:sldId id="269" r:id="rId20"/>
    <p:sldId id="271" r:id="rId21"/>
    <p:sldId id="272" r:id="rId22"/>
    <p:sldId id="273" r:id="rId23"/>
    <p:sldId id="274" r:id="rId24"/>
    <p:sldId id="275" r:id="rId25"/>
    <p:sldId id="276" r:id="rId26"/>
    <p:sldId id="277"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27" autoAdjust="0"/>
  </p:normalViewPr>
  <p:slideViewPr>
    <p:cSldViewPr snapToGrid="0">
      <p:cViewPr varScale="1">
        <p:scale>
          <a:sx n="77" d="100"/>
          <a:sy n="77" d="100"/>
        </p:scale>
        <p:origin x="68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7AFD6-AE4A-49EE-82AA-1C3A06848A1B}" type="datetimeFigureOut">
              <a:rPr lang="tr-TR" smtClean="0"/>
              <a:t>4.01.2021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DC1E9-AB6A-4941-96C2-180B76C5F37C}" type="slidenum">
              <a:rPr lang="tr-TR" smtClean="0"/>
              <a:t>‹#›</a:t>
            </a:fld>
            <a:endParaRPr lang="tr-TR"/>
          </a:p>
        </p:txBody>
      </p:sp>
    </p:spTree>
    <p:extLst>
      <p:ext uri="{BB962C8B-B14F-4D97-AF65-F5344CB8AC3E}">
        <p14:creationId xmlns:p14="http://schemas.microsoft.com/office/powerpoint/2010/main" val="482578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u="sng" kern="1200" dirty="0" smtClean="0">
                <a:solidFill>
                  <a:schemeClr val="tx1"/>
                </a:solidFill>
                <a:effectLst/>
                <a:latin typeface="+mn-lt"/>
                <a:ea typeface="+mn-ea"/>
                <a:cs typeface="+mn-cs"/>
                <a:hlinkClick r:id="rId3"/>
              </a:rPr>
              <a:t>www.egitimhane.com</a:t>
            </a:r>
            <a:endParaRPr lang="tr-TR" dirty="0"/>
          </a:p>
        </p:txBody>
      </p:sp>
      <p:sp>
        <p:nvSpPr>
          <p:cNvPr id="4" name="Slayt Numarası Yer Tutucusu 3"/>
          <p:cNvSpPr>
            <a:spLocks noGrp="1"/>
          </p:cNvSpPr>
          <p:nvPr>
            <p:ph type="sldNum" sz="quarter" idx="10"/>
          </p:nvPr>
        </p:nvSpPr>
        <p:spPr/>
        <p:txBody>
          <a:bodyPr/>
          <a:lstStyle/>
          <a:p>
            <a:fld id="{E6ADC1E9-AB6A-4941-96C2-180B76C5F37C}" type="slidenum">
              <a:rPr lang="tr-TR" smtClean="0"/>
              <a:t>1</a:t>
            </a:fld>
            <a:endParaRPr lang="tr-TR"/>
          </a:p>
        </p:txBody>
      </p:sp>
    </p:spTree>
    <p:extLst>
      <p:ext uri="{BB962C8B-B14F-4D97-AF65-F5344CB8AC3E}">
        <p14:creationId xmlns:p14="http://schemas.microsoft.com/office/powerpoint/2010/main" val="1943296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u="sng" kern="1200" dirty="0" smtClean="0">
                <a:solidFill>
                  <a:schemeClr val="tx1"/>
                </a:solidFill>
                <a:effectLst/>
                <a:latin typeface="+mn-lt"/>
                <a:ea typeface="+mn-ea"/>
                <a:cs typeface="+mn-cs"/>
                <a:hlinkClick r:id="rId3"/>
              </a:rPr>
              <a:t>www.egitimhane.com</a:t>
            </a:r>
            <a:endParaRPr lang="tr-TR" dirty="0"/>
          </a:p>
        </p:txBody>
      </p:sp>
      <p:sp>
        <p:nvSpPr>
          <p:cNvPr id="4" name="Slayt Numarası Yer Tutucusu 3"/>
          <p:cNvSpPr>
            <a:spLocks noGrp="1"/>
          </p:cNvSpPr>
          <p:nvPr>
            <p:ph type="sldNum" sz="quarter" idx="10"/>
          </p:nvPr>
        </p:nvSpPr>
        <p:spPr/>
        <p:txBody>
          <a:bodyPr/>
          <a:lstStyle/>
          <a:p>
            <a:fld id="{E6ADC1E9-AB6A-4941-96C2-180B76C5F37C}" type="slidenum">
              <a:rPr lang="tr-TR" smtClean="0"/>
              <a:t>4</a:t>
            </a:fld>
            <a:endParaRPr lang="tr-TR"/>
          </a:p>
        </p:txBody>
      </p:sp>
    </p:spTree>
    <p:extLst>
      <p:ext uri="{BB962C8B-B14F-4D97-AF65-F5344CB8AC3E}">
        <p14:creationId xmlns:p14="http://schemas.microsoft.com/office/powerpoint/2010/main" val="769531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u="sng" kern="1200" dirty="0" smtClean="0">
                <a:solidFill>
                  <a:schemeClr val="tx1"/>
                </a:solidFill>
                <a:effectLst/>
                <a:latin typeface="+mn-lt"/>
                <a:ea typeface="+mn-ea"/>
                <a:cs typeface="+mn-cs"/>
                <a:hlinkClick r:id="rId3"/>
              </a:rPr>
              <a:t>www.egitimhane.com</a:t>
            </a:r>
            <a:endParaRPr lang="tr-TR" dirty="0"/>
          </a:p>
        </p:txBody>
      </p:sp>
      <p:sp>
        <p:nvSpPr>
          <p:cNvPr id="4" name="Slayt Numarası Yer Tutucusu 3"/>
          <p:cNvSpPr>
            <a:spLocks noGrp="1"/>
          </p:cNvSpPr>
          <p:nvPr>
            <p:ph type="sldNum" sz="quarter" idx="10"/>
          </p:nvPr>
        </p:nvSpPr>
        <p:spPr/>
        <p:txBody>
          <a:bodyPr/>
          <a:lstStyle/>
          <a:p>
            <a:fld id="{E6ADC1E9-AB6A-4941-96C2-180B76C5F37C}" type="slidenum">
              <a:rPr lang="tr-TR" smtClean="0"/>
              <a:t>6</a:t>
            </a:fld>
            <a:endParaRPr lang="tr-TR"/>
          </a:p>
        </p:txBody>
      </p:sp>
    </p:spTree>
    <p:extLst>
      <p:ext uri="{BB962C8B-B14F-4D97-AF65-F5344CB8AC3E}">
        <p14:creationId xmlns:p14="http://schemas.microsoft.com/office/powerpoint/2010/main" val="2340968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u="sng" kern="1200" dirty="0" smtClean="0">
                <a:solidFill>
                  <a:schemeClr val="tx1"/>
                </a:solidFill>
                <a:effectLst/>
                <a:latin typeface="+mn-lt"/>
                <a:ea typeface="+mn-ea"/>
                <a:cs typeface="+mn-cs"/>
                <a:hlinkClick r:id="rId3"/>
              </a:rPr>
              <a:t>www.egitimhane.com</a:t>
            </a:r>
            <a:endParaRPr lang="tr-TR" dirty="0"/>
          </a:p>
        </p:txBody>
      </p:sp>
      <p:sp>
        <p:nvSpPr>
          <p:cNvPr id="4" name="Slayt Numarası Yer Tutucusu 3"/>
          <p:cNvSpPr>
            <a:spLocks noGrp="1"/>
          </p:cNvSpPr>
          <p:nvPr>
            <p:ph type="sldNum" sz="quarter" idx="10"/>
          </p:nvPr>
        </p:nvSpPr>
        <p:spPr/>
        <p:txBody>
          <a:bodyPr/>
          <a:lstStyle/>
          <a:p>
            <a:fld id="{E6ADC1E9-AB6A-4941-96C2-180B76C5F37C}" type="slidenum">
              <a:rPr lang="tr-TR" smtClean="0"/>
              <a:t>11</a:t>
            </a:fld>
            <a:endParaRPr lang="tr-TR"/>
          </a:p>
        </p:txBody>
      </p:sp>
    </p:spTree>
    <p:extLst>
      <p:ext uri="{BB962C8B-B14F-4D97-AF65-F5344CB8AC3E}">
        <p14:creationId xmlns:p14="http://schemas.microsoft.com/office/powerpoint/2010/main" val="385784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u="sng" kern="1200" dirty="0" smtClean="0">
                <a:solidFill>
                  <a:schemeClr val="tx1"/>
                </a:solidFill>
                <a:effectLst/>
                <a:latin typeface="+mn-lt"/>
                <a:ea typeface="+mn-ea"/>
                <a:cs typeface="+mn-cs"/>
                <a:hlinkClick r:id="rId3"/>
              </a:rPr>
              <a:t>www.egitimhane.com</a:t>
            </a:r>
            <a:endParaRPr lang="tr-TR" dirty="0"/>
          </a:p>
        </p:txBody>
      </p:sp>
      <p:sp>
        <p:nvSpPr>
          <p:cNvPr id="4" name="Slayt Numarası Yer Tutucusu 3"/>
          <p:cNvSpPr>
            <a:spLocks noGrp="1"/>
          </p:cNvSpPr>
          <p:nvPr>
            <p:ph type="sldNum" sz="quarter" idx="10"/>
          </p:nvPr>
        </p:nvSpPr>
        <p:spPr/>
        <p:txBody>
          <a:bodyPr/>
          <a:lstStyle/>
          <a:p>
            <a:fld id="{E6ADC1E9-AB6A-4941-96C2-180B76C5F37C}" type="slidenum">
              <a:rPr lang="tr-TR" smtClean="0"/>
              <a:t>26</a:t>
            </a:fld>
            <a:endParaRPr lang="tr-TR"/>
          </a:p>
        </p:txBody>
      </p:sp>
    </p:spTree>
    <p:extLst>
      <p:ext uri="{BB962C8B-B14F-4D97-AF65-F5344CB8AC3E}">
        <p14:creationId xmlns:p14="http://schemas.microsoft.com/office/powerpoint/2010/main" val="1705280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2C8F1FC-121C-4CCE-BDEC-644A9CD2B75A}" type="datetimeFigureOut">
              <a:rPr lang="tr-TR" smtClean="0"/>
              <a:t>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E50F60-8973-40CD-A85C-DA23EFAFF9FE}" type="slidenum">
              <a:rPr lang="tr-TR" smtClean="0"/>
              <a:t>‹#›</a:t>
            </a:fld>
            <a:endParaRPr lang="tr-TR"/>
          </a:p>
        </p:txBody>
      </p:sp>
    </p:spTree>
    <p:extLst>
      <p:ext uri="{BB962C8B-B14F-4D97-AF65-F5344CB8AC3E}">
        <p14:creationId xmlns:p14="http://schemas.microsoft.com/office/powerpoint/2010/main" val="1823548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2C8F1FC-121C-4CCE-BDEC-644A9CD2B75A}" type="datetimeFigureOut">
              <a:rPr lang="tr-TR" smtClean="0"/>
              <a:t>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E50F60-8973-40CD-A85C-DA23EFAFF9FE}" type="slidenum">
              <a:rPr lang="tr-TR" smtClean="0"/>
              <a:t>‹#›</a:t>
            </a:fld>
            <a:endParaRPr lang="tr-TR"/>
          </a:p>
        </p:txBody>
      </p:sp>
    </p:spTree>
    <p:extLst>
      <p:ext uri="{BB962C8B-B14F-4D97-AF65-F5344CB8AC3E}">
        <p14:creationId xmlns:p14="http://schemas.microsoft.com/office/powerpoint/2010/main" val="2861661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2C8F1FC-121C-4CCE-BDEC-644A9CD2B75A}" type="datetimeFigureOut">
              <a:rPr lang="tr-TR" smtClean="0"/>
              <a:t>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E50F60-8973-40CD-A85C-DA23EFAFF9FE}" type="slidenum">
              <a:rPr lang="tr-TR" smtClean="0"/>
              <a:t>‹#›</a:t>
            </a:fld>
            <a:endParaRPr lang="tr-TR"/>
          </a:p>
        </p:txBody>
      </p:sp>
    </p:spTree>
    <p:extLst>
      <p:ext uri="{BB962C8B-B14F-4D97-AF65-F5344CB8AC3E}">
        <p14:creationId xmlns:p14="http://schemas.microsoft.com/office/powerpoint/2010/main" val="1098068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2C8F1FC-121C-4CCE-BDEC-644A9CD2B75A}" type="datetimeFigureOut">
              <a:rPr lang="tr-TR" smtClean="0"/>
              <a:t>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E50F60-8973-40CD-A85C-DA23EFAFF9FE}" type="slidenum">
              <a:rPr lang="tr-TR" smtClean="0"/>
              <a:t>‹#›</a:t>
            </a:fld>
            <a:endParaRPr lang="tr-TR"/>
          </a:p>
        </p:txBody>
      </p:sp>
    </p:spTree>
    <p:extLst>
      <p:ext uri="{BB962C8B-B14F-4D97-AF65-F5344CB8AC3E}">
        <p14:creationId xmlns:p14="http://schemas.microsoft.com/office/powerpoint/2010/main" val="3640830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2C8F1FC-121C-4CCE-BDEC-644A9CD2B75A}" type="datetimeFigureOut">
              <a:rPr lang="tr-TR" smtClean="0"/>
              <a:t>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E50F60-8973-40CD-A85C-DA23EFAFF9FE}" type="slidenum">
              <a:rPr lang="tr-TR" smtClean="0"/>
              <a:t>‹#›</a:t>
            </a:fld>
            <a:endParaRPr lang="tr-TR"/>
          </a:p>
        </p:txBody>
      </p:sp>
    </p:spTree>
    <p:extLst>
      <p:ext uri="{BB962C8B-B14F-4D97-AF65-F5344CB8AC3E}">
        <p14:creationId xmlns:p14="http://schemas.microsoft.com/office/powerpoint/2010/main" val="108741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2C8F1FC-121C-4CCE-BDEC-644A9CD2B75A}" type="datetimeFigureOut">
              <a:rPr lang="tr-TR" smtClean="0"/>
              <a:t>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E50F60-8973-40CD-A85C-DA23EFAFF9FE}" type="slidenum">
              <a:rPr lang="tr-TR" smtClean="0"/>
              <a:t>‹#›</a:t>
            </a:fld>
            <a:endParaRPr lang="tr-TR"/>
          </a:p>
        </p:txBody>
      </p:sp>
    </p:spTree>
    <p:extLst>
      <p:ext uri="{BB962C8B-B14F-4D97-AF65-F5344CB8AC3E}">
        <p14:creationId xmlns:p14="http://schemas.microsoft.com/office/powerpoint/2010/main" val="874068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2C8F1FC-121C-4CCE-BDEC-644A9CD2B75A}" type="datetimeFigureOut">
              <a:rPr lang="tr-TR" smtClean="0"/>
              <a:t>4.01.2021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CE50F60-8973-40CD-A85C-DA23EFAFF9FE}" type="slidenum">
              <a:rPr lang="tr-TR" smtClean="0"/>
              <a:t>‹#›</a:t>
            </a:fld>
            <a:endParaRPr lang="tr-TR"/>
          </a:p>
        </p:txBody>
      </p:sp>
    </p:spTree>
    <p:extLst>
      <p:ext uri="{BB962C8B-B14F-4D97-AF65-F5344CB8AC3E}">
        <p14:creationId xmlns:p14="http://schemas.microsoft.com/office/powerpoint/2010/main" val="3708501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2C8F1FC-121C-4CCE-BDEC-644A9CD2B75A}" type="datetimeFigureOut">
              <a:rPr lang="tr-TR" smtClean="0"/>
              <a:t>4.01.2021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CE50F60-8973-40CD-A85C-DA23EFAFF9FE}" type="slidenum">
              <a:rPr lang="tr-TR" smtClean="0"/>
              <a:t>‹#›</a:t>
            </a:fld>
            <a:endParaRPr lang="tr-TR"/>
          </a:p>
        </p:txBody>
      </p:sp>
    </p:spTree>
    <p:extLst>
      <p:ext uri="{BB962C8B-B14F-4D97-AF65-F5344CB8AC3E}">
        <p14:creationId xmlns:p14="http://schemas.microsoft.com/office/powerpoint/2010/main" val="15055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2C8F1FC-121C-4CCE-BDEC-644A9CD2B75A}" type="datetimeFigureOut">
              <a:rPr lang="tr-TR" smtClean="0"/>
              <a:t>4.01.2021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CE50F60-8973-40CD-A85C-DA23EFAFF9FE}" type="slidenum">
              <a:rPr lang="tr-TR" smtClean="0"/>
              <a:t>‹#›</a:t>
            </a:fld>
            <a:endParaRPr lang="tr-TR"/>
          </a:p>
        </p:txBody>
      </p:sp>
    </p:spTree>
    <p:extLst>
      <p:ext uri="{BB962C8B-B14F-4D97-AF65-F5344CB8AC3E}">
        <p14:creationId xmlns:p14="http://schemas.microsoft.com/office/powerpoint/2010/main" val="86710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2C8F1FC-121C-4CCE-BDEC-644A9CD2B75A}" type="datetimeFigureOut">
              <a:rPr lang="tr-TR" smtClean="0"/>
              <a:t>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E50F60-8973-40CD-A85C-DA23EFAFF9FE}" type="slidenum">
              <a:rPr lang="tr-TR" smtClean="0"/>
              <a:t>‹#›</a:t>
            </a:fld>
            <a:endParaRPr lang="tr-TR"/>
          </a:p>
        </p:txBody>
      </p:sp>
    </p:spTree>
    <p:extLst>
      <p:ext uri="{BB962C8B-B14F-4D97-AF65-F5344CB8AC3E}">
        <p14:creationId xmlns:p14="http://schemas.microsoft.com/office/powerpoint/2010/main" val="142854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2C8F1FC-121C-4CCE-BDEC-644A9CD2B75A}" type="datetimeFigureOut">
              <a:rPr lang="tr-TR" smtClean="0"/>
              <a:t>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E50F60-8973-40CD-A85C-DA23EFAFF9FE}" type="slidenum">
              <a:rPr lang="tr-TR" smtClean="0"/>
              <a:t>‹#›</a:t>
            </a:fld>
            <a:endParaRPr lang="tr-TR"/>
          </a:p>
        </p:txBody>
      </p:sp>
    </p:spTree>
    <p:extLst>
      <p:ext uri="{BB962C8B-B14F-4D97-AF65-F5344CB8AC3E}">
        <p14:creationId xmlns:p14="http://schemas.microsoft.com/office/powerpoint/2010/main" val="1446045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8F1FC-121C-4CCE-BDEC-644A9CD2B75A}" type="datetimeFigureOut">
              <a:rPr lang="tr-TR" smtClean="0"/>
              <a:t>4.01.2021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50F60-8973-40CD-A85C-DA23EFAFF9FE}" type="slidenum">
              <a:rPr lang="tr-TR" smtClean="0"/>
              <a:t>‹#›</a:t>
            </a:fld>
            <a:endParaRPr lang="tr-TR"/>
          </a:p>
        </p:txBody>
      </p:sp>
    </p:spTree>
    <p:extLst>
      <p:ext uri="{BB962C8B-B14F-4D97-AF65-F5344CB8AC3E}">
        <p14:creationId xmlns:p14="http://schemas.microsoft.com/office/powerpoint/2010/main" val="3427155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www.egitimhane.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com.tr/url?sa=i&amp;url=http://www.yozgatcamlik.com/amp/gundem/hukumet-konagina-engelli-asansoru-h7980.html&amp;psig=AOvVaw0i90BgrH8vUGjYq6H9SvOV&amp;ust=1609804771269000&amp;source=images&amp;cd=vfe&amp;ved=0CAIQjRxqFwoTCKiy2ab8gO4CFQAAAAAdAAAAABAH"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tr/url?sa=i&amp;url=http://dis.erdogan.edu.tr/tr/page/hasta-rehberi/1338&amp;psig=AOvVaw1soJo6Z6-iKMMDv4n4O5vk&amp;ust=1609805472961000&amp;source=images&amp;cd=vfe&amp;ved=0CAIQjRxqFwoTCOjD4_X-gO4CFQAAAAAdAAAAABA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egitimhane.co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1582200"/>
          </a:xfrm>
        </p:spPr>
        <p:txBody>
          <a:bodyPr>
            <a:normAutofit/>
          </a:bodyPr>
          <a:lstStyle/>
          <a:p>
            <a:pPr algn="l"/>
            <a:r>
              <a:rPr lang="tr-TR" sz="2400" i="1" dirty="0"/>
              <a:t>Mehmet, Hasan, Ayşe ve Ahmet dört iyi arkadaştır. Hasan’ın annesi onlara tabakta 4 dilim kek getirir. 4 arkadaş ve 4 dilim kek! Ortada hiçbir sorun yokken Hasan “ben iki dilim kek yemeliyim.” der. Mehmet, Ahmet ve Ayşe şaşkın bir şekilde Hasan’a bakarlar.</a:t>
            </a:r>
            <a:endParaRPr lang="tr-TR" sz="2400" dirty="0"/>
          </a:p>
        </p:txBody>
      </p:sp>
      <p:sp>
        <p:nvSpPr>
          <p:cNvPr id="3" name="Alt Başlık 2"/>
          <p:cNvSpPr>
            <a:spLocks noGrp="1"/>
          </p:cNvSpPr>
          <p:nvPr>
            <p:ph type="subTitle" idx="1"/>
          </p:nvPr>
        </p:nvSpPr>
        <p:spPr/>
        <p:txBody>
          <a:bodyPr/>
          <a:lstStyle/>
          <a:p>
            <a:r>
              <a:rPr lang="tr-TR" i="1" dirty="0"/>
              <a:t>Sizce Hasan neden böyle bir şey söylemiş olabilir</a:t>
            </a:r>
            <a:r>
              <a:rPr lang="tr-TR" i="1" dirty="0" smtClean="0"/>
              <a:t>?</a:t>
            </a:r>
          </a:p>
          <a:p>
            <a:r>
              <a:rPr lang="tr-TR" i="1" dirty="0"/>
              <a:t>Hasan’ın teklif ettiği paylaşım adil bir paylaşım mıdır?"</a:t>
            </a:r>
            <a:endParaRPr lang="tr-TR" dirty="0"/>
          </a:p>
        </p:txBody>
      </p:sp>
      <p:sp>
        <p:nvSpPr>
          <p:cNvPr id="4" name="Dikdörtgen 3"/>
          <p:cNvSpPr/>
          <p:nvPr/>
        </p:nvSpPr>
        <p:spPr>
          <a:xfrm>
            <a:off x="4866336" y="6350789"/>
            <a:ext cx="2459328" cy="369332"/>
          </a:xfrm>
          <a:prstGeom prst="rect">
            <a:avLst/>
          </a:prstGeom>
        </p:spPr>
        <p:txBody>
          <a:bodyPr wrap="none">
            <a:spAutoFit/>
          </a:bodyPr>
          <a:lstStyle/>
          <a:p>
            <a:r>
              <a:rPr lang="tr-TR" b="1" u="sng" dirty="0">
                <a:solidFill>
                  <a:srgbClr val="0563C1"/>
                </a:solidFill>
                <a:latin typeface="Comic Sans MS" panose="030F0702030302020204" pitchFamily="66" charset="0"/>
                <a:ea typeface="Calibri" panose="020F0502020204030204" pitchFamily="34" charset="0"/>
                <a:cs typeface="Times New Roman" panose="02020603050405020304" pitchFamily="18" charset="0"/>
                <a:hlinkClick r:id="rId3"/>
              </a:rPr>
              <a:t>www.egitimhane.com</a:t>
            </a:r>
            <a:endParaRPr lang="tr-TR" dirty="0"/>
          </a:p>
        </p:txBody>
      </p:sp>
    </p:spTree>
    <p:extLst>
      <p:ext uri="{BB962C8B-B14F-4D97-AF65-F5344CB8AC3E}">
        <p14:creationId xmlns:p14="http://schemas.microsoft.com/office/powerpoint/2010/main" val="1874500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067504" cy="6606861"/>
          </a:xfrm>
        </p:spPr>
      </p:pic>
    </p:spTree>
    <p:extLst>
      <p:ext uri="{BB962C8B-B14F-4D97-AF65-F5344CB8AC3E}">
        <p14:creationId xmlns:p14="http://schemas.microsoft.com/office/powerpoint/2010/main" val="2027926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smtClean="0">
                <a:latin typeface="Arial Black" panose="020B0A04020102020204" pitchFamily="34" charset="0"/>
              </a:rPr>
              <a:t>BİR DRAMA ETKİNLİĞİ YAPALIM MI ÇOCUKLAR?</a:t>
            </a:r>
            <a:endParaRPr lang="tr-TR" sz="3200" dirty="0">
              <a:latin typeface="Arial Black" panose="020B0A04020102020204" pitchFamily="34" charset="0"/>
            </a:endParaRPr>
          </a:p>
        </p:txBody>
      </p:sp>
      <p:sp>
        <p:nvSpPr>
          <p:cNvPr id="4" name="İçerik Yer Tutucusu 2"/>
          <p:cNvSpPr>
            <a:spLocks noGrp="1"/>
          </p:cNvSpPr>
          <p:nvPr>
            <p:ph idx="1"/>
          </p:nvPr>
        </p:nvSpPr>
        <p:spPr>
          <a:xfrm>
            <a:off x="682625" y="1477895"/>
            <a:ext cx="10515600" cy="13463408"/>
          </a:xfrm>
        </p:spPr>
        <p:txBody>
          <a:bodyPr/>
          <a:lstStyle/>
          <a:p>
            <a:r>
              <a:rPr lang="tr-TR" dirty="0"/>
              <a:t>Bir halat çekme oyununda ipi kendinize doğru çekerken grupça savrulduğunuzu ve ufak sıyrıklar/yaralar aldığınızı düşünün." </a:t>
            </a:r>
            <a:endParaRPr lang="tr-TR" dirty="0" smtClean="0"/>
          </a:p>
          <a:p>
            <a:endParaRPr lang="tr-TR" dirty="0"/>
          </a:p>
        </p:txBody>
      </p:sp>
      <p:pic>
        <p:nvPicPr>
          <p:cNvPr id="1026" name="Picture 2" descr="Halat Çekme Oyunu Oyn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6980" y="2437327"/>
            <a:ext cx="7585657" cy="4027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792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Yerlere düşen öğrencilerden kiminin dizi, kiminin eli, kiminin başı yaralanmış olabilir.</a:t>
            </a:r>
          </a:p>
        </p:txBody>
      </p:sp>
      <p:pic>
        <p:nvPicPr>
          <p:cNvPr id="2050" name="Picture 2" descr="https://icdn.ensonhaber.com/resimler/diger/e28751fa6e81b7a4aa2a583c34813ed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1991" y="1790163"/>
            <a:ext cx="9619445" cy="4700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350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Öğretmen ilk yardım çantası ile öğrencilerine yardım etmek için gelir. Adil bir öğretmen olduğu için herkese eşit davranacağını ifade ederek tüm öğrencilerin parmaklarına yara bandı yapıştırır.</a:t>
            </a:r>
          </a:p>
        </p:txBody>
      </p:sp>
      <p:pic>
        <p:nvPicPr>
          <p:cNvPr id="3074" name="Picture 2" descr="yemek üstlenmek tereddüt ilk yardım çantasında olan malzemeler -  govecsgb.co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1673" y="2477293"/>
            <a:ext cx="10135673" cy="3730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905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BURDA YANLIŞ OLAN NEDİR?</a:t>
            </a:r>
            <a:endParaRPr lang="tr-TR" dirty="0"/>
          </a:p>
        </p:txBody>
      </p:sp>
      <p:sp>
        <p:nvSpPr>
          <p:cNvPr id="3" name="İçerik Yer Tutucusu 2"/>
          <p:cNvSpPr>
            <a:spLocks noGrp="1"/>
          </p:cNvSpPr>
          <p:nvPr>
            <p:ph idx="1"/>
          </p:nvPr>
        </p:nvSpPr>
        <p:spPr/>
        <p:txBody>
          <a:bodyPr>
            <a:normAutofit/>
          </a:bodyPr>
          <a:lstStyle/>
          <a:p>
            <a:r>
              <a:rPr lang="tr-TR" sz="8000" dirty="0" smtClean="0"/>
              <a:t>EDA?</a:t>
            </a:r>
          </a:p>
          <a:p>
            <a:r>
              <a:rPr lang="tr-TR" sz="8000" dirty="0" smtClean="0"/>
              <a:t>MİRAY?</a:t>
            </a:r>
          </a:p>
          <a:p>
            <a:r>
              <a:rPr lang="tr-TR" sz="8000" dirty="0" smtClean="0"/>
              <a:t>AHMET EMİN?</a:t>
            </a:r>
            <a:endParaRPr lang="tr-TR" sz="8000" dirty="0"/>
          </a:p>
        </p:txBody>
      </p:sp>
    </p:spTree>
    <p:extLst>
      <p:ext uri="{BB962C8B-B14F-4D97-AF65-F5344CB8AC3E}">
        <p14:creationId xmlns:p14="http://schemas.microsoft.com/office/powerpoint/2010/main" val="55029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dirty="0"/>
              <a:t>Kimi çocuk ihtiyacının bu olmadığını kolunun sargıya alınması </a:t>
            </a:r>
            <a:r>
              <a:rPr lang="tr-TR" dirty="0" smtClean="0"/>
              <a:t>gerekebilir. </a:t>
            </a:r>
            <a:r>
              <a:rPr lang="tr-TR" dirty="0"/>
              <a:t>Kimi daha fazla yara bandına ihtiyacı olduğunu kimi yara bandının bacağına konması gerektiğini kiminin buza kiminin daha fazla yara bandına ihtiyacı olduğu ortaya çıkabilir</a:t>
            </a:r>
            <a:r>
              <a:rPr lang="tr-TR" dirty="0" smtClean="0"/>
              <a:t>.</a:t>
            </a:r>
            <a:endParaRPr lang="tr-TR" dirty="0"/>
          </a:p>
        </p:txBody>
      </p:sp>
    </p:spTree>
    <p:extLst>
      <p:ext uri="{BB962C8B-B14F-4D97-AF65-F5344CB8AC3E}">
        <p14:creationId xmlns:p14="http://schemas.microsoft.com/office/powerpoint/2010/main" val="913861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EŞİTLİKLE ADALET AYNI ŞEY MİDİR?</a:t>
            </a:r>
            <a:endParaRPr lang="tr-TR" dirty="0"/>
          </a:p>
        </p:txBody>
      </p:sp>
      <p:sp>
        <p:nvSpPr>
          <p:cNvPr id="3" name="İçerik Yer Tutucusu 2"/>
          <p:cNvSpPr>
            <a:spLocks noGrp="1"/>
          </p:cNvSpPr>
          <p:nvPr>
            <p:ph idx="1"/>
          </p:nvPr>
        </p:nvSpPr>
        <p:spPr/>
        <p:txBody>
          <a:bodyPr/>
          <a:lstStyle/>
          <a:p>
            <a:r>
              <a:rPr lang="tr-TR" dirty="0" smtClean="0"/>
              <a:t>MERT?</a:t>
            </a:r>
          </a:p>
          <a:p>
            <a:r>
              <a:rPr lang="tr-TR" dirty="0" smtClean="0"/>
              <a:t>ARDA?</a:t>
            </a:r>
          </a:p>
          <a:p>
            <a:r>
              <a:rPr lang="tr-TR" dirty="0" smtClean="0"/>
              <a:t>HAYRUNİSA?</a:t>
            </a:r>
            <a:endParaRPr lang="tr-TR" dirty="0"/>
          </a:p>
        </p:txBody>
      </p:sp>
    </p:spTree>
    <p:extLst>
      <p:ext uri="{BB962C8B-B14F-4D97-AF65-F5344CB8AC3E}">
        <p14:creationId xmlns:p14="http://schemas.microsoft.com/office/powerpoint/2010/main" val="4195496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49216"/>
            <a:ext cx="10515600" cy="1325563"/>
          </a:xfrm>
        </p:spPr>
        <p:txBody>
          <a:bodyPr>
            <a:normAutofit fontScale="90000"/>
          </a:bodyPr>
          <a:lstStyle/>
          <a:p>
            <a:r>
              <a:rPr lang="tr-TR" dirty="0" err="1" smtClean="0"/>
              <a:t>EŞİTLİK:Sosyal</a:t>
            </a:r>
            <a:r>
              <a:rPr lang="tr-TR" dirty="0" smtClean="0"/>
              <a:t> hayatta bireyler arasında haklar ve özgürlükler arasında ayrım olmaması durumuna  </a:t>
            </a:r>
            <a:r>
              <a:rPr lang="tr-TR" dirty="0" smtClean="0">
                <a:solidFill>
                  <a:srgbClr val="FF0000"/>
                </a:solidFill>
              </a:rPr>
              <a:t>EŞİTLİK</a:t>
            </a:r>
            <a:r>
              <a:rPr lang="tr-TR" dirty="0" smtClean="0"/>
              <a:t> denir.</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4704" y="1690688"/>
            <a:ext cx="9620519" cy="4607081"/>
          </a:xfrm>
        </p:spPr>
      </p:pic>
    </p:spTree>
    <p:extLst>
      <p:ext uri="{BB962C8B-B14F-4D97-AF65-F5344CB8AC3E}">
        <p14:creationId xmlns:p14="http://schemas.microsoft.com/office/powerpoint/2010/main" val="971717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ADALET:Kişilere</a:t>
            </a:r>
            <a:r>
              <a:rPr lang="tr-TR" dirty="0" smtClean="0"/>
              <a:t> kendi hakkı olanı kendine uygun düşeni vermeye </a:t>
            </a:r>
            <a:r>
              <a:rPr lang="tr-TR" dirty="0" smtClean="0">
                <a:solidFill>
                  <a:srgbClr val="FF0000"/>
                </a:solidFill>
              </a:rPr>
              <a:t>adalet</a:t>
            </a:r>
            <a:r>
              <a:rPr lang="tr-TR" dirty="0" smtClean="0"/>
              <a:t> denir.</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8338" y="1690688"/>
            <a:ext cx="11243256" cy="4722992"/>
          </a:xfrm>
        </p:spPr>
      </p:pic>
    </p:spTree>
    <p:extLst>
      <p:ext uri="{BB962C8B-B14F-4D97-AF65-F5344CB8AC3E}">
        <p14:creationId xmlns:p14="http://schemas.microsoft.com/office/powerpoint/2010/main" val="582040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Adalet kişilere haksızlık yapılmaması anlamına gelir.</a:t>
            </a:r>
            <a:endParaRPr lang="tr-TR" dirty="0"/>
          </a:p>
        </p:txBody>
      </p:sp>
      <p:sp>
        <p:nvSpPr>
          <p:cNvPr id="3" name="İçerik Yer Tutucusu 2"/>
          <p:cNvSpPr>
            <a:spLocks noGrp="1"/>
          </p:cNvSpPr>
          <p:nvPr>
            <p:ph idx="1"/>
          </p:nvPr>
        </p:nvSpPr>
        <p:spPr/>
        <p:txBody>
          <a:bodyPr/>
          <a:lstStyle/>
          <a:p>
            <a:r>
              <a:rPr lang="tr-TR" dirty="0" smtClean="0"/>
              <a:t>Adalet ile eşitlik aynı anlama gelmez.</a:t>
            </a:r>
          </a:p>
          <a:p>
            <a:r>
              <a:rPr lang="tr-TR" dirty="0" smtClean="0"/>
              <a:t>Eşitlik herkese aynı hakları vermektir.</a:t>
            </a:r>
          </a:p>
          <a:p>
            <a:r>
              <a:rPr lang="tr-TR" dirty="0" smtClean="0"/>
              <a:t>Adalet bu </a:t>
            </a:r>
            <a:r>
              <a:rPr lang="tr-TR" dirty="0" err="1" smtClean="0"/>
              <a:t>haklarun</a:t>
            </a:r>
            <a:r>
              <a:rPr lang="tr-TR" dirty="0" smtClean="0"/>
              <a:t> herkes tarafından eşit şekilde kullanılabilmesini sağlamaktadır.</a:t>
            </a:r>
            <a:endParaRPr lang="tr-TR" dirty="0"/>
          </a:p>
        </p:txBody>
      </p:sp>
    </p:spTree>
    <p:extLst>
      <p:ext uri="{BB962C8B-B14F-4D97-AF65-F5344CB8AC3E}">
        <p14:creationId xmlns:p14="http://schemas.microsoft.com/office/powerpoint/2010/main" val="2126269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C00000"/>
                </a:solidFill>
                <a:latin typeface="Arial Black" panose="020B0A04020102020204" pitchFamily="34" charset="0"/>
              </a:rPr>
              <a:t>ADİL PAYLAŞTIRMA</a:t>
            </a:r>
            <a:endParaRPr lang="tr-TR" dirty="0">
              <a:solidFill>
                <a:srgbClr val="C00000"/>
              </a:solidFill>
              <a:latin typeface="Arial Black" panose="020B0A04020102020204" pitchFamily="34" charset="0"/>
            </a:endParaRPr>
          </a:p>
        </p:txBody>
      </p:sp>
      <p:sp>
        <p:nvSpPr>
          <p:cNvPr id="3" name="İçerik Yer Tutucusu 2"/>
          <p:cNvSpPr>
            <a:spLocks noGrp="1"/>
          </p:cNvSpPr>
          <p:nvPr>
            <p:ph idx="1"/>
          </p:nvPr>
        </p:nvSpPr>
        <p:spPr/>
        <p:txBody>
          <a:bodyPr>
            <a:normAutofit/>
          </a:bodyPr>
          <a:lstStyle/>
          <a:p>
            <a:r>
              <a:rPr lang="tr-TR" sz="4800" dirty="0"/>
              <a:t>Aslan, kurt ve tilki arkadaş olup avlanmaya çıkmışlar. Günün sonunda, bir öküz, bir keçi ve bir de tavşan avlayan kafadarlar avlarını bir mağaraya getirmişler. Aslan kurda dönerek;</a:t>
            </a:r>
          </a:p>
        </p:txBody>
      </p:sp>
    </p:spTree>
    <p:extLst>
      <p:ext uri="{BB962C8B-B14F-4D97-AF65-F5344CB8AC3E}">
        <p14:creationId xmlns:p14="http://schemas.microsoft.com/office/powerpoint/2010/main" val="4270731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Eşit mi? </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034" y="2010569"/>
            <a:ext cx="10825766" cy="4493262"/>
          </a:xfrm>
        </p:spPr>
      </p:pic>
    </p:spTree>
    <p:extLst>
      <p:ext uri="{BB962C8B-B14F-4D97-AF65-F5344CB8AC3E}">
        <p14:creationId xmlns:p14="http://schemas.microsoft.com/office/powerpoint/2010/main" val="3316437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Adaletli olmuş mu?</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8344" y="1867436"/>
            <a:ext cx="9092484" cy="4623516"/>
          </a:xfrm>
        </p:spPr>
      </p:pic>
    </p:spTree>
    <p:extLst>
      <p:ext uri="{BB962C8B-B14F-4D97-AF65-F5344CB8AC3E}">
        <p14:creationId xmlns:p14="http://schemas.microsoft.com/office/powerpoint/2010/main" val="739129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Okullardaki engelli asansörünün tüm öğrencilerin kullanımına açılması bir eşitlik örneği midir?</a:t>
            </a:r>
            <a:endParaRPr lang="tr-TR" dirty="0"/>
          </a:p>
        </p:txBody>
      </p:sp>
      <p:pic>
        <p:nvPicPr>
          <p:cNvPr id="4" name="İçerik Yer Tutucusu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3797" y="1825625"/>
            <a:ext cx="8706117" cy="4351338"/>
          </a:xfrm>
        </p:spPr>
      </p:pic>
    </p:spTree>
    <p:extLst>
      <p:ext uri="{BB962C8B-B14F-4D97-AF65-F5344CB8AC3E}">
        <p14:creationId xmlns:p14="http://schemas.microsoft.com/office/powerpoint/2010/main" val="769241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Bu asansörün </a:t>
            </a:r>
            <a:r>
              <a:rPr lang="tr-TR" dirty="0" err="1" smtClean="0"/>
              <a:t>yanlızca</a:t>
            </a:r>
            <a:r>
              <a:rPr lang="tr-TR" dirty="0" smtClean="0"/>
              <a:t> engelli ve hasta öğrencilerin  kullanımına sunulması adaletle ilgilidir. </a:t>
            </a:r>
            <a:endParaRPr lang="tr-TR" dirty="0"/>
          </a:p>
        </p:txBody>
      </p:sp>
      <p:pic>
        <p:nvPicPr>
          <p:cNvPr id="4098" name="Picture 2" descr="Hükümet Konağına engelli asansörü">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9402" y="2329052"/>
            <a:ext cx="8860665" cy="362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237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Okullardaki engelli asansörünün herkesin eşit şekilde kullanması engellilerin veya  asıl ihtiyaç sahiplerinin düştüğü zor durumu düzeltmez.</a:t>
            </a:r>
            <a:endParaRPr lang="tr-TR" dirty="0"/>
          </a:p>
        </p:txBody>
      </p:sp>
      <p:sp>
        <p:nvSpPr>
          <p:cNvPr id="3" name="İçerik Yer Tutucusu 2"/>
          <p:cNvSpPr>
            <a:spLocks noGrp="1"/>
          </p:cNvSpPr>
          <p:nvPr>
            <p:ph idx="1"/>
          </p:nvPr>
        </p:nvSpPr>
        <p:spPr/>
        <p:txBody>
          <a:bodyPr>
            <a:normAutofit/>
          </a:bodyPr>
          <a:lstStyle/>
          <a:p>
            <a:r>
              <a:rPr lang="tr-TR" sz="4000" dirty="0" smtClean="0">
                <a:latin typeface="Arial Black" panose="020B0A04020102020204" pitchFamily="34" charset="0"/>
              </a:rPr>
              <a:t>İhtiyaç sahipleri asansörü kullanmak için diğer insanlar gibi beklemek zorunda kalırlar .Oysa asansörün </a:t>
            </a:r>
            <a:r>
              <a:rPr lang="tr-TR" sz="4000" dirty="0" err="1" smtClean="0">
                <a:latin typeface="Arial Black" panose="020B0A04020102020204" pitchFamily="34" charset="0"/>
              </a:rPr>
              <a:t>yanlızca</a:t>
            </a:r>
            <a:r>
              <a:rPr lang="tr-TR" sz="4000" dirty="0" smtClean="0">
                <a:latin typeface="Arial Black" panose="020B0A04020102020204" pitchFamily="34" charset="0"/>
              </a:rPr>
              <a:t> ihtiyaç sahiplerince kullanılması adaleti sağlar.</a:t>
            </a:r>
            <a:endParaRPr lang="tr-TR" sz="4000" dirty="0">
              <a:latin typeface="Arial Black" panose="020B0A04020102020204" pitchFamily="34" charset="0"/>
            </a:endParaRPr>
          </a:p>
        </p:txBody>
      </p:sp>
    </p:spTree>
    <p:extLst>
      <p:ext uri="{BB962C8B-B14F-4D97-AF65-F5344CB8AC3E}">
        <p14:creationId xmlns:p14="http://schemas.microsoft.com/office/powerpoint/2010/main" val="106574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00B050"/>
                </a:solidFill>
                <a:latin typeface="Arial Black" panose="020B0A04020102020204" pitchFamily="34" charset="0"/>
              </a:rPr>
              <a:t>Yani adalet;</a:t>
            </a:r>
            <a:endParaRPr lang="tr-TR" dirty="0">
              <a:solidFill>
                <a:srgbClr val="00B050"/>
              </a:solidFill>
              <a:latin typeface="Arial Black" panose="020B0A04020102020204" pitchFamily="34" charset="0"/>
            </a:endParaRPr>
          </a:p>
        </p:txBody>
      </p:sp>
      <p:sp>
        <p:nvSpPr>
          <p:cNvPr id="3" name="İçerik Yer Tutucusu 2"/>
          <p:cNvSpPr>
            <a:spLocks noGrp="1"/>
          </p:cNvSpPr>
          <p:nvPr>
            <p:ph idx="1"/>
          </p:nvPr>
        </p:nvSpPr>
        <p:spPr/>
        <p:txBody>
          <a:bodyPr>
            <a:normAutofit/>
          </a:bodyPr>
          <a:lstStyle/>
          <a:p>
            <a:r>
              <a:rPr lang="tr-TR" sz="4000" dirty="0" smtClean="0">
                <a:latin typeface="Arial Black" panose="020B0A04020102020204" pitchFamily="34" charset="0"/>
              </a:rPr>
              <a:t>Haklarını çeşitli sebeplerden kullanamayan insanların mağduriyetlerini giderir. Onların hak ve özgürlük bakımından diğer insanlarla aynı seviyeye gelmesi sağlanır.</a:t>
            </a:r>
            <a:endParaRPr lang="tr-TR" sz="4000" dirty="0">
              <a:latin typeface="Arial Black" panose="020B0A04020102020204" pitchFamily="34" charset="0"/>
            </a:endParaRPr>
          </a:p>
        </p:txBody>
      </p:sp>
    </p:spTree>
    <p:extLst>
      <p:ext uri="{BB962C8B-B14F-4D97-AF65-F5344CB8AC3E}">
        <p14:creationId xmlns:p14="http://schemas.microsoft.com/office/powerpoint/2010/main" val="2270702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Bu tabela ile sağlık hizmetlerinde eşitlik mi , adalet mi sağlanmak istenmiş?</a:t>
            </a:r>
            <a:endParaRPr lang="tr-TR" dirty="0"/>
          </a:p>
        </p:txBody>
      </p:sp>
      <p:pic>
        <p:nvPicPr>
          <p:cNvPr id="5122" name="Picture 2" descr="Hasta Bilgilendirme Rehberi | Recep Tayyip Erdoğan Üniversitesi- Diş  Hekimliği Fakültesi">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249251" y="1690688"/>
            <a:ext cx="9337183" cy="450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749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fontAlgn="base"/>
            <a:r>
              <a:rPr lang="tr-TR" sz="2000" dirty="0">
                <a:latin typeface="Arial Black" panose="020B0A04020102020204" pitchFamily="34" charset="0"/>
              </a:rPr>
              <a:t>"Hadi bakalım!" demiş. "Şu hayvanları paylaştır da karnımızı doyuralım." Demiş.</a:t>
            </a:r>
            <a:br>
              <a:rPr lang="tr-TR" sz="2000" dirty="0">
                <a:latin typeface="Arial Black" panose="020B0A04020102020204" pitchFamily="34" charset="0"/>
              </a:rPr>
            </a:br>
            <a:r>
              <a:rPr lang="tr-TR" sz="2000" dirty="0">
                <a:latin typeface="Arial Black" panose="020B0A04020102020204" pitchFamily="34" charset="0"/>
              </a:rPr>
              <a:t> </a:t>
            </a:r>
            <a:br>
              <a:rPr lang="tr-TR" sz="2000" dirty="0">
                <a:latin typeface="Arial Black" panose="020B0A04020102020204" pitchFamily="34" charset="0"/>
              </a:rPr>
            </a:br>
            <a:r>
              <a:rPr lang="tr-TR" sz="2000" dirty="0">
                <a:latin typeface="Arial Black" panose="020B0A04020102020204" pitchFamily="34" charset="0"/>
              </a:rPr>
              <a:t>Kurt ezile büzüle: "Ey büyük sultanım." Demiş. "Şu öküzü siz buyurun, keçi benim, tavşanda tilki kardeşin olsun." Demiş.</a:t>
            </a:r>
            <a:br>
              <a:rPr lang="tr-TR" sz="2000" dirty="0">
                <a:latin typeface="Arial Black" panose="020B0A04020102020204" pitchFamily="34" charset="0"/>
              </a:rPr>
            </a:br>
            <a:endParaRPr lang="tr-TR" sz="2000" dirty="0">
              <a:latin typeface="Arial Black" panose="020B0A04020102020204" pitchFamily="34" charset="0"/>
            </a:endParaRPr>
          </a:p>
        </p:txBody>
      </p:sp>
      <p:sp>
        <p:nvSpPr>
          <p:cNvPr id="3" name="İçerik Yer Tutucusu 2"/>
          <p:cNvSpPr>
            <a:spLocks noGrp="1"/>
          </p:cNvSpPr>
          <p:nvPr>
            <p:ph idx="1"/>
          </p:nvPr>
        </p:nvSpPr>
        <p:spPr/>
        <p:txBody>
          <a:bodyPr/>
          <a:lstStyle/>
          <a:p>
            <a:pPr fontAlgn="base"/>
            <a:r>
              <a:rPr lang="tr-TR" dirty="0">
                <a:solidFill>
                  <a:srgbClr val="0070C0"/>
                </a:solidFill>
                <a:latin typeface="Arial Black" panose="020B0A04020102020204" pitchFamily="34" charset="0"/>
              </a:rPr>
              <a:t>Aslan birden çok kızmış. Ve "Bre küstah!" demiş. Sen kim oluyorsun? Ben varken sana pay etmek düşer mi?" Sonra da bir pençe darbesiyle kurdu yere sermiş. Bu kez tilkiye dönüp "Öyle aval aval bakma da paylaştır şu avları bakalım." Demiş</a:t>
            </a:r>
            <a:r>
              <a:rPr lang="tr-TR" dirty="0" smtClean="0">
                <a:solidFill>
                  <a:srgbClr val="0070C0"/>
                </a:solidFill>
                <a:latin typeface="Arial Black" panose="020B0A04020102020204" pitchFamily="34" charset="0"/>
              </a:rPr>
              <a:t>.</a:t>
            </a:r>
            <a:r>
              <a:rPr lang="tr-TR" dirty="0">
                <a:solidFill>
                  <a:srgbClr val="0070C0"/>
                </a:solidFill>
                <a:latin typeface="Arial Black" panose="020B0A04020102020204" pitchFamily="34" charset="0"/>
              </a:rPr>
              <a:t> </a:t>
            </a:r>
          </a:p>
          <a:p>
            <a:pPr fontAlgn="base"/>
            <a:r>
              <a:rPr lang="tr-TR" dirty="0">
                <a:solidFill>
                  <a:srgbClr val="0070C0"/>
                </a:solidFill>
                <a:latin typeface="Arial Black" panose="020B0A04020102020204" pitchFamily="34" charset="0"/>
              </a:rPr>
              <a:t>Tilki "Pay etmek haddim değil ama madem emir buyurdunuz söyleyeyim. Tavşan sabah kahvaltınız, öküz öğle yemeğiniz olur. Keçiyi de akşam yersiniz." Demiş.</a:t>
            </a:r>
          </a:p>
          <a:p>
            <a:pPr marL="0" indent="0" fontAlgn="base">
              <a:buNone/>
            </a:pPr>
            <a:endParaRPr lang="tr-TR" dirty="0">
              <a:solidFill>
                <a:srgbClr val="0070C0"/>
              </a:solidFill>
              <a:latin typeface="Arial Black" panose="020B0A04020102020204" pitchFamily="34" charset="0"/>
            </a:endParaRPr>
          </a:p>
          <a:p>
            <a:endParaRPr lang="tr-TR" dirty="0"/>
          </a:p>
        </p:txBody>
      </p:sp>
    </p:spTree>
    <p:extLst>
      <p:ext uri="{BB962C8B-B14F-4D97-AF65-F5344CB8AC3E}">
        <p14:creationId xmlns:p14="http://schemas.microsoft.com/office/powerpoint/2010/main" val="465511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2800" dirty="0">
                <a:solidFill>
                  <a:srgbClr val="7030A0"/>
                </a:solidFill>
                <a:latin typeface="Arial Black" panose="020B0A04020102020204" pitchFamily="34" charset="0"/>
              </a:rPr>
              <a:t>Aslan bu paylaştırmadan çok hoşlanmış ve tilkiye, bu kadar adil bir paylaştırmayı nereden öğrendiğini sormuş. Tilki de: "Yüce efendim!" demiş. "Şu haddini bilmez kurdun halinden öğrendim." Demiş.</a:t>
            </a:r>
          </a:p>
        </p:txBody>
      </p:sp>
      <p:sp>
        <p:nvSpPr>
          <p:cNvPr id="3" name="İçerik Yer Tutucusu 2"/>
          <p:cNvSpPr>
            <a:spLocks noGrp="1"/>
          </p:cNvSpPr>
          <p:nvPr>
            <p:ph idx="1"/>
          </p:nvPr>
        </p:nvSpPr>
        <p:spPr/>
        <p:txBody>
          <a:bodyPr>
            <a:normAutofit/>
          </a:bodyPr>
          <a:lstStyle/>
          <a:p>
            <a:pPr lvl="4"/>
            <a:r>
              <a:rPr lang="tr-TR" sz="6000" dirty="0" smtClean="0">
                <a:solidFill>
                  <a:srgbClr val="C00000"/>
                </a:solidFill>
              </a:rPr>
              <a:t>SİZCE KURT ,ADİL BİR PAYLAŞIM ÖNERİSİNDE BULUNMUŞ MUDUR?</a:t>
            </a:r>
            <a:endParaRPr lang="tr-TR" sz="6000" dirty="0">
              <a:solidFill>
                <a:srgbClr val="C00000"/>
              </a:solidFill>
            </a:endParaRPr>
          </a:p>
        </p:txBody>
      </p:sp>
    </p:spTree>
    <p:extLst>
      <p:ext uri="{BB962C8B-B14F-4D97-AF65-F5344CB8AC3E}">
        <p14:creationId xmlns:p14="http://schemas.microsoft.com/office/powerpoint/2010/main" val="420404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C00000"/>
                </a:solidFill>
              </a:rPr>
              <a:t>ASLAN’IN KURDA YAPTIĞINI DOĞRU BULUYOR MUSUNUZ?</a:t>
            </a:r>
            <a:endParaRPr lang="tr-TR" dirty="0">
              <a:solidFill>
                <a:srgbClr val="C00000"/>
              </a:solidFill>
            </a:endParaRP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41533" y="1798336"/>
            <a:ext cx="5344867" cy="4628222"/>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3293" y="1798336"/>
            <a:ext cx="2619375" cy="4422160"/>
          </a:xfrm>
          <a:prstGeom prst="rect">
            <a:avLst/>
          </a:prstGeom>
        </p:spPr>
      </p:pic>
    </p:spTree>
    <p:extLst>
      <p:ext uri="{BB962C8B-B14F-4D97-AF65-F5344CB8AC3E}">
        <p14:creationId xmlns:p14="http://schemas.microsoft.com/office/powerpoint/2010/main" val="3416294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SİZ OLSAYDINIZ BU DURUMDA NASIL BİR PAYLAŞIM YAPARDINIZ?</a:t>
            </a:r>
            <a:endParaRPr lang="tr-TR" dirty="0"/>
          </a:p>
        </p:txBody>
      </p:sp>
      <p:pic>
        <p:nvPicPr>
          <p:cNvPr id="6" name="İçerik Yer Tutucus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1690689"/>
            <a:ext cx="3541690" cy="2306380"/>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3997068"/>
            <a:ext cx="3541691" cy="2429490"/>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1690" y="1690688"/>
            <a:ext cx="7812110" cy="4735870"/>
          </a:xfrm>
          <a:prstGeom prst="rect">
            <a:avLst/>
          </a:prstGeom>
        </p:spPr>
      </p:pic>
    </p:spTree>
    <p:extLst>
      <p:ext uri="{BB962C8B-B14F-4D97-AF65-F5344CB8AC3E}">
        <p14:creationId xmlns:p14="http://schemas.microsoft.com/office/powerpoint/2010/main" val="1870270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1277937"/>
          </a:xfrm>
        </p:spPr>
        <p:txBody>
          <a:bodyPr>
            <a:normAutofit fontScale="90000"/>
          </a:bodyPr>
          <a:lstStyle/>
          <a:p>
            <a:r>
              <a:rPr lang="tr-TR" dirty="0" smtClean="0">
                <a:solidFill>
                  <a:srgbClr val="C00000"/>
                </a:solidFill>
                <a:latin typeface="Arial Black" panose="020B0A04020102020204" pitchFamily="34" charset="0"/>
              </a:rPr>
              <a:t>Sizce bu kişiler sahayı nasıl görebilirler?</a:t>
            </a:r>
            <a:endParaRPr lang="tr-TR" dirty="0">
              <a:solidFill>
                <a:srgbClr val="C00000"/>
              </a:solidFill>
              <a:latin typeface="Arial Black" panose="020B0A04020102020204" pitchFamily="34" charset="0"/>
            </a:endParaRPr>
          </a:p>
        </p:txBody>
      </p:sp>
      <p:sp>
        <p:nvSpPr>
          <p:cNvPr id="3" name="Alt Başlık 2"/>
          <p:cNvSpPr>
            <a:spLocks noGrp="1"/>
          </p:cNvSpPr>
          <p:nvPr>
            <p:ph type="subTitle" idx="1"/>
          </p:nvPr>
        </p:nvSpPr>
        <p:spPr/>
        <p:txBody>
          <a:bodyPr/>
          <a:lstStyle/>
          <a:p>
            <a:endParaRPr lang="tr-TR" dirty="0"/>
          </a:p>
        </p:txBody>
      </p:sp>
      <p:pic>
        <p:nvPicPr>
          <p:cNvPr id="4" name="Resim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61" y="2794715"/>
            <a:ext cx="9736429" cy="3740173"/>
          </a:xfrm>
          <a:prstGeom prst="rect">
            <a:avLst/>
          </a:prstGeom>
        </p:spPr>
      </p:pic>
    </p:spTree>
    <p:extLst>
      <p:ext uri="{BB962C8B-B14F-4D97-AF65-F5344CB8AC3E}">
        <p14:creationId xmlns:p14="http://schemas.microsoft.com/office/powerpoint/2010/main" val="2822013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r>
            <a:br>
              <a:rPr lang="tr-TR" dirty="0" smtClean="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9549" y="502276"/>
            <a:ext cx="11178862" cy="5898524"/>
          </a:xfrm>
        </p:spPr>
      </p:pic>
    </p:spTree>
    <p:extLst>
      <p:ext uri="{BB962C8B-B14F-4D97-AF65-F5344CB8AC3E}">
        <p14:creationId xmlns:p14="http://schemas.microsoft.com/office/powerpoint/2010/main" val="3099834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609" y="365125"/>
            <a:ext cx="11243256" cy="5997037"/>
          </a:xfrm>
        </p:spPr>
      </p:pic>
    </p:spTree>
    <p:extLst>
      <p:ext uri="{BB962C8B-B14F-4D97-AF65-F5344CB8AC3E}">
        <p14:creationId xmlns:p14="http://schemas.microsoft.com/office/powerpoint/2010/main" val="34820971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535</Words>
  <Application>Microsoft Office PowerPoint</Application>
  <PresentationFormat>Geniş ekran</PresentationFormat>
  <Paragraphs>53</Paragraphs>
  <Slides>26</Slides>
  <Notes>5</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26</vt:i4>
      </vt:variant>
    </vt:vector>
  </HeadingPairs>
  <TitlesOfParts>
    <vt:vector size="33" baseType="lpstr">
      <vt:lpstr>Arial</vt:lpstr>
      <vt:lpstr>Arial Black</vt:lpstr>
      <vt:lpstr>Calibri</vt:lpstr>
      <vt:lpstr>Calibri Light</vt:lpstr>
      <vt:lpstr>Comic Sans MS</vt:lpstr>
      <vt:lpstr>Times New Roman</vt:lpstr>
      <vt:lpstr>Office Teması</vt:lpstr>
      <vt:lpstr>Mehmet, Hasan, Ayşe ve Ahmet dört iyi arkadaştır. Hasan’ın annesi onlara tabakta 4 dilim kek getirir. 4 arkadaş ve 4 dilim kek! Ortada hiçbir sorun yokken Hasan “ben iki dilim kek yemeliyim.” der. Mehmet, Ahmet ve Ayşe şaşkın bir şekilde Hasan’a bakarlar.</vt:lpstr>
      <vt:lpstr>ADİL PAYLAŞTIRMA</vt:lpstr>
      <vt:lpstr>"Hadi bakalım!" demiş. "Şu hayvanları paylaştır da karnımızı doyuralım." Demiş.   Kurt ezile büzüle: "Ey büyük sultanım." Demiş. "Şu öküzü siz buyurun, keçi benim, tavşanda tilki kardeşin olsun." Demiş. </vt:lpstr>
      <vt:lpstr>Aslan bu paylaştırmadan çok hoşlanmış ve tilkiye, bu kadar adil bir paylaştırmayı nereden öğrendiğini sormuş. Tilki de: "Yüce efendim!" demiş. "Şu haddini bilmez kurdun halinden öğrendim." Demiş.</vt:lpstr>
      <vt:lpstr>ASLAN’IN KURDA YAPTIĞINI DOĞRU BULUYOR MUSUNUZ?</vt:lpstr>
      <vt:lpstr>SİZ OLSAYDINIZ BU DURUMDA NASIL BİR PAYLAŞIM YAPARDINIZ?</vt:lpstr>
      <vt:lpstr>Sizce bu kişiler sahayı nasıl görebilirler?</vt:lpstr>
      <vt:lpstr> </vt:lpstr>
      <vt:lpstr>PowerPoint Sunusu</vt:lpstr>
      <vt:lpstr>PowerPoint Sunusu</vt:lpstr>
      <vt:lpstr>BİR DRAMA ETKİNLİĞİ YAPALIM MI ÇOCUKLAR?</vt:lpstr>
      <vt:lpstr>Yerlere düşen öğrencilerden kiminin dizi, kiminin eli, kiminin başı yaralanmış olabilir.</vt:lpstr>
      <vt:lpstr>Öğretmen ilk yardım çantası ile öğrencilerine yardım etmek için gelir. Adil bir öğretmen olduğu için herkese eşit davranacağını ifade ederek tüm öğrencilerin parmaklarına yara bandı yapıştırır.</vt:lpstr>
      <vt:lpstr>BURDA YANLIŞ OLAN NEDİR?</vt:lpstr>
      <vt:lpstr>PowerPoint Sunusu</vt:lpstr>
      <vt:lpstr>EŞİTLİKLE ADALET AYNI ŞEY MİDİR?</vt:lpstr>
      <vt:lpstr>EŞİTLİK:Sosyal hayatta bireyler arasında haklar ve özgürlükler arasında ayrım olmaması durumuna  EŞİTLİK denir.</vt:lpstr>
      <vt:lpstr>ADALET:Kişilere kendi hakkı olanı kendine uygun düşeni vermeye adalet denir.</vt:lpstr>
      <vt:lpstr>Adalet kişilere haksızlık yapılmaması anlamına gelir.</vt:lpstr>
      <vt:lpstr>Eşit mi? </vt:lpstr>
      <vt:lpstr>Adaletli olmuş mu?</vt:lpstr>
      <vt:lpstr>Okullardaki engelli asansörünün tüm öğrencilerin kullanımına açılması bir eşitlik örneği midir?</vt:lpstr>
      <vt:lpstr>Bu asansörün yanlızca engelli ve hasta öğrencilerin  kullanımına sunulması adaletle ilgilidir. </vt:lpstr>
      <vt:lpstr>Okullardaki engelli asansörünün herkesin eşit şekilde kullanması engellilerin veya  asıl ihtiyaç sahiplerinin düştüğü zor durumu düzeltmez.</vt:lpstr>
      <vt:lpstr>Yani adalet;</vt:lpstr>
      <vt:lpstr>Bu tabela ile sağlık hizmetlerinde eşitlik mi , adalet mi sağlanmak istenmiş?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ADALET VE EŞİTLİK</dc:title>
  <dc:creator>ÖZER</dc:creator>
  <cp:lastModifiedBy>Progressive</cp:lastModifiedBy>
  <cp:revision>12</cp:revision>
  <dcterms:created xsi:type="dcterms:W3CDTF">2021-01-03T22:26:54Z</dcterms:created>
  <dcterms:modified xsi:type="dcterms:W3CDTF">2021-01-04T12:26:09Z</dcterms:modified>
</cp:coreProperties>
</file>