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9" r:id="rId3"/>
    <p:sldId id="277" r:id="rId4"/>
    <p:sldId id="280" r:id="rId5"/>
    <p:sldId id="258" r:id="rId6"/>
    <p:sldId id="259" r:id="rId7"/>
    <p:sldId id="260" r:id="rId8"/>
    <p:sldId id="261" r:id="rId9"/>
    <p:sldId id="281" r:id="rId10"/>
    <p:sldId id="262" r:id="rId11"/>
    <p:sldId id="263" r:id="rId12"/>
    <p:sldId id="272" r:id="rId13"/>
    <p:sldId id="264" r:id="rId14"/>
    <p:sldId id="265" r:id="rId15"/>
    <p:sldId id="271" r:id="rId16"/>
    <p:sldId id="266" r:id="rId17"/>
    <p:sldId id="267" r:id="rId18"/>
    <p:sldId id="273" r:id="rId19"/>
    <p:sldId id="268" r:id="rId20"/>
    <p:sldId id="269" r:id="rId21"/>
    <p:sldId id="270" r:id="rId22"/>
    <p:sldId id="278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endParaRPr lang="tr-T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fld id="{E0991B4E-1B52-460F-94EF-81A666244704}" type="datetimeFigureOut">
              <a:rPr lang="tr-TR"/>
              <a:pPr/>
              <a:t>02.10.2011</a:t>
            </a:fld>
            <a:endParaRPr lang="tr-T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 pitchFamily="18" charset="0"/>
              </a:defRPr>
            </a:lvl1pPr>
          </a:lstStyle>
          <a:p>
            <a:endParaRPr lang="tr-T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 pitchFamily="18" charset="0"/>
              </a:defRPr>
            </a:lvl1pPr>
          </a:lstStyle>
          <a:p>
            <a:fld id="{9414C2F8-C396-46BE-BC45-77F627D5B26F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DD9C7C-22B8-469F-86A6-72F2B399CD50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AF55FA-F4C3-4701-9D69-17E0F2444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7A94C4-DCC4-41F9-BB4B-454F7B2FE9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686FC0-FC6A-4CC3-AD6C-98FC2541BF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B4A26-34DE-4C80-BA4C-4A7B2226C1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8A6CB7-EDB5-47FC-BE2D-060C7AA4F0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1778-6A6B-4E47-8A5D-3E237B55D33E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2C70D-3001-46AF-A3B0-F5DBFC38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5B1F-9EF6-4179-9EED-144DC8F27DF6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DC8A-0CFB-4B57-9938-47795BE53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B6EC-A595-405A-9086-C28D1EA289BE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5A78-508A-462B-958F-10D018CA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AF8808-D370-41E6-BAEF-9ED67D028626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9D0D4E-3093-4E19-8300-342360E7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4268-9C94-4A6A-A30E-4933A2E1AE9D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D24F-8A04-4B05-AC24-22A1111F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A3F2-9012-4E27-AA83-FF0FA089285E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DFAC-FF5D-49A3-8252-C7B59AAA8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E881-678C-4AB0-AC83-4CF2DF15AAA5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5722-9243-4C83-B2E0-ECF89B25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456EEB-4D9E-4E4D-94FB-D4F471A80DAF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CAD9B4-3939-4789-A010-D8648420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AA51-C76B-44EE-A4F0-BEE03E365066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543E-9241-4B9F-9BF1-C5D3A4ECA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CB0A46-C157-4D64-B824-B5AEFEAFDBCB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0AD2F-3C11-4B72-B82E-C9625753F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38477E-E6FC-4366-B775-7687A89C2CB7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4CC7BE-21D4-47B2-BFF2-30A206A8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CE9AD7-955C-45DB-AFFD-26780A409BF3}" type="datetimeFigureOut">
              <a:rPr lang="en-US"/>
              <a:pPr>
                <a:defRPr/>
              </a:pPr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7604813-E530-46F5-8F9E-A7CA488B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3" r:id="rId4"/>
    <p:sldLayoutId id="2147483704" r:id="rId5"/>
    <p:sldLayoutId id="2147483711" r:id="rId6"/>
    <p:sldLayoutId id="2147483705" r:id="rId7"/>
    <p:sldLayoutId id="2147483712" r:id="rId8"/>
    <p:sldLayoutId id="2147483713" r:id="rId9"/>
    <p:sldLayoutId id="2147483706" r:id="rId10"/>
    <p:sldLayoutId id="2147483707" r:id="rId11"/>
  </p:sldLayoutIdLst>
  <p:transition>
    <p:dissolve/>
    <p:sndAc>
      <p:stSnd>
        <p:snd r:embed="rId13" name="voltage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fun\Videos\funny%20children.mp4" TargetMode="External"/><Relationship Id="rId6" Type="http://schemas.openxmlformats.org/officeDocument/2006/relationships/image" Target="../media/image24.png"/><Relationship Id="rId5" Type="http://schemas.openxmlformats.org/officeDocument/2006/relationships/hyperlink" Target="../fun/ring.pptx" TargetMode="Externa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directmethod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fun\Videos\spoon%20game.mp4" TargetMode="External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fun\Videos\dikat%20cekmeye%20calisan%20bebek.mp4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3%20%20The%20Direct%20Method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fun\Videos\dance%20by%20aidan.mp4" TargetMode="External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 The Direct Method</a:t>
            </a:r>
            <a:endParaRPr lang="en-US" sz="3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590800" y="5029200"/>
            <a:ext cx="6172200" cy="1371600"/>
          </a:xfrm>
        </p:spPr>
        <p:txBody>
          <a:bodyPr/>
          <a:lstStyle/>
          <a:p>
            <a:r>
              <a:rPr lang="en-US" smtClean="0"/>
              <a:t>Yakup Cetin</a:t>
            </a:r>
          </a:p>
          <a:p>
            <a:endParaRPr lang="en-US" smtClean="0"/>
          </a:p>
        </p:txBody>
      </p:sp>
      <p:pic>
        <p:nvPicPr>
          <p:cNvPr id="4" name="Picture 2" descr="http://www.ypfp.org/files/class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572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in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6324600" cy="6705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</a:t>
            </a:r>
            <a:r>
              <a:rPr lang="en-US" dirty="0" smtClean="0"/>
              <a:t>5 The teacher asks questions about the map in the target language, to which the students reply in a </a:t>
            </a:r>
            <a:r>
              <a:rPr lang="en-US" dirty="0" smtClean="0">
                <a:solidFill>
                  <a:srgbClr val="FF0000"/>
                </a:solidFill>
              </a:rPr>
              <a:t>complete sentence </a:t>
            </a:r>
            <a:r>
              <a:rPr lang="en-US" dirty="0" smtClean="0"/>
              <a:t>in the target language. 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 5 Students should learn </a:t>
            </a:r>
            <a:r>
              <a:rPr lang="en-US" dirty="0" smtClean="0">
                <a:solidFill>
                  <a:srgbClr val="FF0000"/>
                </a:solidFill>
              </a:rPr>
              <a:t>to think in the target language Vocabulary </a:t>
            </a:r>
            <a:r>
              <a:rPr lang="en-US" dirty="0" smtClean="0"/>
              <a:t>is acquired more naturally if students use it </a:t>
            </a:r>
            <a:r>
              <a:rPr lang="en-US" dirty="0" smtClean="0">
                <a:solidFill>
                  <a:srgbClr val="FF0000"/>
                </a:solidFill>
              </a:rPr>
              <a:t>in a context,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rather than memorizing word lists</a:t>
            </a:r>
            <a:r>
              <a:rPr lang="en-US" dirty="0" smtClean="0"/>
              <a:t>.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O 6 Students ask questions about the map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 6 </a:t>
            </a:r>
            <a:r>
              <a:rPr lang="en-US" dirty="0" smtClean="0">
                <a:solidFill>
                  <a:srgbClr val="FF0000"/>
                </a:solidFill>
              </a:rPr>
              <a:t>The purpose of language learning is communication </a:t>
            </a:r>
            <a:r>
              <a:rPr lang="en-US" dirty="0" smtClean="0"/>
              <a:t>(therefore students need to </a:t>
            </a:r>
            <a:r>
              <a:rPr lang="en-US" dirty="0" smtClean="0">
                <a:solidFill>
                  <a:srgbClr val="FF0000"/>
                </a:solidFill>
              </a:rPr>
              <a:t>learn how to ask questions </a:t>
            </a:r>
            <a:r>
              <a:rPr lang="en-US" dirty="0" smtClean="0"/>
              <a:t>as well as answer them).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0"/>
            <a:ext cx="28193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arm3.static.flickr.com/2795/4099777673_1dba6a3df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657600"/>
            <a:ext cx="28194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est-teach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rcRect/>
          <a:stretch>
            <a:fillRect/>
          </a:stretch>
        </p:blipFill>
        <p:spPr bwMode="auto">
          <a:xfrm>
            <a:off x="0" y="152400"/>
            <a:ext cx="8839200" cy="6477000"/>
          </a:xfrm>
          <a:prstGeom prst="rect">
            <a:avLst/>
          </a:prstGeom>
          <a:noFill/>
        </p:spPr>
      </p:pic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6934200" cy="6321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O 7 The teacher works with the students on the pronunciation of 'Appalachian</a:t>
            </a:r>
            <a:r>
              <a:rPr lang="en-US" dirty="0" smtClean="0"/>
              <a:t>.‘</a:t>
            </a:r>
            <a:endParaRPr lang="tr-TR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 7 </a:t>
            </a:r>
            <a:r>
              <a:rPr lang="en-US" dirty="0" smtClean="0">
                <a:solidFill>
                  <a:srgbClr val="FF0000"/>
                </a:solidFill>
              </a:rPr>
              <a:t>Pronunciation</a:t>
            </a:r>
            <a:r>
              <a:rPr lang="en-US" dirty="0" smtClean="0"/>
              <a:t> should be worked on right from the beginning of language instruction.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O 8 The teacher corrects a grammar error by asking the students to make a choice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 8 </a:t>
            </a:r>
            <a:r>
              <a:rPr lang="en-US" dirty="0" smtClean="0">
                <a:solidFill>
                  <a:srgbClr val="FF0000"/>
                </a:solidFill>
              </a:rPr>
              <a:t>Self-correction facilitates </a:t>
            </a:r>
            <a:r>
              <a:rPr lang="en-US" dirty="0" smtClean="0"/>
              <a:t>language learning.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hlinkClick r:id="rId5" action="ppaction://hlinkpres?slideindex=1&amp;slidetitle="/>
              </a:rPr>
              <a:t>ENERGIZER</a:t>
            </a:r>
            <a:endParaRPr lang="en-US" dirty="0"/>
          </a:p>
        </p:txBody>
      </p:sp>
      <p:pic>
        <p:nvPicPr>
          <p:cNvPr id="4" name="funny childre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09800" y="2057400"/>
            <a:ext cx="4036484" cy="302736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class,classroom,education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1430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534400" cy="63214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9 The teacher asks questions about the students; students ask each other questions.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 9 Lessons should contain some </a:t>
            </a:r>
            <a:r>
              <a:rPr lang="en-US" dirty="0" smtClean="0">
                <a:solidFill>
                  <a:srgbClr val="FF0000"/>
                </a:solidFill>
              </a:rPr>
              <a:t>conversational activity </a:t>
            </a:r>
            <a:r>
              <a:rPr lang="en-US" dirty="0" smtClean="0"/>
              <a:t>—some opportunity for students to use language in </a:t>
            </a:r>
            <a:r>
              <a:rPr lang="en-US" dirty="0" smtClean="0">
                <a:solidFill>
                  <a:srgbClr val="FF0000"/>
                </a:solidFill>
              </a:rPr>
              <a:t>real contexts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10 The students fill in blanks with prepositions practiced in the lesson.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 </a:t>
            </a:r>
            <a:r>
              <a:rPr lang="en-US" dirty="0" smtClean="0"/>
              <a:t>1</a:t>
            </a:r>
            <a:r>
              <a:rPr lang="tr-TR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Grammar should be taught inductively</a:t>
            </a:r>
            <a:r>
              <a:rPr lang="en-US" dirty="0" smtClean="0"/>
              <a:t>. There may never be an explicit grammar rule given.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11 The teacher </a:t>
            </a:r>
            <a:r>
              <a:rPr lang="en-US" dirty="0" smtClean="0">
                <a:solidFill>
                  <a:srgbClr val="FF0000"/>
                </a:solidFill>
              </a:rPr>
              <a:t>dictates a paragraph about United States geography.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P 11 </a:t>
            </a:r>
            <a:r>
              <a:rPr lang="en-US" dirty="0" smtClean="0">
                <a:solidFill>
                  <a:srgbClr val="FF0000"/>
                </a:solidFill>
              </a:rPr>
              <a:t>Writing</a:t>
            </a:r>
            <a:r>
              <a:rPr lang="en-US" dirty="0" smtClean="0"/>
              <a:t> is an important skill, to be developed from the beginning of language instruction.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ectur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533400"/>
            <a:ext cx="8321665" cy="6324600"/>
          </a:xfrm>
          <a:prstGeom prst="rect">
            <a:avLst/>
          </a:prstGeom>
          <a:noFill/>
        </p:spPr>
      </p:pic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686800" cy="662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O12 All of the lessons of the week involve United States geography.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P12 The </a:t>
            </a:r>
            <a:r>
              <a:rPr lang="en-US" smtClean="0">
                <a:solidFill>
                  <a:srgbClr val="FF0000"/>
                </a:solidFill>
              </a:rPr>
              <a:t>syllabus is based on situations or topics</a:t>
            </a:r>
            <a:r>
              <a:rPr lang="en-US" smtClean="0"/>
              <a:t>, not usually on linguistic structures.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O13 A proverb is used to discuss how people in the U.S. view punctuality.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P13 Learning another language also involves learning </a:t>
            </a:r>
            <a:r>
              <a:rPr lang="en-US" smtClean="0">
                <a:solidFill>
                  <a:srgbClr val="FF0000"/>
                </a:solidFill>
              </a:rPr>
              <a:t>how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speakers of that language live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4" action="ppaction://hlinkfile"/>
              </a:rPr>
              <a:t>Experience with direct method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REVIEWING THE PRINCIPLES</a:t>
            </a:r>
            <a:endParaRPr lang="en-US" dirty="0"/>
          </a:p>
        </p:txBody>
      </p:sp>
      <p:pic>
        <p:nvPicPr>
          <p:cNvPr id="4" name="Picture 10" descr="children%20pic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9000"/>
          </a:blip>
          <a:srcRect/>
          <a:stretch>
            <a:fillRect/>
          </a:stretch>
        </p:blipFill>
        <p:spPr bwMode="auto">
          <a:xfrm>
            <a:off x="228600" y="914399"/>
            <a:ext cx="8382000" cy="587145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153400" cy="5559425"/>
          </a:xfrm>
        </p:spPr>
        <p:txBody>
          <a:bodyPr>
            <a:normAutofit fontScale="92500" lnSpcReduction="10000"/>
          </a:bodyPr>
          <a:lstStyle/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1 What are the goals of teachers who use the Direct Method?</a:t>
            </a:r>
            <a:endParaRPr lang="en-US" dirty="0" smtClean="0"/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The aim of Direct Method is that students learn </a:t>
            </a:r>
            <a:r>
              <a:rPr lang="en-US" dirty="0" smtClean="0">
                <a:solidFill>
                  <a:srgbClr val="FF0000"/>
                </a:solidFill>
              </a:rPr>
              <a:t>how to communicate in the target language</a:t>
            </a:r>
            <a:r>
              <a:rPr lang="en-US" dirty="0" smtClean="0"/>
              <a:t>. Thus, students should learn </a:t>
            </a:r>
            <a:r>
              <a:rPr lang="en-US" dirty="0" smtClean="0">
                <a:solidFill>
                  <a:srgbClr val="FF0000"/>
                </a:solidFill>
              </a:rPr>
              <a:t>to think in the target lang</a:t>
            </a:r>
            <a:r>
              <a:rPr lang="en-US" dirty="0" smtClean="0"/>
              <a:t>uage.</a:t>
            </a:r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2 What is the role of the teacher? What is the role of the students?</a:t>
            </a:r>
            <a:endParaRPr lang="en-US" dirty="0" smtClean="0"/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marL="177800" indent="-17780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Although the teacher directs the class activities, the student role is much more active than in the Grammar-Translation Method. </a:t>
            </a:r>
            <a:r>
              <a:rPr lang="en-US" dirty="0" smtClean="0">
                <a:solidFill>
                  <a:srgbClr val="FF0000"/>
                </a:solidFill>
              </a:rPr>
              <a:t>The teacher and the students are more like partners in the teaching/learning process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tudy%20Group%20Seb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65000"/>
          </a:blip>
          <a:srcRect/>
          <a:stretch>
            <a:fillRect/>
          </a:stretch>
        </p:blipFill>
        <p:spPr bwMode="auto">
          <a:xfrm>
            <a:off x="228600" y="533400"/>
            <a:ext cx="8329391" cy="6172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610600" cy="63214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3 What are some characteristics of the teaching/learning process?</a:t>
            </a:r>
            <a:endParaRPr lang="en-US" dirty="0" smtClean="0"/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In Direct Method it is believed that </a:t>
            </a:r>
            <a:r>
              <a:rPr lang="en-US" dirty="0" smtClean="0">
                <a:solidFill>
                  <a:srgbClr val="FF0000"/>
                </a:solidFill>
              </a:rPr>
              <a:t>students need to associate meaning and the target language directly rather than memorization</a:t>
            </a:r>
            <a:r>
              <a:rPr lang="en-US" dirty="0" smtClean="0"/>
              <a:t>. Therefore, when the teacher introduces a new target language word or phrase, he </a:t>
            </a:r>
            <a:r>
              <a:rPr lang="en-US" dirty="0" smtClean="0">
                <a:solidFill>
                  <a:srgbClr val="FF0000"/>
                </a:solidFill>
              </a:rPr>
              <a:t>demonstrates its meaning through the use of visual aids</a:t>
            </a:r>
            <a:r>
              <a:rPr lang="en-US" dirty="0" smtClean="0"/>
              <a:t>.</a:t>
            </a:r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No translation into the students' native language</a:t>
            </a:r>
            <a:r>
              <a:rPr lang="en-US" dirty="0" smtClean="0"/>
              <a:t>. Focus is a great deal</a:t>
            </a:r>
            <a:r>
              <a:rPr lang="en-US" dirty="0" smtClean="0">
                <a:solidFill>
                  <a:srgbClr val="FF0000"/>
                </a:solidFill>
              </a:rPr>
              <a:t> on communication </a:t>
            </a:r>
            <a:r>
              <a:rPr lang="en-US" dirty="0" smtClean="0"/>
              <a:t>as if they were in real situations.</a:t>
            </a:r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The syllabus of Direct Method is based upon situations </a:t>
            </a:r>
            <a:r>
              <a:rPr lang="en-US" dirty="0" smtClean="0"/>
              <a:t>(language for bank, shopping) or topics (such as geography, money, or the weather). </a:t>
            </a:r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Grammar is taught inductively</a:t>
            </a:r>
            <a:r>
              <a:rPr lang="en-US" dirty="0" smtClean="0"/>
              <a:t>; that is, the students are presented with examples and they figure out the rule or generalization from the examples. An explicit grammar rule may never be given. </a:t>
            </a:r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31775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Students practice </a:t>
            </a:r>
            <a:r>
              <a:rPr lang="en-US" dirty="0" smtClean="0">
                <a:solidFill>
                  <a:srgbClr val="FF0000"/>
                </a:solidFill>
              </a:rPr>
              <a:t>vocabulary by using new words in complete sentences.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/>
              <a:t>energizer</a:t>
            </a:r>
            <a:endParaRPr lang="en-US" sz="8000" dirty="0"/>
          </a:p>
        </p:txBody>
      </p:sp>
      <p:pic>
        <p:nvPicPr>
          <p:cNvPr id="6" name="spoon gam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28800" y="1828800"/>
            <a:ext cx="4269316" cy="3201987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children-jump1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228600"/>
            <a:ext cx="848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3214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4 What is the nature of student-teacher interaction? </a:t>
            </a:r>
            <a:endParaRPr lang="en-US" dirty="0" smtClean="0"/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The initiation of the interaction goes both ways, </a:t>
            </a:r>
            <a:r>
              <a:rPr lang="en-US" dirty="0" smtClean="0">
                <a:solidFill>
                  <a:srgbClr val="FF0000"/>
                </a:solidFill>
              </a:rPr>
              <a:t>from teacher to students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from student to teacher</a:t>
            </a:r>
            <a:r>
              <a:rPr lang="en-US" dirty="0" smtClean="0"/>
              <a:t>, although the latter is often teacher-directed. Students converse </a:t>
            </a:r>
            <a:r>
              <a:rPr lang="en-US" dirty="0" smtClean="0">
                <a:solidFill>
                  <a:srgbClr val="FF0000"/>
                </a:solidFill>
              </a:rPr>
              <a:t>with one another as wel</a:t>
            </a:r>
            <a:r>
              <a:rPr lang="en-US" dirty="0" smtClean="0"/>
              <a:t>l.</a:t>
            </a:r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5 How are the feelings of the students dealt with?</a:t>
            </a:r>
            <a:endParaRPr lang="en-US" dirty="0" smtClean="0"/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There are no principles of the method which relate to this area.</a:t>
            </a:r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6 How is language viewed? How is culture viewed?</a:t>
            </a:r>
            <a:endParaRPr lang="en-US" dirty="0" smtClean="0"/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-41275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Language is primarily </a:t>
            </a:r>
            <a:r>
              <a:rPr lang="en-US" dirty="0" smtClean="0">
                <a:solidFill>
                  <a:srgbClr val="FF0000"/>
                </a:solidFill>
              </a:rPr>
              <a:t>spoken, not wri</a:t>
            </a:r>
            <a:r>
              <a:rPr lang="en-US" dirty="0" smtClean="0"/>
              <a:t>tten. Therefore, students study common, </a:t>
            </a:r>
            <a:r>
              <a:rPr lang="en-US" dirty="0" smtClean="0">
                <a:solidFill>
                  <a:srgbClr val="FF0000"/>
                </a:solidFill>
              </a:rPr>
              <a:t>everyday speech </a:t>
            </a:r>
            <a:r>
              <a:rPr lang="en-US" dirty="0" smtClean="0"/>
              <a:t>in the target language. They also study </a:t>
            </a:r>
            <a:r>
              <a:rPr lang="en-US" dirty="0" smtClean="0">
                <a:solidFill>
                  <a:srgbClr val="FF0000"/>
                </a:solidFill>
              </a:rPr>
              <a:t>culture consisting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  <a:r>
              <a:rPr lang="en-US" dirty="0" smtClean="0"/>
              <a:t> of the people who speak the target language, the </a:t>
            </a:r>
            <a:r>
              <a:rPr lang="en-US" dirty="0" smtClean="0">
                <a:solidFill>
                  <a:srgbClr val="FF0000"/>
                </a:solidFill>
              </a:rPr>
              <a:t>geography</a:t>
            </a:r>
            <a:r>
              <a:rPr lang="en-US" dirty="0" smtClean="0"/>
              <a:t> of the country or countries where the language is spoken, and </a:t>
            </a:r>
            <a:r>
              <a:rPr lang="en-US" dirty="0" smtClean="0">
                <a:solidFill>
                  <a:srgbClr val="FF0000"/>
                </a:solidFill>
              </a:rPr>
              <a:t>information about the daily lives </a:t>
            </a:r>
            <a:r>
              <a:rPr lang="en-US" dirty="0" smtClean="0"/>
              <a:t>of the speakers of the language.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5715000" cy="6629400"/>
          </a:xfrm>
        </p:spPr>
        <p:txBody>
          <a:bodyPr/>
          <a:lstStyle/>
          <a:p>
            <a:r>
              <a:rPr lang="en-US" b="1" dirty="0" smtClean="0"/>
              <a:t>INTRODUCTION</a:t>
            </a:r>
          </a:p>
          <a:p>
            <a:endParaRPr lang="tr-TR" dirty="0" smtClean="0"/>
          </a:p>
          <a:p>
            <a:r>
              <a:rPr lang="en-US" dirty="0" smtClean="0"/>
              <a:t>Linguists </a:t>
            </a:r>
            <a:r>
              <a:rPr lang="tr-TR" dirty="0" smtClean="0"/>
              <a:t>(</a:t>
            </a:r>
            <a:r>
              <a:rPr lang="en-US" dirty="0" smtClean="0"/>
              <a:t>H</a:t>
            </a:r>
            <a:r>
              <a:rPr lang="tr-TR" dirty="0" smtClean="0"/>
              <a:t>.</a:t>
            </a:r>
            <a:r>
              <a:rPr lang="en-US" dirty="0" smtClean="0"/>
              <a:t> Sweet</a:t>
            </a:r>
            <a:r>
              <a:rPr lang="tr-TR" dirty="0" smtClean="0"/>
              <a:t>, </a:t>
            </a:r>
            <a:r>
              <a:rPr lang="en-US" dirty="0" smtClean="0"/>
              <a:t>W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Vietor</a:t>
            </a:r>
            <a:r>
              <a:rPr lang="tr-TR" dirty="0" smtClean="0"/>
              <a:t>, </a:t>
            </a:r>
            <a:r>
              <a:rPr lang="en-US" dirty="0" smtClean="0"/>
              <a:t>P</a:t>
            </a:r>
            <a:r>
              <a:rPr lang="tr-TR" dirty="0" smtClean="0"/>
              <a:t>.</a:t>
            </a:r>
            <a:r>
              <a:rPr lang="en-US" dirty="0" smtClean="0"/>
              <a:t> Passy</a:t>
            </a:r>
            <a:r>
              <a:rPr lang="tr-TR" dirty="0" smtClean="0"/>
              <a:t>)</a:t>
            </a:r>
            <a:r>
              <a:rPr lang="en-US" dirty="0" smtClean="0"/>
              <a:t>  emphasized that </a:t>
            </a:r>
            <a:r>
              <a:rPr lang="en-US" dirty="0" smtClean="0">
                <a:solidFill>
                  <a:srgbClr val="FF0000"/>
                </a:solidFill>
              </a:rPr>
              <a:t>speech</a:t>
            </a:r>
            <a:r>
              <a:rPr lang="en-US" dirty="0" smtClean="0"/>
              <a:t>, rather than the </a:t>
            </a:r>
            <a:r>
              <a:rPr lang="en-US" dirty="0" smtClean="0">
                <a:solidFill>
                  <a:srgbClr val="FF0000"/>
                </a:solidFill>
              </a:rPr>
              <a:t>written word</a:t>
            </a:r>
            <a:r>
              <a:rPr lang="en-US" dirty="0" smtClean="0"/>
              <a:t>, was the primary form of language.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Gouin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one of the first of the 19th century reformers, proposed a methodology based on observation </a:t>
            </a:r>
            <a:r>
              <a:rPr lang="en-US" dirty="0" smtClean="0">
                <a:solidFill>
                  <a:srgbClr val="FF0000"/>
                </a:solidFill>
              </a:rPr>
              <a:t>of child language learning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1986" name="Picture 2" descr="http://www.dreamstime.com/boy-in-sunglasses-speaking-on-the-phone-over-white-thumb122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758" y="0"/>
            <a:ext cx="2759242" cy="3276600"/>
          </a:xfrm>
          <a:prstGeom prst="rect">
            <a:avLst/>
          </a:prstGeom>
          <a:noFill/>
        </p:spPr>
      </p:pic>
      <p:pic>
        <p:nvPicPr>
          <p:cNvPr id="5" name="Picture 5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28194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ok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3000"/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305800" cy="6245225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7 What areas of language are emphasized? What language skills are emphasized?</a:t>
            </a:r>
            <a:endParaRPr lang="en-US" dirty="0" smtClean="0"/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Vocabulary is emphasized over grammar</a:t>
            </a:r>
            <a:r>
              <a:rPr lang="en-US" dirty="0" smtClean="0"/>
              <a:t>. Although work on all four skills (reading, writing, speaking, and listening) occurs from the start, </a:t>
            </a:r>
            <a:r>
              <a:rPr lang="en-US" dirty="0" smtClean="0">
                <a:solidFill>
                  <a:srgbClr val="FF0000"/>
                </a:solidFill>
              </a:rPr>
              <a:t>oral communication is seen as basic</a:t>
            </a:r>
            <a:r>
              <a:rPr lang="en-US" dirty="0" smtClean="0"/>
              <a:t>. Thus the reading and writing exercises are based upon what the students practice orally first.! </a:t>
            </a:r>
            <a:r>
              <a:rPr lang="en-US" dirty="0" smtClean="0">
                <a:solidFill>
                  <a:srgbClr val="FF0000"/>
                </a:solidFill>
              </a:rPr>
              <a:t>Pronunciation </a:t>
            </a:r>
            <a:r>
              <a:rPr lang="en-US" dirty="0" smtClean="0"/>
              <a:t>also receives attention right from the beginning of a course.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8 What is the role of the students' native language?</a:t>
            </a:r>
            <a:endParaRPr lang="en-US" dirty="0" smtClean="0"/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The students' native language should not be used in the classroom.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9 How is evaluation accomplished?</a:t>
            </a:r>
            <a:endParaRPr lang="en-US" dirty="0" smtClean="0"/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did not actually see any formal evaluation in the class</a:t>
            </a:r>
            <a:r>
              <a:rPr lang="en-US" dirty="0" smtClean="0"/>
              <a:t> we" observed; however, in the Direct Method, </a:t>
            </a:r>
            <a:r>
              <a:rPr lang="en-US" dirty="0" smtClean="0">
                <a:solidFill>
                  <a:srgbClr val="FF0000"/>
                </a:solidFill>
              </a:rPr>
              <a:t>students are asked to use! the language,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 to demonstrate their knowledge about the language. </a:t>
            </a:r>
            <a:r>
              <a:rPr lang="en-US" dirty="0" smtClean="0"/>
              <a:t>They are asked to do so using both oral and written skills. For example, the students might be </a:t>
            </a:r>
            <a:r>
              <a:rPr lang="en-US" dirty="0" smtClean="0">
                <a:solidFill>
                  <a:srgbClr val="FF0000"/>
                </a:solidFill>
              </a:rPr>
              <a:t>interviewed orally </a:t>
            </a:r>
            <a:r>
              <a:rPr lang="en-US" dirty="0" smtClean="0"/>
              <a:t>by the teacher or might be asked to write a paragraph about something they have studied.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/>
              <a:t>10 How does the teacher respond to student errors?</a:t>
            </a:r>
            <a:endParaRPr lang="en-US" dirty="0" smtClean="0"/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 </a:t>
            </a:r>
          </a:p>
          <a:p>
            <a:pPr indent="14288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The teacher, employing various techniques, tries </a:t>
            </a:r>
            <a:r>
              <a:rPr lang="en-US" dirty="0" smtClean="0">
                <a:solidFill>
                  <a:srgbClr val="FF0000"/>
                </a:solidFill>
              </a:rPr>
              <a:t>to get students to self-correct whenever possible.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energizer</a:t>
            </a:r>
            <a:endParaRPr lang="en-US" sz="4000" dirty="0"/>
          </a:p>
        </p:txBody>
      </p:sp>
      <p:pic>
        <p:nvPicPr>
          <p:cNvPr id="4" name="dikat cekmeye calisan bebek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524000"/>
            <a:ext cx="4874684" cy="365601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458200" cy="632142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ACTIVITIES</a:t>
            </a:r>
            <a:endParaRPr lang="en-US" dirty="0" smtClean="0"/>
          </a:p>
          <a:p>
            <a:r>
              <a:rPr lang="en-US" b="1" i="1" dirty="0" smtClean="0"/>
              <a:t> </a:t>
            </a:r>
            <a:endParaRPr lang="en-US" dirty="0" smtClean="0"/>
          </a:p>
          <a:p>
            <a:r>
              <a:rPr lang="en-US" b="1" dirty="0" smtClean="0"/>
              <a:t>A Check your understanding of the Direct Method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 In the previous chapter on the Grammar – Translation Method, we learned that grammar was treated deductively. In the Direct Method, grammar is treated inductively. Can you explain the difference between deductive and inductive treatments of grammar?</a:t>
            </a:r>
          </a:p>
          <a:p>
            <a:r>
              <a:rPr lang="en-US" dirty="0" smtClean="0"/>
              <a:t>2 What are some of the characteristics of the Direct Method that make it so distinctive from the Grammar-Translation Method?</a:t>
            </a:r>
          </a:p>
          <a:p>
            <a:r>
              <a:rPr lang="en-US" dirty="0" smtClean="0"/>
              <a:t>3 It has been said that it may be advantageous to a teacher using the Direct Method not to know his students' native language. Do you agree? Why?</a:t>
            </a:r>
          </a:p>
          <a:p>
            <a:r>
              <a:rPr lang="en-US" dirty="0" smtClean="0"/>
              <a:t> 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534400" cy="62452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 Apply what you have understood about the Direct Method.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1 Choose a particular situation (such as at the bank, at the railroad sta­tion, or at the doctor's office) or a particular topic (such as articles of clothing, holidays, or the weather) and write a short passage or a dia­log on the theme you have chosen. Now think about how you will con­vey its meaning to students without using their native language.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2 Select a grammar point from the passage. Plan how you will get stu­dents to practice the grammar point. What examples can you provide them with so that they can induce the rule themselves?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3 Practice writing and giving a dictation as it is described in this chapter.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eacher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524000" y="457200"/>
            <a:ext cx="5562600" cy="6230294"/>
          </a:xfrm>
          <a:prstGeom prst="rect">
            <a:avLst/>
          </a:prstGeom>
          <a:noFill/>
        </p:spPr>
      </p:pic>
      <p:pic>
        <p:nvPicPr>
          <p:cNvPr id="5" name="Picture 5" descr="Study%20Group%20S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8028" y="4267200"/>
            <a:ext cx="3145971" cy="2590800"/>
          </a:xfrm>
          <a:prstGeom prst="rect">
            <a:avLst/>
          </a:prstGeom>
          <a:noFill/>
        </p:spPr>
      </p:pic>
      <p:pic>
        <p:nvPicPr>
          <p:cNvPr id="6" name="Picture 4" descr="inthetu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0"/>
            <a:ext cx="3124200" cy="4267200"/>
          </a:xfrm>
          <a:prstGeom prst="rect">
            <a:avLst/>
          </a:prstGeom>
          <a:noFill/>
        </p:spPr>
      </p:pic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5486400" cy="6400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274638" indent="-274638"/>
            <a:r>
              <a:rPr lang="en-US" dirty="0" smtClean="0"/>
              <a:t>During </a:t>
            </a:r>
            <a:r>
              <a:rPr lang="en-US" dirty="0" err="1" smtClean="0"/>
              <a:t>th</a:t>
            </a:r>
            <a:r>
              <a:rPr lang="tr-TR" dirty="0" smtClean="0"/>
              <a:t>e 19th </a:t>
            </a:r>
            <a:r>
              <a:rPr lang="en-US" dirty="0" smtClean="0"/>
              <a:t>century, several  </a:t>
            </a:r>
            <a:r>
              <a:rPr lang="en-US" dirty="0" smtClean="0">
                <a:solidFill>
                  <a:srgbClr val="FF0000"/>
                </a:solidFill>
              </a:rPr>
              <a:t>attempts were made to make L2 more like first language learning.</a:t>
            </a:r>
          </a:p>
          <a:p>
            <a:pPr marL="274638" indent="-274638"/>
            <a:endParaRPr lang="tr-TR" dirty="0" smtClean="0"/>
          </a:p>
          <a:p>
            <a:pPr marL="274638" indent="-274638"/>
            <a:endParaRPr lang="en-US" dirty="0" smtClean="0"/>
          </a:p>
          <a:p>
            <a:pPr marL="274638" indent="-274638"/>
            <a:r>
              <a:rPr lang="en-US" dirty="0" smtClean="0">
                <a:solidFill>
                  <a:srgbClr val="FF0000"/>
                </a:solidFill>
              </a:rPr>
              <a:t>E.g. L. </a:t>
            </a:r>
            <a:r>
              <a:rPr lang="en-US" dirty="0" err="1" smtClean="0">
                <a:solidFill>
                  <a:srgbClr val="FF0000"/>
                </a:solidFill>
              </a:rPr>
              <a:t>Sauveur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(1826-1907) used </a:t>
            </a:r>
            <a:r>
              <a:rPr lang="en-US" dirty="0" smtClean="0">
                <a:solidFill>
                  <a:srgbClr val="FF0000"/>
                </a:solidFill>
              </a:rPr>
              <a:t>intensive oral interaction in the L2 in his classes</a:t>
            </a:r>
            <a:r>
              <a:rPr lang="en-US" dirty="0" smtClean="0"/>
              <a:t>. He opened a language school in Boston, and his method soon became referred to as the </a:t>
            </a:r>
            <a:r>
              <a:rPr lang="en-US" dirty="0" smtClean="0">
                <a:solidFill>
                  <a:srgbClr val="FF0000"/>
                </a:solidFill>
              </a:rPr>
              <a:t>Natural Method</a:t>
            </a:r>
            <a:r>
              <a:rPr lang="en-US" dirty="0" smtClean="0"/>
              <a:t>. </a:t>
            </a:r>
            <a:endParaRPr lang="tr-TR" dirty="0" smtClean="0"/>
          </a:p>
          <a:p>
            <a:pPr marL="274638" indent="-274638"/>
            <a:endParaRPr lang="tr-TR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5105400" cy="6169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 believed that a FL could be taught </a:t>
            </a:r>
            <a:r>
              <a:rPr lang="en-US" dirty="0" smtClean="0">
                <a:solidFill>
                  <a:srgbClr val="FF0000"/>
                </a:solidFill>
              </a:rPr>
              <a:t>without translation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the use of L1 </a:t>
            </a:r>
            <a:r>
              <a:rPr lang="en-US" dirty="0" smtClean="0"/>
              <a:t>if meaning was conveyed directly through </a:t>
            </a:r>
            <a:r>
              <a:rPr lang="en-US" dirty="0" smtClean="0">
                <a:solidFill>
                  <a:srgbClr val="FF0000"/>
                </a:solidFill>
              </a:rPr>
              <a:t>demonstration and action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en-US" dirty="0" smtClean="0"/>
              <a:t>The International Phonetic Association </a:t>
            </a:r>
            <a:r>
              <a:rPr lang="en-US" dirty="0" smtClean="0">
                <a:solidFill>
                  <a:srgbClr val="FF0000"/>
                </a:solidFill>
              </a:rPr>
              <a:t>(IPA) </a:t>
            </a:r>
            <a:r>
              <a:rPr lang="en-US" dirty="0" smtClean="0"/>
              <a:t>was founded in 1886, </a:t>
            </a:r>
            <a:r>
              <a:rPr lang="tr-TR" dirty="0" smtClean="0"/>
              <a:t>whose </a:t>
            </a:r>
            <a:r>
              <a:rPr lang="en-US" dirty="0" smtClean="0">
                <a:solidFill>
                  <a:srgbClr val="FF0000"/>
                </a:solidFill>
              </a:rPr>
              <a:t>Phonetic Alphabet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enable</a:t>
            </a:r>
            <a:r>
              <a:rPr lang="tr-TR" dirty="0" smtClean="0"/>
              <a:t>s</a:t>
            </a:r>
            <a:r>
              <a:rPr lang="en-US" dirty="0" smtClean="0"/>
              <a:t> the sounds of any language to be accurately </a:t>
            </a:r>
            <a:r>
              <a:rPr lang="en-US" dirty="0" smtClean="0">
                <a:solidFill>
                  <a:srgbClr val="FF0000"/>
                </a:solidFill>
              </a:rPr>
              <a:t>transcribed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http://unicode.org/reports/tr27/deseret-ipa-ch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3200400" cy="3962400"/>
          </a:xfrm>
          <a:prstGeom prst="rect">
            <a:avLst/>
          </a:prstGeom>
          <a:noFill/>
        </p:spPr>
      </p:pic>
      <p:pic>
        <p:nvPicPr>
          <p:cNvPr id="58370" name="Picture 2" descr="http://virtualbusinessagents.files.wordpress.com/2011/05/transla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29531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photo_593583_adorable_toddler_boy_speaking_on_a_cordless_phone_over_whit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8000"/>
          </a:blip>
          <a:srcRect/>
          <a:stretch>
            <a:fillRect/>
          </a:stretch>
        </p:blipFill>
        <p:spPr>
          <a:xfrm>
            <a:off x="1371600" y="152399"/>
            <a:ext cx="5105400" cy="6659217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304800"/>
            <a:ext cx="8504238" cy="5943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goal of </a:t>
            </a:r>
            <a:r>
              <a:rPr lang="en-US" dirty="0" smtClean="0">
                <a:solidFill>
                  <a:srgbClr val="FF0000"/>
                </a:solidFill>
              </a:rPr>
              <a:t>Direct Method 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Berlitz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Method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is learning how to use a foreign language to </a:t>
            </a:r>
            <a:r>
              <a:rPr lang="en-US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In fact, the </a:t>
            </a:r>
            <a:r>
              <a:rPr lang="en-US" dirty="0" smtClean="0">
                <a:solidFill>
                  <a:srgbClr val="FF0000"/>
                </a:solidFill>
              </a:rPr>
              <a:t>Direct Method </a:t>
            </a:r>
            <a:r>
              <a:rPr lang="en-US" dirty="0" smtClean="0"/>
              <a:t>receives its name from the fact that </a:t>
            </a:r>
            <a:r>
              <a:rPr lang="en-US" dirty="0" smtClean="0">
                <a:solidFill>
                  <a:srgbClr val="FF0000"/>
                </a:solidFill>
              </a:rPr>
              <a:t>meaning</a:t>
            </a:r>
            <a:r>
              <a:rPr lang="en-US" dirty="0" smtClean="0"/>
              <a:t> is to be conveyed </a:t>
            </a:r>
            <a:r>
              <a:rPr lang="en-US" i="1" dirty="0" smtClean="0">
                <a:solidFill>
                  <a:srgbClr val="FF0000"/>
                </a:solidFill>
              </a:rPr>
              <a:t>directly </a:t>
            </a:r>
            <a:r>
              <a:rPr lang="en-US" dirty="0" smtClean="0"/>
              <a:t>in the target language through the use </a:t>
            </a:r>
            <a:r>
              <a:rPr lang="en-US" dirty="0" smtClean="0">
                <a:solidFill>
                  <a:srgbClr val="FF0000"/>
                </a:solidFill>
              </a:rPr>
              <a:t>of demonstration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visual aids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/>
              <a:t>recourse to L1.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everyday vocabulary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sentences</a:t>
            </a:r>
            <a:r>
              <a:rPr lang="en-US" dirty="0" smtClean="0"/>
              <a:t> </a:t>
            </a:r>
            <a:r>
              <a:rPr lang="tr-TR" dirty="0" err="1" smtClean="0"/>
              <a:t>are</a:t>
            </a:r>
            <a:r>
              <a:rPr lang="en-US" dirty="0" smtClean="0"/>
              <a:t> taught.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102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4" action="ppaction://hlinkfile"/>
              </a:rPr>
              <a:t>EXPERIENCE - SAMPLE TEACHING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smtClean="0">
                <a:latin typeface="+mn-lt"/>
              </a:rPr>
              <a:t>Both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speech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listening comprehension </a:t>
            </a:r>
            <a:r>
              <a:rPr lang="tr-TR" sz="2400" dirty="0" smtClean="0">
                <a:latin typeface="+mn-lt"/>
              </a:rPr>
              <a:t>are</a:t>
            </a:r>
            <a:r>
              <a:rPr lang="en-US" sz="2400" dirty="0" smtClean="0">
                <a:latin typeface="+mn-lt"/>
              </a:rPr>
              <a:t> taught.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dirty="0" smtClean="0">
              <a:latin typeface="+mn-lt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Correct pronunciation </a:t>
            </a:r>
            <a:r>
              <a:rPr lang="en-US" sz="2400" dirty="0" smtClean="0">
                <a:latin typeface="+mn-lt"/>
              </a:rPr>
              <a:t>and (inductive)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grammar</a:t>
            </a:r>
            <a:r>
              <a:rPr lang="en-US" sz="2400" dirty="0" smtClean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are</a:t>
            </a:r>
            <a:r>
              <a:rPr lang="en-US" sz="2400" dirty="0" smtClean="0">
                <a:latin typeface="+mn-lt"/>
              </a:rPr>
              <a:t> emphasized.</a:t>
            </a:r>
            <a:endParaRPr lang="en-US" sz="2400" dirty="0" smtClean="0">
              <a:latin typeface="+mn-lt"/>
            </a:endParaRPr>
          </a:p>
        </p:txBody>
      </p:sp>
      <p:pic>
        <p:nvPicPr>
          <p:cNvPr id="4" name="Picture 3" descr="2005-07-25-Kids_01-K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975" y="0"/>
            <a:ext cx="3883025" cy="2586038"/>
          </a:xfrm>
          <a:prstGeom prst="rect">
            <a:avLst/>
          </a:prstGeom>
          <a:noFill/>
        </p:spPr>
      </p:pic>
      <p:pic>
        <p:nvPicPr>
          <p:cNvPr id="36866" name="Picture 2" descr="http://teflbootcamp.com/Pronu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590800"/>
            <a:ext cx="39624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ENERGIZER</a:t>
            </a:r>
            <a:endParaRPr lang="en-US" dirty="0"/>
          </a:p>
        </p:txBody>
      </p:sp>
      <p:pic>
        <p:nvPicPr>
          <p:cNvPr id="5" name="dance by aidan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67000" y="2438400"/>
            <a:ext cx="4334748" cy="246538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outh_247x165"/>
          <p:cNvPicPr>
            <a:picLocks noChangeAspect="1" noChangeArrowheads="1"/>
          </p:cNvPicPr>
          <p:nvPr/>
        </p:nvPicPr>
        <p:blipFill>
          <a:blip r:embed="rId4" cstate="print">
            <a:lum bright="38000"/>
          </a:blip>
          <a:srcRect/>
          <a:stretch>
            <a:fillRect/>
          </a:stretch>
        </p:blipFill>
        <p:spPr>
          <a:xfrm>
            <a:off x="152400" y="0"/>
            <a:ext cx="8610600" cy="6769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6629400" cy="5635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O1 The students read aloud a passage about United States geography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P1 </a:t>
            </a:r>
            <a:r>
              <a:rPr lang="en-US" dirty="0" smtClean="0">
                <a:solidFill>
                  <a:srgbClr val="FF0000"/>
                </a:solidFill>
              </a:rPr>
              <a:t>Reading</a:t>
            </a:r>
            <a:r>
              <a:rPr lang="en-US" dirty="0" smtClean="0"/>
              <a:t> in the target language (L2) should be taught from the beginning </a:t>
            </a:r>
            <a:r>
              <a:rPr lang="en-US" dirty="0" smtClean="0">
                <a:solidFill>
                  <a:srgbClr val="FF0000"/>
                </a:solidFill>
              </a:rPr>
              <a:t>with speaking skill</a:t>
            </a:r>
            <a:r>
              <a:rPr lang="en-US" dirty="0" smtClean="0"/>
              <a:t>. Language is primarily </a:t>
            </a:r>
            <a:r>
              <a:rPr lang="en-US" dirty="0" smtClean="0">
                <a:solidFill>
                  <a:srgbClr val="FF0000"/>
                </a:solidFill>
              </a:rPr>
              <a:t>speech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Culture consists of more than the fine arts</a:t>
            </a:r>
            <a:r>
              <a:rPr lang="en-US" dirty="0" smtClean="0"/>
              <a:t> (e.g. the students study geography and cultural attitudes).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O 2 The teacher points to a part of the map after each sentence is read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P2 </a:t>
            </a:r>
            <a:r>
              <a:rPr lang="en-US" dirty="0" smtClean="0">
                <a:solidFill>
                  <a:srgbClr val="FF0000"/>
                </a:solidFill>
              </a:rPr>
              <a:t>Visual aids </a:t>
            </a:r>
            <a:r>
              <a:rPr lang="en-US" dirty="0" smtClean="0"/>
              <a:t>should be used to help students understand the meaning.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019800" cy="427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 THINKING ABOUT THE EXPERIENCE</a:t>
            </a:r>
            <a:endParaRPr lang="en-US" sz="2400" dirty="0"/>
          </a:p>
        </p:txBody>
      </p:sp>
      <p:pic>
        <p:nvPicPr>
          <p:cNvPr id="32770" name="Picture 2" descr="http://2.bp.blogspot.com/-pPYdARLFrZ8/TclBIghlL3I/AAAAAAAAABo/KMdgOjAGc8U/s1600/cul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4652" y="762000"/>
            <a:ext cx="2529348" cy="2133600"/>
          </a:xfrm>
          <a:prstGeom prst="rect">
            <a:avLst/>
          </a:prstGeom>
          <a:noFill/>
        </p:spPr>
      </p:pic>
      <p:pic>
        <p:nvPicPr>
          <p:cNvPr id="6" name="Picture 26" descr="6716-Brown-Dog-Mascot-Cartoon-Character-Dressed-As-A-Super-Hero-Flying-Clipart-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8932" y="2895600"/>
            <a:ext cx="2475068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6553200" cy="6245352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3 The teacher uses the (L2) to ask the students if they have a question. The students use the target language to ask their questions</a:t>
            </a:r>
            <a:r>
              <a:rPr lang="en-US" dirty="0" smtClean="0"/>
              <a:t>.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 3 The native language </a:t>
            </a:r>
            <a:r>
              <a:rPr lang="en-US" dirty="0" smtClean="0">
                <a:solidFill>
                  <a:srgbClr val="FF0000"/>
                </a:solidFill>
              </a:rPr>
              <a:t>(L1) should not be used </a:t>
            </a:r>
            <a:r>
              <a:rPr lang="en-US" dirty="0" smtClean="0"/>
              <a:t>in the classroom</a:t>
            </a:r>
            <a:r>
              <a:rPr lang="en-US" dirty="0" smtClean="0"/>
              <a:t>.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 4</a:t>
            </a:r>
            <a:r>
              <a:rPr lang="en-US" b="1" dirty="0" smtClean="0"/>
              <a:t> </a:t>
            </a:r>
            <a:r>
              <a:rPr lang="en-US" dirty="0" smtClean="0"/>
              <a:t>The teacher answers the students' questions by drawing on the blackboard or giving examples</a:t>
            </a:r>
            <a:r>
              <a:rPr lang="en-US" dirty="0" smtClean="0"/>
              <a:t>.</a:t>
            </a:r>
            <a:endParaRPr lang="tr-TR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P 4 The teacher should </a:t>
            </a:r>
            <a:r>
              <a:rPr lang="en-US" dirty="0" smtClean="0">
                <a:solidFill>
                  <a:srgbClr val="FF0000"/>
                </a:solidFill>
              </a:rPr>
              <a:t>demonstrate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not explain or translate </a:t>
            </a:r>
            <a:r>
              <a:rPr lang="en-US" dirty="0" smtClean="0"/>
              <a:t>so that students make a </a:t>
            </a:r>
            <a:r>
              <a:rPr lang="en-US" dirty="0" smtClean="0">
                <a:solidFill>
                  <a:srgbClr val="FF0000"/>
                </a:solidFill>
              </a:rPr>
              <a:t>direct association </a:t>
            </a:r>
            <a:r>
              <a:rPr lang="en-US" dirty="0" smtClean="0"/>
              <a:t>between L2 and meaning.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887" y="0"/>
            <a:ext cx="1662113" cy="229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 descr="http://www.little-linguist.co.uk/user/products/large/Boite-Flashcards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2590800" cy="2262170"/>
          </a:xfrm>
          <a:prstGeom prst="rect">
            <a:avLst/>
          </a:prstGeom>
          <a:noFill/>
        </p:spPr>
      </p:pic>
      <p:pic>
        <p:nvPicPr>
          <p:cNvPr id="6" name="Picture 2" descr="http://www.reedlibrary.com/j0386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572000"/>
            <a:ext cx="25146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</TotalTime>
  <Words>747</Words>
  <Application>Microsoft Office PowerPoint</Application>
  <PresentationFormat>On-screen Show (4:3)</PresentationFormat>
  <Paragraphs>151</Paragraphs>
  <Slides>24</Slides>
  <Notes>20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 The Direct Method</vt:lpstr>
      <vt:lpstr>Slide 2</vt:lpstr>
      <vt:lpstr>Slide 3</vt:lpstr>
      <vt:lpstr>Slide 4</vt:lpstr>
      <vt:lpstr>Slide 5</vt:lpstr>
      <vt:lpstr>EXPERIENCE - SAMPLE TEACHING</vt:lpstr>
      <vt:lpstr>ENERGIZER</vt:lpstr>
      <vt:lpstr> THINKING ABOUT THE EXPERIENCE</vt:lpstr>
      <vt:lpstr>Slide 9</vt:lpstr>
      <vt:lpstr>Slide 10</vt:lpstr>
      <vt:lpstr>Slide 11</vt:lpstr>
      <vt:lpstr>ENERGIZER</vt:lpstr>
      <vt:lpstr>Slide 13</vt:lpstr>
      <vt:lpstr>Slide 14</vt:lpstr>
      <vt:lpstr>Experience with direct method</vt:lpstr>
      <vt:lpstr>REVIEWING THE PRINCIPLES</vt:lpstr>
      <vt:lpstr>Slide 17</vt:lpstr>
      <vt:lpstr>energizer</vt:lpstr>
      <vt:lpstr>Slide 19</vt:lpstr>
      <vt:lpstr>Slide 20</vt:lpstr>
      <vt:lpstr>Slide 21</vt:lpstr>
      <vt:lpstr>energizer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Direct Method</dc:title>
  <dc:creator>MrChetin</dc:creator>
  <cp:lastModifiedBy>mr chetın</cp:lastModifiedBy>
  <cp:revision>111</cp:revision>
  <dcterms:created xsi:type="dcterms:W3CDTF">2008-02-12T15:06:08Z</dcterms:created>
  <dcterms:modified xsi:type="dcterms:W3CDTF">2011-10-02T15:47:59Z</dcterms:modified>
</cp:coreProperties>
</file>