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4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55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6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061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18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04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76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93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04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11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A8B1-D0B2-4D35-85F4-45D5498C18F1}" type="datetimeFigureOut">
              <a:rPr lang="tr-TR" smtClean="0"/>
              <a:t>19.04.2013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1884-23AB-419F-B97E-5A50594705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88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9000" b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563888" y="2060848"/>
            <a:ext cx="7772400" cy="1470025"/>
          </a:xfrm>
        </p:spPr>
        <p:txBody>
          <a:bodyPr/>
          <a:lstStyle/>
          <a:p>
            <a:r>
              <a:rPr lang="tr-TR" dirty="0" smtClean="0"/>
              <a:t>GRAMMAR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11960" y="3140968"/>
            <a:ext cx="6400800" cy="1752600"/>
          </a:xfrm>
        </p:spPr>
        <p:txBody>
          <a:bodyPr/>
          <a:lstStyle/>
          <a:p>
            <a:r>
              <a:rPr lang="tr-TR" dirty="0" smtClean="0"/>
              <a:t>Hacer Yiğitler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51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8. </a:t>
            </a:r>
            <a:r>
              <a:rPr lang="tr-TR" b="1" dirty="0" err="1" smtClean="0">
                <a:solidFill>
                  <a:srgbClr val="00B050"/>
                </a:solidFill>
              </a:rPr>
              <a:t>Constituent</a:t>
            </a:r>
            <a:r>
              <a:rPr lang="tr-TR" b="1" dirty="0" smtClean="0">
                <a:solidFill>
                  <a:srgbClr val="00B050"/>
                </a:solidFill>
              </a:rPr>
              <a:t> Analysis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technique employed in this approach is designed to show how small constituents (or</a:t>
            </a:r>
            <a:r>
              <a:rPr lang="tr-TR" dirty="0" smtClean="0"/>
              <a:t> </a:t>
            </a:r>
            <a:r>
              <a:rPr lang="en-US" dirty="0" smtClean="0"/>
              <a:t>components) in sentences go together to form larger constituents. One basic step is</a:t>
            </a:r>
            <a:r>
              <a:rPr lang="tr-TR" dirty="0" smtClean="0"/>
              <a:t> </a:t>
            </a:r>
            <a:r>
              <a:rPr lang="en-US" dirty="0" smtClean="0"/>
              <a:t>determining how words go together to form phrases.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035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1. </a:t>
            </a:r>
            <a:r>
              <a:rPr lang="tr-TR" b="1" dirty="0" err="1" smtClean="0">
                <a:solidFill>
                  <a:srgbClr val="00B050"/>
                </a:solidFill>
              </a:rPr>
              <a:t>Grammar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describing the structure of phrases and sentences in such a way that</a:t>
            </a:r>
            <a:r>
              <a:rPr lang="tr-TR" dirty="0" smtClean="0"/>
              <a:t> </a:t>
            </a:r>
            <a:r>
              <a:rPr lang="en-US" dirty="0" smtClean="0"/>
              <a:t>we account for all the grammatical sequences in a language and rule out all the</a:t>
            </a:r>
            <a:r>
              <a:rPr lang="tr-TR" dirty="0" smtClean="0"/>
              <a:t> </a:t>
            </a:r>
            <a:r>
              <a:rPr lang="en-US" dirty="0" smtClean="0"/>
              <a:t>ungrammatical sequences is one way of defining grammar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159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2. </a:t>
            </a:r>
            <a:r>
              <a:rPr lang="tr-TR" b="1" dirty="0" err="1" smtClean="0">
                <a:solidFill>
                  <a:srgbClr val="00B050"/>
                </a:solidFill>
              </a:rPr>
              <a:t>Parts</a:t>
            </a:r>
            <a:r>
              <a:rPr lang="tr-TR" b="1" dirty="0" smtClean="0">
                <a:solidFill>
                  <a:srgbClr val="00B050"/>
                </a:solidFill>
              </a:rPr>
              <a:t> of </a:t>
            </a:r>
            <a:r>
              <a:rPr lang="tr-TR" b="1" dirty="0" err="1" smtClean="0">
                <a:solidFill>
                  <a:srgbClr val="00B050"/>
                </a:solidFill>
              </a:rPr>
              <a:t>speech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 such as “adjective” and “noun” are used to label forms in the language as the parts</a:t>
            </a:r>
            <a:r>
              <a:rPr lang="tr-TR" dirty="0" smtClean="0"/>
              <a:t> </a:t>
            </a:r>
            <a:r>
              <a:rPr lang="en-US" dirty="0" smtClean="0"/>
              <a:t>of speech or word classes.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697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3. </a:t>
            </a:r>
            <a:r>
              <a:rPr lang="tr-TR" b="1" dirty="0" err="1" smtClean="0">
                <a:solidFill>
                  <a:srgbClr val="00B050"/>
                </a:solidFill>
              </a:rPr>
              <a:t>Agreement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addition to the terms used for the parts of speech, traditional grammatical analysis</a:t>
            </a:r>
            <a:r>
              <a:rPr lang="tr-TR" dirty="0" smtClean="0"/>
              <a:t> </a:t>
            </a:r>
            <a:r>
              <a:rPr lang="en-US" dirty="0" smtClean="0"/>
              <a:t>has also given us a number of other categories, </a:t>
            </a:r>
            <a:r>
              <a:rPr lang="tr-TR" dirty="0" smtClean="0"/>
              <a:t>.</a:t>
            </a:r>
            <a:r>
              <a:rPr lang="en-US" dirty="0" smtClean="0"/>
              <a:t>These categories can be discussed in isolation, but their role in</a:t>
            </a:r>
            <a:r>
              <a:rPr lang="tr-TR" dirty="0" smtClean="0"/>
              <a:t> </a:t>
            </a:r>
            <a:r>
              <a:rPr lang="en-US" dirty="0" smtClean="0"/>
              <a:t>describing language structure becomes clearer when we consider them in terms of</a:t>
            </a:r>
            <a:r>
              <a:rPr lang="tr-TR" dirty="0" smtClean="0"/>
              <a:t> </a:t>
            </a:r>
            <a:r>
              <a:rPr lang="en-US" dirty="0" smtClean="0"/>
              <a:t>agreement.</a:t>
            </a:r>
            <a:endParaRPr lang="tr-TR" dirty="0" smtClean="0"/>
          </a:p>
          <a:p>
            <a:r>
              <a:rPr lang="tr-TR" b="1" dirty="0" smtClean="0">
                <a:solidFill>
                  <a:srgbClr val="00B0F0"/>
                </a:solidFill>
              </a:rPr>
              <a:t>1. </a:t>
            </a:r>
            <a:r>
              <a:rPr lang="tr-TR" b="1" dirty="0" err="1" smtClean="0">
                <a:solidFill>
                  <a:srgbClr val="00B0F0"/>
                </a:solidFill>
              </a:rPr>
              <a:t>number</a:t>
            </a:r>
            <a:r>
              <a:rPr lang="tr-TR" b="1" dirty="0" smtClean="0">
                <a:solidFill>
                  <a:srgbClr val="00B0F0"/>
                </a:solidFill>
              </a:rPr>
              <a:t> – </a:t>
            </a:r>
            <a:r>
              <a:rPr lang="tr-TR" b="1" dirty="0" err="1" smtClean="0">
                <a:solidFill>
                  <a:srgbClr val="00B0F0"/>
                </a:solidFill>
              </a:rPr>
              <a:t>Singular</a:t>
            </a:r>
            <a:r>
              <a:rPr lang="tr-TR" b="1" dirty="0" smtClean="0">
                <a:solidFill>
                  <a:srgbClr val="00B0F0"/>
                </a:solidFill>
              </a:rPr>
              <a:t>/</a:t>
            </a:r>
            <a:r>
              <a:rPr lang="tr-TR" b="1" dirty="0" err="1" smtClean="0">
                <a:solidFill>
                  <a:srgbClr val="00B0F0"/>
                </a:solidFill>
              </a:rPr>
              <a:t>plural</a:t>
            </a:r>
            <a:endParaRPr lang="tr-TR" b="1" dirty="0" smtClean="0">
              <a:solidFill>
                <a:srgbClr val="00B0F0"/>
              </a:solidFill>
            </a:endParaRPr>
          </a:p>
          <a:p>
            <a:r>
              <a:rPr lang="tr-TR" b="1" dirty="0" smtClean="0">
                <a:solidFill>
                  <a:srgbClr val="00B0F0"/>
                </a:solidFill>
              </a:rPr>
              <a:t>2. </a:t>
            </a:r>
            <a:r>
              <a:rPr lang="tr-TR" b="1" dirty="0" err="1" smtClean="0">
                <a:solidFill>
                  <a:srgbClr val="00B0F0"/>
                </a:solidFill>
              </a:rPr>
              <a:t>person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– I, </a:t>
            </a:r>
            <a:r>
              <a:rPr lang="tr-TR" b="1" dirty="0" err="1" smtClean="0">
                <a:solidFill>
                  <a:srgbClr val="00B0F0"/>
                </a:solidFill>
              </a:rPr>
              <a:t>we</a:t>
            </a:r>
            <a:r>
              <a:rPr lang="tr-TR" b="1" dirty="0" smtClean="0">
                <a:solidFill>
                  <a:srgbClr val="00B0F0"/>
                </a:solidFill>
              </a:rPr>
              <a:t>, </a:t>
            </a:r>
            <a:r>
              <a:rPr lang="tr-TR" b="1" dirty="0" err="1" smtClean="0">
                <a:solidFill>
                  <a:srgbClr val="00B0F0"/>
                </a:solidFill>
              </a:rPr>
              <a:t>you</a:t>
            </a:r>
            <a:r>
              <a:rPr lang="tr-TR" b="1" dirty="0" smtClean="0">
                <a:solidFill>
                  <a:srgbClr val="00B0F0"/>
                </a:solidFill>
              </a:rPr>
              <a:t>, </a:t>
            </a:r>
            <a:r>
              <a:rPr lang="tr-TR" b="1" dirty="0" err="1" smtClean="0">
                <a:solidFill>
                  <a:srgbClr val="00B0F0"/>
                </a:solidFill>
              </a:rPr>
              <a:t>she</a:t>
            </a:r>
            <a:endParaRPr lang="tr-TR" b="1" dirty="0" smtClean="0">
              <a:solidFill>
                <a:srgbClr val="00B0F0"/>
              </a:solidFill>
            </a:endParaRPr>
          </a:p>
          <a:p>
            <a:r>
              <a:rPr lang="tr-TR" b="1" dirty="0" smtClean="0">
                <a:solidFill>
                  <a:srgbClr val="00B0F0"/>
                </a:solidFill>
              </a:rPr>
              <a:t>3. </a:t>
            </a:r>
            <a:r>
              <a:rPr lang="tr-TR" b="1" dirty="0" err="1" smtClean="0">
                <a:solidFill>
                  <a:srgbClr val="00B0F0"/>
                </a:solidFill>
              </a:rPr>
              <a:t>gender</a:t>
            </a:r>
            <a:r>
              <a:rPr lang="tr-TR" b="1" dirty="0">
                <a:solidFill>
                  <a:srgbClr val="00B0F0"/>
                </a:solidFill>
              </a:rPr>
              <a:t> </a:t>
            </a:r>
            <a:r>
              <a:rPr lang="tr-TR" b="1" dirty="0" smtClean="0">
                <a:solidFill>
                  <a:srgbClr val="00B0F0"/>
                </a:solidFill>
              </a:rPr>
              <a:t>– </a:t>
            </a:r>
            <a:r>
              <a:rPr lang="tr-TR" b="1" dirty="0" err="1" smtClean="0">
                <a:solidFill>
                  <a:srgbClr val="00B0F0"/>
                </a:solidFill>
              </a:rPr>
              <a:t>Cathy</a:t>
            </a:r>
            <a:r>
              <a:rPr lang="tr-TR" b="1" dirty="0" smtClean="0">
                <a:solidFill>
                  <a:srgbClr val="00B0F0"/>
                </a:solidFill>
              </a:rPr>
              <a:t>, </a:t>
            </a:r>
            <a:r>
              <a:rPr lang="tr-TR" b="1" dirty="0" err="1" smtClean="0">
                <a:solidFill>
                  <a:srgbClr val="00B0F0"/>
                </a:solidFill>
              </a:rPr>
              <a:t>Jason</a:t>
            </a:r>
            <a:endParaRPr lang="tr-TR" b="1" dirty="0" smtClean="0">
              <a:solidFill>
                <a:srgbClr val="00B0F0"/>
              </a:solidFill>
            </a:endParaRPr>
          </a:p>
          <a:p>
            <a:r>
              <a:rPr lang="tr-TR" b="1" dirty="0" smtClean="0">
                <a:solidFill>
                  <a:srgbClr val="00B0F0"/>
                </a:solidFill>
              </a:rPr>
              <a:t>4. tense – </a:t>
            </a:r>
            <a:r>
              <a:rPr lang="tr-TR" b="1" dirty="0" err="1" smtClean="0">
                <a:solidFill>
                  <a:srgbClr val="00B0F0"/>
                </a:solidFill>
              </a:rPr>
              <a:t>Past</a:t>
            </a:r>
            <a:r>
              <a:rPr lang="tr-TR" b="1" dirty="0" smtClean="0">
                <a:solidFill>
                  <a:srgbClr val="00B0F0"/>
                </a:solidFill>
              </a:rPr>
              <a:t>, </a:t>
            </a:r>
            <a:r>
              <a:rPr lang="tr-TR" b="1" dirty="0" err="1" smtClean="0">
                <a:solidFill>
                  <a:srgbClr val="00B0F0"/>
                </a:solidFill>
              </a:rPr>
              <a:t>Present</a:t>
            </a:r>
            <a:endParaRPr lang="tr-TR" b="1" dirty="0" smtClean="0">
              <a:solidFill>
                <a:srgbClr val="00B0F0"/>
              </a:solidFill>
            </a:endParaRPr>
          </a:p>
          <a:p>
            <a:r>
              <a:rPr lang="tr-TR" b="1" dirty="0" smtClean="0">
                <a:solidFill>
                  <a:srgbClr val="00B0F0"/>
                </a:solidFill>
              </a:rPr>
              <a:t>5. </a:t>
            </a:r>
            <a:r>
              <a:rPr lang="tr-TR" b="1" dirty="0" err="1" smtClean="0">
                <a:solidFill>
                  <a:srgbClr val="00B0F0"/>
                </a:solidFill>
              </a:rPr>
              <a:t>voice</a:t>
            </a:r>
            <a:r>
              <a:rPr lang="tr-TR" b="1" dirty="0" smtClean="0">
                <a:solidFill>
                  <a:srgbClr val="00B0F0"/>
                </a:solidFill>
              </a:rPr>
              <a:t> – Active/</a:t>
            </a:r>
            <a:r>
              <a:rPr lang="tr-TR" b="1" dirty="0" err="1" smtClean="0">
                <a:solidFill>
                  <a:srgbClr val="00B0F0"/>
                </a:solidFill>
              </a:rPr>
              <a:t>passive</a:t>
            </a:r>
            <a:endParaRPr lang="tr-TR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74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4. </a:t>
            </a:r>
            <a:r>
              <a:rPr lang="tr-TR" b="1" dirty="0" err="1" smtClean="0">
                <a:solidFill>
                  <a:srgbClr val="00B050"/>
                </a:solidFill>
              </a:rPr>
              <a:t>Grammatical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gender</a:t>
            </a:r>
            <a:r>
              <a:rPr lang="tr-TR" b="1" dirty="0" smtClean="0">
                <a:solidFill>
                  <a:srgbClr val="00B050"/>
                </a:solidFill>
              </a:rPr>
              <a:t> vs. Natural </a:t>
            </a:r>
            <a:r>
              <a:rPr lang="tr-TR" b="1" dirty="0" err="1" smtClean="0">
                <a:solidFill>
                  <a:srgbClr val="00B050"/>
                </a:solidFill>
              </a:rPr>
              <a:t>gender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type of biological distinction used in English is quite different from the more</a:t>
            </a:r>
            <a:r>
              <a:rPr lang="tr-TR" dirty="0" smtClean="0"/>
              <a:t> </a:t>
            </a:r>
            <a:r>
              <a:rPr lang="en-US" dirty="0" smtClean="0"/>
              <a:t>common distinction found in languages that use grammatical gender. Whereas</a:t>
            </a:r>
            <a:r>
              <a:rPr lang="tr-TR" dirty="0" smtClean="0"/>
              <a:t> </a:t>
            </a:r>
            <a:r>
              <a:rPr lang="en-US" dirty="0" smtClean="0"/>
              <a:t>natural gender is based on sex (male and female), grammatical gender is based on</a:t>
            </a:r>
            <a:r>
              <a:rPr lang="tr-TR" dirty="0" smtClean="0"/>
              <a:t> </a:t>
            </a:r>
            <a:r>
              <a:rPr lang="en-US" dirty="0" smtClean="0"/>
              <a:t>the type of noun (masculine and feminine) and is not tied to sex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02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Spanish, for example, has two grammatical genders, masculine and feminine,</a:t>
            </a:r>
            <a:r>
              <a:rPr lang="tr-TR" dirty="0" smtClean="0"/>
              <a:t> </a:t>
            </a:r>
            <a:r>
              <a:rPr lang="en-US" dirty="0" smtClean="0"/>
              <a:t>illustrated by the expressions el sol (“the sun”) and la </a:t>
            </a:r>
            <a:r>
              <a:rPr lang="en-US" dirty="0" err="1" smtClean="0"/>
              <a:t>luna</a:t>
            </a:r>
            <a:r>
              <a:rPr lang="en-US" dirty="0" smtClean="0"/>
              <a:t> (“the moon”). German</a:t>
            </a:r>
            <a:r>
              <a:rPr lang="tr-TR" dirty="0" smtClean="0"/>
              <a:t> </a:t>
            </a:r>
            <a:r>
              <a:rPr lang="en-US" dirty="0" smtClean="0"/>
              <a:t>uses three genders, masculine der </a:t>
            </a:r>
            <a:r>
              <a:rPr lang="en-US" dirty="0" err="1" smtClean="0"/>
              <a:t>Mond</a:t>
            </a:r>
            <a:r>
              <a:rPr lang="en-US" dirty="0" smtClean="0"/>
              <a:t> (“the moon”), feminine die </a:t>
            </a:r>
            <a:r>
              <a:rPr lang="en-US" dirty="0" err="1" smtClean="0"/>
              <a:t>Sonne</a:t>
            </a:r>
            <a:r>
              <a:rPr lang="en-US" dirty="0" smtClean="0"/>
              <a:t> (“the sun”)</a:t>
            </a:r>
            <a:r>
              <a:rPr lang="tr-TR" dirty="0" smtClean="0"/>
              <a:t> </a:t>
            </a:r>
            <a:r>
              <a:rPr lang="en-US" dirty="0" smtClean="0"/>
              <a:t>and neuter das </a:t>
            </a:r>
            <a:r>
              <a:rPr lang="en-US" dirty="0" err="1" smtClean="0"/>
              <a:t>Feuer</a:t>
            </a:r>
            <a:r>
              <a:rPr lang="en-US" dirty="0" smtClean="0"/>
              <a:t> (“the fire”).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2830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5. </a:t>
            </a:r>
            <a:r>
              <a:rPr lang="tr-TR" b="1" dirty="0" err="1" smtClean="0">
                <a:solidFill>
                  <a:srgbClr val="00B050"/>
                </a:solidFill>
              </a:rPr>
              <a:t>The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Prescriptive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Approach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</a:t>
            </a:r>
            <a:r>
              <a:rPr lang="tr-TR" dirty="0" smtClean="0"/>
              <a:t>e</a:t>
            </a:r>
            <a:r>
              <a:rPr lang="en-US" dirty="0" smtClean="0"/>
              <a:t> view of grammar as a</a:t>
            </a:r>
            <a:r>
              <a:rPr lang="tr-TR" dirty="0" smtClean="0"/>
              <a:t> </a:t>
            </a:r>
            <a:r>
              <a:rPr lang="en-US" dirty="0" smtClean="0"/>
              <a:t>set of rules for the “proper” use of a language is still to be found today and may be best</a:t>
            </a:r>
            <a:r>
              <a:rPr lang="tr-TR" dirty="0" smtClean="0"/>
              <a:t> </a:t>
            </a:r>
            <a:r>
              <a:rPr lang="en-US" dirty="0" smtClean="0"/>
              <a:t>characterized as the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prescriptive approach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591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6. </a:t>
            </a:r>
            <a:r>
              <a:rPr lang="tr-TR" b="1" dirty="0" err="1" smtClean="0">
                <a:solidFill>
                  <a:srgbClr val="00B050"/>
                </a:solidFill>
              </a:rPr>
              <a:t>The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Descriptive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Approach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Analysts collected samples</a:t>
            </a:r>
            <a:r>
              <a:rPr lang="tr-TR" dirty="0" smtClean="0"/>
              <a:t> </a:t>
            </a:r>
            <a:r>
              <a:rPr lang="en-US" dirty="0" smtClean="0"/>
              <a:t>of the language they were interested in and attempted to describe the regular</a:t>
            </a:r>
            <a:r>
              <a:rPr lang="tr-TR" dirty="0" smtClean="0"/>
              <a:t> </a:t>
            </a:r>
            <a:r>
              <a:rPr lang="en-US" dirty="0" smtClean="0"/>
              <a:t>structures of the language as it was used, not according to some view of how it should</a:t>
            </a:r>
            <a:r>
              <a:rPr lang="tr-TR" dirty="0" smtClean="0"/>
              <a:t> </a:t>
            </a:r>
            <a:r>
              <a:rPr lang="en-US" dirty="0" smtClean="0"/>
              <a:t>be used. This is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the descriptive approach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114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7. </a:t>
            </a:r>
            <a:r>
              <a:rPr lang="tr-TR" b="1" dirty="0" err="1" smtClean="0">
                <a:solidFill>
                  <a:srgbClr val="00B050"/>
                </a:solidFill>
              </a:rPr>
              <a:t>Structural</a:t>
            </a:r>
            <a:r>
              <a:rPr lang="tr-TR" b="1" dirty="0" smtClean="0">
                <a:solidFill>
                  <a:srgbClr val="00B050"/>
                </a:solidFill>
              </a:rPr>
              <a:t> Analysis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type of descriptive approach is called structural analysis and its main concern is</a:t>
            </a:r>
            <a:r>
              <a:rPr lang="tr-TR" dirty="0" smtClean="0"/>
              <a:t> </a:t>
            </a:r>
            <a:r>
              <a:rPr lang="en-US" dirty="0" smtClean="0"/>
              <a:t>to investigate the distribution of forms in a language.</a:t>
            </a:r>
            <a:endParaRPr lang="tr-TR" dirty="0" smtClean="0"/>
          </a:p>
          <a:p>
            <a:r>
              <a:rPr lang="en-US" dirty="0" smtClean="0"/>
              <a:t>The _______________ makes a lot of noise.</a:t>
            </a:r>
          </a:p>
          <a:p>
            <a:r>
              <a:rPr lang="en-US" dirty="0" smtClean="0"/>
              <a:t>I heard a _______________ yesterday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77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461</Words>
  <Application>Microsoft Office PowerPoint</Application>
  <PresentationFormat>Ekran Gösterisi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GRAMMAR</vt:lpstr>
      <vt:lpstr>1. Grammar</vt:lpstr>
      <vt:lpstr>2. Parts of speech</vt:lpstr>
      <vt:lpstr>3. Agreement</vt:lpstr>
      <vt:lpstr>4. Grammatical gender vs. Natural gender</vt:lpstr>
      <vt:lpstr>PowerPoint Sunusu</vt:lpstr>
      <vt:lpstr>5. The Prescriptive Approach</vt:lpstr>
      <vt:lpstr>6. The Descriptive Approach</vt:lpstr>
      <vt:lpstr>7. Structural Analysis</vt:lpstr>
      <vt:lpstr>8. Constituent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pc</dc:creator>
  <cp:lastModifiedBy>pc</cp:lastModifiedBy>
  <cp:revision>4</cp:revision>
  <dcterms:created xsi:type="dcterms:W3CDTF">2013-04-19T15:04:00Z</dcterms:created>
  <dcterms:modified xsi:type="dcterms:W3CDTF">2013-04-19T17:33:59Z</dcterms:modified>
</cp:coreProperties>
</file>