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72" r:id="rId4"/>
    <p:sldId id="258" r:id="rId5"/>
    <p:sldId id="268" r:id="rId6"/>
    <p:sldId id="259" r:id="rId7"/>
    <p:sldId id="260" r:id="rId8"/>
    <p:sldId id="261" r:id="rId9"/>
    <p:sldId id="269" r:id="rId10"/>
    <p:sldId id="262" r:id="rId11"/>
    <p:sldId id="263" r:id="rId12"/>
    <p:sldId id="270" r:id="rId13"/>
    <p:sldId id="264" r:id="rId14"/>
    <p:sldId id="265" r:id="rId15"/>
    <p:sldId id="266" r:id="rId16"/>
    <p:sldId id="271" r:id="rId17"/>
    <p:sldId id="267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12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6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1FE7A-7702-40DB-9DDB-587DAC1B3B30}" type="datetimeFigureOut">
              <a:rPr lang="en-US"/>
              <a:pPr>
                <a:defRPr/>
              </a:pPr>
              <a:t>9/24/2012</a:t>
            </a:fld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3607441-7D47-433C-9EE6-47F9925145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E77BD-FA72-4A03-96C4-0EA6E44A7C79}" type="datetimeFigureOut">
              <a:rPr lang="en-US"/>
              <a:pPr>
                <a:defRPr/>
              </a:pPr>
              <a:t>9/24/2012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199FE-C2B4-424B-89A4-6C0FD0B5FE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4CEBC-0235-43AB-86DF-FD2A67B3C6B1}" type="datetimeFigureOut">
              <a:rPr lang="en-US"/>
              <a:pPr>
                <a:defRPr/>
              </a:pPr>
              <a:t>9/24/2012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796BA-A46F-406E-BE6D-A0AB9C7E6B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FD9A4-56BB-497F-BAE6-CBD9911D6E55}" type="datetimeFigureOut">
              <a:rPr lang="en-US"/>
              <a:pPr>
                <a:defRPr/>
              </a:pPr>
              <a:t>9/24/2012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BC062-F9C3-44D4-9E31-EA0053E665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6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7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8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70470-CE6A-4405-A858-380912F0E660}" type="datetimeFigureOut">
              <a:rPr lang="en-US"/>
              <a:pPr>
                <a:defRPr/>
              </a:pPr>
              <a:t>9/24/2012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4CE47D-D9D9-4677-98E8-6D986DD1F8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8E764A-D78B-47C7-94B8-6D8E34AF095D}" type="datetimeFigureOut">
              <a:rPr lang="en-US"/>
              <a:pPr>
                <a:defRPr/>
              </a:pPr>
              <a:t>9/24/2012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05653-D9D7-44A5-89BE-7946501A05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FF9D4-0294-41CC-A29F-9E7CAB842884}" type="datetimeFigureOut">
              <a:rPr lang="en-US"/>
              <a:pPr>
                <a:defRPr/>
              </a:pPr>
              <a:t>9/24/2012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362CD-52A2-43C2-B1B4-92652502A6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D1305-0A47-4EA0-A59A-E38A097C416B}" type="datetimeFigureOut">
              <a:rPr lang="en-US"/>
              <a:pPr>
                <a:defRPr/>
              </a:pPr>
              <a:t>9/24/2012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7419F-B233-438A-B001-7963F6B9C6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7FF2A-835A-4923-A514-682042035349}" type="datetimeFigureOut">
              <a:rPr lang="en-US"/>
              <a:pPr>
                <a:defRPr/>
              </a:pPr>
              <a:t>9/24/2012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39198-CC20-4D37-8E64-3FA185173D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8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214EE-91BF-4558-AF2E-695712296D7C}" type="datetimeFigureOut">
              <a:rPr lang="en-US"/>
              <a:pPr>
                <a:defRPr/>
              </a:pPr>
              <a:t>9/24/2012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6A028-9491-4B55-92DD-0CEFF3555C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1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2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8F755-27F8-4280-B50A-AF2B18A382DC}" type="datetimeFigureOut">
              <a:rPr lang="en-US"/>
              <a:pPr>
                <a:defRPr/>
              </a:pPr>
              <a:t>9/24/2012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4479B-1E55-42B7-8F1E-321D1F49A0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45EEE788-F50C-40CB-B98D-A7E4BB76BB91}" type="datetimeFigureOut">
              <a:rPr lang="en-US"/>
              <a:pPr>
                <a:defRPr/>
              </a:pPr>
              <a:t>9/24/2012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6801BF31-1E97-4CD2-92DC-4F080D5C6A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9" r:id="rId2"/>
    <p:sldLayoutId id="2147483697" r:id="rId3"/>
    <p:sldLayoutId id="2147483690" r:id="rId4"/>
    <p:sldLayoutId id="2147483691" r:id="rId5"/>
    <p:sldLayoutId id="2147483692" r:id="rId6"/>
    <p:sldLayoutId id="2147483693" r:id="rId7"/>
    <p:sldLayoutId id="2147483698" r:id="rId8"/>
    <p:sldLayoutId id="2147483699" r:id="rId9"/>
    <p:sldLayoutId id="2147483694" r:id="rId10"/>
    <p:sldLayoutId id="214748369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fontAlgn="base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fontAlgn="base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eng1.avi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eng.avi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grammartranslation.doc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G:\fun\Videos\Baby_Goin_Crazy.wmv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HUM 403 Methodology in ELT</a:t>
            </a:r>
          </a:p>
          <a:p>
            <a:r>
              <a:rPr lang="en-US" smtClean="0"/>
              <a:t>Yakup Cetin</a:t>
            </a:r>
          </a:p>
          <a:p>
            <a:endParaRPr lang="en-US" smtClean="0"/>
          </a:p>
        </p:txBody>
      </p:sp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457200" y="1506538"/>
            <a:ext cx="8229600" cy="1470025"/>
          </a:xfrm>
        </p:spPr>
        <p:txBody>
          <a:bodyPr/>
          <a:lstStyle/>
          <a:p>
            <a:r>
              <a:rPr b="1" smtClean="0"/>
              <a:t>The Grammar-Translation Method</a:t>
            </a:r>
            <a:endParaRPr smtClean="0"/>
          </a:p>
        </p:txBody>
      </p:sp>
      <p:pic>
        <p:nvPicPr>
          <p:cNvPr id="13316" name="Picture 4" descr="shakespeare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4953000"/>
            <a:ext cx="1362075" cy="1752600"/>
          </a:xfrm>
          <a:prstGeom prst="rect">
            <a:avLst/>
          </a:prstGeom>
          <a:noFill/>
        </p:spPr>
      </p:pic>
      <p:pic>
        <p:nvPicPr>
          <p:cNvPr id="13318" name="Picture 6" descr="mark-twain-with-pip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4953000"/>
            <a:ext cx="1308100" cy="1752600"/>
          </a:xfrm>
          <a:prstGeom prst="rect">
            <a:avLst/>
          </a:prstGeom>
          <a:noFill/>
        </p:spPr>
      </p:pic>
      <p:pic>
        <p:nvPicPr>
          <p:cNvPr id="13320" name="Picture 8" descr="dostoevsky-cro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71800" y="4953000"/>
            <a:ext cx="1446213" cy="1752600"/>
          </a:xfrm>
          <a:prstGeom prst="rect">
            <a:avLst/>
          </a:prstGeom>
          <a:noFill/>
        </p:spPr>
      </p:pic>
      <p:pic>
        <p:nvPicPr>
          <p:cNvPr id="13322" name="Picture 10" descr="leo_tolstoy0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19600" y="4953000"/>
            <a:ext cx="1374775" cy="1752600"/>
          </a:xfrm>
          <a:prstGeom prst="rect">
            <a:avLst/>
          </a:prstGeom>
          <a:noFill/>
        </p:spPr>
      </p:pic>
      <p:pic>
        <p:nvPicPr>
          <p:cNvPr id="13325" name="Picture 13" descr="Descartes_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91200" y="4953000"/>
            <a:ext cx="1495425" cy="1752600"/>
          </a:xfrm>
          <a:prstGeom prst="rect">
            <a:avLst/>
          </a:prstGeom>
          <a:noFill/>
        </p:spPr>
      </p:pic>
      <p:pic>
        <p:nvPicPr>
          <p:cNvPr id="13327" name="Picture 15" descr="hemingway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239000" y="4953000"/>
            <a:ext cx="1368425" cy="1771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381000"/>
            <a:ext cx="8305800" cy="62484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O6  Students </a:t>
            </a:r>
            <a:r>
              <a:rPr lang="en-US" smtClean="0">
                <a:solidFill>
                  <a:srgbClr val="FF0000"/>
                </a:solidFill>
              </a:rPr>
              <a:t>translate </a:t>
            </a:r>
            <a:r>
              <a:rPr lang="en-US" smtClean="0"/>
              <a:t>new words from English (L2) into Spanish (L1).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P6  It is possible </a:t>
            </a:r>
            <a:r>
              <a:rPr lang="en-US" smtClean="0">
                <a:solidFill>
                  <a:srgbClr val="FF0000"/>
                </a:solidFill>
              </a:rPr>
              <a:t>to find native language equivalents </a:t>
            </a:r>
            <a:r>
              <a:rPr lang="en-US" smtClean="0"/>
              <a:t>for all target language words.</a:t>
            </a:r>
          </a:p>
          <a:p>
            <a:endParaRPr lang="en-US" smtClean="0"/>
          </a:p>
          <a:p>
            <a:pPr>
              <a:buFont typeface="Wingdings 2" pitchFamily="18" charset="2"/>
              <a:buNone/>
            </a:pPr>
            <a:r>
              <a:rPr lang="en-US" smtClean="0"/>
              <a:t>O7 Students learn that English '-</a:t>
            </a:r>
            <a:r>
              <a:rPr lang="en-US" smtClean="0">
                <a:solidFill>
                  <a:srgbClr val="FF0000"/>
                </a:solidFill>
              </a:rPr>
              <a:t>ty</a:t>
            </a:r>
            <a:r>
              <a:rPr lang="en-US" smtClean="0"/>
              <a:t>' corresponds to </a:t>
            </a:r>
            <a:r>
              <a:rPr lang="en-US" i="1" smtClean="0"/>
              <a:t>-dad </a:t>
            </a:r>
            <a:r>
              <a:rPr lang="en-US" smtClean="0"/>
              <a:t>and </a:t>
            </a:r>
            <a:r>
              <a:rPr lang="en-US" i="1" smtClean="0"/>
              <a:t>-tad </a:t>
            </a:r>
            <a:r>
              <a:rPr lang="en-US" smtClean="0"/>
              <a:t>in Spanish.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P7  Learning is facilitated through attention to </a:t>
            </a:r>
            <a:r>
              <a:rPr lang="en-US" smtClean="0">
                <a:solidFill>
                  <a:srgbClr val="FF0000"/>
                </a:solidFill>
              </a:rPr>
              <a:t>similarities between </a:t>
            </a:r>
            <a:r>
              <a:rPr lang="en-US" smtClean="0"/>
              <a:t>the  L1 and the L2.</a:t>
            </a:r>
          </a:p>
          <a:p>
            <a:pPr>
              <a:buFont typeface="Wingdings 2" pitchFamily="18" charset="2"/>
              <a:buNone/>
            </a:pPr>
            <a:endParaRPr lang="en-US" smtClean="0"/>
          </a:p>
          <a:p>
            <a:pPr>
              <a:buFont typeface="Wingdings 2" pitchFamily="18" charset="2"/>
              <a:buNone/>
            </a:pPr>
            <a:r>
              <a:rPr lang="en-US" smtClean="0"/>
              <a:t>O8 Students are given a </a:t>
            </a:r>
            <a:r>
              <a:rPr lang="en-US" smtClean="0">
                <a:solidFill>
                  <a:srgbClr val="FF0000"/>
                </a:solidFill>
              </a:rPr>
              <a:t>grammar rule </a:t>
            </a:r>
            <a:r>
              <a:rPr lang="en-US" smtClean="0"/>
              <a:t>for the use of a direct object with two-word verbs.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P8 It is important for students to </a:t>
            </a:r>
            <a:r>
              <a:rPr lang="en-US" smtClean="0">
                <a:solidFill>
                  <a:srgbClr val="FF0000"/>
                </a:solidFill>
              </a:rPr>
              <a:t>learn about the form of the L2</a:t>
            </a:r>
            <a:r>
              <a:rPr lang="en-US" smtClean="0"/>
              <a:t>.</a:t>
            </a:r>
          </a:p>
          <a:p>
            <a:pPr>
              <a:buFont typeface="Wingdings 2" pitchFamily="18" charset="2"/>
              <a:buNone/>
            </a:pPr>
            <a:endParaRPr lang="en-US" smtClean="0"/>
          </a:p>
          <a:p>
            <a:pPr>
              <a:buFont typeface="Wingdings 2" pitchFamily="18" charset="2"/>
              <a:buNone/>
            </a:pPr>
            <a:endParaRPr lang="en-US" smtClean="0"/>
          </a:p>
          <a:p>
            <a:pPr>
              <a:buFont typeface="Wingdings 2" pitchFamily="18" charset="2"/>
              <a:buNone/>
            </a:pPr>
            <a:endParaRPr lang="en-US" smtClean="0"/>
          </a:p>
          <a:p>
            <a:pPr>
              <a:buFont typeface="Wingdings 2" pitchFamily="18" charset="2"/>
              <a:buNone/>
            </a:pPr>
            <a:endParaRPr lang="en-US" smtClean="0"/>
          </a:p>
          <a:p>
            <a:pPr>
              <a:buFont typeface="Wingdings 2" pitchFamily="18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381000"/>
            <a:ext cx="8686800" cy="6248400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O9 Students </a:t>
            </a:r>
            <a:r>
              <a:rPr lang="en-US" dirty="0" smtClean="0">
                <a:solidFill>
                  <a:srgbClr val="FF0000"/>
                </a:solidFill>
              </a:rPr>
              <a:t>apply a rule </a:t>
            </a:r>
            <a:r>
              <a:rPr lang="en-US" dirty="0" smtClean="0"/>
              <a:t>to examples they are given.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P9 </a:t>
            </a:r>
            <a:r>
              <a:rPr lang="en-US" dirty="0" smtClean="0">
                <a:solidFill>
                  <a:srgbClr val="FF0000"/>
                </a:solidFill>
              </a:rPr>
              <a:t>Deductive application </a:t>
            </a:r>
            <a:r>
              <a:rPr lang="en-US" dirty="0" smtClean="0"/>
              <a:t>of an explicit grammar rule is a useful pedagogical technique.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O10 Students </a:t>
            </a:r>
            <a:r>
              <a:rPr lang="en-US" dirty="0" smtClean="0">
                <a:solidFill>
                  <a:srgbClr val="FF0000"/>
                </a:solidFill>
              </a:rPr>
              <a:t>memorize vocabulary</a:t>
            </a:r>
            <a:r>
              <a:rPr lang="en-US" dirty="0" smtClean="0"/>
              <a:t>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P10 Language learning provides good </a:t>
            </a:r>
            <a:r>
              <a:rPr lang="en-US" dirty="0" smtClean="0">
                <a:solidFill>
                  <a:srgbClr val="FF0000"/>
                </a:solidFill>
              </a:rPr>
              <a:t>mental exercise</a:t>
            </a:r>
            <a:r>
              <a:rPr lang="en-US" dirty="0" smtClean="0"/>
              <a:t>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O11 The teacher asks students </a:t>
            </a:r>
            <a:r>
              <a:rPr lang="en-US" dirty="0" smtClean="0">
                <a:solidFill>
                  <a:srgbClr val="FF0000"/>
                </a:solidFill>
              </a:rPr>
              <a:t>to state the grammar rule</a:t>
            </a:r>
            <a:r>
              <a:rPr lang="en-US" dirty="0" smtClean="0"/>
              <a:t>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P 11  Students should be </a:t>
            </a:r>
            <a:r>
              <a:rPr lang="en-US" dirty="0" smtClean="0">
                <a:solidFill>
                  <a:srgbClr val="FF0000"/>
                </a:solidFill>
              </a:rPr>
              <a:t>conscious of the grammatical rules </a:t>
            </a:r>
            <a:r>
              <a:rPr lang="en-US" dirty="0" smtClean="0"/>
              <a:t>of the L2.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O12 Students </a:t>
            </a:r>
            <a:r>
              <a:rPr lang="en-US" dirty="0" smtClean="0">
                <a:solidFill>
                  <a:srgbClr val="FF0000"/>
                </a:solidFill>
              </a:rPr>
              <a:t>memorize present tense</a:t>
            </a:r>
            <a:r>
              <a:rPr lang="en-US" dirty="0" smtClean="0"/>
              <a:t>, past tense, and past participle forms of one set of irregular verbs.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P 12 Wherever possible, verb conjugations and other </a:t>
            </a:r>
            <a:r>
              <a:rPr lang="en-US" dirty="0" smtClean="0">
                <a:solidFill>
                  <a:srgbClr val="FF0000"/>
                </a:solidFill>
              </a:rPr>
              <a:t>grammatical paradigms should be committed to memory.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>
                <a:hlinkClick r:id="rId2" action="ppaction://hlinkfile"/>
              </a:rPr>
              <a:t>ENERGIZER</a:t>
            </a:r>
            <a:endParaRPr lang="en-US" smtClean="0"/>
          </a:p>
        </p:txBody>
      </p:sp>
      <p:pic>
        <p:nvPicPr>
          <p:cNvPr id="6146" name="Picture 2" descr="http://3.bp.blogspot.com/-pqB3Ad_wov4/TeHzqy3qsJI/AAAAAAAAA4U/fSs3U9s4uj0/s400/funny-dog-picture-yo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1905000"/>
            <a:ext cx="3810000" cy="3105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609600"/>
          </a:xfrm>
        </p:spPr>
        <p:txBody>
          <a:bodyPr/>
          <a:lstStyle/>
          <a:p>
            <a:pPr algn="ctr"/>
            <a:r>
              <a:rPr lang="en-US" sz="2400" b="1" smtClean="0"/>
              <a:t>REVIEWING THE PRINCIPLES</a:t>
            </a:r>
            <a:endParaRPr lang="en-US" sz="240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14400"/>
            <a:ext cx="8686800" cy="5715000"/>
          </a:xfrm>
        </p:spPr>
        <p:txBody>
          <a:bodyPr>
            <a:noAutofit/>
          </a:bodyPr>
          <a:lstStyle/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1 </a:t>
            </a:r>
            <a:r>
              <a:rPr lang="en-US" sz="2000" b="1" dirty="0" smtClean="0">
                <a:solidFill>
                  <a:srgbClr val="FF0000"/>
                </a:solidFill>
              </a:rPr>
              <a:t>What are the goals of teachers who use the Grammar-Translation Method?</a:t>
            </a:r>
            <a:endParaRPr lang="en-US" sz="2000" dirty="0" smtClean="0">
              <a:solidFill>
                <a:srgbClr val="FF0000"/>
              </a:solidFill>
            </a:endParaRPr>
          </a:p>
          <a:p>
            <a:pPr marL="0" indent="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000" dirty="0" smtClean="0"/>
              <a:t>To be able to read literature written in the target language. </a:t>
            </a:r>
          </a:p>
          <a:p>
            <a:pPr marL="0" indent="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000" dirty="0" smtClean="0"/>
              <a:t>To do this, students need to learn about the grammar rules and vocabulary of the target language.</a:t>
            </a:r>
          </a:p>
          <a:p>
            <a:pPr marL="0" indent="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000" dirty="0" smtClean="0"/>
              <a:t>To study a FL provides students with good mental exercise.</a:t>
            </a: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000" dirty="0" smtClean="0"/>
              <a:t> </a:t>
            </a: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2 </a:t>
            </a:r>
            <a:r>
              <a:rPr lang="en-US" sz="2000" b="1" dirty="0" smtClean="0">
                <a:solidFill>
                  <a:srgbClr val="FF0000"/>
                </a:solidFill>
              </a:rPr>
              <a:t>What is the role of the teacher? What is the role of the students?</a:t>
            </a:r>
            <a:endParaRPr lang="en-US" sz="2000" dirty="0" smtClean="0">
              <a:solidFill>
                <a:srgbClr val="FF0000"/>
              </a:solidFill>
            </a:endParaRP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000" b="1" dirty="0" smtClean="0">
                <a:solidFill>
                  <a:srgbClr val="FF0000"/>
                </a:solidFill>
              </a:rPr>
              <a:t> </a:t>
            </a:r>
            <a:r>
              <a:rPr lang="en-US" sz="2000" dirty="0" smtClean="0"/>
              <a:t>The roles are very traditional. </a:t>
            </a: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000" dirty="0" smtClean="0"/>
              <a:t>The teacher is the authority in the class­room. </a:t>
            </a: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000" dirty="0" smtClean="0"/>
              <a:t> </a:t>
            </a: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3</a:t>
            </a:r>
            <a:r>
              <a:rPr lang="en-US" sz="2000" b="1" dirty="0" smtClean="0">
                <a:solidFill>
                  <a:srgbClr val="FF0000"/>
                </a:solidFill>
              </a:rPr>
              <a:t> What are some characteristics of the teaching/learning process?</a:t>
            </a:r>
            <a:endParaRPr lang="en-US" sz="2000" dirty="0" smtClean="0">
              <a:solidFill>
                <a:srgbClr val="FF0000"/>
              </a:solidFill>
            </a:endParaRP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000" dirty="0" smtClean="0"/>
              <a:t>To translate from one language to another. </a:t>
            </a: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000" dirty="0" smtClean="0"/>
              <a:t>To study grammar deductively </a:t>
            </a: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000" dirty="0" smtClean="0"/>
              <a:t>To memorize all grammar rules.</a:t>
            </a: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000" dirty="0" smtClean="0"/>
              <a:t>To memorize L2 equivalents for L2 vocabulary words.</a:t>
            </a: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381000"/>
            <a:ext cx="8686800" cy="6248400"/>
          </a:xfrm>
        </p:spPr>
        <p:txBody>
          <a:bodyPr>
            <a:normAutofit fontScale="85000" lnSpcReduction="2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>
                <a:solidFill>
                  <a:srgbClr val="FF0000"/>
                </a:solidFill>
              </a:rPr>
              <a:t>4 What is the nature of student-teacher interaction? What is the nature of student-student interaction?</a:t>
            </a:r>
            <a:endParaRPr lang="en-US" dirty="0" smtClean="0">
              <a:solidFill>
                <a:srgbClr val="FF0000"/>
              </a:solidFill>
            </a:endParaRP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 Interaction is from the teacher to the students.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 There is little student initiation and little student-student interaction.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/>
              <a:t> </a:t>
            </a: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>
                <a:solidFill>
                  <a:srgbClr val="FF0000"/>
                </a:solidFill>
              </a:rPr>
              <a:t>5 How are the feelings of the students dealt with?</a:t>
            </a:r>
            <a:endParaRPr lang="en-US" dirty="0" smtClean="0">
              <a:solidFill>
                <a:srgbClr val="FF0000"/>
              </a:solidFill>
            </a:endParaRP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There are no principles of the method which relate to this area.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/>
              <a:t> </a:t>
            </a: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>
                <a:solidFill>
                  <a:srgbClr val="FF0000"/>
                </a:solidFill>
              </a:rPr>
              <a:t>6 How is the language viewed? How is culture viewed?</a:t>
            </a:r>
            <a:endParaRPr lang="en-US" dirty="0" smtClean="0">
              <a:solidFill>
                <a:srgbClr val="FF0000"/>
              </a:solidFill>
            </a:endParaRP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Focus is on Literary language. 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Spoken language is ignored. 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Teaching culture includes literature and the fine arts.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/>
              <a:t> </a:t>
            </a: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>
                <a:solidFill>
                  <a:srgbClr val="FF0000"/>
                </a:solidFill>
              </a:rPr>
              <a:t>7 What areas of language are emphasized? What language skills are emphasized?</a:t>
            </a:r>
            <a:r>
              <a:rPr lang="en-US" dirty="0" smtClean="0">
                <a:solidFill>
                  <a:srgbClr val="FF0000"/>
                </a:solidFill>
              </a:rPr>
              <a:t> 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Fo</a:t>
            </a:r>
            <a:r>
              <a:rPr lang="en-US" dirty="0" smtClean="0"/>
              <a:t>cus is on vocabulary and grammar 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Reading and writing are the main skills. 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Speaking, listening, and pronunciation are ignored.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381000"/>
            <a:ext cx="8686800" cy="62484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US" b="1" smtClean="0">
                <a:solidFill>
                  <a:srgbClr val="FF0000"/>
                </a:solidFill>
              </a:rPr>
              <a:t>8 What is the role of the students' native language?</a:t>
            </a:r>
            <a:endParaRPr lang="en-US" smtClean="0">
              <a:solidFill>
                <a:srgbClr val="FF0000"/>
              </a:solidFill>
            </a:endParaRPr>
          </a:p>
          <a:p>
            <a:pPr marL="0" indent="0">
              <a:buFont typeface="Wingdings 2" pitchFamily="18" charset="2"/>
              <a:buNone/>
            </a:pPr>
            <a:r>
              <a:rPr lang="en-US" smtClean="0"/>
              <a:t>L2 is translated  into the students' native language. </a:t>
            </a:r>
          </a:p>
          <a:p>
            <a:pPr marL="0" indent="0">
              <a:buFont typeface="Wingdings 2" pitchFamily="18" charset="2"/>
              <a:buNone/>
            </a:pPr>
            <a:r>
              <a:rPr lang="en-US" smtClean="0"/>
              <a:t>Classroom language is mostly in L2. </a:t>
            </a:r>
          </a:p>
          <a:p>
            <a:pPr marL="0" indent="0">
              <a:buFont typeface="Wingdings 2" pitchFamily="18" charset="2"/>
              <a:buNone/>
            </a:pPr>
            <a:r>
              <a:rPr lang="en-US" b="1" smtClean="0"/>
              <a:t> </a:t>
            </a:r>
            <a:endParaRPr lang="en-US" smtClean="0"/>
          </a:p>
          <a:p>
            <a:pPr marL="0" indent="0">
              <a:buFont typeface="Wingdings 2" pitchFamily="18" charset="2"/>
              <a:buNone/>
            </a:pPr>
            <a:r>
              <a:rPr lang="en-US" b="1" smtClean="0">
                <a:solidFill>
                  <a:srgbClr val="FF0000"/>
                </a:solidFill>
              </a:rPr>
              <a:t>9 How is evaluation accomplished?</a:t>
            </a:r>
            <a:endParaRPr lang="en-US" smtClean="0">
              <a:solidFill>
                <a:srgbClr val="FF0000"/>
              </a:solidFill>
            </a:endParaRPr>
          </a:p>
          <a:p>
            <a:pPr marL="0" indent="0">
              <a:buFont typeface="Wingdings 2" pitchFamily="18" charset="2"/>
              <a:buNone/>
            </a:pPr>
            <a:r>
              <a:rPr lang="en-US" smtClean="0"/>
              <a:t> Written tests with translations.</a:t>
            </a:r>
          </a:p>
          <a:p>
            <a:pPr marL="0" indent="0">
              <a:buFont typeface="Wingdings 2" pitchFamily="18" charset="2"/>
              <a:buNone/>
            </a:pPr>
            <a:r>
              <a:rPr lang="en-US" smtClean="0"/>
              <a:t>Comprehension questions. </a:t>
            </a:r>
          </a:p>
          <a:p>
            <a:pPr marL="0" indent="0">
              <a:buFont typeface="Wingdings 2" pitchFamily="18" charset="2"/>
              <a:buNone/>
            </a:pPr>
            <a:r>
              <a:rPr lang="en-US" smtClean="0"/>
              <a:t>Application of grammar rules. </a:t>
            </a:r>
          </a:p>
          <a:p>
            <a:pPr marL="0" indent="0">
              <a:buFont typeface="Wingdings 2" pitchFamily="18" charset="2"/>
              <a:buNone/>
            </a:pPr>
            <a:r>
              <a:rPr lang="en-US" smtClean="0"/>
              <a:t> </a:t>
            </a:r>
          </a:p>
          <a:p>
            <a:pPr marL="0" indent="0">
              <a:buFont typeface="Wingdings 2" pitchFamily="18" charset="2"/>
              <a:buNone/>
            </a:pPr>
            <a:r>
              <a:rPr lang="en-US" b="1" smtClean="0">
                <a:solidFill>
                  <a:srgbClr val="FF0000"/>
                </a:solidFill>
              </a:rPr>
              <a:t>10.How does the teacher respond to student errors?</a:t>
            </a:r>
            <a:endParaRPr lang="en-US" smtClean="0">
              <a:solidFill>
                <a:srgbClr val="FF0000"/>
              </a:solidFill>
            </a:endParaRPr>
          </a:p>
          <a:p>
            <a:pPr marL="0" indent="0">
              <a:buFont typeface="Wingdings 2" pitchFamily="18" charset="2"/>
              <a:buNone/>
            </a:pPr>
            <a:r>
              <a:rPr lang="en-US" smtClean="0"/>
              <a:t> Correct answer is very significant. </a:t>
            </a:r>
          </a:p>
          <a:p>
            <a:pPr marL="0" indent="0">
              <a:buFont typeface="Wingdings 2" pitchFamily="18" charset="2"/>
              <a:buNone/>
            </a:pPr>
            <a:r>
              <a:rPr lang="en-US" smtClean="0"/>
              <a:t> If necessary, the teacher provides the correct answer.</a:t>
            </a:r>
          </a:p>
          <a:p>
            <a:pPr marL="0" indent="0">
              <a:buFont typeface="Wingdings 2" pitchFamily="18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hlinkClick r:id="rId2" action="ppaction://hlinkfile"/>
              </a:rPr>
              <a:t>ENERGIZER</a:t>
            </a:r>
            <a:endParaRPr lang="en-US" dirty="0" smtClean="0"/>
          </a:p>
        </p:txBody>
      </p:sp>
      <p:pic>
        <p:nvPicPr>
          <p:cNvPr id="2050" name="Picture 2" descr="http://1.bp.blogspot.com/-Enzp_wPA3YY/TeENsvmDoHI/AAAAAAAAAVM/pjK1dUBiwiY/s400/Funny-Animal-Pic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1524000"/>
            <a:ext cx="4495800" cy="3371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381000"/>
            <a:ext cx="8686800" cy="6248400"/>
          </a:xfrm>
        </p:spPr>
        <p:txBody>
          <a:bodyPr>
            <a:normAutofit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/>
              <a:t>QUESTIONS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Do you believe that a fundamental reason for learning a foreign lan­guage is to be able to read the literature written in the target language? 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Do you think it is important to learn </a:t>
            </a:r>
            <a:r>
              <a:rPr lang="en-US" i="1" dirty="0" smtClean="0"/>
              <a:t>about </a:t>
            </a:r>
            <a:r>
              <a:rPr lang="en-US" dirty="0" smtClean="0"/>
              <a:t>the target language?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Should culture be viewed as consisting of literature and the fine arts? 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 Is translation a valuable exercise?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 Is answering reading comprehension questions of the type described here helpful? 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Should grammar be presented deductively? 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Are these or any of the other techniques of the Grammar-Translation Method ones which will be useful to you in your own teaching? Which ones?</a:t>
            </a:r>
          </a:p>
          <a:p>
            <a:pPr marL="0" indent="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762000"/>
            <a:ext cx="3733800" cy="5257800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GTM</a:t>
            </a:r>
            <a:r>
              <a:rPr lang="en-US" dirty="0" smtClean="0"/>
              <a:t> is also known as the </a:t>
            </a:r>
            <a:r>
              <a:rPr lang="en-US" dirty="0" smtClean="0">
                <a:solidFill>
                  <a:srgbClr val="FF0000"/>
                </a:solidFill>
              </a:rPr>
              <a:t>Classical Method </a:t>
            </a:r>
            <a:r>
              <a:rPr lang="en-US" dirty="0" smtClean="0"/>
              <a:t>since it was first used in the teaching of the classical languages, </a:t>
            </a:r>
            <a:r>
              <a:rPr lang="en-US" dirty="0" smtClean="0">
                <a:solidFill>
                  <a:srgbClr val="FF0000"/>
                </a:solidFill>
              </a:rPr>
              <a:t>Latin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Greek</a:t>
            </a:r>
            <a:r>
              <a:rPr lang="en-US" dirty="0" smtClean="0"/>
              <a:t> (Chastain 1988). </a:t>
            </a:r>
            <a:endParaRPr lang="tr-TR" dirty="0" smtClean="0"/>
          </a:p>
          <a:p>
            <a:endParaRPr lang="en-US" dirty="0" smtClean="0"/>
          </a:p>
          <a:p>
            <a:r>
              <a:rPr lang="en-US" dirty="0" smtClean="0"/>
              <a:t>The GTM was used for the purpose of helping students read and appreciate foreign language </a:t>
            </a:r>
            <a:r>
              <a:rPr lang="en-US" dirty="0" smtClean="0">
                <a:solidFill>
                  <a:srgbClr val="FF0000"/>
                </a:solidFill>
              </a:rPr>
              <a:t>(L2) literature</a:t>
            </a:r>
            <a:r>
              <a:rPr lang="en-US" dirty="0" smtClean="0"/>
              <a:t>. </a:t>
            </a:r>
          </a:p>
          <a:p>
            <a:endParaRPr lang="en-US" dirty="0" smtClean="0"/>
          </a:p>
        </p:txBody>
      </p:sp>
      <p:sp>
        <p:nvSpPr>
          <p:cNvPr id="16386" name="AutoShape 2" descr="data:image/jpg;base64,/9j/4AAQSkZJRgABAQAAAQABAAD/2wCEAAkGBhQSEBQUEhQWFBUVFhcaFxcVFRcUFxgVFRcXGhUWFBgXHCYeFxojGhcUHy8gIycpLCwsFx8xNTAqNScrLCkBCQoKDgwOFA8PFykcHBwpKSkpKSksKSkvKSwpLCkpKSwsKSwpKSksLCwpKSwpKSk0NSwpKSwsKSkpLCkpKSksLP/AABEIAMkA+wMBIgACEQEDEQH/xAAcAAEAAQUBAQAAAAAAAAAAAAAAAQIEBQYHCAP/xAA/EAACAQIDBQYCCAUDBAMAAAABAgADEQQSIQUGMUFRBxMiYXGBMpEUI0JSYoKhwTNykrHRQ2PhU6LC8AgkJf/EABkBAQADAQEAAAAAAAAAAAAAAAABAgMEBf/EACURAQEAAgMAAQQBBQAAAAAAAAABAhEDITFBBBJRYTJCcYHR8P/aAAwDAQACEQMRAD8A7jERAREQEREBERAREQERMPt7e7C4Jb4mslM8lvmc+iLdj8oGYlFauqKWdgqjUliAAOpJ0E47vH29nVcFRt/uVtT+Wmp/ufacy25vPisY2bE1nqcwpNkH8qCyj2EjbWcdvruW8fbVgsPdaJOKccqelO/nUOn9IaaLV7f8bm8NDDhb8D3jG382cf2nM5ErtrOPGPQu43bDQxzijWX6PXOigtmSoeiNYWb8J9iZ0KeNivTSdx7LO1kVsmExrWraClVbQVOQVzyqdD9r14zKzz49dx1iIiWYkREBERAREQEREBERAREQEREBERAREpdwASSABxJ0AHnAqiabt7tZ2fhbjve/cfYofWa9C/wD5zm+3+3bFVbrhUTDr94/W1P1GVfkfWRteYWu54zHU6SF6rrTUcWdgqj3Ok0Lb3bfgqF1o58Sw+54af8AW3H1UGcI2ptatiXz16r1W6uxa3pfRR6WlpeRtpOKfLed4e2PH4m6owwyHlR+O3nUPi/pyzSKlQsSSSSeJJuT5knjKREq1kk8LxJkQkMQItAShllYi0Dr/Zh2vWyYTHv0WlXY/JKxPyD/AD6zswM8cMs6d2Z9rbYYrhsaxahoEqHU0hyDc2p/qvpoLSsc+P5jvUSilVDKGUhlYAgg3BB1BBHESuWYEREBERAREQEREBERARLbaW0qeHpNVrOEpoLsx5a2HqSSABzJnMN4O3qml1wlBqjDTPW8C+yjxH3ywmY2+OsTXdv9oGBwdxWrrnH+mn1lT3Vb5fe04Dt/tHx+MuKtdlQ/6dL6pLdDl1b8xM1kSu2k4/y67t7t9c3XB0Ao5VK5zH1FNDYe7Gc523vdi8WT9Ir1KgP2b5afsi2X9JiJMjbWYyeKZIMSIWTIkxaBMQBMnQ3brt9lVJ4CpUp0jrw8NRgf0lbZPUsZKqdFjfKCbC5sCbAczbgJsGA2RToVhT2hSqUs4IWpfwKSPC5AHjUE3Nmlti/pWz6ppio9PmCjHI6ng45MCLSPu31Ba7K2YtVazM5XuqRqWC3zWIFgb2GrD9Zj5uGy94QXajj6SKlenZqq01pVVV7Oj3UAOLhTw1/SYXE7vsMzIb0wCVapagXAv/DRzmbQchImXfYxMRaSDLhKWWVGJA3ns37Uamz2FGvephSeHFqV/tU+q9V9xrx9C4HHJWprUpMHRxdWU3BB6TyAVm2dn/aLW2ZUym9TDOfHTvqOr07/AAt+h58iLSss+PfcemollsfbFLFUUrUHD03FwR+oI5EcCDwl7LuciIgIiICIiAiIgcr/APkFXb6FQpKbB6pZrc+7XQel2v7CcRo1e8Fj/EUf1Afv/eeiu13Y3fYEOBrRcH8reFv1K/KeecXsxs4y6G+n+ZWtsKt/KJ9Ac65gPEL5h1F/iA6dehnzEhqmRJEQlEWi8QLmns6o1NqgRu7W2Z7HKLmw8R0vc8Jf7sbNo16606rOuY2XIoIvbTOb3UX0uAbSd3t4mwzkMO8ouMtWkxurIeg5MLkgy/3kpmm+TDVVNCqA1OnSsj2YXC1aa+IsL/aveZ23ehXsLZww2Mq0cSRRqd260qjfAlVhZKgPS17N59ZjcXunikY5qLNr8a2dG8w40I87y42pteocPSo4mgS9O/d1aodXFM2sqjTMB535SjF7BX6KmJw7mqg0rBlANKpfwhk1GQjgbkGVm/UrqtWqfQBhTeu4qh1FMGqKCBSCpZbi7E3sCQLe0jYu3yy0sNXq91TRjlqGktR0zcs7/wANR5DSX2xNoriqdOlc0sTRuaBpMKC1ufdNYZVfo1teEt9r06dZcRVxFB8LX1ZSWOWpULC9Pu3F76k3XQW184/VGH23hK2HxLCsW7wEEPmLZgfhdX+0COBmf2ZtJceq0MSqtiVUjD1ambK/SlXKkFuBsT7+eJo7yKcKKNekK5RvqWZipprbVLr4mW/2dLf2xmL2i1TKLKqoCFVBlCgm58zc8ySdZbVvQutp4Ar3jVWpJUzAClSKtfkxPdkqgHG19ekxUSZedCLyZFpMkTKWEkSZAz+5O/dfZlbMnjosR3lInRh1U/ZYcj87iekd3N5KGOoLWw75lPEcGRuauOTD/kXE8nFZld1t6q+zq4q0DpwdD8Dr0Yf2PESZdM88PuesImA3O30obRoCpRNmFu8pkjPTY8j1B5MND8wM/NHNZoiIgIiICIiB8sThlqIyOAysCCDzB4zhW+26DYOudC1NlqGm1uPgbwt+If4Pp3qWG29jU8VRalUGh4HmrcmHn/yOcizaZdPK20tmsru6A2pKgNhpawBvbqbnz1ltVpggOvA/oeY/f0m87Y3dahXq06i/WKUyi5UVAdOPNSPO9z620zGgU69QKrCmTdlPFQNSfUH/ABM5fh0SrSTKq1LKeNwdQRwI6j/EpBlliLSYtCVMze7e3hQZkqJno1BlqAAK4B+1Tcahhx42MwsAytm+hvePwpUUqPcPi8ISalKt3rg5XADHPYJTtbVWFgbzBYXaqYLGuaDGrQuVIa1qtI8VYcDz1t5+Uw9TFOyqrMxVfhUk5RryHAT5Ssw/Iuq+MXvc9FO5sbqAxYqb3FmPTlPhXxDOxZ2ZmPEsSxPudZ85MtpKIgxAi0CTAgIi8QAMmRAMBBESbQld7E25Wwdda2Hco6/JhxKuPtKen7z0duF2g0dpUtLJXUDvKRPDlmS/xJf3HA+fmYrPrgMfUw9VatFylRDdWXiD+/Sx0I4yZdM88Puev4mi9nHadT2ggpVbU8Uo1XgtQDi1P914jzE3qaOayzqkREIIiICIiBr2+G664ulcKpqoDluPiHEofXkeR9TOD7R2UTUroQVLuim/EBqgJBvrpYfKemZoHaLulmvi6Q1GU1VHMIQRUHmALHyseRlMp8r45a6efBWAdkbwoWJQngnQHyIsD6XlDoQbGZfa277WLCxAuTqBbLfr6f8AukxuFU1FyHV10W51YAfD6gDS3LTpDeV8xEpkwsmRJvItIEgyIvECTECICRaSJEhJERAReIgJNpEQJEGReLwJvFpF5N4CjWZHV0YqykEEEggjgQRwPnO89mfawuLy4fFEJiBormyrV8ui1PLgeXScFMoNwbjQiTLpXLGZPZETj/Zl2wB8uFx72bQU67H4ui1TyPR+fPXU9gl5dubLGz0iIkqkREBIIvoZMQOR7/bo/R85pg9zUDFddEaxJT0OpHy5a8sx2BsiHh3aO4tpd2qZR/4eyz1RjsElam1OoMysLEf46HnecJ313UfCu1M6qV8DW+JA9x7jNqOo9JncWuOXw5+zCqpYaOPjGnM2DL631HI3PAy2Eu9s4U0q2ZBl00HEEWym4I5+K/vPnXpggOnwHT+VrXKkkfI8x7yW0r4yZEmQlBiLyIEkxIkiAEGTIMgIBk2iEki8nLIgJMSICJEmEkiIgLxIEmBQyTpvZx2vPhcuHxpNShwWpqz0xyHV08uI5X4Tm0FY3pW4y9V7AwuKSqivTYOjAFWU3BB4EET6zzZ2ddodbZ1QI2aphnN3p8Suti9Poeo4H11no+hiFdFdTdWAKkcCCLgj2mku3Nlj9r6RESVCIiAmJ3m3eTGUGpto2pRvutb+x4GZaIHnLfDZBQFXW1RGswNr8Gvw4jgQfTymq1l7p2Fr01VVcX4s2pK9GzZyPS3OeiO0LdD6VRZ6a3rKOAGrqPs/zDW3ynCtv4PRvOoSf6Rb5Zj+sz1pvjltgq9HKeNwRcEcwef7EciDPneXlOmEy0qpAVlzobnwM1rZgeRAHDTUGWlagUYqwsRpJaSoi0RaQktAkxAiTaJAgVSIiQkkRBMBeTIJkSRMRFoCQRJgCQIMSoJL/Zmwa2IbLRps552Gg8yToPeL0lYBZ9sPh2ZgqgsxNgALm58p0XYnZKxs2KqZR9ynYn3Y6D2vNrr4ehsuga+Hwyu1OxtxdhcBvGbkHLc6aacJleXHekVpu7HZVi65Ben3CHi1XQ28k+In1AHnO77NwC0aNOkl8tNFUX42UWuZY7sb1YfH0BWwz5hwZTo6N91xyP6HleZedMmnLllb6RESVCIiAiIgJy3tU3NsDiaS+Ekd6o5E6Zx5Hn851KU1aYZSrAEEEEHUEHQgwmXTyjvBhLVDbgAtr9MoJ5nS5PznxWjnBpv/ABUAt5ra+Q/iAtx6ETovaHuV9HrqQCaLlQpNza2hRvMDh1HoZz3atMqXqD4nrMb66BbGwt5v/wBomfnTol32xsmXlu+QuP4i61AOYvYVAPlfzMsgYXiYtFoECJMWkwItEmCYSpMGSRIgRIEqtItIEybT6UMOzsFVSxPAAXJ9uc27ZHZpiKoDVbUF/Hcv7KP3tIuUx9GninM9sTcnE4qxSnlT77+FbeX3vy3nStj7l4XD2ITvHH26lm16hfhHyv5zZabzny5/wlqOxOyvD0rNXY1n6fDT+Q1PzHpNwo0FpqFRVRRwVQAPkNIeuBMdjdtIml8zclXxMfYTmy5LfTTJd7aa7vNtRQ9Knc5mYk25KFa5PT/iWG09usgzVqqYdfuiz1SPIcPle0wOF2RidpNbA0XRCfFiq7EA25huZ14Lf0HGVw3yXWM2m6x7rEbu7aq4ba2FNAgVazIlekLKrCo9rMo0DFCGsODdOE9MTRtxOyfDbOtUJ7/Ef9RhYKTx7tdcvqbn0m8z18ZqacWV3SIiWVIiICIiAiIgWe1tlJiaLUqgurD3B5MvQgzz/vxu2+Hqmm44MxU2sGVrEMPcEeVjPRkwG+O6y43DldBUW5pt5/dP4T/g8pFi2OWnmjHMcNUpmmAGVFzGxs2bxEMCSDxsevtIx2EBUVqf8NuWpKNxynytwMzG9WzWWswdSrAKCDxBVQCNPMSww5FCs9MjNSVbVBc6t4Q5FuefQegmc8dEYgGSDLzamzO6YFTmptqjdR7cxw9jLIGSsqi8gCLQktJtEmBTaTabBsPcfFYqzImRD9up4Vt+Hm3sJ0DY3ZphqFmq3rv+IWpg+SDj7k+kyy5ccRzHY+7eIxJtQpMw5tayD1Y6CbzsnsnVbNiqub8FPQehY6/ID1nQqShVAUBQOAAAA9AOE+NatObLnt86Tp8dmbJo4dbUaa0/MDU+rHU+5n2r1ZbV9oKouSABzJsJgcXtxqulAC3A1XuqD05t7TnufzVpiy+K2kiC7MAPM2mOG9QfSirVT+EWUerHQTUMftrDq4UFsbWJsFW5UnoAtx8s3oJs2x+zvaONAOKf6DQ5UkANUg8iBovufyy+HHnyeT/N/wC2ZZY4+1jds71KmlatduHc4fVr9Hf9hbyvLnZG6+08YPq6a4CiftVAe8YdbWzn3y+s6Xuz2e4LAgGjRBqD/VqeOp7Mfh/KBNknXh9JjP5dufLnv9PTRN3ux/B0G7yvmxda9y9bVb9RT4H82ab0iAAACwGgA0AA5CTE65JPGFtvpERJQREQEREBERAREQEREDRe0nc0V0+kUlvUQeNQPjQc/wCYfqPQTim38JZKn467E+iC4/WofkJ6lnJO1Dczu716S/Vs3iA+w5Fv6TZfcW6SuUaYZfDkmz8cGXuKpABN1bgEJuQbfduFBH+Jb43BNTbK3H9D5jqJe7XwoWhTUDxMzsx0va+VR1Hwk2PkZc7OqpiqOSq2SrSU5WPAga5bW48gB1042NfW+9MGDKlFyABcngBrc9AJvewuyypUAfEt3SnXu1sanoxPhT9T6TedlbuYfC/waYU83Pic/mOvsLCc+fPjj52s5psTs4xNezVAKCHnU+P2Tj/VadC2JuJhcNZgneuPt1LNY9VX4V9bX85mzWnxqYmcufNlktpemrLerXmFx28CIctyzHgqjMx9hMJtPeIqL1qi4dTfw6PVNvwjh7XmFyWmLZsbtlKYu7BR5n+3WYXGbbd1LLajT1vVrHL/AEqf7mwmA2XjMRi3/wDzcI9Q31xNbUD8x8C8uBv5Tbtj9iRqP3u08Q1dv+nSJVB5FrAkfyhZvh9PyZ/qfv8A0plyY4/tpT7fR6nd4anVx9Y8LhigPUIOI9QR5zZ9mdlWOxtm2lW7ilp9RSILW5Bjqo98x9J1bY+wqGFp93h6SUl6ILX82PFj5kmX87eP6bDDv2/tz5c2V86YTdzc3CYFbYaiqHm58VRv5nOvtw8pm4idLEiIgIiICIiAiIgIiICIiAiIgIiICfLFYZaiMjgMrAgg8CDPrEDg3aDuk2GdVsTTs3dt1W97H8QJsfY85iOzfYStjWquLiggKj/ccnKfYBj626Tvu8WwkxdBqT6HirWuVbkR+45icQw+JOzcTiaVZSDZDoL6LmBI6r4gb+c5+bcwunRx3d06FWxgExmM2sq6swHqZqlbed6thSGRTfxvoPP1IuOEwuK3iwtNvGWxdS/w3sl+XA2/VvSeVq26k3/Z1fbJ3W3Vd7FJIpBqrdFBPzPKYLbW9JUHvaop6H6ukc1Q6aXbgAfK8udl7nbV2iAci4HDk3BIyHKfuoPGdP5Qes6Hut2OYHBkO6nE1eOesAwB6rT+EepufOdXH9Lll3l0yy5sZ525fsLYu0cfpgqH0egx1r1PDmFzrnPif8oPrOi7s9iWEoEVMWTjK3EmpcUwfJL+L8xPoJ0UCTO7j4cOP+Mc2XJll6oo0FRQqKFUCwCgAAdABoJXETVmREQEREBERAREQEREBERAREQEREBERAREQEREBNO7QtxjjUWrQKriaQIQt8FRDxp1LcuYPI+s3GJFks1Uy2XccG2b2L7QxT//AHqqYemD8KlajMBwIVfCPUn2nUN1ezXA7PsaNLNUH+rV8dT2JFk/KBNpiRjjMZqROWdy9IiJZUiIgIiICIiAiIgIiICIiAiIgf/Z"/>
          <p:cNvSpPr>
            <a:spLocks noChangeAspect="1" noChangeArrowheads="1"/>
          </p:cNvSpPr>
          <p:nvPr/>
        </p:nvSpPr>
        <p:spPr bwMode="auto">
          <a:xfrm>
            <a:off x="63500" y="-927100"/>
            <a:ext cx="2390775" cy="19145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6388" name="AutoShape 4" descr="data:image/jpg;base64,/9j/4AAQSkZJRgABAQAAAQABAAD/2wCEAAkGBhQSEBQUEhQWFBUVFhcaFxcVFRcUFxgVFRcXGhUWFBgXHCYeFxojGhcUHy8gIycpLCwsFx8xNTAqNScrLCkBCQoKDgwOFA8PFykcHBwpKSkpKSksKSkvKSwpLCkpKSwsKSwpKSksLCwpKSwpKSk0NSwpKSwsKSkpLCkpKSksLP/AABEIAMkA+wMBIgACEQEDEQH/xAAcAAEAAQUBAQAAAAAAAAAAAAAAAQIEBQYHCAP/xAA/EAACAQIDBQYCCAUDBAMAAAABAgADEQQSIQUGMUFRBxMiYXGBMpEUI0JSYoKhwTNykrHRQ2PhU6LC8AgkJf/EABkBAQADAQEAAAAAAAAAAAAAAAABAgMEBf/EACURAQEAAgMAAQQBBQAAAAAAAAABAhEDITFBBBJRYTJCcYHR8P/aAAwDAQACEQMRAD8A7jERAREQEREBERAREQERMPt7e7C4Jb4mslM8lvmc+iLdj8oGYlFauqKWdgqjUliAAOpJ0E47vH29nVcFRt/uVtT+Wmp/ufacy25vPisY2bE1nqcwpNkH8qCyj2EjbWcdvruW8fbVgsPdaJOKccqelO/nUOn9IaaLV7f8bm8NDDhb8D3jG382cf2nM5ErtrOPGPQu43bDQxzijWX6PXOigtmSoeiNYWb8J9iZ0KeNivTSdx7LO1kVsmExrWraClVbQVOQVzyqdD9r14zKzz49dx1iIiWYkREBERAREQEREBERAREQEREBERAREpdwASSABxJ0AHnAqiabt7tZ2fhbjve/cfYofWa9C/wD5zm+3+3bFVbrhUTDr94/W1P1GVfkfWRteYWu54zHU6SF6rrTUcWdgqj3Ok0Lb3bfgqF1o58Sw+54af8AW3H1UGcI2ptatiXz16r1W6uxa3pfRR6WlpeRtpOKfLed4e2PH4m6owwyHlR+O3nUPi/pyzSKlQsSSSSeJJuT5knjKREq1kk8LxJkQkMQItAShllYi0Dr/Zh2vWyYTHv0WlXY/JKxPyD/AD6zswM8cMs6d2Z9rbYYrhsaxahoEqHU0hyDc2p/qvpoLSsc+P5jvUSilVDKGUhlYAgg3BB1BBHESuWYEREBERAREQEREBERARLbaW0qeHpNVrOEpoLsx5a2HqSSABzJnMN4O3qml1wlBqjDTPW8C+yjxH3ywmY2+OsTXdv9oGBwdxWrrnH+mn1lT3Vb5fe04Dt/tHx+MuKtdlQ/6dL6pLdDl1b8xM1kSu2k4/y67t7t9c3XB0Ao5VK5zH1FNDYe7Gc523vdi8WT9Ir1KgP2b5afsi2X9JiJMjbWYyeKZIMSIWTIkxaBMQBMnQ3brt9lVJ4CpUp0jrw8NRgf0lbZPUsZKqdFjfKCbC5sCbAczbgJsGA2RToVhT2hSqUs4IWpfwKSPC5AHjUE3Nmlti/pWz6ppio9PmCjHI6ng45MCLSPu31Ba7K2YtVazM5XuqRqWC3zWIFgb2GrD9Zj5uGy94QXajj6SKlenZqq01pVVV7Oj3UAOLhTw1/SYXE7vsMzIb0wCVapagXAv/DRzmbQchImXfYxMRaSDLhKWWVGJA3ns37Uamz2FGvephSeHFqV/tU+q9V9xrx9C4HHJWprUpMHRxdWU3BB6TyAVm2dn/aLW2ZUym9TDOfHTvqOr07/AAt+h58iLSss+PfcemollsfbFLFUUrUHD03FwR+oI5EcCDwl7LuciIgIiICIiAiIgcr/APkFXb6FQpKbB6pZrc+7XQel2v7CcRo1e8Fj/EUf1Afv/eeiu13Y3fYEOBrRcH8reFv1K/KeecXsxs4y6G+n+ZWtsKt/KJ9Ac65gPEL5h1F/iA6dehnzEhqmRJEQlEWi8QLmns6o1NqgRu7W2Z7HKLmw8R0vc8Jf7sbNo16606rOuY2XIoIvbTOb3UX0uAbSd3t4mwzkMO8ouMtWkxurIeg5MLkgy/3kpmm+TDVVNCqA1OnSsj2YXC1aa+IsL/aveZ23ehXsLZww2Mq0cSRRqd260qjfAlVhZKgPS17N59ZjcXunikY5qLNr8a2dG8w40I87y42pteocPSo4mgS9O/d1aodXFM2sqjTMB535SjF7BX6KmJw7mqg0rBlANKpfwhk1GQjgbkGVm/UrqtWqfQBhTeu4qh1FMGqKCBSCpZbi7E3sCQLe0jYu3yy0sNXq91TRjlqGktR0zcs7/wANR5DSX2xNoriqdOlc0sTRuaBpMKC1ufdNYZVfo1teEt9r06dZcRVxFB8LX1ZSWOWpULC9Pu3F76k3XQW184/VGH23hK2HxLCsW7wEEPmLZgfhdX+0COBmf2ZtJceq0MSqtiVUjD1ambK/SlXKkFuBsT7+eJo7yKcKKNekK5RvqWZipprbVLr4mW/2dLf2xmL2i1TKLKqoCFVBlCgm58zc8ySdZbVvQutp4Ar3jVWpJUzAClSKtfkxPdkqgHG19ekxUSZedCLyZFpMkTKWEkSZAz+5O/dfZlbMnjosR3lInRh1U/ZYcj87iekd3N5KGOoLWw75lPEcGRuauOTD/kXE8nFZld1t6q+zq4q0DpwdD8Dr0Yf2PESZdM88PuesImA3O30obRoCpRNmFu8pkjPTY8j1B5MND8wM/NHNZoiIgIiICIiB8sThlqIyOAysCCDzB4zhW+26DYOudC1NlqGm1uPgbwt+If4Pp3qWG29jU8VRalUGh4HmrcmHn/yOcizaZdPK20tmsru6A2pKgNhpawBvbqbnz1ltVpggOvA/oeY/f0m87Y3dahXq06i/WKUyi5UVAdOPNSPO9z620zGgU69QKrCmTdlPFQNSfUH/ABM5fh0SrSTKq1LKeNwdQRwI6j/EpBlliLSYtCVMze7e3hQZkqJno1BlqAAK4B+1Tcahhx42MwsAytm+hvePwpUUqPcPi8ISalKt3rg5XADHPYJTtbVWFgbzBYXaqYLGuaDGrQuVIa1qtI8VYcDz1t5+Uw9TFOyqrMxVfhUk5RryHAT5Ssw/Iuq+MXvc9FO5sbqAxYqb3FmPTlPhXxDOxZ2ZmPEsSxPudZ85MtpKIgxAi0CTAgIi8QAMmRAMBBESbQld7E25Wwdda2Hco6/JhxKuPtKen7z0duF2g0dpUtLJXUDvKRPDlmS/xJf3HA+fmYrPrgMfUw9VatFylRDdWXiD+/Sx0I4yZdM88Puev4mi9nHadT2ggpVbU8Uo1XgtQDi1P914jzE3qaOayzqkREIIiICIiBr2+G664ulcKpqoDluPiHEofXkeR9TOD7R2UTUroQVLuim/EBqgJBvrpYfKemZoHaLulmvi6Q1GU1VHMIQRUHmALHyseRlMp8r45a6efBWAdkbwoWJQngnQHyIsD6XlDoQbGZfa277WLCxAuTqBbLfr6f8AukxuFU1FyHV10W51YAfD6gDS3LTpDeV8xEpkwsmRJvItIEgyIvECTECICRaSJEhJERAReIgJNpEQJEGReLwJvFpF5N4CjWZHV0YqykEEEggjgQRwPnO89mfawuLy4fFEJiBormyrV8ui1PLgeXScFMoNwbjQiTLpXLGZPZETj/Zl2wB8uFx72bQU67H4ui1TyPR+fPXU9gl5dubLGz0iIkqkREBIIvoZMQOR7/bo/R85pg9zUDFddEaxJT0OpHy5a8sx2BsiHh3aO4tpd2qZR/4eyz1RjsElam1OoMysLEf46HnecJ313UfCu1M6qV8DW+JA9x7jNqOo9JncWuOXw5+zCqpYaOPjGnM2DL631HI3PAy2Eu9s4U0q2ZBl00HEEWym4I5+K/vPnXpggOnwHT+VrXKkkfI8x7yW0r4yZEmQlBiLyIEkxIkiAEGTIMgIBk2iEki8nLIgJMSICJEmEkiIgLxIEmBQyTpvZx2vPhcuHxpNShwWpqz0xyHV08uI5X4Tm0FY3pW4y9V7AwuKSqivTYOjAFWU3BB4EET6zzZ2ddodbZ1QI2aphnN3p8Suti9Poeo4H11no+hiFdFdTdWAKkcCCLgj2mku3Nlj9r6RESVCIiAmJ3m3eTGUGpto2pRvutb+x4GZaIHnLfDZBQFXW1RGswNr8Gvw4jgQfTymq1l7p2Fr01VVcX4s2pK9GzZyPS3OeiO0LdD6VRZ6a3rKOAGrqPs/zDW3ynCtv4PRvOoSf6Rb5Zj+sz1pvjltgq9HKeNwRcEcwef7EciDPneXlOmEy0qpAVlzobnwM1rZgeRAHDTUGWlagUYqwsRpJaSoi0RaQktAkxAiTaJAgVSIiQkkRBMBeTIJkSRMRFoCQRJgCQIMSoJL/Zmwa2IbLRps552Gg8yToPeL0lYBZ9sPh2ZgqgsxNgALm58p0XYnZKxs2KqZR9ynYn3Y6D2vNrr4ehsuga+Hwyu1OxtxdhcBvGbkHLc6aacJleXHekVpu7HZVi65Ben3CHi1XQ28k+In1AHnO77NwC0aNOkl8tNFUX42UWuZY7sb1YfH0BWwz5hwZTo6N91xyP6HleZedMmnLllb6RESVCIiAiIgJy3tU3NsDiaS+Ekd6o5E6Zx5Hn851KU1aYZSrAEEEEHUEHQgwmXTyjvBhLVDbgAtr9MoJ5nS5PznxWjnBpv/ABUAt5ra+Q/iAtx6ETovaHuV9HrqQCaLlQpNza2hRvMDh1HoZz3atMqXqD4nrMb66BbGwt5v/wBomfnTol32xsmXlu+QuP4i61AOYvYVAPlfzMsgYXiYtFoECJMWkwItEmCYSpMGSRIgRIEqtItIEybT6UMOzsFVSxPAAXJ9uc27ZHZpiKoDVbUF/Hcv7KP3tIuUx9GninM9sTcnE4qxSnlT77+FbeX3vy3nStj7l4XD2ITvHH26lm16hfhHyv5zZabzny5/wlqOxOyvD0rNXY1n6fDT+Q1PzHpNwo0FpqFRVRRwVQAPkNIeuBMdjdtIml8zclXxMfYTmy5LfTTJd7aa7vNtRQ9Knc5mYk25KFa5PT/iWG09usgzVqqYdfuiz1SPIcPle0wOF2RidpNbA0XRCfFiq7EA25huZ14Lf0HGVw3yXWM2m6x7rEbu7aq4ba2FNAgVazIlekLKrCo9rMo0DFCGsODdOE9MTRtxOyfDbOtUJ7/Ef9RhYKTx7tdcvqbn0m8z18ZqacWV3SIiWVIiICIiAiIgWe1tlJiaLUqgurD3B5MvQgzz/vxu2+Hqmm44MxU2sGVrEMPcEeVjPRkwG+O6y43DldBUW5pt5/dP4T/g8pFi2OWnmjHMcNUpmmAGVFzGxs2bxEMCSDxsevtIx2EBUVqf8NuWpKNxynytwMzG9WzWWswdSrAKCDxBVQCNPMSww5FCs9MjNSVbVBc6t4Q5FuefQegmc8dEYgGSDLzamzO6YFTmptqjdR7cxw9jLIGSsqi8gCLQktJtEmBTaTabBsPcfFYqzImRD9up4Vt+Hm3sJ0DY3ZphqFmq3rv+IWpg+SDj7k+kyy5ccRzHY+7eIxJtQpMw5tayD1Y6CbzsnsnVbNiqub8FPQehY6/ID1nQqShVAUBQOAAAA9AOE+NatObLnt86Tp8dmbJo4dbUaa0/MDU+rHU+5n2r1ZbV9oKouSABzJsJgcXtxqulAC3A1XuqD05t7TnufzVpiy+K2kiC7MAPM2mOG9QfSirVT+EWUerHQTUMftrDq4UFsbWJsFW5UnoAtx8s3oJs2x+zvaONAOKf6DQ5UkANUg8iBovufyy+HHnyeT/N/wC2ZZY4+1jds71KmlatduHc4fVr9Hf9hbyvLnZG6+08YPq6a4CiftVAe8YdbWzn3y+s6Xuz2e4LAgGjRBqD/VqeOp7Mfh/KBNknXh9JjP5dufLnv9PTRN3ux/B0G7yvmxda9y9bVb9RT4H82ab0iAAACwGgA0AA5CTE65JPGFtvpERJQREQEREBERAREQEREDRe0nc0V0+kUlvUQeNQPjQc/wCYfqPQTim38JZKn467E+iC4/WofkJ6lnJO1Dczu716S/Vs3iA+w5Fv6TZfcW6SuUaYZfDkmz8cGXuKpABN1bgEJuQbfduFBH+Jb43BNTbK3H9D5jqJe7XwoWhTUDxMzsx0va+VR1Hwk2PkZc7OqpiqOSq2SrSU5WPAga5bW48gB1042NfW+9MGDKlFyABcngBrc9AJvewuyypUAfEt3SnXu1sanoxPhT9T6TedlbuYfC/waYU83Pic/mOvsLCc+fPjj52s5psTs4xNezVAKCHnU+P2Tj/VadC2JuJhcNZgneuPt1LNY9VX4V9bX85mzWnxqYmcufNlktpemrLerXmFx28CIctyzHgqjMx9hMJtPeIqL1qi4dTfw6PVNvwjh7XmFyWmLZsbtlKYu7BR5n+3WYXGbbd1LLajT1vVrHL/AEqf7mwmA2XjMRi3/wDzcI9Q31xNbUD8x8C8uBv5Tbtj9iRqP3u08Q1dv+nSJVB5FrAkfyhZvh9PyZ/qfv8A0plyY4/tpT7fR6nd4anVx9Y8LhigPUIOI9QR5zZ9mdlWOxtm2lW7ilp9RSILW5Bjqo98x9J1bY+wqGFp93h6SUl6ILX82PFj5kmX87eP6bDDv2/tz5c2V86YTdzc3CYFbYaiqHm58VRv5nOvtw8pm4idLEiIgIiICIiAiIgIiICIiAiIgIiICfLFYZaiMjgMrAgg8CDPrEDg3aDuk2GdVsTTs3dt1W97H8QJsfY85iOzfYStjWquLiggKj/ccnKfYBj626Tvu8WwkxdBqT6HirWuVbkR+45icQw+JOzcTiaVZSDZDoL6LmBI6r4gb+c5+bcwunRx3d06FWxgExmM2sq6swHqZqlbed6thSGRTfxvoPP1IuOEwuK3iwtNvGWxdS/w3sl+XA2/VvSeVq26k3/Z1fbJ3W3Vd7FJIpBqrdFBPzPKYLbW9JUHvaop6H6ukc1Q6aXbgAfK8udl7nbV2iAci4HDk3BIyHKfuoPGdP5Qes6Hut2OYHBkO6nE1eOesAwB6rT+EepufOdXH9Lll3l0yy5sZ525fsLYu0cfpgqH0egx1r1PDmFzrnPif8oPrOi7s9iWEoEVMWTjK3EmpcUwfJL+L8xPoJ0UCTO7j4cOP+Mc2XJll6oo0FRQqKFUCwCgAAdABoJXETVmREQEREBERAREQEREBERAREQEREBERAREQEREBNO7QtxjjUWrQKriaQIQt8FRDxp1LcuYPI+s3GJFks1Uy2XccG2b2L7QxT//AHqqYemD8KlajMBwIVfCPUn2nUN1ezXA7PsaNLNUH+rV8dT2JFk/KBNpiRjjMZqROWdy9IiJZUiIgIiICIiAiIgIiICIiAiIgf/Z"/>
          <p:cNvSpPr>
            <a:spLocks noChangeAspect="1" noChangeArrowheads="1"/>
          </p:cNvSpPr>
          <p:nvPr/>
        </p:nvSpPr>
        <p:spPr bwMode="auto">
          <a:xfrm>
            <a:off x="63500" y="-927100"/>
            <a:ext cx="2390775" cy="19145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6390" name="AutoShape 6" descr="data:image/jpg;base64,/9j/4AAQSkZJRgABAQAAAQABAAD/2wCEAAkGBhQSEBQUEhQWFBUVFhcaFxcVFRcUFxgVFRcXGhUWFBgXHCYeFxojGhcUHy8gIycpLCwsFx8xNTAqNScrLCkBCQoKDgwOFA8PFykcHBwpKSkpKSksKSkvKSwpLCkpKSwsKSwpKSksLCwpKSwpKSk0NSwpKSwsKSkpLCkpKSksLP/AABEIAMkA+wMBIgACEQEDEQH/xAAcAAEAAQUBAQAAAAAAAAAAAAAAAQIEBQYHCAP/xAA/EAACAQIDBQYCCAUDBAMAAAABAgADEQQSIQUGMUFRBxMiYXGBMpEUI0JSYoKhwTNykrHRQ2PhU6LC8AgkJf/EABkBAQADAQEAAAAAAAAAAAAAAAABAgMEBf/EACURAQEAAgMAAQQBBQAAAAAAAAABAhEDITFBBBJRYTJCcYHR8P/aAAwDAQACEQMRAD8A7jERAREQEREBERAREQERMPt7e7C4Jb4mslM8lvmc+iLdj8oGYlFauqKWdgqjUliAAOpJ0E47vH29nVcFRt/uVtT+Wmp/ufacy25vPisY2bE1nqcwpNkH8qCyj2EjbWcdvruW8fbVgsPdaJOKccqelO/nUOn9IaaLV7f8bm8NDDhb8D3jG382cf2nM5ErtrOPGPQu43bDQxzijWX6PXOigtmSoeiNYWb8J9iZ0KeNivTSdx7LO1kVsmExrWraClVbQVOQVzyqdD9r14zKzz49dx1iIiWYkREBERAREQEREBERAREQEREBERAREpdwASSABxJ0AHnAqiabt7tZ2fhbjve/cfYofWa9C/wD5zm+3+3bFVbrhUTDr94/W1P1GVfkfWRteYWu54zHU6SF6rrTUcWdgqj3Ok0Lb3bfgqF1o58Sw+54af8AW3H1UGcI2ptatiXz16r1W6uxa3pfRR6WlpeRtpOKfLed4e2PH4m6owwyHlR+O3nUPi/pyzSKlQsSSSSeJJuT5knjKREq1kk8LxJkQkMQItAShllYi0Dr/Zh2vWyYTHv0WlXY/JKxPyD/AD6zswM8cMs6d2Z9rbYYrhsaxahoEqHU0hyDc2p/qvpoLSsc+P5jvUSilVDKGUhlYAgg3BB1BBHESuWYEREBERAREQEREBERARLbaW0qeHpNVrOEpoLsx5a2HqSSABzJnMN4O3qml1wlBqjDTPW8C+yjxH3ywmY2+OsTXdv9oGBwdxWrrnH+mn1lT3Vb5fe04Dt/tHx+MuKtdlQ/6dL6pLdDl1b8xM1kSu2k4/y67t7t9c3XB0Ao5VK5zH1FNDYe7Gc523vdi8WT9Ir1KgP2b5afsi2X9JiJMjbWYyeKZIMSIWTIkxaBMQBMnQ3brt9lVJ4CpUp0jrw8NRgf0lbZPUsZKqdFjfKCbC5sCbAczbgJsGA2RToVhT2hSqUs4IWpfwKSPC5AHjUE3Nmlti/pWz6ppio9PmCjHI6ng45MCLSPu31Ba7K2YtVazM5XuqRqWC3zWIFgb2GrD9Zj5uGy94QXajj6SKlenZqq01pVVV7Oj3UAOLhTw1/SYXE7vsMzIb0wCVapagXAv/DRzmbQchImXfYxMRaSDLhKWWVGJA3ns37Uamz2FGvephSeHFqV/tU+q9V9xrx9C4HHJWprUpMHRxdWU3BB6TyAVm2dn/aLW2ZUym9TDOfHTvqOr07/AAt+h58iLSss+PfcemollsfbFLFUUrUHD03FwR+oI5EcCDwl7LuciIgIiICIiAiIgcr/APkFXb6FQpKbB6pZrc+7XQel2v7CcRo1e8Fj/EUf1Afv/eeiu13Y3fYEOBrRcH8reFv1K/KeecXsxs4y6G+n+ZWtsKt/KJ9Ac65gPEL5h1F/iA6dehnzEhqmRJEQlEWi8QLmns6o1NqgRu7W2Z7HKLmw8R0vc8Jf7sbNo16606rOuY2XIoIvbTOb3UX0uAbSd3t4mwzkMO8ouMtWkxurIeg5MLkgy/3kpmm+TDVVNCqA1OnSsj2YXC1aa+IsL/aveZ23ehXsLZww2Mq0cSRRqd260qjfAlVhZKgPS17N59ZjcXunikY5qLNr8a2dG8w40I87y42pteocPSo4mgS9O/d1aodXFM2sqjTMB535SjF7BX6KmJw7mqg0rBlANKpfwhk1GQjgbkGVm/UrqtWqfQBhTeu4qh1FMGqKCBSCpZbi7E3sCQLe0jYu3yy0sNXq91TRjlqGktR0zcs7/wANR5DSX2xNoriqdOlc0sTRuaBpMKC1ufdNYZVfo1teEt9r06dZcRVxFB8LX1ZSWOWpULC9Pu3F76k3XQW184/VGH23hK2HxLCsW7wEEPmLZgfhdX+0COBmf2ZtJceq0MSqtiVUjD1ambK/SlXKkFuBsT7+eJo7yKcKKNekK5RvqWZipprbVLr4mW/2dLf2xmL2i1TKLKqoCFVBlCgm58zc8ySdZbVvQutp4Ar3jVWpJUzAClSKtfkxPdkqgHG19ekxUSZedCLyZFpMkTKWEkSZAz+5O/dfZlbMnjosR3lInRh1U/ZYcj87iekd3N5KGOoLWw75lPEcGRuauOTD/kXE8nFZld1t6q+zq4q0DpwdD8Dr0Yf2PESZdM88PuesImA3O30obRoCpRNmFu8pkjPTY8j1B5MND8wM/NHNZoiIgIiICIiB8sThlqIyOAysCCDzB4zhW+26DYOudC1NlqGm1uPgbwt+If4Pp3qWG29jU8VRalUGh4HmrcmHn/yOcizaZdPK20tmsru6A2pKgNhpawBvbqbnz1ltVpggOvA/oeY/f0m87Y3dahXq06i/WKUyi5UVAdOPNSPO9z620zGgU69QKrCmTdlPFQNSfUH/ABM5fh0SrSTKq1LKeNwdQRwI6j/EpBlliLSYtCVMze7e3hQZkqJno1BlqAAK4B+1Tcahhx42MwsAytm+hvePwpUUqPcPi8ISalKt3rg5XADHPYJTtbVWFgbzBYXaqYLGuaDGrQuVIa1qtI8VYcDz1t5+Uw9TFOyqrMxVfhUk5RryHAT5Ssw/Iuq+MXvc9FO5sbqAxYqb3FmPTlPhXxDOxZ2ZmPEsSxPudZ85MtpKIgxAi0CTAgIi8QAMmRAMBBESbQld7E25Wwdda2Hco6/JhxKuPtKen7z0duF2g0dpUtLJXUDvKRPDlmS/xJf3HA+fmYrPrgMfUw9VatFylRDdWXiD+/Sx0I4yZdM88Puev4mi9nHadT2ggpVbU8Uo1XgtQDi1P914jzE3qaOayzqkREIIiICIiBr2+G664ulcKpqoDluPiHEofXkeR9TOD7R2UTUroQVLuim/EBqgJBvrpYfKemZoHaLulmvi6Q1GU1VHMIQRUHmALHyseRlMp8r45a6efBWAdkbwoWJQngnQHyIsD6XlDoQbGZfa277WLCxAuTqBbLfr6f8AukxuFU1FyHV10W51YAfD6gDS3LTpDeV8xEpkwsmRJvItIEgyIvECTECICRaSJEhJERAReIgJNpEQJEGReLwJvFpF5N4CjWZHV0YqykEEEggjgQRwPnO89mfawuLy4fFEJiBormyrV8ui1PLgeXScFMoNwbjQiTLpXLGZPZETj/Zl2wB8uFx72bQU67H4ui1TyPR+fPXU9gl5dubLGz0iIkqkREBIIvoZMQOR7/bo/R85pg9zUDFddEaxJT0OpHy5a8sx2BsiHh3aO4tpd2qZR/4eyz1RjsElam1OoMysLEf46HnecJ313UfCu1M6qV8DW+JA9x7jNqOo9JncWuOXw5+zCqpYaOPjGnM2DL631HI3PAy2Eu9s4U0q2ZBl00HEEWym4I5+K/vPnXpggOnwHT+VrXKkkfI8x7yW0r4yZEmQlBiLyIEkxIkiAEGTIMgIBk2iEki8nLIgJMSICJEmEkiIgLxIEmBQyTpvZx2vPhcuHxpNShwWpqz0xyHV08uI5X4Tm0FY3pW4y9V7AwuKSqivTYOjAFWU3BB4EET6zzZ2ddodbZ1QI2aphnN3p8Suti9Poeo4H11no+hiFdFdTdWAKkcCCLgj2mku3Nlj9r6RESVCIiAmJ3m3eTGUGpto2pRvutb+x4GZaIHnLfDZBQFXW1RGswNr8Gvw4jgQfTymq1l7p2Fr01VVcX4s2pK9GzZyPS3OeiO0LdD6VRZ6a3rKOAGrqPs/zDW3ynCtv4PRvOoSf6Rb5Zj+sz1pvjltgq9HKeNwRcEcwef7EciDPneXlOmEy0qpAVlzobnwM1rZgeRAHDTUGWlagUYqwsRpJaSoi0RaQktAkxAiTaJAgVSIiQkkRBMBeTIJkSRMRFoCQRJgCQIMSoJL/Zmwa2IbLRps552Gg8yToPeL0lYBZ9sPh2ZgqgsxNgALm58p0XYnZKxs2KqZR9ynYn3Y6D2vNrr4ehsuga+Hwyu1OxtxdhcBvGbkHLc6aacJleXHekVpu7HZVi65Ben3CHi1XQ28k+In1AHnO77NwC0aNOkl8tNFUX42UWuZY7sb1YfH0BWwz5hwZTo6N91xyP6HleZedMmnLllb6RESVCIiAiIgJy3tU3NsDiaS+Ekd6o5E6Zx5Hn851KU1aYZSrAEEEEHUEHQgwmXTyjvBhLVDbgAtr9MoJ5nS5PznxWjnBpv/ABUAt5ra+Q/iAtx6ETovaHuV9HrqQCaLlQpNza2hRvMDh1HoZz3atMqXqD4nrMb66BbGwt5v/wBomfnTol32xsmXlu+QuP4i61AOYvYVAPlfzMsgYXiYtFoECJMWkwItEmCYSpMGSRIgRIEqtItIEybT6UMOzsFVSxPAAXJ9uc27ZHZpiKoDVbUF/Hcv7KP3tIuUx9GninM9sTcnE4qxSnlT77+FbeX3vy3nStj7l4XD2ITvHH26lm16hfhHyv5zZabzny5/wlqOxOyvD0rNXY1n6fDT+Q1PzHpNwo0FpqFRVRRwVQAPkNIeuBMdjdtIml8zclXxMfYTmy5LfTTJd7aa7vNtRQ9Knc5mYk25KFa5PT/iWG09usgzVqqYdfuiz1SPIcPle0wOF2RidpNbA0XRCfFiq7EA25huZ14Lf0HGVw3yXWM2m6x7rEbu7aq4ba2FNAgVazIlekLKrCo9rMo0DFCGsODdOE9MTRtxOyfDbOtUJ7/Ef9RhYKTx7tdcvqbn0m8z18ZqacWV3SIiWVIiICIiAiIgWe1tlJiaLUqgurD3B5MvQgzz/vxu2+Hqmm44MxU2sGVrEMPcEeVjPRkwG+O6y43DldBUW5pt5/dP4T/g8pFi2OWnmjHMcNUpmmAGVFzGxs2bxEMCSDxsevtIx2EBUVqf8NuWpKNxynytwMzG9WzWWswdSrAKCDxBVQCNPMSww5FCs9MjNSVbVBc6t4Q5FuefQegmc8dEYgGSDLzamzO6YFTmptqjdR7cxw9jLIGSsqi8gCLQktJtEmBTaTabBsPcfFYqzImRD9up4Vt+Hm3sJ0DY3ZphqFmq3rv+IWpg+SDj7k+kyy5ccRzHY+7eIxJtQpMw5tayD1Y6CbzsnsnVbNiqub8FPQehY6/ID1nQqShVAUBQOAAAA9AOE+NatObLnt86Tp8dmbJo4dbUaa0/MDU+rHU+5n2r1ZbV9oKouSABzJsJgcXtxqulAC3A1XuqD05t7TnufzVpiy+K2kiC7MAPM2mOG9QfSirVT+EWUerHQTUMftrDq4UFsbWJsFW5UnoAtx8s3oJs2x+zvaONAOKf6DQ5UkANUg8iBovufyy+HHnyeT/N/wC2ZZY4+1jds71KmlatduHc4fVr9Hf9hbyvLnZG6+08YPq6a4CiftVAe8YdbWzn3y+s6Xuz2e4LAgGjRBqD/VqeOp7Mfh/KBNknXh9JjP5dufLnv9PTRN3ux/B0G7yvmxda9y9bVb9RT4H82ab0iAAACwGgA0AA5CTE65JPGFtvpERJQREQEREBERAREQEREDRe0nc0V0+kUlvUQeNQPjQc/wCYfqPQTim38JZKn467E+iC4/WofkJ6lnJO1Dczu716S/Vs3iA+w5Fv6TZfcW6SuUaYZfDkmz8cGXuKpABN1bgEJuQbfduFBH+Jb43BNTbK3H9D5jqJe7XwoWhTUDxMzsx0va+VR1Hwk2PkZc7OqpiqOSq2SrSU5WPAga5bW48gB1042NfW+9MGDKlFyABcngBrc9AJvewuyypUAfEt3SnXu1sanoxPhT9T6TedlbuYfC/waYU83Pic/mOvsLCc+fPjj52s5psTs4xNezVAKCHnU+P2Tj/VadC2JuJhcNZgneuPt1LNY9VX4V9bX85mzWnxqYmcufNlktpemrLerXmFx28CIctyzHgqjMx9hMJtPeIqL1qi4dTfw6PVNvwjh7XmFyWmLZsbtlKYu7BR5n+3WYXGbbd1LLajT1vVrHL/AEqf7mwmA2XjMRi3/wDzcI9Q31xNbUD8x8C8uBv5Tbtj9iRqP3u08Q1dv+nSJVB5FrAkfyhZvh9PyZ/qfv8A0plyY4/tpT7fR6nd4anVx9Y8LhigPUIOI9QR5zZ9mdlWOxtm2lW7ilp9RSILW5Bjqo98x9J1bY+wqGFp93h6SUl6ILX82PFj5kmX87eP6bDDv2/tz5c2V86YTdzc3CYFbYaiqHm58VRv5nOvtw8pm4idLEiIgIiICIiAiIgIiICIiAiIgIiICfLFYZaiMjgMrAgg8CDPrEDg3aDuk2GdVsTTs3dt1W97H8QJsfY85iOzfYStjWquLiggKj/ccnKfYBj626Tvu8WwkxdBqT6HirWuVbkR+45icQw+JOzcTiaVZSDZDoL6LmBI6r4gb+c5+bcwunRx3d06FWxgExmM2sq6swHqZqlbed6thSGRTfxvoPP1IuOEwuK3iwtNvGWxdS/w3sl+XA2/VvSeVq26k3/Z1fbJ3W3Vd7FJIpBqrdFBPzPKYLbW9JUHvaop6H6ukc1Q6aXbgAfK8udl7nbV2iAci4HDk3BIyHKfuoPGdP5Qes6Hut2OYHBkO6nE1eOesAwB6rT+EepufOdXH9Lll3l0yy5sZ525fsLYu0cfpgqH0egx1r1PDmFzrnPif8oPrOi7s9iWEoEVMWTjK3EmpcUwfJL+L8xPoJ0UCTO7j4cOP+Mc2XJll6oo0FRQqKFUCwCgAAdABoJXETVmREQEREBERAREQEREBERAREQEREBERAREQEREBNO7QtxjjUWrQKriaQIQt8FRDxp1LcuYPI+s3GJFks1Uy2XccG2b2L7QxT//AHqqYemD8KlajMBwIVfCPUn2nUN1ezXA7PsaNLNUH+rV8dT2JFk/KBNpiRjjMZqROWdy9IiJZUiIgIiICIiAiIgIiICIiAiIgf/Z"/>
          <p:cNvSpPr>
            <a:spLocks noChangeAspect="1" noChangeArrowheads="1"/>
          </p:cNvSpPr>
          <p:nvPr/>
        </p:nvSpPr>
        <p:spPr bwMode="auto">
          <a:xfrm>
            <a:off x="63500" y="-927100"/>
            <a:ext cx="2390775" cy="19145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16392" name="Picture 8" descr="http://t0.gstatic.com/images?q=tbn:ANd9GcQv5OY4OzBQ5V6W4SlPnXFnZWtuiicjZHWtB2ptkOlsU6_6MnCHS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4038600"/>
            <a:ext cx="2647950" cy="1724025"/>
          </a:xfrm>
          <a:prstGeom prst="rect">
            <a:avLst/>
          </a:prstGeom>
          <a:noFill/>
        </p:spPr>
      </p:pic>
      <p:pic>
        <p:nvPicPr>
          <p:cNvPr id="16394" name="Picture 10" descr="http://t1.gstatic.com/images?q=tbn:ANd9GcRhHbBDWJfWC_len-gv_LDEfi6k-OA4zu1wUdCDhvKSRCZjPGSno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609600"/>
            <a:ext cx="3240909" cy="213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533400"/>
            <a:ext cx="5638800" cy="5486400"/>
          </a:xfrm>
        </p:spPr>
        <p:txBody>
          <a:bodyPr/>
          <a:lstStyle/>
          <a:p>
            <a:r>
              <a:rPr lang="en-US" dirty="0" smtClean="0"/>
              <a:t>It was believed that, through the </a:t>
            </a:r>
            <a:r>
              <a:rPr lang="en-US" dirty="0" smtClean="0">
                <a:solidFill>
                  <a:srgbClr val="FF0000"/>
                </a:solidFill>
              </a:rPr>
              <a:t>study of the grammar of the L2</a:t>
            </a:r>
            <a:r>
              <a:rPr lang="en-US" dirty="0" smtClean="0"/>
              <a:t>, students would become more familiar with </a:t>
            </a:r>
            <a:r>
              <a:rPr lang="en-US" dirty="0" smtClean="0">
                <a:solidFill>
                  <a:srgbClr val="FF0000"/>
                </a:solidFill>
              </a:rPr>
              <a:t>the grammar of their native language  (L1) </a:t>
            </a:r>
            <a:r>
              <a:rPr lang="en-US" dirty="0" smtClean="0"/>
              <a:t>and that this familiarity would help them speak and write their L1 better. </a:t>
            </a:r>
            <a:endParaRPr lang="tr-TR" dirty="0" smtClean="0"/>
          </a:p>
          <a:p>
            <a:endParaRPr lang="en-US" dirty="0" smtClean="0"/>
          </a:p>
          <a:p>
            <a:r>
              <a:rPr lang="en-US" dirty="0" smtClean="0"/>
              <a:t>It was thought that FL learning would help students grow </a:t>
            </a:r>
            <a:r>
              <a:rPr lang="en-US" dirty="0" smtClean="0">
                <a:solidFill>
                  <a:srgbClr val="FF0000"/>
                </a:solidFill>
              </a:rPr>
              <a:t>intellectually; </a:t>
            </a:r>
            <a:r>
              <a:rPr lang="en-US" dirty="0" smtClean="0"/>
              <a:t>students would probably never use the L2, but the </a:t>
            </a:r>
            <a:r>
              <a:rPr lang="en-US" dirty="0" smtClean="0">
                <a:solidFill>
                  <a:srgbClr val="FF0000"/>
                </a:solidFill>
              </a:rPr>
              <a:t>mental exercise </a:t>
            </a:r>
            <a:r>
              <a:rPr lang="en-US" dirty="0" smtClean="0"/>
              <a:t>of learning it would be beneficial.</a:t>
            </a:r>
          </a:p>
          <a:p>
            <a:endParaRPr lang="tr-TR" dirty="0"/>
          </a:p>
        </p:txBody>
      </p:sp>
      <p:pic>
        <p:nvPicPr>
          <p:cNvPr id="1026" name="Picture 2" descr="http://t1.gstatic.com/images?q=tbn:ANd9GcQP_B2vf1NQnWErzwl5KZtV7VuL8ARZE3_hMbNY60KGTiJ1BOI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2611" y="304801"/>
            <a:ext cx="2225982" cy="2971800"/>
          </a:xfrm>
          <a:prstGeom prst="rect">
            <a:avLst/>
          </a:prstGeom>
          <a:noFill/>
        </p:spPr>
      </p:pic>
      <p:pic>
        <p:nvPicPr>
          <p:cNvPr id="1028" name="Picture 4" descr="http://t0.gstatic.com/images?q=tbn:ANd9GcQrt0jXF1FqGkUwjqCyNRaRhJzn1FnxfEfy8HNA5ek3SUxuNL_yR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3733800"/>
            <a:ext cx="2746734" cy="205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Content Placeholder 2"/>
          <p:cNvSpPr>
            <a:spLocks noGrp="1"/>
          </p:cNvSpPr>
          <p:nvPr>
            <p:ph sz="quarter" idx="1"/>
          </p:nvPr>
        </p:nvSpPr>
        <p:spPr>
          <a:xfrm>
            <a:off x="3124200" y="2057400"/>
            <a:ext cx="5562600" cy="6096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>
                <a:hlinkClick r:id="rId2" action="ppaction://hlinkfile"/>
              </a:rPr>
              <a:t>EXPERIENCE - SAMPLE TEACHING</a:t>
            </a:r>
            <a:endParaRPr lang="en-US" smtClean="0"/>
          </a:p>
        </p:txBody>
      </p:sp>
      <p:pic>
        <p:nvPicPr>
          <p:cNvPr id="15364" name="Picture 4" descr="kafk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81000"/>
            <a:ext cx="2703513" cy="4124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ENERGIZER</a:t>
            </a:r>
          </a:p>
        </p:txBody>
      </p:sp>
      <p:pic>
        <p:nvPicPr>
          <p:cNvPr id="16388" name="Baby_Goin_Crazy.wmv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1752600"/>
            <a:ext cx="3924300" cy="3140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3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638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88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6388"/>
                </p:tgtEl>
              </p:cMediaNode>
            </p:vide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381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/>
            </a:r>
            <a:br>
              <a:rPr lang="en-US" dirty="0"/>
            </a:br>
            <a:r>
              <a:rPr lang="en-US" b="1" dirty="0" smtClean="0"/>
              <a:t> THINKING ABOUT THE EXPERIENCE</a:t>
            </a:r>
            <a:endParaRPr lang="en-US" dirty="0"/>
          </a:p>
        </p:txBody>
      </p:sp>
      <p:sp>
        <p:nvSpPr>
          <p:cNvPr id="17410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14400"/>
            <a:ext cx="6477000" cy="5715000"/>
          </a:xfrm>
        </p:spPr>
        <p:txBody>
          <a:bodyPr/>
          <a:lstStyle/>
          <a:p>
            <a:r>
              <a:rPr lang="en-US" b="1" dirty="0" smtClean="0"/>
              <a:t>Observations</a:t>
            </a:r>
            <a:endParaRPr lang="en-US" dirty="0" smtClean="0"/>
          </a:p>
          <a:p>
            <a:r>
              <a:rPr lang="en-US" dirty="0" smtClean="0"/>
              <a:t>1 The class is reading an </a:t>
            </a:r>
            <a:r>
              <a:rPr lang="en-US" dirty="0" smtClean="0"/>
              <a:t>excerpt</a:t>
            </a:r>
            <a:r>
              <a:rPr lang="tr-TR" dirty="0" smtClean="0"/>
              <a:t> (</a:t>
            </a:r>
            <a:r>
              <a:rPr lang="tr-TR" dirty="0" err="1" smtClean="0"/>
              <a:t>or</a:t>
            </a:r>
            <a:r>
              <a:rPr lang="tr-TR" dirty="0" smtClean="0"/>
              <a:t> a </a:t>
            </a:r>
            <a:r>
              <a:rPr lang="tr-TR" dirty="0" err="1" smtClean="0"/>
              <a:t>reading</a:t>
            </a:r>
            <a:r>
              <a:rPr lang="tr-TR" dirty="0" smtClean="0"/>
              <a:t> </a:t>
            </a:r>
            <a:r>
              <a:rPr lang="tr-TR" dirty="0" err="1" smtClean="0"/>
              <a:t>passage</a:t>
            </a:r>
            <a:r>
              <a:rPr lang="tr-TR" dirty="0" smtClean="0"/>
              <a:t>)</a:t>
            </a:r>
            <a:r>
              <a:rPr lang="en-US" dirty="0" smtClean="0"/>
              <a:t> </a:t>
            </a:r>
            <a:r>
              <a:rPr lang="en-US" dirty="0" smtClean="0"/>
              <a:t>from Mark Twain's </a:t>
            </a:r>
            <a:r>
              <a:rPr lang="en-US" i="1" dirty="0" smtClean="0"/>
              <a:t>Life on the Mississippi.</a:t>
            </a:r>
          </a:p>
          <a:p>
            <a:endParaRPr lang="en-US" dirty="0" smtClean="0"/>
          </a:p>
          <a:p>
            <a:r>
              <a:rPr lang="en-US" b="1" dirty="0" smtClean="0"/>
              <a:t>Principles</a:t>
            </a:r>
            <a:endParaRPr lang="en-US" dirty="0" smtClean="0"/>
          </a:p>
          <a:p>
            <a:r>
              <a:rPr lang="en-US" dirty="0" smtClean="0"/>
              <a:t>A fundamental </a:t>
            </a:r>
            <a:r>
              <a:rPr lang="en-US" dirty="0" smtClean="0">
                <a:solidFill>
                  <a:srgbClr val="FF0000"/>
                </a:solidFill>
              </a:rPr>
              <a:t>purpose </a:t>
            </a:r>
            <a:r>
              <a:rPr lang="en-US" dirty="0" smtClean="0"/>
              <a:t>of learning a FL is to be able </a:t>
            </a:r>
            <a:r>
              <a:rPr lang="en-US" dirty="0" smtClean="0">
                <a:solidFill>
                  <a:srgbClr val="FF0000"/>
                </a:solidFill>
              </a:rPr>
              <a:t>to read literature of L2</a:t>
            </a:r>
            <a:r>
              <a:rPr lang="en-US" dirty="0" smtClean="0"/>
              <a:t>. </a:t>
            </a:r>
          </a:p>
          <a:p>
            <a:r>
              <a:rPr lang="en-US" dirty="0" smtClean="0"/>
              <a:t>Written language </a:t>
            </a:r>
            <a:r>
              <a:rPr lang="en-US" dirty="0" smtClean="0">
                <a:solidFill>
                  <a:srgbClr val="FF0000"/>
                </a:solidFill>
              </a:rPr>
              <a:t>is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superior to</a:t>
            </a:r>
            <a:r>
              <a:rPr lang="en-US" dirty="0" smtClean="0"/>
              <a:t> spoken language. </a:t>
            </a:r>
          </a:p>
          <a:p>
            <a:r>
              <a:rPr lang="en-US" dirty="0" smtClean="0"/>
              <a:t>Students' study of the L2 is limited to its </a:t>
            </a:r>
            <a:r>
              <a:rPr lang="en-US" dirty="0" smtClean="0">
                <a:solidFill>
                  <a:srgbClr val="FF0000"/>
                </a:solidFill>
              </a:rPr>
              <a:t>literature and fine arts.</a:t>
            </a:r>
          </a:p>
          <a:p>
            <a:endParaRPr lang="en-US" dirty="0" smtClean="0"/>
          </a:p>
        </p:txBody>
      </p:sp>
      <p:pic>
        <p:nvPicPr>
          <p:cNvPr id="17413" name="Picture 5" descr="imagesoscar-wilde-2-sma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1219200"/>
            <a:ext cx="2357438" cy="3581400"/>
          </a:xfrm>
          <a:prstGeom prst="rect">
            <a:avLst/>
          </a:prstGeom>
          <a:noFill/>
        </p:spPr>
      </p:pic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6781800" y="4800600"/>
            <a:ext cx="2209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1000"/>
              <a:t>Oscar Wilde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609600"/>
            <a:ext cx="6172200" cy="6019800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O. 2 Students </a:t>
            </a:r>
            <a:r>
              <a:rPr lang="en-US" dirty="0" smtClean="0">
                <a:solidFill>
                  <a:srgbClr val="FF0000"/>
                </a:solidFill>
              </a:rPr>
              <a:t>translate </a:t>
            </a:r>
            <a:r>
              <a:rPr lang="en-US" dirty="0" smtClean="0"/>
              <a:t>the passage from English to Spanish</a:t>
            </a:r>
            <a:r>
              <a:rPr lang="tr-TR" dirty="0" smtClean="0"/>
              <a:t>/</a:t>
            </a:r>
            <a:r>
              <a:rPr lang="tr-TR" dirty="0" err="1" smtClean="0"/>
              <a:t>Turkish</a:t>
            </a:r>
            <a:r>
              <a:rPr lang="en-US" dirty="0" smtClean="0"/>
              <a:t>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514350" indent="-514350" fontAlgn="auto">
              <a:spcBef>
                <a:spcPts val="580"/>
              </a:spcBef>
              <a:spcAft>
                <a:spcPts val="0"/>
              </a:spcAft>
              <a:buFont typeface="Wingdings 2"/>
              <a:buAutoNum type="alphaUcPeriod" startAt="16"/>
              <a:defRPr/>
            </a:pPr>
            <a:r>
              <a:rPr lang="en-US" dirty="0" smtClean="0"/>
              <a:t>An important goal is for students to be able to </a:t>
            </a:r>
            <a:r>
              <a:rPr lang="en-US" dirty="0" smtClean="0">
                <a:solidFill>
                  <a:srgbClr val="FF0000"/>
                </a:solidFill>
              </a:rPr>
              <a:t>translate each language into L2</a:t>
            </a:r>
            <a:r>
              <a:rPr lang="en-US" dirty="0" smtClean="0"/>
              <a:t>. If students can translate from one language into another, they are considered successful language learners.</a:t>
            </a:r>
          </a:p>
          <a:p>
            <a:pPr marL="514350" indent="-514350" fontAlgn="auto">
              <a:spcBef>
                <a:spcPts val="580"/>
              </a:spcBef>
              <a:spcAft>
                <a:spcPts val="0"/>
              </a:spcAft>
              <a:buFont typeface="Wingdings 2"/>
              <a:buAutoNum type="alphaUcPeriod" startAt="16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O. 3 The teacher asks students in their </a:t>
            </a:r>
            <a:r>
              <a:rPr lang="en-US" dirty="0" smtClean="0">
                <a:solidFill>
                  <a:srgbClr val="FF0000"/>
                </a:solidFill>
              </a:rPr>
              <a:t>L1 </a:t>
            </a:r>
            <a:r>
              <a:rPr lang="en-US" dirty="0" smtClean="0"/>
              <a:t>if they have any questions. A student asks one and is answered in her </a:t>
            </a:r>
            <a:r>
              <a:rPr lang="en-US" dirty="0" smtClean="0">
                <a:solidFill>
                  <a:srgbClr val="FF0000"/>
                </a:solidFill>
              </a:rPr>
              <a:t>L1</a:t>
            </a:r>
            <a:r>
              <a:rPr lang="en-US" dirty="0" smtClean="0"/>
              <a:t>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P. The ability </a:t>
            </a:r>
            <a:r>
              <a:rPr lang="en-US" dirty="0" smtClean="0">
                <a:solidFill>
                  <a:srgbClr val="FF0000"/>
                </a:solidFill>
              </a:rPr>
              <a:t>to communicate in L2 is not a goal </a:t>
            </a:r>
            <a:r>
              <a:rPr lang="en-US" dirty="0" smtClean="0"/>
              <a:t>of FL instruction.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  <p:pic>
        <p:nvPicPr>
          <p:cNvPr id="18435" name="Picture 3" descr="shakespeare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1524000"/>
            <a:ext cx="2487613" cy="32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228600"/>
            <a:ext cx="7772400" cy="66294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O 4 Students write out the answers to reading comprehension questions.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P 4 The primary skills to be develop are </a:t>
            </a:r>
            <a:r>
              <a:rPr lang="en-US" smtClean="0">
                <a:solidFill>
                  <a:srgbClr val="FF0000"/>
                </a:solidFill>
              </a:rPr>
              <a:t>reading and writing</a:t>
            </a:r>
            <a:r>
              <a:rPr lang="en-US" smtClean="0"/>
              <a:t>. Little attention is given to </a:t>
            </a:r>
            <a:r>
              <a:rPr lang="en-US" smtClean="0">
                <a:solidFill>
                  <a:srgbClr val="FF0000"/>
                </a:solidFill>
              </a:rPr>
              <a:t>speaking and listening</a:t>
            </a:r>
            <a:r>
              <a:rPr lang="en-US" smtClean="0"/>
              <a:t>, and almost none to </a:t>
            </a:r>
            <a:r>
              <a:rPr lang="en-US" smtClean="0">
                <a:solidFill>
                  <a:srgbClr val="FF0000"/>
                </a:solidFill>
              </a:rPr>
              <a:t>pronunciation</a:t>
            </a:r>
            <a:r>
              <a:rPr lang="en-US" smtClean="0"/>
              <a:t>.</a:t>
            </a:r>
          </a:p>
          <a:p>
            <a:pPr>
              <a:buFont typeface="Wingdings 2" pitchFamily="18" charset="2"/>
              <a:buNone/>
            </a:pPr>
            <a:endParaRPr lang="en-US" smtClean="0"/>
          </a:p>
          <a:p>
            <a:pPr>
              <a:buFont typeface="Wingdings 2" pitchFamily="18" charset="2"/>
              <a:buNone/>
            </a:pPr>
            <a:endParaRPr lang="en-US" smtClean="0"/>
          </a:p>
          <a:p>
            <a:pPr>
              <a:buFont typeface="Wingdings 2" pitchFamily="18" charset="2"/>
              <a:buNone/>
            </a:pPr>
            <a:r>
              <a:rPr lang="en-US" smtClean="0"/>
              <a:t>O5 The teacher decides whether an answer is correct or not. If the answer is incorrect, the teacher selects a different student to supply the correct answer or the </a:t>
            </a:r>
            <a:r>
              <a:rPr lang="en-US" smtClean="0">
                <a:solidFill>
                  <a:srgbClr val="FF0000"/>
                </a:solidFill>
              </a:rPr>
              <a:t>teacher herself gives the right answer</a:t>
            </a:r>
            <a:r>
              <a:rPr lang="en-US" smtClean="0"/>
              <a:t>.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P5The </a:t>
            </a:r>
            <a:r>
              <a:rPr lang="en-US" smtClean="0">
                <a:solidFill>
                  <a:srgbClr val="FF0000"/>
                </a:solidFill>
              </a:rPr>
              <a:t>teacher is the authority </a:t>
            </a:r>
            <a:r>
              <a:rPr lang="en-US" smtClean="0"/>
              <a:t>in the classroom. It is very important that students get the </a:t>
            </a:r>
            <a:r>
              <a:rPr lang="en-US" smtClean="0">
                <a:solidFill>
                  <a:srgbClr val="FF0000"/>
                </a:solidFill>
              </a:rPr>
              <a:t>correct answer</a:t>
            </a:r>
            <a:r>
              <a:rPr lang="en-US" smtClean="0"/>
              <a:t>.</a:t>
            </a:r>
          </a:p>
          <a:p>
            <a:pPr>
              <a:buFont typeface="Wingdings 2" pitchFamily="18" charset="2"/>
              <a:buNone/>
            </a:pPr>
            <a:endParaRPr lang="en-US" smtClean="0"/>
          </a:p>
          <a:p>
            <a:pPr>
              <a:buFont typeface="Wingdings 2" pitchFamily="18" charset="2"/>
              <a:buNone/>
            </a:pPr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ENERGIZER</a:t>
            </a:r>
          </a:p>
        </p:txBody>
      </p:sp>
      <p:pic>
        <p:nvPicPr>
          <p:cNvPr id="9218" name="Picture 2" descr="http://3.bp.blogspot.com/_ckBlasgNSzg/Scris6QPvkI/AAAAAAAALpo/n0feqB6bs1A/s400/Funny+Cat+Proce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1676400"/>
            <a:ext cx="3810000" cy="3581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393</TotalTime>
  <Words>751</Words>
  <Application>Microsoft Office PowerPoint</Application>
  <PresentationFormat>On-screen Show (4:3)</PresentationFormat>
  <Paragraphs>113</Paragraphs>
  <Slides>17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Equity</vt:lpstr>
      <vt:lpstr>The Grammar-Translation Method</vt:lpstr>
      <vt:lpstr>Slide 2</vt:lpstr>
      <vt:lpstr>Slide 3</vt:lpstr>
      <vt:lpstr>Slide 4</vt:lpstr>
      <vt:lpstr>ENERGIZER</vt:lpstr>
      <vt:lpstr>  THINKING ABOUT THE EXPERIENCE</vt:lpstr>
      <vt:lpstr>Slide 7</vt:lpstr>
      <vt:lpstr>Slide 8</vt:lpstr>
      <vt:lpstr>ENERGIZER</vt:lpstr>
      <vt:lpstr>Slide 10</vt:lpstr>
      <vt:lpstr>Slide 11</vt:lpstr>
      <vt:lpstr>ENERGIZER</vt:lpstr>
      <vt:lpstr>REVIEWING THE PRINCIPLES</vt:lpstr>
      <vt:lpstr>Slide 14</vt:lpstr>
      <vt:lpstr>Slide 15</vt:lpstr>
      <vt:lpstr>ENERGIZER</vt:lpstr>
      <vt:lpstr>Slide 17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Grammar-Translation Method</dc:title>
  <dc:creator>MrChetin</dc:creator>
  <cp:lastModifiedBy>ycetin</cp:lastModifiedBy>
  <cp:revision>56</cp:revision>
  <dcterms:created xsi:type="dcterms:W3CDTF">2008-02-09T06:32:28Z</dcterms:created>
  <dcterms:modified xsi:type="dcterms:W3CDTF">2012-09-24T07:24:06Z</dcterms:modified>
</cp:coreProperties>
</file>