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4044" r:id="rId2"/>
    <p:sldMasterId id="2147484092" r:id="rId3"/>
    <p:sldMasterId id="2147484104" r:id="rId4"/>
    <p:sldMasterId id="2147484116" r:id="rId5"/>
  </p:sldMasterIdLst>
  <p:notesMasterIdLst>
    <p:notesMasterId r:id="rId36"/>
  </p:notesMasterIdLst>
  <p:sldIdLst>
    <p:sldId id="276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0" r:id="rId22"/>
    <p:sldId id="273" r:id="rId23"/>
    <p:sldId id="291" r:id="rId24"/>
    <p:sldId id="292" r:id="rId25"/>
    <p:sldId id="274" r:id="rId26"/>
    <p:sldId id="293" r:id="rId27"/>
    <p:sldId id="290" r:id="rId28"/>
    <p:sldId id="277" r:id="rId29"/>
    <p:sldId id="278" r:id="rId30"/>
    <p:sldId id="281" r:id="rId31"/>
    <p:sldId id="279" r:id="rId32"/>
    <p:sldId id="282" r:id="rId33"/>
    <p:sldId id="283" r:id="rId34"/>
    <p:sldId id="284" r:id="rId3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FFCC"/>
    <a:srgbClr val="00CC00"/>
    <a:srgbClr val="66FF33"/>
    <a:srgbClr val="009900"/>
    <a:srgbClr val="FF3300"/>
    <a:srgbClr val="3366FF"/>
    <a:srgbClr val="7A2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6803" autoAdjust="0"/>
  </p:normalViewPr>
  <p:slideViewPr>
    <p:cSldViewPr>
      <p:cViewPr varScale="1">
        <p:scale>
          <a:sx n="70" d="100"/>
          <a:sy n="70" d="100"/>
        </p:scale>
        <p:origin x="13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DF134-2CAA-40FE-BA27-108DEA51EC5D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74986-3402-4A80-83A6-E0C0AE37FEA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678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74986-3402-4A80-83A6-E0C0AE37FEA9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4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Dikdörtgen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Dikdörtgen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Dikdörtgen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Dikdörtgen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Yuvarlatılmış Dikdörtgen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Yuvarlatılmış Dikdörtgen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Dikdörtgen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6" name="Veri Yer Tutucus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7" name="Slayt Numarası Yer Tutucus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28" name="Altbilgi Yer Tutucusu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532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78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2343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508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826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33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695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089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525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88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5301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Başlık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6" name="Veri Yer Tutucus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şlık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7" name="İçerik Yer Tutucus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Veri Yer Tutucus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19" name="Altbilgi Yer Tutucusu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tr-TR"/>
          </a:p>
        </p:txBody>
      </p: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Metin Yer Tutucus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9" name="Veri Yer Tutucus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11" name="Altbilgi Yer Tutucusu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8" name="Başlık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4" name="İçerik Yer Tutucus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Slayt Numarası Yer Tutucus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şlık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25" name="Metin Yer Tutucus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8" name="İçerik Yer Tutucus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şlık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4" name="Altbilgi Yer Tutucusu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Başlık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Metin Yer Tutucus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İçerik Yer Tutucus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5" name="Veri Yer Tutucus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9" name="Altbilgi Yer Tutucusu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sim Yer Tutucus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1" name="Slayt Numarası Yer Tutucus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Başlık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6" name="Metin Yer Tutucus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kdörtgen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Dikdörtgen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Dikdörtgen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Dikdörtgen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Dikdörtgen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Yuvarlatılmış Dikdörtgen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Yuvarlatılmış Dikdörtgen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Dikdörtgen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Dikdörtgen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Dikdörtgen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Dikdörtgen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Dikdörtgen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Dikdörtgen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240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Metin Yer Tutucus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1" name="Veri Yer Tutucus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25.01.2018</a:t>
            </a:fld>
            <a:endParaRPr lang="tr-TR"/>
          </a:p>
        </p:txBody>
      </p:sp>
      <p:sp>
        <p:nvSpPr>
          <p:cNvPr id="28" name="Altbilgi Yer Tutucusu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Başlık Yer Tutucu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4" y="-315416"/>
            <a:ext cx="7920880" cy="600003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393570" y="2034714"/>
            <a:ext cx="4032448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PHYSICAL APPEARANCE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139952" y="5996794"/>
            <a:ext cx="754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Segoe Print" panose="02000600000000000000" pitchFamily="2" charset="0"/>
              </a:rPr>
              <a:t>Betül Sümeyra TOPCU</a:t>
            </a:r>
            <a:endParaRPr lang="tr-TR" sz="2800" dirty="0" smtClean="0">
              <a:latin typeface="Segoe Print" panose="02000600000000000000" pitchFamily="2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023678" y="4708251"/>
            <a:ext cx="477223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JOYFUL ENGLISH 4</a:t>
            </a:r>
            <a:endParaRPr lang="tr-TR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4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2" y="167380"/>
            <a:ext cx="8487043" cy="45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8009" y="4728033"/>
            <a:ext cx="8557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Eric : </a:t>
            </a:r>
            <a:r>
              <a:rPr lang="en-US" sz="2000" dirty="0"/>
              <a:t>Look! There are different people. Let's play “Guess Who”.</a:t>
            </a:r>
          </a:p>
          <a:p>
            <a:r>
              <a:rPr lang="tr-TR" sz="2000" b="1" dirty="0"/>
              <a:t>Mark : </a:t>
            </a:r>
            <a:r>
              <a:rPr lang="tr-TR" sz="2000" dirty="0"/>
              <a:t>OK!</a:t>
            </a:r>
          </a:p>
          <a:p>
            <a:r>
              <a:rPr lang="en-US" sz="2000" b="1" dirty="0"/>
              <a:t>Eric : </a:t>
            </a:r>
            <a:r>
              <a:rPr lang="en-US" sz="2000" dirty="0"/>
              <a:t>He has got short brown hair. His eyes are black. He is tall and thin.</a:t>
            </a:r>
          </a:p>
          <a:p>
            <a:r>
              <a:rPr lang="en-US" sz="2000" b="1" dirty="0"/>
              <a:t>Mark : </a:t>
            </a:r>
            <a:r>
              <a:rPr lang="en-US" sz="2000" dirty="0"/>
              <a:t>Give me one more clue!</a:t>
            </a:r>
          </a:p>
          <a:p>
            <a:r>
              <a:rPr lang="en-US" sz="2000" b="1" dirty="0"/>
              <a:t>Eric : </a:t>
            </a:r>
            <a:r>
              <a:rPr lang="en-US" sz="2000" dirty="0"/>
              <a:t>He has got glasses.</a:t>
            </a:r>
          </a:p>
          <a:p>
            <a:r>
              <a:rPr lang="en-US" sz="2000" b="1" dirty="0"/>
              <a:t>Mark : </a:t>
            </a:r>
            <a:r>
              <a:rPr lang="en-US" sz="2000" dirty="0"/>
              <a:t>Oh! Here he is. He is the fourth one.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270070" y="-32675"/>
            <a:ext cx="4218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err="1" smtClean="0">
                <a:solidFill>
                  <a:srgbClr val="003399"/>
                </a:solidFill>
              </a:rPr>
              <a:t>C.Listening</a:t>
            </a:r>
            <a:r>
              <a:rPr lang="tr-TR" sz="3200" b="1" dirty="0" smtClean="0">
                <a:solidFill>
                  <a:srgbClr val="003399"/>
                </a:solidFill>
              </a:rPr>
              <a:t> </a:t>
            </a:r>
            <a:r>
              <a:rPr lang="tr-TR" sz="3200" b="1" dirty="0" err="1">
                <a:solidFill>
                  <a:srgbClr val="003399"/>
                </a:solidFill>
              </a:rPr>
              <a:t>and</a:t>
            </a:r>
            <a:r>
              <a:rPr lang="tr-TR" sz="3200" b="1" dirty="0">
                <a:solidFill>
                  <a:srgbClr val="003399"/>
                </a:solidFill>
              </a:rPr>
              <a:t> Reading</a:t>
            </a:r>
            <a:endParaRPr lang="tr-TR" sz="3200" dirty="0">
              <a:solidFill>
                <a:srgbClr val="003399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70070" y="278731"/>
            <a:ext cx="3291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>
                <a:solidFill>
                  <a:srgbClr val="003399"/>
                </a:solidFill>
              </a:rPr>
              <a:t>a. Listen </a:t>
            </a:r>
            <a:r>
              <a:rPr lang="tr-TR" sz="3200" b="1" dirty="0" err="1" smtClean="0">
                <a:solidFill>
                  <a:srgbClr val="003399"/>
                </a:solidFill>
              </a:rPr>
              <a:t>and</a:t>
            </a:r>
            <a:r>
              <a:rPr lang="tr-TR" sz="3200" b="1" dirty="0" smtClean="0">
                <a:solidFill>
                  <a:srgbClr val="003399"/>
                </a:solidFill>
              </a:rPr>
              <a:t> </a:t>
            </a:r>
            <a:r>
              <a:rPr lang="tr-TR" sz="3200" b="1" dirty="0" err="1" smtClean="0">
                <a:solidFill>
                  <a:srgbClr val="003399"/>
                </a:solidFill>
              </a:rPr>
              <a:t>read</a:t>
            </a:r>
            <a:r>
              <a:rPr lang="tr-TR" sz="3200" b="1" dirty="0" smtClean="0"/>
              <a:t>.</a:t>
            </a:r>
            <a:endParaRPr lang="tr-TR" sz="3200" dirty="0"/>
          </a:p>
        </p:txBody>
      </p:sp>
      <p:pic>
        <p:nvPicPr>
          <p:cNvPr id="7" name="Trak-7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47.2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7601" y="605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1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457307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>b. </a:t>
            </a:r>
            <a:r>
              <a:rPr lang="en-US" b="1" dirty="0" smtClean="0">
                <a:solidFill>
                  <a:srgbClr val="002060"/>
                </a:solidFill>
              </a:rPr>
              <a:t>Look </a:t>
            </a:r>
            <a:r>
              <a:rPr lang="en-US" b="1" dirty="0">
                <a:solidFill>
                  <a:srgbClr val="002060"/>
                </a:solidFill>
              </a:rPr>
              <a:t>at the second person at the bus stop and complete the sentences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tr-TR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/>
              <a:t>She has got ................. hair. She has got .................................</a:t>
            </a:r>
          </a:p>
          <a:p>
            <a:r>
              <a:rPr lang="tr-TR" dirty="0" err="1"/>
              <a:t>pants</a:t>
            </a:r>
            <a:r>
              <a:rPr lang="tr-TR" dirty="0"/>
              <a:t>. </a:t>
            </a:r>
            <a:r>
              <a:rPr lang="tr-TR" dirty="0" err="1"/>
              <a:t>She</a:t>
            </a:r>
            <a:r>
              <a:rPr lang="tr-TR" dirty="0"/>
              <a:t> is ....................... </a:t>
            </a:r>
            <a:r>
              <a:rPr lang="tr-TR" dirty="0" err="1"/>
              <a:t>and</a:t>
            </a:r>
            <a:r>
              <a:rPr lang="tr-TR" dirty="0"/>
              <a:t> ........................... </a:t>
            </a:r>
            <a:r>
              <a:rPr lang="tr-TR" dirty="0" smtClean="0"/>
              <a:t>.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13"/>
            <a:ext cx="9144000" cy="45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85536" y="5773401"/>
            <a:ext cx="843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c. Look at the bus stop again. Choose a person and describe him / her.</a:t>
            </a:r>
          </a:p>
          <a:p>
            <a:r>
              <a:rPr lang="en-US" b="1" dirty="0">
                <a:solidFill>
                  <a:srgbClr val="002060"/>
                </a:solidFill>
              </a:rPr>
              <a:t>Ask your friends “Who is this person?”.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39552" y="6419732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…………………………………………………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610093" y="48039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blonde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387486" y="47780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green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732856" y="50403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tall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3819702" y="5040315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thin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1560" y="740278"/>
            <a:ext cx="7154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E5A04"/>
                </a:solidFill>
                <a:latin typeface="Comic Sans MS" panose="030F0702030302020204" pitchFamily="66" charset="0"/>
              </a:rPr>
              <a:t>Look at the pictures and study the sentences.</a:t>
            </a:r>
            <a:endParaRPr lang="tr-TR" sz="2400" b="1" dirty="0">
              <a:solidFill>
                <a:srgbClr val="4E5A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8" y="1728749"/>
            <a:ext cx="9171738" cy="328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42011" y="155056"/>
            <a:ext cx="1649194" cy="537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tr-TR" sz="20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Focus</a:t>
            </a: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2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94658" y="4545050"/>
            <a:ext cx="1373795" cy="446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2976834" y="4430156"/>
            <a:ext cx="1373795" cy="446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1241837" y="4430156"/>
            <a:ext cx="1373795" cy="446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7268453" y="4523731"/>
            <a:ext cx="1373795" cy="446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2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Çapraz Köşeli Dikdörtgen 4"/>
          <p:cNvSpPr/>
          <p:nvPr/>
        </p:nvSpPr>
        <p:spPr>
          <a:xfrm>
            <a:off x="559413" y="1412776"/>
            <a:ext cx="7978210" cy="2664296"/>
          </a:xfrm>
          <a:prstGeom prst="round2Diag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</a:rPr>
              <a:t>Gökhan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He has got </a:t>
            </a:r>
            <a:r>
              <a:rPr lang="en-US" sz="2400" u="sng" dirty="0">
                <a:solidFill>
                  <a:srgbClr val="002060"/>
                </a:solidFill>
              </a:rPr>
              <a:t>short brown hair</a:t>
            </a:r>
            <a:r>
              <a:rPr lang="en-US" sz="2400" dirty="0">
                <a:solidFill>
                  <a:srgbClr val="002060"/>
                </a:solidFill>
              </a:rPr>
              <a:t>. He has got </a:t>
            </a:r>
            <a:r>
              <a:rPr lang="en-US" sz="2400" u="sng" dirty="0">
                <a:solidFill>
                  <a:srgbClr val="002060"/>
                </a:solidFill>
              </a:rPr>
              <a:t>green eyes.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Mary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Give me a clue.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Gökhan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He is </a:t>
            </a:r>
            <a:r>
              <a:rPr lang="en-US" sz="2400" u="sng" dirty="0">
                <a:solidFill>
                  <a:srgbClr val="002060"/>
                </a:solidFill>
              </a:rPr>
              <a:t>thin</a:t>
            </a:r>
            <a:r>
              <a:rPr lang="en-US" sz="2400" dirty="0">
                <a:solidFill>
                  <a:srgbClr val="002060"/>
                </a:solidFill>
              </a:rPr>
              <a:t>. He has got </a:t>
            </a:r>
            <a:r>
              <a:rPr lang="en-US" sz="2400" u="sng" dirty="0">
                <a:solidFill>
                  <a:srgbClr val="002060"/>
                </a:solidFill>
              </a:rPr>
              <a:t>glasses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r>
              <a:rPr lang="tr-TR" sz="2800" b="1" dirty="0">
                <a:solidFill>
                  <a:srgbClr val="002060"/>
                </a:solidFill>
              </a:rPr>
              <a:t>Mary</a:t>
            </a:r>
            <a:r>
              <a:rPr lang="tr-TR" sz="2400" b="1" dirty="0">
                <a:solidFill>
                  <a:srgbClr val="002060"/>
                </a:solidFill>
              </a:rPr>
              <a:t>: </a:t>
            </a:r>
            <a:r>
              <a:rPr lang="tr-TR" sz="2400" dirty="0">
                <a:solidFill>
                  <a:srgbClr val="002060"/>
                </a:solidFill>
              </a:rPr>
              <a:t>Ali!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Gökhan</a:t>
            </a:r>
            <a:r>
              <a:rPr lang="en-US" sz="2400" b="1" dirty="0">
                <a:solidFill>
                  <a:srgbClr val="002060"/>
                </a:solidFill>
              </a:rPr>
              <a:t>: </a:t>
            </a:r>
            <a:r>
              <a:rPr lang="en-US" sz="2400" dirty="0">
                <a:solidFill>
                  <a:srgbClr val="002060"/>
                </a:solidFill>
              </a:rPr>
              <a:t>Yes. Now it is your turn!</a:t>
            </a:r>
          </a:p>
          <a:p>
            <a:pPr algn="ctr"/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605326" y="120390"/>
            <a:ext cx="245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003399"/>
                </a:solidFill>
              </a:rPr>
              <a:t>D.SPEAKING</a:t>
            </a:r>
            <a:endParaRPr lang="tr-TR" sz="2400" b="1" dirty="0">
              <a:solidFill>
                <a:srgbClr val="003399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87142" y="582055"/>
            <a:ext cx="2784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003399"/>
                </a:solidFill>
              </a:rPr>
              <a:t>a.Read</a:t>
            </a:r>
            <a:r>
              <a:rPr lang="tr-TR" sz="2400" b="1" dirty="0" smtClean="0">
                <a:solidFill>
                  <a:srgbClr val="003399"/>
                </a:solidFill>
              </a:rPr>
              <a:t> </a:t>
            </a:r>
            <a:r>
              <a:rPr lang="tr-TR" sz="2400" b="1" dirty="0" err="1" smtClean="0">
                <a:solidFill>
                  <a:srgbClr val="003399"/>
                </a:solidFill>
              </a:rPr>
              <a:t>the</a:t>
            </a:r>
            <a:r>
              <a:rPr lang="tr-TR" sz="2400" b="1" dirty="0" smtClean="0">
                <a:solidFill>
                  <a:srgbClr val="003399"/>
                </a:solidFill>
              </a:rPr>
              <a:t> </a:t>
            </a:r>
            <a:r>
              <a:rPr lang="tr-TR" sz="2400" b="1" dirty="0" err="1" smtClean="0">
                <a:solidFill>
                  <a:srgbClr val="003399"/>
                </a:solidFill>
              </a:rPr>
              <a:t>dialogue</a:t>
            </a:r>
            <a:endParaRPr lang="tr-TR" sz="2400" b="1" dirty="0">
              <a:solidFill>
                <a:srgbClr val="003399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51229" y="4509120"/>
            <a:ext cx="68290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b. Choose someone in your class. Ask questions about him/her. Guess your friend</a:t>
            </a:r>
            <a:r>
              <a:rPr lang="en-US" sz="2000" b="1" dirty="0" smtClean="0"/>
              <a:t>.</a:t>
            </a:r>
            <a:endParaRPr lang="tr-TR" sz="2000" b="1" dirty="0" smtClean="0"/>
          </a:p>
          <a:p>
            <a:endParaRPr lang="tr-TR" sz="2000" b="1" dirty="0"/>
          </a:p>
          <a:p>
            <a:r>
              <a:rPr lang="tr-TR" sz="2000" b="1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tr-TR" sz="20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35" y="3405590"/>
            <a:ext cx="1428750" cy="320992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 rot="20123847">
            <a:off x="5976155" y="2744965"/>
            <a:ext cx="2808312" cy="783072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rgbClr val="0000CC"/>
                </a:solidFill>
              </a:rPr>
              <a:t>Useful</a:t>
            </a:r>
            <a:r>
              <a:rPr lang="tr-TR" dirty="0" smtClean="0">
                <a:solidFill>
                  <a:srgbClr val="0000CC"/>
                </a:solidFill>
              </a:rPr>
              <a:t> Language</a:t>
            </a:r>
          </a:p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Give</a:t>
            </a:r>
            <a:r>
              <a:rPr lang="tr-TR" dirty="0" smtClean="0">
                <a:solidFill>
                  <a:schemeClr val="tx1"/>
                </a:solidFill>
              </a:rPr>
              <a:t> me </a:t>
            </a:r>
            <a:r>
              <a:rPr lang="tr-TR" dirty="0" err="1" smtClean="0">
                <a:solidFill>
                  <a:schemeClr val="tx1"/>
                </a:solidFill>
              </a:rPr>
              <a:t>one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more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clue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785" y="1637564"/>
            <a:ext cx="2668895" cy="358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31848"/>
            <a:ext cx="2619209" cy="35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Köşeleri Yuvarlanmış Dikdörtgen Belirtme Çizgisi 3"/>
          <p:cNvSpPr/>
          <p:nvPr/>
        </p:nvSpPr>
        <p:spPr>
          <a:xfrm>
            <a:off x="72540" y="4657835"/>
            <a:ext cx="2469143" cy="612648"/>
          </a:xfrm>
          <a:prstGeom prst="wedgeRoundRectCallout">
            <a:avLst>
              <a:gd name="adj1" fmla="val 24914"/>
              <a:gd name="adj2" fmla="val -2513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I </a:t>
            </a:r>
            <a:r>
              <a:rPr lang="tr-TR" dirty="0" err="1" smtClean="0">
                <a:solidFill>
                  <a:srgbClr val="002060"/>
                </a:solidFill>
              </a:rPr>
              <a:t>have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got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blonde</a:t>
            </a:r>
            <a:r>
              <a:rPr lang="tr-TR" b="1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hair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7" name="Köşeleri Yuvarlanmış Dikdörtgen Belirtme Çizgisi 6"/>
          <p:cNvSpPr/>
          <p:nvPr/>
        </p:nvSpPr>
        <p:spPr>
          <a:xfrm>
            <a:off x="-37594" y="1747348"/>
            <a:ext cx="1759030" cy="544088"/>
          </a:xfrm>
          <a:prstGeom prst="wedgeRoundRectCallout">
            <a:avLst>
              <a:gd name="adj1" fmla="val 60964"/>
              <a:gd name="adj2" fmla="val 1168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>
                <a:solidFill>
                  <a:srgbClr val="0000CC"/>
                </a:solidFill>
              </a:rPr>
              <a:t>What</a:t>
            </a:r>
            <a:r>
              <a:rPr lang="tr-TR" b="1" dirty="0">
                <a:solidFill>
                  <a:srgbClr val="0000CC"/>
                </a:solidFill>
              </a:rPr>
              <a:t> </a:t>
            </a:r>
            <a:r>
              <a:rPr lang="tr-TR" b="1" dirty="0" err="1">
                <a:solidFill>
                  <a:srgbClr val="0000CC"/>
                </a:solidFill>
              </a:rPr>
              <a:t>colour</a:t>
            </a:r>
            <a:endParaRPr lang="tr-TR" b="1" dirty="0">
              <a:solidFill>
                <a:srgbClr val="0000CC"/>
              </a:solidFill>
            </a:endParaRPr>
          </a:p>
          <a:p>
            <a:r>
              <a:rPr lang="tr-TR" dirty="0" err="1">
                <a:solidFill>
                  <a:srgbClr val="0000CC"/>
                </a:solidFill>
              </a:rPr>
              <a:t>are</a:t>
            </a:r>
            <a:r>
              <a:rPr lang="tr-TR" dirty="0">
                <a:solidFill>
                  <a:srgbClr val="0000CC"/>
                </a:solidFill>
              </a:rPr>
              <a:t> </a:t>
            </a:r>
            <a:r>
              <a:rPr lang="tr-TR" dirty="0" err="1">
                <a:solidFill>
                  <a:srgbClr val="0000CC"/>
                </a:solidFill>
              </a:rPr>
              <a:t>your</a:t>
            </a:r>
            <a:r>
              <a:rPr lang="tr-TR" dirty="0">
                <a:solidFill>
                  <a:srgbClr val="0000CC"/>
                </a:solidFill>
              </a:rPr>
              <a:t> </a:t>
            </a:r>
            <a:r>
              <a:rPr lang="tr-TR" dirty="0" err="1">
                <a:solidFill>
                  <a:srgbClr val="0000CC"/>
                </a:solidFill>
              </a:rPr>
              <a:t>eyes</a:t>
            </a:r>
            <a:r>
              <a:rPr lang="tr-TR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8" name="Köşeleri Yuvarlanmış Dikdörtgen Belirtme Çizgisi 7"/>
          <p:cNvSpPr/>
          <p:nvPr/>
        </p:nvSpPr>
        <p:spPr>
          <a:xfrm>
            <a:off x="2339752" y="607857"/>
            <a:ext cx="2135090" cy="453100"/>
          </a:xfrm>
          <a:prstGeom prst="wedgeRoundRectCallout">
            <a:avLst>
              <a:gd name="adj1" fmla="val -5088"/>
              <a:gd name="adj2" fmla="val 2168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My </a:t>
            </a:r>
            <a:r>
              <a:rPr lang="tr-TR" dirty="0" err="1" smtClean="0">
                <a:solidFill>
                  <a:srgbClr val="002060"/>
                </a:solidFill>
              </a:rPr>
              <a:t>eyes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are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b="1" dirty="0" err="1" smtClean="0">
                <a:solidFill>
                  <a:srgbClr val="002060"/>
                </a:solidFill>
              </a:rPr>
              <a:t>brown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9" name="Köşeleri Yuvarlanmış Dikdörtgen Belirtme Çizgisi 8"/>
          <p:cNvSpPr/>
          <p:nvPr/>
        </p:nvSpPr>
        <p:spPr>
          <a:xfrm>
            <a:off x="3839346" y="4657835"/>
            <a:ext cx="2713765" cy="612648"/>
          </a:xfrm>
          <a:prstGeom prst="wedgeRoundRectCallout">
            <a:avLst>
              <a:gd name="adj1" fmla="val -78990"/>
              <a:gd name="adj2" fmla="val -29746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>
                <a:solidFill>
                  <a:srgbClr val="0000CC"/>
                </a:solidFill>
              </a:rPr>
              <a:t>What</a:t>
            </a:r>
            <a:r>
              <a:rPr lang="tr-TR" b="1" dirty="0">
                <a:solidFill>
                  <a:srgbClr val="0000CC"/>
                </a:solidFill>
              </a:rPr>
              <a:t> </a:t>
            </a:r>
            <a:r>
              <a:rPr lang="tr-TR" b="1" dirty="0" err="1" smtClean="0">
                <a:solidFill>
                  <a:srgbClr val="0000CC"/>
                </a:solidFill>
              </a:rPr>
              <a:t>colour</a:t>
            </a:r>
            <a:r>
              <a:rPr lang="tr-TR" b="1" dirty="0">
                <a:solidFill>
                  <a:srgbClr val="0000CC"/>
                </a:solidFill>
              </a:rPr>
              <a:t> </a:t>
            </a:r>
            <a:r>
              <a:rPr lang="tr-TR" dirty="0" smtClean="0">
                <a:solidFill>
                  <a:srgbClr val="0000CC"/>
                </a:solidFill>
              </a:rPr>
              <a:t>is </a:t>
            </a:r>
            <a:r>
              <a:rPr lang="tr-TR" dirty="0" err="1">
                <a:solidFill>
                  <a:srgbClr val="0000CC"/>
                </a:solidFill>
              </a:rPr>
              <a:t>your</a:t>
            </a:r>
            <a:r>
              <a:rPr lang="tr-TR" dirty="0">
                <a:solidFill>
                  <a:srgbClr val="0000CC"/>
                </a:solidFill>
              </a:rPr>
              <a:t> </a:t>
            </a:r>
            <a:r>
              <a:rPr lang="tr-TR" dirty="0" err="1">
                <a:solidFill>
                  <a:srgbClr val="0000CC"/>
                </a:solidFill>
              </a:rPr>
              <a:t>hair</a:t>
            </a:r>
            <a:r>
              <a:rPr lang="tr-TR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0" name="Köşeleri Yuvarlanmış Dikdörtgen Belirtme Çizgisi 9"/>
          <p:cNvSpPr/>
          <p:nvPr/>
        </p:nvSpPr>
        <p:spPr>
          <a:xfrm>
            <a:off x="4716016" y="348027"/>
            <a:ext cx="2358462" cy="467470"/>
          </a:xfrm>
          <a:prstGeom prst="wedgeRoundRectCallout">
            <a:avLst>
              <a:gd name="adj1" fmla="val -19693"/>
              <a:gd name="adj2" fmla="val 27824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I’m </a:t>
            </a:r>
            <a:r>
              <a:rPr lang="nb-NO" b="1" dirty="0">
                <a:solidFill>
                  <a:srgbClr val="002060"/>
                </a:solidFill>
              </a:rPr>
              <a:t>1 metre 85 cm tall.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11" name="Köşeleri Yuvarlanmış Dikdörtgen Belirtme Çizgisi 10"/>
          <p:cNvSpPr/>
          <p:nvPr/>
        </p:nvSpPr>
        <p:spPr>
          <a:xfrm>
            <a:off x="7560386" y="3429000"/>
            <a:ext cx="1404102" cy="468632"/>
          </a:xfrm>
          <a:prstGeom prst="wedgeRoundRectCallout">
            <a:avLst>
              <a:gd name="adj1" fmla="val -96491"/>
              <a:gd name="adj2" fmla="val -953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I’m </a:t>
            </a:r>
            <a:r>
              <a:rPr lang="tr-TR" b="1" dirty="0" smtClean="0">
                <a:solidFill>
                  <a:srgbClr val="002060"/>
                </a:solidFill>
              </a:rPr>
              <a:t>65 </a:t>
            </a:r>
            <a:r>
              <a:rPr lang="tr-TR" b="1" dirty="0" err="1" smtClean="0">
                <a:solidFill>
                  <a:srgbClr val="002060"/>
                </a:solidFill>
              </a:rPr>
              <a:t>kilos</a:t>
            </a:r>
            <a:r>
              <a:rPr lang="tr-TR" b="1" dirty="0" smtClean="0">
                <a:solidFill>
                  <a:srgbClr val="002060"/>
                </a:solidFill>
              </a:rPr>
              <a:t>.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2" name="Köşeleri Yuvarlanmış Dikdörtgen Belirtme Çizgisi 11"/>
          <p:cNvSpPr/>
          <p:nvPr/>
        </p:nvSpPr>
        <p:spPr>
          <a:xfrm>
            <a:off x="7274512" y="1050249"/>
            <a:ext cx="1847856" cy="532874"/>
          </a:xfrm>
          <a:prstGeom prst="wedgeRoundRectCallout">
            <a:avLst>
              <a:gd name="adj1" fmla="val -71773"/>
              <a:gd name="adj2" fmla="val 2694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0000CC"/>
                </a:solidFill>
              </a:rPr>
              <a:t>How </a:t>
            </a:r>
            <a:r>
              <a:rPr lang="tr-TR" b="1" dirty="0" err="1" smtClean="0">
                <a:solidFill>
                  <a:srgbClr val="0000CC"/>
                </a:solidFill>
              </a:rPr>
              <a:t>tall</a:t>
            </a:r>
            <a:r>
              <a:rPr lang="tr-TR" b="1" dirty="0" smtClean="0">
                <a:solidFill>
                  <a:srgbClr val="0000CC"/>
                </a:solidFill>
              </a:rPr>
              <a:t> </a:t>
            </a:r>
            <a:r>
              <a:rPr lang="tr-TR" dirty="0" err="1" smtClean="0">
                <a:solidFill>
                  <a:srgbClr val="0000CC"/>
                </a:solidFill>
              </a:rPr>
              <a:t>are</a:t>
            </a:r>
            <a:r>
              <a:rPr lang="tr-TR" dirty="0" smtClean="0">
                <a:solidFill>
                  <a:srgbClr val="0000CC"/>
                </a:solidFill>
              </a:rPr>
              <a:t> </a:t>
            </a:r>
            <a:r>
              <a:rPr lang="tr-TR" dirty="0" err="1" smtClean="0">
                <a:solidFill>
                  <a:srgbClr val="0000CC"/>
                </a:solidFill>
              </a:rPr>
              <a:t>you</a:t>
            </a:r>
            <a:r>
              <a:rPr lang="tr-TR" dirty="0" smtClean="0">
                <a:solidFill>
                  <a:srgbClr val="0000CC"/>
                </a:solidFill>
              </a:rPr>
              <a:t>?</a:t>
            </a:r>
            <a:endParaRPr lang="tr-TR" dirty="0">
              <a:solidFill>
                <a:srgbClr val="0000CC"/>
              </a:solidFill>
            </a:endParaRPr>
          </a:p>
        </p:txBody>
      </p:sp>
      <p:sp>
        <p:nvSpPr>
          <p:cNvPr id="13" name="Köşeleri Yuvarlanmış Dikdörtgen Belirtme Çizgisi 12"/>
          <p:cNvSpPr/>
          <p:nvPr/>
        </p:nvSpPr>
        <p:spPr>
          <a:xfrm>
            <a:off x="3830899" y="1484784"/>
            <a:ext cx="1287886" cy="980608"/>
          </a:xfrm>
          <a:prstGeom prst="wedgeRoundRectCallout">
            <a:avLst>
              <a:gd name="adj1" fmla="val 74320"/>
              <a:gd name="adj2" fmla="val 9129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rgbClr val="003399"/>
                </a:solidFill>
              </a:rPr>
              <a:t>How </a:t>
            </a:r>
            <a:r>
              <a:rPr lang="tr-TR" b="1" dirty="0" err="1" smtClean="0">
                <a:solidFill>
                  <a:srgbClr val="003399"/>
                </a:solidFill>
              </a:rPr>
              <a:t>heavy</a:t>
            </a:r>
            <a:r>
              <a:rPr lang="tr-TR" b="1" dirty="0" smtClean="0">
                <a:solidFill>
                  <a:srgbClr val="003399"/>
                </a:solidFill>
              </a:rPr>
              <a:t> </a:t>
            </a:r>
            <a:r>
              <a:rPr lang="tr-TR" dirty="0" err="1" smtClean="0">
                <a:solidFill>
                  <a:srgbClr val="003399"/>
                </a:solidFill>
              </a:rPr>
              <a:t>are</a:t>
            </a:r>
            <a:r>
              <a:rPr lang="tr-TR" dirty="0" smtClean="0">
                <a:solidFill>
                  <a:srgbClr val="003399"/>
                </a:solidFill>
              </a:rPr>
              <a:t> </a:t>
            </a:r>
            <a:r>
              <a:rPr lang="tr-TR" dirty="0" err="1">
                <a:solidFill>
                  <a:srgbClr val="003399"/>
                </a:solidFill>
              </a:rPr>
              <a:t>you</a:t>
            </a:r>
            <a:r>
              <a:rPr lang="tr-TR" dirty="0">
                <a:solidFill>
                  <a:srgbClr val="003399"/>
                </a:solidFill>
              </a:rPr>
              <a:t>?</a:t>
            </a:r>
          </a:p>
          <a:p>
            <a:endParaRPr lang="tr-TR" dirty="0">
              <a:solidFill>
                <a:srgbClr val="0033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8510" y="79207"/>
            <a:ext cx="1649194" cy="537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tr-TR" sz="20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Focus</a:t>
            </a: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3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3553"/>
            <a:ext cx="1400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1435187" cy="85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0" y="5445224"/>
            <a:ext cx="1479723" cy="92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4" y="2673078"/>
            <a:ext cx="142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4" y="4099979"/>
            <a:ext cx="1436059" cy="84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99" y="5445224"/>
            <a:ext cx="14478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Düz Bağlayıcı 4"/>
          <p:cNvCxnSpPr/>
          <p:nvPr/>
        </p:nvCxnSpPr>
        <p:spPr>
          <a:xfrm flipV="1">
            <a:off x="343813" y="3933056"/>
            <a:ext cx="8496944" cy="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V="1">
            <a:off x="176899" y="5229200"/>
            <a:ext cx="8496944" cy="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 flipV="1">
            <a:off x="331799" y="6597350"/>
            <a:ext cx="8496944" cy="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1993652" y="2283769"/>
            <a:ext cx="94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Country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244628" y="2275548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Nationality</a:t>
            </a:r>
            <a:endParaRPr lang="tr-TR" b="1" dirty="0"/>
          </a:p>
        </p:txBody>
      </p:sp>
      <p:sp>
        <p:nvSpPr>
          <p:cNvPr id="19" name="Dikdörtgen 18"/>
          <p:cNvSpPr/>
          <p:nvPr/>
        </p:nvSpPr>
        <p:spPr>
          <a:xfrm>
            <a:off x="6660232" y="2294221"/>
            <a:ext cx="94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Country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7740352" y="2294221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Nationality</a:t>
            </a:r>
            <a:endParaRPr lang="tr-TR" b="1" dirty="0"/>
          </a:p>
        </p:txBody>
      </p:sp>
      <p:sp>
        <p:nvSpPr>
          <p:cNvPr id="11" name="Dikdörtgen 10"/>
          <p:cNvSpPr/>
          <p:nvPr/>
        </p:nvSpPr>
        <p:spPr>
          <a:xfrm>
            <a:off x="3479427" y="3059668"/>
            <a:ext cx="85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Turkish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3358243" y="4392021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German</a:t>
            </a:r>
            <a:endParaRPr lang="tr-TR" dirty="0"/>
          </a:p>
        </p:txBody>
      </p:sp>
      <p:sp>
        <p:nvSpPr>
          <p:cNvPr id="13" name="Dikdörtgen 12"/>
          <p:cNvSpPr/>
          <p:nvPr/>
        </p:nvSpPr>
        <p:spPr>
          <a:xfrm>
            <a:off x="3577855" y="5746553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Japan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025984" y="574344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Japanese</a:t>
            </a:r>
            <a:endParaRPr lang="tr-TR" dirty="0"/>
          </a:p>
        </p:txBody>
      </p:sp>
      <p:sp>
        <p:nvSpPr>
          <p:cNvPr id="17" name="Dikdörtgen 16"/>
          <p:cNvSpPr/>
          <p:nvPr/>
        </p:nvSpPr>
        <p:spPr>
          <a:xfrm>
            <a:off x="6605331" y="3059668"/>
            <a:ext cx="1171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Azerbaijan</a:t>
            </a:r>
            <a:endParaRPr lang="tr-TR" dirty="0"/>
          </a:p>
        </p:txBody>
      </p:sp>
      <p:sp>
        <p:nvSpPr>
          <p:cNvPr id="18" name="Dikdörtgen 17"/>
          <p:cNvSpPr/>
          <p:nvPr/>
        </p:nvSpPr>
        <p:spPr>
          <a:xfrm>
            <a:off x="7775539" y="4411122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Indian</a:t>
            </a:r>
            <a:endParaRPr lang="tr-TR" dirty="0"/>
          </a:p>
        </p:txBody>
      </p:sp>
      <p:sp>
        <p:nvSpPr>
          <p:cNvPr id="21" name="Dikdörtgen 20"/>
          <p:cNvSpPr/>
          <p:nvPr/>
        </p:nvSpPr>
        <p:spPr>
          <a:xfrm>
            <a:off x="6660232" y="5721704"/>
            <a:ext cx="69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Brazil</a:t>
            </a:r>
            <a:endParaRPr lang="tr-TR" dirty="0"/>
          </a:p>
        </p:txBody>
      </p:sp>
      <p:sp>
        <p:nvSpPr>
          <p:cNvPr id="22" name="Dikdörtgen 21"/>
          <p:cNvSpPr/>
          <p:nvPr/>
        </p:nvSpPr>
        <p:spPr>
          <a:xfrm>
            <a:off x="7740352" y="5721704"/>
            <a:ext cx="97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Brazilian</a:t>
            </a:r>
            <a:endParaRPr lang="tr-TR" dirty="0"/>
          </a:p>
        </p:txBody>
      </p:sp>
      <p:sp>
        <p:nvSpPr>
          <p:cNvPr id="23" name="Dikdörtgen 22"/>
          <p:cNvSpPr/>
          <p:nvPr/>
        </p:nvSpPr>
        <p:spPr>
          <a:xfrm>
            <a:off x="2001951" y="4392021"/>
            <a:ext cx="1042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Germany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2060882" y="3059668"/>
            <a:ext cx="79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Turkey</a:t>
            </a:r>
            <a:endParaRPr lang="tr-TR" dirty="0"/>
          </a:p>
        </p:txBody>
      </p:sp>
      <p:sp>
        <p:nvSpPr>
          <p:cNvPr id="25" name="Dikdörtgen 24"/>
          <p:cNvSpPr/>
          <p:nvPr/>
        </p:nvSpPr>
        <p:spPr>
          <a:xfrm>
            <a:off x="6627361" y="4441122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India</a:t>
            </a:r>
            <a:endParaRPr lang="tr-TR" dirty="0"/>
          </a:p>
        </p:txBody>
      </p:sp>
      <p:sp>
        <p:nvSpPr>
          <p:cNvPr id="26" name="Dikdörtgen 25"/>
          <p:cNvSpPr/>
          <p:nvPr/>
        </p:nvSpPr>
        <p:spPr>
          <a:xfrm>
            <a:off x="7781439" y="3090155"/>
            <a:ext cx="122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Azerbaijani</a:t>
            </a:r>
            <a:endParaRPr lang="tr-TR" dirty="0"/>
          </a:p>
        </p:txBody>
      </p:sp>
      <p:cxnSp>
        <p:nvCxnSpPr>
          <p:cNvPr id="28" name="Düz Bağlayıcı 27"/>
          <p:cNvCxnSpPr/>
          <p:nvPr/>
        </p:nvCxnSpPr>
        <p:spPr>
          <a:xfrm>
            <a:off x="1886114" y="2673078"/>
            <a:ext cx="118374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Bağlayıcı 35"/>
          <p:cNvCxnSpPr/>
          <p:nvPr/>
        </p:nvCxnSpPr>
        <p:spPr>
          <a:xfrm>
            <a:off x="3374660" y="2673078"/>
            <a:ext cx="118374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Bağlayıcı 36"/>
          <p:cNvCxnSpPr/>
          <p:nvPr/>
        </p:nvCxnSpPr>
        <p:spPr>
          <a:xfrm>
            <a:off x="6414800" y="2644880"/>
            <a:ext cx="118374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/>
          <p:nvPr/>
        </p:nvCxnSpPr>
        <p:spPr>
          <a:xfrm>
            <a:off x="7833448" y="2644880"/>
            <a:ext cx="118374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ikdörtgen 29"/>
          <p:cNvSpPr/>
          <p:nvPr/>
        </p:nvSpPr>
        <p:spPr>
          <a:xfrm>
            <a:off x="686042" y="687725"/>
            <a:ext cx="2857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</a:rPr>
              <a:t>Aa</a:t>
            </a:r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tr-TR" sz="2000" b="1" dirty="0" err="1">
                <a:solidFill>
                  <a:schemeClr val="accent2">
                    <a:lumMod val="75000"/>
                  </a:schemeClr>
                </a:solidFill>
              </a:rPr>
              <a:t>Study</a:t>
            </a:r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2">
                    <a:lumMod val="75000"/>
                  </a:schemeClr>
                </a:solidFill>
              </a:rPr>
              <a:t>sentences</a:t>
            </a:r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tr-T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856212" y="1112206"/>
            <a:ext cx="2582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A: </a:t>
            </a:r>
            <a:r>
              <a:rPr lang="en-US" dirty="0"/>
              <a:t>Where are you from?</a:t>
            </a:r>
          </a:p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2" name="Dikdörtgen 31"/>
          <p:cNvSpPr/>
          <p:nvPr/>
        </p:nvSpPr>
        <p:spPr>
          <a:xfrm>
            <a:off x="4405409" y="1061612"/>
            <a:ext cx="3727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B</a:t>
            </a:r>
            <a:r>
              <a:rPr lang="tr-TR" b="1" dirty="0"/>
              <a:t>: </a:t>
            </a:r>
            <a:r>
              <a:rPr lang="tr-TR" dirty="0"/>
              <a:t>I’m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Mexico</a:t>
            </a:r>
            <a:r>
              <a:rPr lang="tr-TR" dirty="0" smtClean="0"/>
              <a:t>.</a:t>
            </a:r>
            <a:endParaRPr lang="tr-TR" dirty="0"/>
          </a:p>
        </p:txBody>
      </p:sp>
      <p:cxnSp>
        <p:nvCxnSpPr>
          <p:cNvPr id="34" name="Düz Ok Bağlayıcısı 33"/>
          <p:cNvCxnSpPr/>
          <p:nvPr/>
        </p:nvCxnSpPr>
        <p:spPr>
          <a:xfrm>
            <a:off x="3479427" y="1340768"/>
            <a:ext cx="658046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Ok Bağlayıcısı 43"/>
          <p:cNvCxnSpPr/>
          <p:nvPr/>
        </p:nvCxnSpPr>
        <p:spPr>
          <a:xfrm>
            <a:off x="3765632" y="1719902"/>
            <a:ext cx="535498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ikdörtgen 34"/>
          <p:cNvSpPr/>
          <p:nvPr/>
        </p:nvSpPr>
        <p:spPr>
          <a:xfrm>
            <a:off x="4424406" y="1467948"/>
            <a:ext cx="173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/>
              <a:t>B: </a:t>
            </a:r>
            <a:r>
              <a:rPr lang="tr-TR" dirty="0"/>
              <a:t>I am </a:t>
            </a:r>
            <a:r>
              <a:rPr lang="tr-TR" dirty="0" err="1"/>
              <a:t>Mexican</a:t>
            </a:r>
            <a:r>
              <a:rPr lang="tr-TR" dirty="0"/>
              <a:t>.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873115" y="1493733"/>
            <a:ext cx="2869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A: </a:t>
            </a:r>
            <a:r>
              <a:rPr lang="en-US" dirty="0"/>
              <a:t>What nationality are you?</a:t>
            </a:r>
            <a:endParaRPr lang="tr-TR" dirty="0"/>
          </a:p>
        </p:txBody>
      </p:sp>
      <p:sp>
        <p:nvSpPr>
          <p:cNvPr id="40" name="Oval 39"/>
          <p:cNvSpPr/>
          <p:nvPr/>
        </p:nvSpPr>
        <p:spPr>
          <a:xfrm>
            <a:off x="258510" y="14604"/>
            <a:ext cx="1649194" cy="537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tr-TR" sz="20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Focus</a:t>
            </a: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4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0"/>
      <p:bldP spid="14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32" grpId="0"/>
      <p:bldP spid="35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07806" y="699463"/>
            <a:ext cx="5866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40000"/>
                </a:solidFill>
              </a:rPr>
              <a:t>a. Look at the example dialogues.</a:t>
            </a:r>
            <a:endParaRPr lang="tr-TR" sz="3200" dirty="0">
              <a:solidFill>
                <a:srgbClr val="54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34210" y="176135"/>
            <a:ext cx="2046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0000CC"/>
                </a:solidFill>
              </a:rPr>
              <a:t>E. </a:t>
            </a:r>
            <a:r>
              <a:rPr lang="tr-TR" sz="2800" b="1" dirty="0" smtClean="0">
                <a:solidFill>
                  <a:srgbClr val="0000CC"/>
                </a:solidFill>
              </a:rPr>
              <a:t>SPEAKING</a:t>
            </a:r>
            <a:endParaRPr lang="tr-TR" sz="2800" dirty="0">
              <a:solidFill>
                <a:srgbClr val="0000CC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07806" y="143179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Sue: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Where are you from?</a:t>
            </a:r>
          </a:p>
          <a:p>
            <a:r>
              <a:rPr lang="tr-TR" sz="2400" b="1" dirty="0">
                <a:solidFill>
                  <a:schemeClr val="tx2">
                    <a:lumMod val="75000"/>
                  </a:schemeClr>
                </a:solidFill>
              </a:rPr>
              <a:t>Burak:</a:t>
            </a:r>
            <a:r>
              <a:rPr lang="tr-T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r-TR" sz="2400" dirty="0"/>
              <a:t>I'm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Turkey</a:t>
            </a:r>
            <a:r>
              <a:rPr lang="tr-TR" sz="2400" dirty="0"/>
              <a:t>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Sue</a:t>
            </a:r>
            <a:r>
              <a:rPr lang="en-US" sz="2400" b="1" dirty="0"/>
              <a:t>: </a:t>
            </a:r>
            <a:r>
              <a:rPr lang="en-US" sz="2400" dirty="0"/>
              <a:t>What nationality are you?</a:t>
            </a:r>
          </a:p>
          <a:p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Burak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I'm Turkish. And you?</a:t>
            </a:r>
          </a:p>
          <a:p>
            <a:r>
              <a:rPr lang="tr-TR" sz="2400" b="1" dirty="0" err="1">
                <a:solidFill>
                  <a:srgbClr val="FF0000"/>
                </a:solidFill>
              </a:rPr>
              <a:t>Sue</a:t>
            </a:r>
            <a:r>
              <a:rPr lang="tr-TR" sz="2400" b="1" dirty="0">
                <a:solidFill>
                  <a:srgbClr val="FF0000"/>
                </a:solidFill>
              </a:rPr>
              <a:t>:</a:t>
            </a:r>
            <a:r>
              <a:rPr lang="tr-TR" sz="2400" b="1" dirty="0"/>
              <a:t> </a:t>
            </a:r>
            <a:r>
              <a:rPr lang="tr-TR" sz="2400" dirty="0"/>
              <a:t>I'm English.</a:t>
            </a:r>
          </a:p>
          <a:p>
            <a:endParaRPr lang="tr-TR" sz="2400" b="1" dirty="0">
              <a:solidFill>
                <a:srgbClr val="80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342983" y="14516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Jane: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What nationality is he?</a:t>
            </a:r>
          </a:p>
          <a:p>
            <a:r>
              <a:rPr lang="tr-TR" sz="2400" b="1" dirty="0" err="1">
                <a:solidFill>
                  <a:srgbClr val="009900"/>
                </a:solidFill>
              </a:rPr>
              <a:t>Tom</a:t>
            </a:r>
            <a:r>
              <a:rPr lang="tr-TR" sz="2400" b="1" dirty="0">
                <a:solidFill>
                  <a:srgbClr val="009900"/>
                </a:solidFill>
              </a:rPr>
              <a:t>:</a:t>
            </a:r>
            <a:r>
              <a:rPr lang="tr-TR" sz="2400" b="1" dirty="0">
                <a:solidFill>
                  <a:srgbClr val="800000"/>
                </a:solidFill>
              </a:rPr>
              <a:t> </a:t>
            </a:r>
            <a:r>
              <a:rPr lang="tr-TR" sz="2400" dirty="0"/>
              <a:t>He is </a:t>
            </a:r>
            <a:r>
              <a:rPr lang="tr-TR" sz="2400" dirty="0" err="1"/>
              <a:t>Chinese</a:t>
            </a:r>
            <a:r>
              <a:rPr lang="tr-TR" sz="2400" dirty="0"/>
              <a:t>.</a:t>
            </a:r>
          </a:p>
          <a:p>
            <a:r>
              <a:rPr lang="en-US" sz="2400" b="1" dirty="0">
                <a:solidFill>
                  <a:srgbClr val="FF3300"/>
                </a:solidFill>
              </a:rPr>
              <a:t>Jane: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Where is he from?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Tom: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dirty="0"/>
              <a:t>He is from China.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73109" y="5056018"/>
            <a:ext cx="9621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40000"/>
                </a:solidFill>
              </a:rPr>
              <a:t>b. Make a dialogue and act it out with your partner.</a:t>
            </a:r>
          </a:p>
        </p:txBody>
      </p:sp>
      <p:pic>
        <p:nvPicPr>
          <p:cNvPr id="1026" name="Picture 2" descr="C:\Users\Nuriye\Desktop\aapencildan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36470"/>
            <a:ext cx="1403648" cy="28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4159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70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2733" y="2219125"/>
            <a:ext cx="8400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1</a:t>
            </a:r>
            <a:r>
              <a:rPr lang="tr-TR" sz="2000" dirty="0"/>
              <a:t>. </a:t>
            </a:r>
            <a:r>
              <a:rPr lang="tr-TR" sz="2000" b="1" dirty="0"/>
              <a:t>Ali: </a:t>
            </a:r>
            <a:r>
              <a:rPr lang="tr-TR" sz="2000" dirty="0" smtClean="0"/>
              <a:t>......................................................?  </a:t>
            </a:r>
            <a:r>
              <a:rPr lang="tr-TR" sz="2000" b="1" dirty="0"/>
              <a:t>Vince: </a:t>
            </a:r>
            <a:r>
              <a:rPr lang="tr-TR" sz="2000" dirty="0"/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I’m from France</a:t>
            </a:r>
            <a:endParaRPr lang="tr-TR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  <a:p>
            <a:r>
              <a:rPr lang="tr-TR" sz="2000" b="1" dirty="0"/>
              <a:t>  </a:t>
            </a:r>
            <a:r>
              <a:rPr lang="tr-TR" sz="2000" b="1" dirty="0" smtClean="0"/>
              <a:t>  Ali</a:t>
            </a:r>
            <a:r>
              <a:rPr lang="tr-TR" sz="2000" b="1" dirty="0"/>
              <a:t>: </a:t>
            </a:r>
            <a:r>
              <a:rPr lang="tr-TR" sz="2000" dirty="0" smtClean="0"/>
              <a:t>......................................................?  </a:t>
            </a:r>
            <a:r>
              <a:rPr lang="tr-TR" sz="2000" b="1" dirty="0" smtClean="0"/>
              <a:t>Vince</a:t>
            </a:r>
            <a:r>
              <a:rPr lang="tr-TR" sz="2000" b="1" dirty="0"/>
              <a:t>: </a:t>
            </a:r>
            <a:r>
              <a:rPr lang="tr-TR" sz="2000" dirty="0" smtClean="0"/>
              <a:t>.............................................</a:t>
            </a:r>
            <a:endParaRPr lang="tr-TR" sz="2000" dirty="0"/>
          </a:p>
          <a:p>
            <a:endParaRPr lang="tr-TR" sz="2000" dirty="0" smtClean="0"/>
          </a:p>
          <a:p>
            <a:r>
              <a:rPr lang="tr-TR" sz="2000" b="1" dirty="0" smtClean="0"/>
              <a:t>    </a:t>
            </a:r>
            <a:endParaRPr lang="tr-TR" sz="2000" dirty="0"/>
          </a:p>
        </p:txBody>
      </p:sp>
      <p:sp>
        <p:nvSpPr>
          <p:cNvPr id="3" name="Dikdörtgen 2"/>
          <p:cNvSpPr/>
          <p:nvPr/>
        </p:nvSpPr>
        <p:spPr>
          <a:xfrm>
            <a:off x="420234" y="286782"/>
            <a:ext cx="5932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40000"/>
                </a:solidFill>
              </a:rPr>
              <a:t>c. Ask and answer questions.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74440" y="4206352"/>
            <a:ext cx="9217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2</a:t>
            </a:r>
            <a:r>
              <a:rPr lang="tr-TR" sz="2000" dirty="0"/>
              <a:t>. </a:t>
            </a:r>
            <a:r>
              <a:rPr lang="tr-TR" sz="2000" b="1" dirty="0" smtClean="0"/>
              <a:t>Ayşe</a:t>
            </a:r>
            <a:r>
              <a:rPr lang="tr-TR" sz="2000" b="1" dirty="0"/>
              <a:t>: </a:t>
            </a:r>
            <a:r>
              <a:rPr lang="tr-TR" sz="2000" dirty="0" smtClean="0"/>
              <a:t>..................................................? </a:t>
            </a:r>
            <a:r>
              <a:rPr lang="tr-TR" sz="2000" b="1" dirty="0"/>
              <a:t>Hans: </a:t>
            </a:r>
            <a:r>
              <a:rPr lang="tr-TR" sz="2000" dirty="0" smtClean="0"/>
              <a:t>.....................................................</a:t>
            </a:r>
          </a:p>
          <a:p>
            <a:r>
              <a:rPr lang="tr-TR" sz="2000" dirty="0" smtClean="0"/>
              <a:t>    </a:t>
            </a:r>
            <a:r>
              <a:rPr lang="tr-TR" sz="2000" b="1" dirty="0" smtClean="0"/>
              <a:t>Ayşe</a:t>
            </a:r>
            <a:r>
              <a:rPr lang="tr-TR" sz="2000" b="1" dirty="0"/>
              <a:t>: </a:t>
            </a:r>
            <a:r>
              <a:rPr lang="tr-TR" sz="2000" dirty="0" smtClean="0"/>
              <a:t>..................................................? </a:t>
            </a:r>
            <a:r>
              <a:rPr lang="tr-TR" sz="2000" b="1" dirty="0" smtClean="0"/>
              <a:t>Hans: </a:t>
            </a:r>
            <a:r>
              <a:rPr lang="tr-TR" sz="2000" dirty="0" smtClean="0"/>
              <a:t> </a:t>
            </a:r>
            <a:r>
              <a:rPr lang="tr-TR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I'm German</a:t>
            </a:r>
            <a:r>
              <a:rPr lang="tr-TR" sz="2000" b="1" dirty="0">
                <a:solidFill>
                  <a:srgbClr val="FF0000"/>
                </a:solidFill>
              </a:rPr>
              <a:t>.</a:t>
            </a:r>
          </a:p>
          <a:p>
            <a:r>
              <a:rPr lang="tr-TR" sz="2000" b="1" dirty="0" smtClean="0"/>
              <a:t>    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232393" y="980728"/>
            <a:ext cx="7398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Ann: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Where are </a:t>
            </a:r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you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from? </a:t>
            </a:r>
            <a:r>
              <a:rPr lang="tr-TR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I'm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from Japan.</a:t>
            </a:r>
          </a:p>
          <a:p>
            <a:r>
              <a:rPr lang="en-US" sz="2000" b="1" dirty="0"/>
              <a:t>Ann: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nationality are you</a:t>
            </a:r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?</a:t>
            </a:r>
            <a:r>
              <a:rPr lang="tr-TR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                   </a:t>
            </a:r>
            <a:r>
              <a:rPr lang="en-US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I'm Japanese.</a:t>
            </a:r>
          </a:p>
          <a:p>
            <a:endParaRPr lang="tr-TR" sz="2000" b="1" dirty="0">
              <a:latin typeface="Bradley Hand ITC" panose="03070402050302030203" pitchFamily="66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61" y="391428"/>
            <a:ext cx="1428750" cy="3209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537" y="2162191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Where are you from 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0832" y="246975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What nationality are you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8213" y="41654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I’m from Germany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3731" y="41654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Where are you from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731" y="45146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What nationality are you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6446" y="2542290"/>
            <a:ext cx="271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I’m from French</a:t>
            </a:r>
            <a:endParaRPr lang="tr-TR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94402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rgbClr val="003399"/>
                </a:solidFill>
              </a:rPr>
              <a:t>F. </a:t>
            </a:r>
            <a:r>
              <a:rPr lang="tr-TR" sz="3200" b="1" dirty="0" smtClean="0">
                <a:solidFill>
                  <a:srgbClr val="003399"/>
                </a:solidFill>
              </a:rPr>
              <a:t>Reading</a:t>
            </a:r>
          </a:p>
          <a:p>
            <a:endParaRPr lang="tr-TR" sz="2800" b="1" dirty="0">
              <a:solidFill>
                <a:srgbClr val="003399"/>
              </a:solidFill>
            </a:endParaRPr>
          </a:p>
          <a:p>
            <a:r>
              <a:rPr lang="en-US" sz="2000" b="1" dirty="0"/>
              <a:t>a. Look at the form. Write True (T) or False (F).</a:t>
            </a:r>
            <a:endParaRPr lang="tr-TR" sz="2000" dirty="0"/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07591"/>
              </p:ext>
            </p:extLst>
          </p:nvPr>
        </p:nvGraphicFramePr>
        <p:xfrm>
          <a:off x="30760" y="1772816"/>
          <a:ext cx="3744416" cy="4824536"/>
        </p:xfrm>
        <a:graphic>
          <a:graphicData uri="http://schemas.openxmlformats.org/drawingml/2006/table">
            <a:tbl>
              <a:tblPr bandCol="1">
                <a:tableStyleId>{C4B1156A-380E-4F78-BDF5-A606A8083BF9}</a:tableStyleId>
              </a:tblPr>
              <a:tblGrid>
                <a:gridCol w="1872208"/>
                <a:gridCol w="1872208"/>
              </a:tblGrid>
              <a:tr h="504056">
                <a:tc>
                  <a:txBody>
                    <a:bodyPr/>
                    <a:lstStyle/>
                    <a:p>
                      <a:r>
                        <a:rPr lang="tr-TR" sz="2000" b="1" dirty="0" smtClean="0"/>
                        <a:t>Name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Martin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Surname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Luther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Date</a:t>
                      </a:r>
                      <a:r>
                        <a:rPr lang="tr-TR" sz="2000" b="1" dirty="0" smtClean="0"/>
                        <a:t> of </a:t>
                      </a:r>
                      <a:r>
                        <a:rPr lang="tr-TR" sz="2000" b="1" dirty="0" err="1" smtClean="0"/>
                        <a:t>birth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05.03.2000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Gender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Male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Nationality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English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smtClean="0"/>
                        <a:t>Country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UK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Job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Student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Height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1.30 m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Weight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45 kg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Hair</a:t>
                      </a:r>
                      <a:r>
                        <a:rPr lang="tr-TR" sz="2000" b="1" baseline="0" dirty="0" smtClean="0"/>
                        <a:t> </a:t>
                      </a:r>
                      <a:r>
                        <a:rPr lang="tr-TR" sz="2000" b="1" baseline="0" dirty="0" err="1" smtClean="0"/>
                        <a:t>colour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Dark </a:t>
                      </a:r>
                      <a:r>
                        <a:rPr lang="tr-TR" dirty="0" err="1" smtClean="0"/>
                        <a:t>brown</a:t>
                      </a:r>
                      <a:endParaRPr lang="tr-TR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tr-TR" sz="2000" b="1" dirty="0" err="1" smtClean="0"/>
                        <a:t>Eye</a:t>
                      </a:r>
                      <a:r>
                        <a:rPr lang="tr-TR" sz="2000" b="1" dirty="0" smtClean="0"/>
                        <a:t> </a:t>
                      </a:r>
                      <a:r>
                        <a:rPr lang="tr-TR" sz="2000" b="1" dirty="0" err="1" smtClean="0"/>
                        <a:t>colour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Green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53" y="0"/>
            <a:ext cx="3551847" cy="56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3861562" y="49190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dirty="0" smtClean="0"/>
              <a:t> ……</a:t>
            </a:r>
            <a:r>
              <a:rPr lang="en-US" sz="2000" dirty="0" smtClean="0"/>
              <a:t>1</a:t>
            </a:r>
            <a:r>
              <a:rPr lang="en-US" sz="2000" dirty="0"/>
              <a:t>. He is a student.</a:t>
            </a:r>
          </a:p>
          <a:p>
            <a:r>
              <a:rPr lang="en-US" sz="2000" dirty="0"/>
              <a:t>..... 2. Martin’s birthday is on May 3rd.</a:t>
            </a:r>
          </a:p>
          <a:p>
            <a:r>
              <a:rPr lang="en-US" sz="2000" dirty="0"/>
              <a:t>..... 3. His hair is dark brown.</a:t>
            </a:r>
          </a:p>
          <a:p>
            <a:r>
              <a:rPr lang="tr-TR" sz="2000" dirty="0"/>
              <a:t>..... 4. He is </a:t>
            </a:r>
            <a:r>
              <a:rPr lang="tr-TR" sz="2000" dirty="0" err="1"/>
              <a:t>tall</a:t>
            </a:r>
            <a:r>
              <a:rPr lang="tr-TR" sz="2000" dirty="0"/>
              <a:t>.</a:t>
            </a:r>
          </a:p>
          <a:p>
            <a:r>
              <a:rPr lang="en-US" sz="2000" dirty="0"/>
              <a:t>..... 5. His eyes are green.</a:t>
            </a:r>
          </a:p>
          <a:p>
            <a:r>
              <a:rPr lang="tr-TR" sz="2000" dirty="0"/>
              <a:t>..... 6. He is </a:t>
            </a:r>
            <a:r>
              <a:rPr lang="tr-TR" sz="2000" dirty="0" err="1"/>
              <a:t>American</a:t>
            </a:r>
            <a:r>
              <a:rPr lang="tr-TR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80696" y="6052843"/>
            <a:ext cx="49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CC00"/>
                </a:solidFill>
              </a:rPr>
              <a:t>T</a:t>
            </a:r>
            <a:endParaRPr lang="tr-TR" b="1" dirty="0">
              <a:solidFill>
                <a:srgbClr val="00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3719" y="5765194"/>
            <a:ext cx="474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F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2207" y="5457418"/>
            <a:ext cx="334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rgbClr val="00CC00"/>
                </a:solidFill>
              </a:rPr>
              <a:t>T</a:t>
            </a:r>
            <a:endParaRPr lang="tr-TR" sz="2000" b="1" dirty="0">
              <a:solidFill>
                <a:srgbClr val="00CC00"/>
              </a:solidFill>
            </a:endParaRPr>
          </a:p>
          <a:p>
            <a:endParaRPr lang="tr-TR" sz="2000" b="1" dirty="0">
              <a:solidFill>
                <a:srgbClr val="00CC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1940" y="4829090"/>
            <a:ext cx="311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rgbClr val="00CC00"/>
                </a:solidFill>
              </a:rPr>
              <a:t>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24558" y="515719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696" y="6381328"/>
            <a:ext cx="413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CC00"/>
                </a:solidFill>
              </a:rPr>
              <a:t>T</a:t>
            </a:r>
          </a:p>
          <a:p>
            <a:endParaRPr lang="tr-TR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2"/>
      <p:bldP spid="7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1560" y="1413646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b. Fill in your own form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574317"/>
              </p:ext>
            </p:extLst>
          </p:nvPr>
        </p:nvGraphicFramePr>
        <p:xfrm>
          <a:off x="362998" y="3356992"/>
          <a:ext cx="8132790" cy="295232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01654"/>
                <a:gridCol w="1752442"/>
                <a:gridCol w="1752442"/>
                <a:gridCol w="1826252"/>
              </a:tblGrid>
              <a:tr h="53959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Name:</a:t>
                      </a:r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Country: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8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Surname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Job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38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Date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birth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Height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8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Weight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8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Gender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Hair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color</a:t>
                      </a:r>
                      <a:endParaRPr lang="tr-TR" sz="20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8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Nationality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Eye</a:t>
                      </a:r>
                      <a:r>
                        <a:rPr lang="tr-TR" sz="20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="1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color</a:t>
                      </a:r>
                      <a:endParaRPr lang="tr-TR" sz="20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G:\penna_animat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11" y="260648"/>
            <a:ext cx="234822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1" y="55016"/>
            <a:ext cx="8506073" cy="474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42391" y="44819"/>
            <a:ext cx="5444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err="1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A.Listening</a:t>
            </a:r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tr-TR" sz="3600" b="1" dirty="0" err="1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Reading</a:t>
            </a:r>
            <a:endParaRPr lang="tr-TR" sz="3600" b="1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42391" y="4800549"/>
            <a:ext cx="8901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Mark: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has got short blond hair. He has got blue eyes. He is a famous Turkish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leader. Guess! Who is he?</a:t>
            </a:r>
          </a:p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Atatürk!!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hasn't got any hair. He is bald. He has got brown eyes. He has got glasses.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has got a moustache. He is a famous Indian leader. Guess! Who is he?</a:t>
            </a:r>
          </a:p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Gandhi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42391" y="400297"/>
            <a:ext cx="3825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 smtClean="0">
                <a:solidFill>
                  <a:schemeClr val="accent1">
                    <a:lumMod val="75000"/>
                  </a:schemeClr>
                </a:solidFill>
              </a:rPr>
              <a:t>a.Listen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sz="3200" b="1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tr-TR" sz="3200" b="1" dirty="0" smtClean="0">
                <a:solidFill>
                  <a:schemeClr val="accent1">
                    <a:lumMod val="75000"/>
                  </a:schemeClr>
                </a:solidFill>
              </a:rPr>
              <a:t> Read</a:t>
            </a:r>
            <a:endParaRPr lang="tr-T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Trak-7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186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764704"/>
            <a:ext cx="8887862" cy="6085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>
                <a:latin typeface="Arial Narrow" panose="020B0606020202030204" pitchFamily="34" charset="0"/>
              </a:rPr>
              <a:t>What </a:t>
            </a:r>
            <a:r>
              <a:rPr lang="en-US" b="1" dirty="0">
                <a:latin typeface="Arial Narrow" panose="020B0606020202030204" pitchFamily="34" charset="0"/>
              </a:rPr>
              <a:t>is your name</a:t>
            </a:r>
            <a:r>
              <a:rPr lang="en-US" b="1" dirty="0" smtClean="0">
                <a:latin typeface="Arial Narrow" panose="020B0606020202030204" pitchFamily="34" charset="0"/>
              </a:rPr>
              <a:t>?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 smtClean="0">
                <a:latin typeface="Arial Narrow" panose="020B0606020202030204" pitchFamily="34" charset="0"/>
              </a:rPr>
              <a:t>2</a:t>
            </a:r>
            <a:r>
              <a:rPr lang="en-US" b="1" dirty="0">
                <a:latin typeface="Arial Narrow" panose="020B0606020202030204" pitchFamily="34" charset="0"/>
              </a:rPr>
              <a:t>. How old are you?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3. When is your birthday?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4. What is your gender?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5. What is your address?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6. Where are you from?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7. Who are your family members? (brothers / sisters / parents / </a:t>
            </a:r>
            <a:r>
              <a:rPr lang="en-US" b="1" dirty="0" smtClean="0">
                <a:latin typeface="Arial Narrow" panose="020B0606020202030204" pitchFamily="34" charset="0"/>
              </a:rPr>
              <a:t>grandparents?, etc.)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</a:t>
            </a:r>
          </a:p>
          <a:p>
            <a:r>
              <a:rPr lang="en-US" b="1" dirty="0" smtClean="0">
                <a:latin typeface="Arial Narrow" panose="020B0606020202030204" pitchFamily="34" charset="0"/>
              </a:rPr>
              <a:t>8</a:t>
            </a:r>
            <a:r>
              <a:rPr lang="en-US" b="1" dirty="0">
                <a:latin typeface="Arial Narrow" panose="020B0606020202030204" pitchFamily="34" charset="0"/>
              </a:rPr>
              <a:t>. </a:t>
            </a:r>
            <a:r>
              <a:rPr lang="en-US" b="1" dirty="0" smtClean="0">
                <a:latin typeface="Arial Narrow" panose="020B0606020202030204" pitchFamily="34" charset="0"/>
              </a:rPr>
              <a:t>How tall are you?</a:t>
            </a:r>
            <a:endParaRPr lang="en-US" b="1" dirty="0">
              <a:latin typeface="Arial Narrow" panose="020B0606020202030204" pitchFamily="34" charset="0"/>
            </a:endParaRP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9. How heavy are you?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10. What </a:t>
            </a:r>
            <a:r>
              <a:rPr lang="en-US" b="1" dirty="0" err="1">
                <a:latin typeface="Arial Narrow" panose="020B0606020202030204" pitchFamily="34" charset="0"/>
              </a:rPr>
              <a:t>colour</a:t>
            </a:r>
            <a:r>
              <a:rPr lang="en-US" b="1" dirty="0">
                <a:latin typeface="Arial Narrow" panose="020B0606020202030204" pitchFamily="34" charset="0"/>
              </a:rPr>
              <a:t> are your eyes?</a:t>
            </a:r>
          </a:p>
          <a:p>
            <a:r>
              <a:rPr lang="tr-TR" b="1" dirty="0" smtClean="0">
                <a:latin typeface="Arial Narrow" panose="020B0606020202030204" pitchFamily="34" charset="0"/>
              </a:rPr>
              <a:t>......................................................................................................</a:t>
            </a:r>
            <a:endParaRPr lang="tr-TR" b="1" dirty="0">
              <a:latin typeface="Arial Narrow" panose="020B0606020202030204" pitchFamily="34" charset="0"/>
            </a:endParaRPr>
          </a:p>
          <a:p>
            <a:r>
              <a:rPr lang="en-US" b="1" dirty="0">
                <a:latin typeface="Arial Narrow" panose="020B0606020202030204" pitchFamily="34" charset="0"/>
              </a:rPr>
              <a:t>11. What </a:t>
            </a:r>
            <a:r>
              <a:rPr lang="en-US" b="1" dirty="0" err="1">
                <a:latin typeface="Arial Narrow" panose="020B0606020202030204" pitchFamily="34" charset="0"/>
              </a:rPr>
              <a:t>colour</a:t>
            </a:r>
            <a:r>
              <a:rPr lang="en-US" b="1" dirty="0">
                <a:latin typeface="Arial Narrow" panose="020B0606020202030204" pitchFamily="34" charset="0"/>
              </a:rPr>
              <a:t> is your hair?</a:t>
            </a:r>
          </a:p>
          <a:p>
            <a:r>
              <a:rPr lang="tr-TR" b="1" dirty="0">
                <a:latin typeface="Arial Narrow" panose="020B0606020202030204" pitchFamily="34" charset="0"/>
              </a:rPr>
              <a:t>........................................................................................................</a:t>
            </a:r>
          </a:p>
          <a:p>
            <a:r>
              <a:rPr lang="en-US" b="1" dirty="0">
                <a:latin typeface="Arial Narrow" panose="020B0606020202030204" pitchFamily="34" charset="0"/>
              </a:rPr>
              <a:t>12. What is your </a:t>
            </a:r>
            <a:r>
              <a:rPr lang="en-US" b="1" dirty="0" err="1">
                <a:latin typeface="Arial Narrow" panose="020B0606020202030204" pitchFamily="34" charset="0"/>
              </a:rPr>
              <a:t>favourite</a:t>
            </a:r>
            <a:r>
              <a:rPr lang="en-US" b="1" dirty="0">
                <a:latin typeface="Arial Narrow" panose="020B0606020202030204" pitchFamily="34" charset="0"/>
              </a:rPr>
              <a:t> food?</a:t>
            </a:r>
          </a:p>
          <a:p>
            <a:r>
              <a:rPr lang="tr-TR" b="1" dirty="0">
                <a:latin typeface="Arial Narrow" panose="020B0606020202030204" pitchFamily="34" charset="0"/>
              </a:rPr>
              <a:t>........................................................................................................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4661" y="0"/>
            <a:ext cx="6633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c. Work in pairs. Ask and answer questions.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 rot="20938155">
            <a:off x="5669722" y="805393"/>
            <a:ext cx="287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Ask </a:t>
            </a:r>
            <a:r>
              <a:rPr lang="tr-T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</a:t>
            </a:r>
            <a:r>
              <a:rPr lang="tr-T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partner!</a:t>
            </a:r>
            <a:endParaRPr lang="tr-TR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09" y="4638675"/>
            <a:ext cx="20574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13256" y="22503"/>
            <a:ext cx="179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003399"/>
                </a:solidFill>
              </a:rPr>
              <a:t>G. Reading</a:t>
            </a:r>
            <a:endParaRPr lang="tr-TR" sz="2800" dirty="0">
              <a:solidFill>
                <a:srgbClr val="003399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86373" y="542222"/>
            <a:ext cx="3448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3399"/>
                </a:solidFill>
              </a:rPr>
              <a:t>a. Categorize the words below.</a:t>
            </a:r>
            <a:endParaRPr lang="tr-TR" sz="2000" dirty="0">
              <a:solidFill>
                <a:srgbClr val="003399"/>
              </a:solidFill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42632"/>
              </p:ext>
            </p:extLst>
          </p:nvPr>
        </p:nvGraphicFramePr>
        <p:xfrm>
          <a:off x="107504" y="3105835"/>
          <a:ext cx="8932828" cy="386820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82429"/>
                <a:gridCol w="1408309"/>
                <a:gridCol w="1505872"/>
                <a:gridCol w="1423114"/>
                <a:gridCol w="1408309"/>
                <a:gridCol w="1704795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 smtClean="0"/>
                        <a:t>Hair</a:t>
                      </a:r>
                      <a:endParaRPr lang="tr-TR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 err="1" smtClean="0"/>
                        <a:t>Eyes</a:t>
                      </a:r>
                      <a:endParaRPr lang="tr-TR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err="1" smtClean="0"/>
                        <a:t>Physical</a:t>
                      </a:r>
                      <a:r>
                        <a:rPr lang="tr-TR" sz="2800" dirty="0" smtClean="0"/>
                        <a:t> </a:t>
                      </a:r>
                      <a:r>
                        <a:rPr lang="tr-TR" sz="2000" dirty="0" err="1" smtClean="0"/>
                        <a:t>appearance</a:t>
                      </a:r>
                      <a:endParaRPr lang="tr-T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 err="1" smtClean="0"/>
                        <a:t>Weight</a:t>
                      </a:r>
                      <a:endParaRPr lang="tr-T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 smtClean="0"/>
                        <a:t>Height</a:t>
                      </a:r>
                      <a:endParaRPr lang="tr-TR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 smtClean="0"/>
                        <a:t>Order</a:t>
                      </a:r>
                      <a:endParaRPr lang="tr-TR" sz="3200" b="0" dirty="0"/>
                    </a:p>
                  </a:txBody>
                  <a:tcPr/>
                </a:tc>
              </a:tr>
              <a:tr h="304524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3923928" y="570098"/>
            <a:ext cx="1395400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thin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b="1" dirty="0">
              <a:solidFill>
                <a:srgbClr val="00CC00"/>
              </a:solidFill>
            </a:endParaRPr>
          </a:p>
          <a:p>
            <a:endParaRPr lang="tr-TR" b="1" dirty="0">
              <a:solidFill>
                <a:srgbClr val="00CC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84656" y="1178118"/>
            <a:ext cx="1507023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beautiful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02668" y="1679159"/>
            <a:ext cx="1584176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brown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901408" y="1178118"/>
            <a:ext cx="2041376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g</a:t>
            </a:r>
            <a:r>
              <a:rPr lang="tr-TR" dirty="0" smtClean="0">
                <a:solidFill>
                  <a:schemeClr val="tx1"/>
                </a:solidFill>
              </a:rPr>
              <a:t>ood looking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735009" y="2257726"/>
            <a:ext cx="1311682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bald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35009" y="1149353"/>
            <a:ext cx="1368574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curly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03682" y="1149353"/>
            <a:ext cx="1383161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short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6373" y="1683515"/>
            <a:ext cx="1405306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blue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79028" y="1164906"/>
            <a:ext cx="1335978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green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79028" y="2257726"/>
            <a:ext cx="1329680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fat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01408" y="2235643"/>
            <a:ext cx="1584176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glasses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19328" y="1669579"/>
            <a:ext cx="1743876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moustache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3256" y="2257726"/>
            <a:ext cx="1466140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straight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52120" y="587885"/>
            <a:ext cx="1411084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beard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97607" y="1683515"/>
            <a:ext cx="1287977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blond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68832" y="2257726"/>
            <a:ext cx="1507024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blonde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35009" y="1678292"/>
            <a:ext cx="1345998" cy="3722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tall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3029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42587 0.4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13993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39288 0.42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42639 0.471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9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06302 0.505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19688 0.4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46875 0.4692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20104 0.4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23837 0.39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20886 0.397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78333 0.4585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67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02413 0.437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19323 0.4902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9757 0.542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8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-0.09497 0.322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3663 0.3780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392469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b. Read the texts. Match the words with the phrases.</a:t>
            </a:r>
            <a:endParaRPr lang="tr-TR" sz="2800" dirty="0">
              <a:solidFill>
                <a:srgbClr val="FF0066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1349" y="1311151"/>
            <a:ext cx="4097743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Sally has got dark curly hair.</a:t>
            </a:r>
          </a:p>
          <a:p>
            <a:r>
              <a:rPr lang="en-US" b="1" dirty="0"/>
              <a:t>Her hair is long. She has got blue</a:t>
            </a:r>
          </a:p>
          <a:p>
            <a:r>
              <a:rPr lang="en-US" b="1" dirty="0"/>
              <a:t>eyes. Her eyes are big.</a:t>
            </a:r>
            <a:endParaRPr lang="tr-TR" b="1" dirty="0"/>
          </a:p>
        </p:txBody>
      </p:sp>
      <p:sp>
        <p:nvSpPr>
          <p:cNvPr id="4" name="Rectangle 3"/>
          <p:cNvSpPr/>
          <p:nvPr/>
        </p:nvSpPr>
        <p:spPr>
          <a:xfrm>
            <a:off x="4410834" y="1353542"/>
            <a:ext cx="4373126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Mark has got short wavy hair.</a:t>
            </a:r>
          </a:p>
          <a:p>
            <a:r>
              <a:rPr lang="en-US" b="1" dirty="0"/>
              <a:t>It is black. His eyes are green.</a:t>
            </a:r>
          </a:p>
          <a:p>
            <a:r>
              <a:rPr lang="tr-TR" b="1" dirty="0"/>
              <a:t>They are beautiful.</a:t>
            </a:r>
          </a:p>
        </p:txBody>
      </p:sp>
      <p:sp>
        <p:nvSpPr>
          <p:cNvPr id="6" name="Oval 5"/>
          <p:cNvSpPr/>
          <p:nvPr/>
        </p:nvSpPr>
        <p:spPr>
          <a:xfrm>
            <a:off x="141912" y="3028310"/>
            <a:ext cx="3349968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379134" y="4504308"/>
            <a:ext cx="596638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long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65165" y="3532366"/>
            <a:ext cx="704039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curly 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1822" y="3701426"/>
            <a:ext cx="594238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b="1" dirty="0"/>
              <a:t>big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9928" y="5094476"/>
            <a:ext cx="684803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short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9933" y="4276674"/>
            <a:ext cx="1050288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beautiful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94206" y="4909810"/>
            <a:ext cx="683905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wavy</a:t>
            </a:r>
          </a:p>
        </p:txBody>
      </p:sp>
      <p:sp>
        <p:nvSpPr>
          <p:cNvPr id="13" name="Oval 12"/>
          <p:cNvSpPr/>
          <p:nvPr/>
        </p:nvSpPr>
        <p:spPr>
          <a:xfrm>
            <a:off x="5724128" y="2999092"/>
            <a:ext cx="3337196" cy="30243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6215317" y="4909810"/>
            <a:ext cx="1165125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b="1" dirty="0" smtClean="0"/>
              <a:t>black </a:t>
            </a:r>
            <a:r>
              <a:rPr lang="tr-TR" b="1" dirty="0"/>
              <a:t>hair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45424" y="3432593"/>
            <a:ext cx="1082476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blue eyes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82412" y="4092008"/>
            <a:ext cx="1042273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dark hair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87094" y="4258271"/>
            <a:ext cx="1196866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tr-TR" b="1" dirty="0"/>
              <a:t>green eyes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34644" y="348864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/>
              <a:t>.....................................</a:t>
            </a:r>
            <a:endParaRPr lang="tr-TR" dirty="0"/>
          </a:p>
          <a:p>
            <a:r>
              <a:rPr lang="tr-TR" dirty="0"/>
              <a:t>.......................................</a:t>
            </a:r>
          </a:p>
          <a:p>
            <a:r>
              <a:rPr lang="tr-TR" dirty="0"/>
              <a:t>.......................................</a:t>
            </a:r>
          </a:p>
          <a:p>
            <a:r>
              <a:rPr lang="tr-TR" dirty="0"/>
              <a:t>.......................................</a:t>
            </a:r>
          </a:p>
          <a:p>
            <a:r>
              <a:rPr lang="tr-TR" dirty="0"/>
              <a:t>.......................................</a:t>
            </a:r>
          </a:p>
          <a:p>
            <a:r>
              <a:rPr lang="tr-TR" dirty="0"/>
              <a:t>.......................................</a:t>
            </a:r>
          </a:p>
          <a:p>
            <a:r>
              <a:rPr lang="tr-TR" dirty="0"/>
              <a:t>.......................................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7904" y="3360277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66"/>
                </a:solidFill>
                <a:latin typeface="Bradley Hand ITC" panose="03070402050302030203" pitchFamily="66" charset="0"/>
              </a:rPr>
              <a:t>w</a:t>
            </a:r>
            <a:r>
              <a:rPr lang="tr-TR" sz="2000" b="1" dirty="0" smtClean="0">
                <a:solidFill>
                  <a:srgbClr val="FF0066"/>
                </a:solidFill>
                <a:latin typeface="Bradley Hand ITC" panose="03070402050302030203" pitchFamily="66" charset="0"/>
              </a:rPr>
              <a:t>avy black hair</a:t>
            </a:r>
            <a:endParaRPr lang="tr-TR" sz="2000" b="1" dirty="0">
              <a:solidFill>
                <a:srgbClr val="FF0066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1332" y="45091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big blue eyes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1388" y="4797152"/>
            <a:ext cx="208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curly black hair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9892" y="3707740"/>
            <a:ext cx="21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b</a:t>
            </a:r>
            <a:r>
              <a:rPr lang="tr-TR" b="1" dirty="0" smtClean="0">
                <a:solidFill>
                  <a:srgbClr val="FF0000"/>
                </a:solidFill>
              </a:rPr>
              <a:t>eautiful green eyes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7904" y="42210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</a:t>
            </a:r>
            <a:r>
              <a:rPr lang="tr-TR" b="1" dirty="0" smtClean="0">
                <a:solidFill>
                  <a:srgbClr val="FF0000"/>
                </a:solidFill>
              </a:rPr>
              <a:t>hort dark hair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932113"/>
            <a:ext cx="165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long dark hair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uriye\Desktop\boy-girl-writing-notebook-large-writing-brush-education-life-character-design-series-32087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184"/>
            <a:ext cx="7992888" cy="56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5085184"/>
            <a:ext cx="813690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WORKBOOK</a:t>
            </a:r>
            <a:endParaRPr lang="tr-TR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7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4999">
              <a:schemeClr val="accent2">
                <a:lumMod val="20000"/>
                <a:lumOff val="80000"/>
                <a:alpha val="99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atay Kaydırma 1"/>
          <p:cNvSpPr/>
          <p:nvPr/>
        </p:nvSpPr>
        <p:spPr>
          <a:xfrm>
            <a:off x="1331640" y="1124254"/>
            <a:ext cx="7272808" cy="3168352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611560" y="476672"/>
            <a:ext cx="7321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A. Read the text. Draw and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the person.</a:t>
            </a:r>
            <a:endParaRPr lang="tr-TR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195736" y="1965320"/>
            <a:ext cx="59987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err="1"/>
              <a:t>Hi</a:t>
            </a:r>
            <a:r>
              <a:rPr lang="tr-TR" sz="2000" b="1" dirty="0"/>
              <a:t>, </a:t>
            </a:r>
            <a:r>
              <a:rPr lang="tr-TR" sz="2000" b="1" dirty="0" err="1"/>
              <a:t>everybody</a:t>
            </a:r>
            <a:r>
              <a:rPr lang="tr-TR" sz="2000" b="1" dirty="0"/>
              <a:t>! </a:t>
            </a:r>
            <a:r>
              <a:rPr lang="tr-TR" sz="2000" b="1" dirty="0" smtClean="0"/>
              <a:t>My name </a:t>
            </a:r>
            <a:r>
              <a:rPr lang="tr-TR" sz="2000" b="1" dirty="0"/>
              <a:t>is </a:t>
            </a:r>
            <a:r>
              <a:rPr lang="tr-TR" sz="2000" b="1" dirty="0" err="1"/>
              <a:t>Jeremy</a:t>
            </a:r>
            <a:r>
              <a:rPr lang="tr-TR" sz="2000" b="1" dirty="0"/>
              <a:t>. </a:t>
            </a:r>
            <a:endParaRPr lang="tr-TR" sz="2000" b="1" dirty="0" smtClean="0"/>
          </a:p>
          <a:p>
            <a:r>
              <a:rPr lang="tr-TR" sz="2000" b="1" dirty="0" smtClean="0"/>
              <a:t>I’m</a:t>
            </a:r>
            <a:r>
              <a:rPr lang="tr-TR" sz="2000" b="1" dirty="0"/>
              <a:t> </a:t>
            </a:r>
            <a:r>
              <a:rPr lang="tr-TR" sz="2000" b="1" dirty="0" err="1" smtClean="0"/>
              <a:t>eleven</a:t>
            </a:r>
            <a:r>
              <a:rPr lang="tr-TR" sz="2000" b="1" dirty="0"/>
              <a:t>. I’m </a:t>
            </a:r>
            <a:r>
              <a:rPr lang="tr-TR" sz="2000" b="1" dirty="0" smtClean="0"/>
              <a:t>quite</a:t>
            </a:r>
            <a:r>
              <a:rPr lang="tr-TR" sz="2000" b="1" dirty="0"/>
              <a:t> </a:t>
            </a:r>
            <a:r>
              <a:rPr lang="tr-TR" sz="2000" b="1" dirty="0" smtClean="0"/>
              <a:t>handsome</a:t>
            </a:r>
            <a:r>
              <a:rPr lang="tr-TR" sz="2000" b="1" dirty="0"/>
              <a:t>. </a:t>
            </a:r>
            <a:endParaRPr lang="tr-TR" sz="2000" b="1" dirty="0" smtClean="0"/>
          </a:p>
          <a:p>
            <a:r>
              <a:rPr lang="tr-TR" sz="2000" b="1" dirty="0" smtClean="0"/>
              <a:t>I’m </a:t>
            </a:r>
            <a:r>
              <a:rPr lang="tr-TR" sz="2000" b="1" dirty="0"/>
              <a:t>blond. </a:t>
            </a:r>
            <a:endParaRPr lang="tr-TR" sz="2000" b="1" dirty="0" smtClean="0"/>
          </a:p>
          <a:p>
            <a:r>
              <a:rPr lang="tr-TR" sz="2000" b="1" dirty="0" smtClean="0"/>
              <a:t>I </a:t>
            </a:r>
            <a:r>
              <a:rPr lang="en-US" sz="2000" b="1" dirty="0" smtClean="0"/>
              <a:t>have </a:t>
            </a:r>
            <a:r>
              <a:rPr lang="en-US" sz="2000" b="1" dirty="0"/>
              <a:t>got big blue </a:t>
            </a:r>
            <a:r>
              <a:rPr lang="en-US" sz="2000" b="1" dirty="0" smtClean="0"/>
              <a:t>eyes</a:t>
            </a:r>
            <a:r>
              <a:rPr lang="tr-TR" sz="2000" b="1" dirty="0" smtClean="0"/>
              <a:t> </a:t>
            </a:r>
            <a:r>
              <a:rPr lang="en-US" sz="2000" b="1" dirty="0" smtClean="0"/>
              <a:t>and </a:t>
            </a:r>
            <a:r>
              <a:rPr lang="en-US" sz="2000" b="1" dirty="0"/>
              <a:t>lovely red glasses. </a:t>
            </a:r>
            <a:endParaRPr lang="tr-TR" sz="2000" b="1" dirty="0" smtClean="0"/>
          </a:p>
          <a:p>
            <a:r>
              <a:rPr lang="en-US" sz="2000" b="1" dirty="0" smtClean="0"/>
              <a:t>I</a:t>
            </a:r>
            <a:r>
              <a:rPr lang="tr-TR" sz="2000" b="1" dirty="0" smtClean="0"/>
              <a:t> like </a:t>
            </a:r>
            <a:r>
              <a:rPr lang="tr-TR" sz="2000" b="1" dirty="0"/>
              <a:t>smiling very much</a:t>
            </a:r>
          </a:p>
        </p:txBody>
      </p:sp>
      <p:pic>
        <p:nvPicPr>
          <p:cNvPr id="1026" name="Picture 2" descr="C:\Users\Nuriye\Desktop\4e8e82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33064"/>
            <a:ext cx="5671492" cy="430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3593"/>
            <a:ext cx="6123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B. Write descriptions for each picture.</a:t>
            </a:r>
            <a:endParaRPr lang="tr-TR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2" y="476672"/>
            <a:ext cx="2090707" cy="28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2" y="3429000"/>
            <a:ext cx="1953379" cy="34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62025"/>
            <a:ext cx="1847850" cy="246697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88" y="3428999"/>
            <a:ext cx="1800159" cy="246697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843808" y="1772816"/>
            <a:ext cx="4200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...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2491833" y="4156466"/>
            <a:ext cx="4516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06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255">
              <a:schemeClr val="accent6">
                <a:lumMod val="60000"/>
                <a:lumOff val="40000"/>
              </a:schemeClr>
            </a:gs>
            <a:gs pos="0">
              <a:srgbClr val="FFEFD1">
                <a:alpha val="0"/>
              </a:srgbClr>
            </a:gs>
            <a:gs pos="64999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581" y="194304"/>
            <a:ext cx="9937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C. Complete the texts. Then match the descriptions with the pictures.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81"/>
            <a:ext cx="7379153" cy="327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227875" y="3960610"/>
            <a:ext cx="2961836" cy="1611233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....................... </a:t>
            </a:r>
            <a:r>
              <a:rPr lang="tr-TR" dirty="0" err="1">
                <a:solidFill>
                  <a:srgbClr val="00B050"/>
                </a:solidFill>
              </a:rPr>
              <a:t>long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 err="1">
                <a:solidFill>
                  <a:srgbClr val="00B050"/>
                </a:solidFill>
              </a:rPr>
              <a:t>black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 </a:t>
            </a:r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..........</a:t>
            </a:r>
          </a:p>
          <a:p>
            <a:r>
              <a:rPr lang="tr-TR" dirty="0" err="1">
                <a:solidFill>
                  <a:srgbClr val="00B050"/>
                </a:solidFill>
              </a:rPr>
              <a:t>tall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and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thin</a:t>
            </a:r>
            <a:r>
              <a:rPr lang="tr-TR" dirty="0">
                <a:solidFill>
                  <a:srgbClr val="00B050"/>
                </a:solidFill>
              </a:rPr>
              <a:t>. </a:t>
            </a:r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.........</a:t>
            </a:r>
          </a:p>
          <a:p>
            <a:r>
              <a:rPr lang="tr-TR" dirty="0" err="1">
                <a:solidFill>
                  <a:srgbClr val="00B050"/>
                </a:solidFill>
              </a:rPr>
              <a:t>good-looking</a:t>
            </a:r>
            <a:r>
              <a:rPr lang="tr-TR" dirty="0">
                <a:solidFill>
                  <a:srgbClr val="00B050"/>
                </a:solidFill>
              </a:rPr>
              <a:t>. </a:t>
            </a:r>
            <a:r>
              <a:rPr lang="tr-TR" dirty="0" err="1">
                <a:solidFill>
                  <a:srgbClr val="00B050"/>
                </a:solidFill>
              </a:rPr>
              <a:t>She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>
                <a:solidFill>
                  <a:srgbClr val="00B050"/>
                </a:solidFill>
              </a:rPr>
              <a:t>............... </a:t>
            </a:r>
            <a:r>
              <a:rPr lang="tr-TR" dirty="0" err="1">
                <a:solidFill>
                  <a:srgbClr val="00B050"/>
                </a:solidFill>
              </a:rPr>
              <a:t>trousers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3405735" y="4230668"/>
            <a:ext cx="3110481" cy="1105981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rgbClr val="00B050"/>
                </a:solidFill>
              </a:rPr>
              <a:t>He …………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 err="1">
                <a:solidFill>
                  <a:srgbClr val="00B050"/>
                </a:solidFill>
              </a:rPr>
              <a:t>black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 He</a:t>
            </a:r>
          </a:p>
          <a:p>
            <a:r>
              <a:rPr lang="tr-TR" dirty="0">
                <a:solidFill>
                  <a:srgbClr val="00B050"/>
                </a:solidFill>
              </a:rPr>
              <a:t>………… </a:t>
            </a:r>
            <a:r>
              <a:rPr lang="tr-TR" dirty="0" err="1">
                <a:solidFill>
                  <a:srgbClr val="00B050"/>
                </a:solidFill>
              </a:rPr>
              <a:t>trousers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  <a:p>
            <a:r>
              <a:rPr lang="tr-TR" dirty="0">
                <a:solidFill>
                  <a:srgbClr val="00B050"/>
                </a:solidFill>
              </a:rPr>
              <a:t>He …..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and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fat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717015" y="3725416"/>
            <a:ext cx="2160240" cy="144016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rgbClr val="00B050"/>
                </a:solidFill>
              </a:rPr>
              <a:t>He ………… </a:t>
            </a:r>
            <a:r>
              <a:rPr lang="tr-TR" dirty="0" err="1">
                <a:solidFill>
                  <a:srgbClr val="00B050"/>
                </a:solidFill>
              </a:rPr>
              <a:t>long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 err="1">
                <a:solidFill>
                  <a:srgbClr val="00B050"/>
                </a:solidFill>
              </a:rPr>
              <a:t>blond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 He ………</a:t>
            </a:r>
          </a:p>
          <a:p>
            <a:r>
              <a:rPr lang="tr-TR" dirty="0" err="1">
                <a:solidFill>
                  <a:srgbClr val="00B050"/>
                </a:solidFill>
              </a:rPr>
              <a:t>tall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and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thin</a:t>
            </a:r>
            <a:r>
              <a:rPr lang="tr-TR" dirty="0">
                <a:solidFill>
                  <a:srgbClr val="00B050"/>
                </a:solidFill>
              </a:rPr>
              <a:t>. He</a:t>
            </a:r>
          </a:p>
          <a:p>
            <a:r>
              <a:rPr lang="tr-TR" dirty="0">
                <a:solidFill>
                  <a:srgbClr val="00B050"/>
                </a:solidFill>
              </a:rPr>
              <a:t>……… </a:t>
            </a:r>
            <a:r>
              <a:rPr lang="tr-TR" dirty="0" err="1">
                <a:solidFill>
                  <a:srgbClr val="00B050"/>
                </a:solidFill>
              </a:rPr>
              <a:t>handsome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134779" y="5589240"/>
            <a:ext cx="3054932" cy="1148516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rgbClr val="00B050"/>
                </a:solidFill>
              </a:rPr>
              <a:t>He ……….</a:t>
            </a:r>
            <a:r>
              <a:rPr lang="tr-TR" dirty="0" err="1">
                <a:solidFill>
                  <a:srgbClr val="00B050"/>
                </a:solidFill>
              </a:rPr>
              <a:t>tall</a:t>
            </a:r>
            <a:r>
              <a:rPr lang="tr-TR" dirty="0">
                <a:solidFill>
                  <a:srgbClr val="00B050"/>
                </a:solidFill>
              </a:rPr>
              <a:t>. He</a:t>
            </a:r>
          </a:p>
          <a:p>
            <a:r>
              <a:rPr lang="tr-TR" dirty="0">
                <a:solidFill>
                  <a:srgbClr val="00B050"/>
                </a:solidFill>
              </a:rPr>
              <a:t>…………….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 err="1">
                <a:solidFill>
                  <a:srgbClr val="00B050"/>
                </a:solidFill>
              </a:rPr>
              <a:t>black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3491879" y="5589239"/>
            <a:ext cx="3225135" cy="1097759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…………… </a:t>
            </a:r>
            <a:r>
              <a:rPr lang="tr-TR" dirty="0" err="1">
                <a:solidFill>
                  <a:srgbClr val="00B050"/>
                </a:solidFill>
              </a:rPr>
              <a:t>long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 err="1">
                <a:solidFill>
                  <a:srgbClr val="00B050"/>
                </a:solidFill>
              </a:rPr>
              <a:t>blonde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 </a:t>
            </a:r>
            <a:r>
              <a:rPr lang="tr-TR" dirty="0" err="1">
                <a:solidFill>
                  <a:srgbClr val="00B050"/>
                </a:solidFill>
              </a:rPr>
              <a:t>She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>
                <a:solidFill>
                  <a:srgbClr val="00B050"/>
                </a:solidFill>
              </a:rPr>
              <a:t>………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and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thin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  <a:p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……….. </a:t>
            </a:r>
            <a:r>
              <a:rPr lang="tr-TR" dirty="0" err="1">
                <a:solidFill>
                  <a:srgbClr val="00B050"/>
                </a:solidFill>
              </a:rPr>
              <a:t>beautiful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6732240" y="5297597"/>
            <a:ext cx="2160240" cy="144016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368300" sx="103000" sy="103000" algn="tl" rotWithShape="0">
              <a:srgbClr val="00B05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……….. </a:t>
            </a:r>
            <a:r>
              <a:rPr lang="tr-TR" dirty="0" err="1">
                <a:solidFill>
                  <a:srgbClr val="00B050"/>
                </a:solidFill>
              </a:rPr>
              <a:t>old</a:t>
            </a:r>
            <a:r>
              <a:rPr lang="tr-TR" dirty="0">
                <a:solidFill>
                  <a:srgbClr val="00B050"/>
                </a:solidFill>
              </a:rPr>
              <a:t>. </a:t>
            </a:r>
            <a:r>
              <a:rPr lang="tr-TR" dirty="0" err="1">
                <a:solidFill>
                  <a:srgbClr val="00B050"/>
                </a:solidFill>
              </a:rPr>
              <a:t>She</a:t>
            </a:r>
            <a:endParaRPr lang="tr-TR" dirty="0">
              <a:solidFill>
                <a:srgbClr val="00B050"/>
              </a:solidFill>
            </a:endParaRPr>
          </a:p>
          <a:p>
            <a:r>
              <a:rPr lang="tr-TR" dirty="0">
                <a:solidFill>
                  <a:srgbClr val="00B050"/>
                </a:solidFill>
              </a:rPr>
              <a:t>………….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hair</a:t>
            </a:r>
            <a:r>
              <a:rPr lang="tr-TR" dirty="0">
                <a:solidFill>
                  <a:srgbClr val="00B050"/>
                </a:solidFill>
              </a:rPr>
              <a:t>.</a:t>
            </a:r>
          </a:p>
          <a:p>
            <a:r>
              <a:rPr lang="tr-TR" dirty="0" err="1">
                <a:solidFill>
                  <a:srgbClr val="00B050"/>
                </a:solidFill>
              </a:rPr>
              <a:t>She</a:t>
            </a:r>
            <a:r>
              <a:rPr lang="tr-TR" dirty="0">
                <a:solidFill>
                  <a:srgbClr val="00B050"/>
                </a:solidFill>
              </a:rPr>
              <a:t> …… </a:t>
            </a:r>
            <a:r>
              <a:rPr lang="tr-TR" dirty="0" err="1">
                <a:solidFill>
                  <a:srgbClr val="00B050"/>
                </a:solidFill>
              </a:rPr>
              <a:t>short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 smtClean="0">
                <a:solidFill>
                  <a:srgbClr val="00B050"/>
                </a:solidFill>
              </a:rPr>
              <a:t>and</a:t>
            </a:r>
            <a:r>
              <a:rPr lang="tr-TR" dirty="0" smtClean="0">
                <a:solidFill>
                  <a:srgbClr val="00B050"/>
                </a:solidFill>
              </a:rPr>
              <a:t> </a:t>
            </a:r>
            <a:r>
              <a:rPr lang="tr-TR" dirty="0" err="1" smtClean="0">
                <a:solidFill>
                  <a:srgbClr val="00B050"/>
                </a:solidFill>
              </a:rPr>
              <a:t>fat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95364" y="3888766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B050"/>
                </a:solidFill>
              </a:rPr>
              <a:t>1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574" y="5571843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B050"/>
                </a:solidFill>
              </a:rPr>
              <a:t>2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8144" y="4202286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B050"/>
                </a:solidFill>
              </a:rPr>
              <a:t>3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56176" y="5534496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8517215" y="3600570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B050"/>
                </a:solidFill>
              </a:rPr>
              <a:t>5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592598" y="5211803"/>
            <a:ext cx="360040" cy="360040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00B050"/>
                </a:solidFill>
              </a:rPr>
              <a:t>6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976" y="3992033"/>
            <a:ext cx="100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</a:t>
            </a:r>
            <a:r>
              <a:rPr lang="tr-TR" b="1" dirty="0" smtClean="0">
                <a:solidFill>
                  <a:srgbClr val="FF0000"/>
                </a:solidFill>
              </a:rPr>
              <a:t>as</a:t>
            </a:r>
            <a:endParaRPr lang="tr-TR" b="1" dirty="0">
              <a:solidFill>
                <a:srgbClr val="FF0000"/>
              </a:solidFill>
            </a:endParaRP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2529" y="4230668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2769" y="4145276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8793" y="5507940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5137" y="3775908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8164" y="5644025"/>
            <a:ext cx="111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has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7982" y="4076164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29" y="4535468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0761" y="4950004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7145" y="5931883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2409" y="5648345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9113" y="4643844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6385" y="5939988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6084004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6785" y="6317666"/>
            <a:ext cx="100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is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091" y="5086925"/>
            <a:ext cx="670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has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46079" y="4726885"/>
            <a:ext cx="609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has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49211" y="5328084"/>
            <a:ext cx="332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868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13559 -0.408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0.00747 -0.6537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09862 -0.3699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0.62604 -0.553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0139 -0.3662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9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44358 -0.496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/>
      <p:bldP spid="11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12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45000">
              <a:schemeClr val="bg1">
                <a:alpha val="75000"/>
              </a:schemeClr>
            </a:gs>
            <a:gs pos="100000">
              <a:srgbClr val="156B13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23527" y="198566"/>
            <a:ext cx="5243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D. Ask and answer the questions.</a:t>
            </a:r>
            <a:endParaRPr lang="tr-TR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-31667" y="1080899"/>
            <a:ext cx="64851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Çelik: </a:t>
            </a:r>
            <a:r>
              <a:rPr lang="tr-TR" sz="2000" dirty="0" smtClean="0"/>
              <a:t>...........................................................................</a:t>
            </a:r>
            <a:endParaRPr lang="tr-TR" sz="2000" dirty="0"/>
          </a:p>
          <a:p>
            <a:r>
              <a:rPr lang="en-US" sz="2000" b="1" dirty="0"/>
              <a:t>Mary: </a:t>
            </a:r>
            <a:r>
              <a:rPr lang="en-US" sz="2000" dirty="0"/>
              <a:t>I have got </a:t>
            </a:r>
            <a:r>
              <a:rPr lang="en-US" sz="2000" dirty="0" smtClean="0"/>
              <a:t>.................</a:t>
            </a:r>
            <a:r>
              <a:rPr lang="en-US" sz="2000" dirty="0" smtClean="0">
                <a:solidFill>
                  <a:srgbClr val="FF0000"/>
                </a:solidFill>
              </a:rPr>
              <a:t>.......</a:t>
            </a:r>
            <a:r>
              <a:rPr lang="en-US" sz="2000" dirty="0" smtClean="0"/>
              <a:t>..........................</a:t>
            </a:r>
            <a:r>
              <a:rPr lang="en-US" sz="2000" dirty="0"/>
              <a:t>hair.</a:t>
            </a:r>
          </a:p>
          <a:p>
            <a:r>
              <a:rPr lang="tr-TR" sz="2000" b="1" dirty="0"/>
              <a:t>Çelik: </a:t>
            </a:r>
            <a:r>
              <a:rPr lang="tr-TR" sz="2000" dirty="0" smtClean="0"/>
              <a:t>...........................................................................</a:t>
            </a:r>
            <a:endParaRPr lang="tr-TR" sz="2000" dirty="0"/>
          </a:p>
          <a:p>
            <a:r>
              <a:rPr lang="tr-TR" sz="2000" b="1" dirty="0"/>
              <a:t>Mary: </a:t>
            </a:r>
            <a:r>
              <a:rPr lang="tr-TR" sz="2000" dirty="0"/>
              <a:t>My eyes </a:t>
            </a:r>
            <a:r>
              <a:rPr lang="tr-TR" sz="2000" dirty="0" smtClean="0"/>
              <a:t>............................................................</a:t>
            </a:r>
            <a:endParaRPr lang="tr-TR" sz="2000" dirty="0"/>
          </a:p>
          <a:p>
            <a:r>
              <a:rPr lang="tr-TR" sz="2000" b="1" dirty="0" smtClean="0"/>
              <a:t>Çelik: </a:t>
            </a:r>
            <a:r>
              <a:rPr lang="tr-TR" sz="2000" dirty="0" smtClean="0"/>
              <a:t>...........................................................................</a:t>
            </a:r>
            <a:endParaRPr lang="tr-TR" sz="2000" dirty="0"/>
          </a:p>
          <a:p>
            <a:r>
              <a:rPr lang="en-US" sz="2000" b="1" dirty="0"/>
              <a:t>Mary: </a:t>
            </a:r>
            <a:r>
              <a:rPr lang="en-US" sz="2000" dirty="0"/>
              <a:t>I'm 163 cm tall.</a:t>
            </a:r>
          </a:p>
          <a:p>
            <a:r>
              <a:rPr lang="tr-TR" sz="2000" b="1" dirty="0"/>
              <a:t>Çelik: </a:t>
            </a:r>
            <a:r>
              <a:rPr lang="tr-TR" sz="2000" dirty="0" smtClean="0"/>
              <a:t>...........................................................................</a:t>
            </a:r>
            <a:endParaRPr lang="tr-TR" sz="2000" dirty="0"/>
          </a:p>
          <a:p>
            <a:r>
              <a:rPr lang="tr-TR" sz="2000" b="1" dirty="0"/>
              <a:t>Mary: </a:t>
            </a:r>
            <a:r>
              <a:rPr lang="tr-TR" sz="2000" dirty="0"/>
              <a:t>I'm 55 </a:t>
            </a:r>
            <a:r>
              <a:rPr lang="tr-TR" sz="2000" dirty="0" err="1"/>
              <a:t>kilos</a:t>
            </a:r>
            <a:r>
              <a:rPr lang="tr-TR" sz="2000" dirty="0" smtClean="0"/>
              <a:t>.</a:t>
            </a:r>
            <a:endParaRPr lang="tr-T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75" y="0"/>
            <a:ext cx="3203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3648" y="1043444"/>
            <a:ext cx="256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What colour is your hair?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866" y="1346974"/>
            <a:ext cx="213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red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8365" y="2276872"/>
            <a:ext cx="184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How tall are you?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03648" y="1628800"/>
            <a:ext cx="3870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What </a:t>
            </a:r>
            <a:r>
              <a:rPr lang="tr-TR" b="1" dirty="0" smtClean="0">
                <a:solidFill>
                  <a:srgbClr val="FF0000"/>
                </a:solidFill>
              </a:rPr>
              <a:t>colour  are </a:t>
            </a:r>
            <a:r>
              <a:rPr lang="tr-TR" b="1" dirty="0">
                <a:solidFill>
                  <a:srgbClr val="FF0000"/>
                </a:solidFill>
              </a:rPr>
              <a:t>your eyes?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8365" y="2852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How heavy are you?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6874" y="1988840"/>
            <a:ext cx="161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are brown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88640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E. Work with your partner. Ask and answer about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tr-TR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r-TR" sz="20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pictures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15" y="1050790"/>
            <a:ext cx="13811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29805"/>
            <a:ext cx="1333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41167"/>
            <a:ext cx="13620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11560" y="9087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1. .........................................................................?</a:t>
            </a:r>
          </a:p>
          <a:p>
            <a:r>
              <a:rPr lang="tr-TR" dirty="0"/>
              <a:t>......................................................................... .</a:t>
            </a:r>
          </a:p>
          <a:p>
            <a:r>
              <a:rPr lang="tr-TR" dirty="0"/>
              <a:t>.........................................................................?</a:t>
            </a:r>
          </a:p>
          <a:p>
            <a:r>
              <a:rPr lang="tr-TR" dirty="0"/>
              <a:t>......................................................................... 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275856" y="2942576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2. ..................................................................................?</a:t>
            </a:r>
          </a:p>
          <a:p>
            <a:r>
              <a:rPr lang="tr-TR" dirty="0" smtClean="0"/>
              <a:t> .................................................................................. </a:t>
            </a:r>
            <a:r>
              <a:rPr lang="tr-TR" dirty="0"/>
              <a:t>.</a:t>
            </a:r>
          </a:p>
          <a:p>
            <a:r>
              <a:rPr lang="tr-TR" dirty="0" smtClean="0"/>
              <a:t> ..................................................................................?</a:t>
            </a:r>
            <a:endParaRPr lang="tr-TR" dirty="0"/>
          </a:p>
          <a:p>
            <a:r>
              <a:rPr lang="tr-TR" dirty="0"/>
              <a:t>.................................................................................. 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44361" y="4941167"/>
            <a:ext cx="745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3. .................................................................................?</a:t>
            </a:r>
          </a:p>
          <a:p>
            <a:r>
              <a:rPr lang="tr-TR" dirty="0"/>
              <a:t>................................................................................. .</a:t>
            </a:r>
          </a:p>
          <a:p>
            <a:r>
              <a:rPr lang="tr-TR" dirty="0"/>
              <a:t>.................................................................................?</a:t>
            </a:r>
          </a:p>
          <a:p>
            <a:r>
              <a:rPr lang="tr-TR" dirty="0"/>
              <a:t>................................................................................. 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056601" y="99854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Where</a:t>
            </a:r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is he </a:t>
            </a:r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from</a:t>
            </a:r>
            <a:endParaRPr lang="tr-TR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066532" y="136185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He is </a:t>
            </a:r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from</a:t>
            </a:r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Azerbaijan</a:t>
            </a:r>
            <a:endParaRPr lang="tr-TR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002740" y="164738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What</a:t>
            </a:r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nationality</a:t>
            </a:r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is he</a:t>
            </a:r>
            <a:endParaRPr lang="tr-TR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88041" y="1976032"/>
            <a:ext cx="308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He is </a:t>
            </a:r>
            <a:r>
              <a:rPr lang="tr-TR" i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Azerbaijani</a:t>
            </a:r>
            <a:endParaRPr lang="tr-TR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5092" y="3968005"/>
            <a:ext cx="84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I</a:t>
            </a:r>
            <a:r>
              <a:rPr lang="tr-TR" dirty="0" smtClean="0"/>
              <a:t>ran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6540960" y="5750792"/>
            <a:ext cx="77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Syria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54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79" y="764704"/>
            <a:ext cx="1872208" cy="595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3528" y="1556792"/>
            <a:ext cx="57241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This is Sandra Biel. She is </a:t>
            </a:r>
            <a:r>
              <a:rPr lang="en-US" sz="2800" dirty="0" smtClean="0"/>
              <a:t>a-ten-year</a:t>
            </a:r>
            <a:r>
              <a:rPr lang="tr-TR" sz="2800" dirty="0" smtClean="0"/>
              <a:t> </a:t>
            </a:r>
            <a:r>
              <a:rPr lang="en-US" sz="2800" dirty="0" smtClean="0"/>
              <a:t>old </a:t>
            </a:r>
            <a:r>
              <a:rPr lang="en-US" sz="2800" dirty="0"/>
              <a:t>student. Her date of birth is </a:t>
            </a:r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tr-TR" sz="2800" dirty="0" smtClean="0"/>
              <a:t> </a:t>
            </a:r>
            <a:r>
              <a:rPr lang="en-US" sz="2800" dirty="0" smtClean="0"/>
              <a:t>March</a:t>
            </a:r>
            <a:r>
              <a:rPr lang="en-US" sz="2800" dirty="0"/>
              <a:t>, 2000. She is American. She is</a:t>
            </a:r>
          </a:p>
          <a:p>
            <a:r>
              <a:rPr lang="en-US" sz="2800" dirty="0"/>
              <a:t>1.45 m and 36 kg. She has got </a:t>
            </a:r>
            <a:r>
              <a:rPr lang="en-US" sz="2800" dirty="0" smtClean="0"/>
              <a:t>brown</a:t>
            </a:r>
            <a:r>
              <a:rPr lang="tr-TR" sz="2800" dirty="0" smtClean="0"/>
              <a:t> </a:t>
            </a:r>
            <a:r>
              <a:rPr lang="en-US" sz="2800" dirty="0" smtClean="0"/>
              <a:t>hair </a:t>
            </a:r>
            <a:r>
              <a:rPr lang="en-US" sz="2800" dirty="0"/>
              <a:t>and black eyes. Her </a:t>
            </a:r>
            <a:r>
              <a:rPr lang="en-US" sz="2800" dirty="0" err="1"/>
              <a:t>favourite</a:t>
            </a:r>
            <a:r>
              <a:rPr lang="en-US" sz="2800" dirty="0"/>
              <a:t> </a:t>
            </a:r>
            <a:r>
              <a:rPr lang="en-US" sz="2800" dirty="0" smtClean="0"/>
              <a:t>food</a:t>
            </a:r>
            <a:r>
              <a:rPr lang="tr-TR" sz="2800" dirty="0" smtClean="0"/>
              <a:t> </a:t>
            </a:r>
            <a:r>
              <a:rPr lang="en-US" sz="2800" dirty="0" smtClean="0"/>
              <a:t>is </a:t>
            </a:r>
            <a:r>
              <a:rPr lang="en-US" sz="2800" dirty="0"/>
              <a:t>ice cream. She likes her school. Her</a:t>
            </a:r>
          </a:p>
          <a:p>
            <a:r>
              <a:rPr lang="en-US" sz="2800" dirty="0" err="1"/>
              <a:t>favourite</a:t>
            </a:r>
            <a:r>
              <a:rPr lang="en-US" sz="2800" dirty="0"/>
              <a:t> school subjects are </a:t>
            </a:r>
            <a:r>
              <a:rPr lang="en-US" sz="2800" dirty="0" smtClean="0"/>
              <a:t>science</a:t>
            </a:r>
            <a:r>
              <a:rPr lang="tr-TR" sz="2800" dirty="0" smtClean="0"/>
              <a:t> and </a:t>
            </a:r>
            <a:r>
              <a:rPr lang="tr-TR" sz="2800" dirty="0"/>
              <a:t>technology and English.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97260" y="219998"/>
            <a:ext cx="8946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F. Read the text and fill in the form for Sandra.</a:t>
            </a:r>
            <a:endParaRPr lang="tr-TR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37" y="1825322"/>
            <a:ext cx="2340000" cy="228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825321"/>
            <a:ext cx="2340000" cy="224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78" y="665673"/>
            <a:ext cx="2311462" cy="227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25" y="4399615"/>
            <a:ext cx="197446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37" y="4524352"/>
            <a:ext cx="2340000" cy="223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65050" y="332656"/>
            <a:ext cx="10585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b. Match the pictures with the words</a:t>
            </a:r>
            <a:r>
              <a:rPr lang="en-US" sz="2400" b="1" dirty="0" smtClean="0">
                <a:latin typeface="Comic Sans MS" panose="030F0702030302020204" pitchFamily="66" charset="0"/>
              </a:rPr>
              <a:t>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973811" y="3298518"/>
            <a:ext cx="138382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short</a:t>
            </a:r>
            <a:r>
              <a:rPr lang="tr-TR" b="1" dirty="0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tr-TR" b="1" dirty="0" err="1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hair</a:t>
            </a:r>
            <a:endParaRPr lang="tr-TR" b="1" dirty="0">
              <a:solidFill>
                <a:srgbClr val="00B05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038284" y="5084772"/>
            <a:ext cx="13443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glasses</a:t>
            </a:r>
            <a:endParaRPr lang="tr-TR" b="1" dirty="0">
              <a:solidFill>
                <a:srgbClr val="00B05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4029337" y="5691970"/>
            <a:ext cx="13532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moustache</a:t>
            </a:r>
            <a:endParaRPr lang="tr-TR" b="1" dirty="0">
              <a:solidFill>
                <a:srgbClr val="00B05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4003475" y="3929675"/>
            <a:ext cx="137911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bald</a:t>
            </a:r>
            <a:endParaRPr lang="tr-TR" b="1" dirty="0">
              <a:solidFill>
                <a:srgbClr val="00B05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4038284" y="4524352"/>
            <a:ext cx="13443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00B05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beard</a:t>
            </a:r>
            <a:endParaRPr lang="tr-TR" b="1" dirty="0">
              <a:solidFill>
                <a:srgbClr val="00B05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 flipV="1">
            <a:off x="4427984" y="2309074"/>
            <a:ext cx="0" cy="9352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 flipV="1">
            <a:off x="5508104" y="3068960"/>
            <a:ext cx="1080120" cy="10453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>
            <a:stCxn id="19" idx="1"/>
          </p:cNvCxnSpPr>
          <p:nvPr/>
        </p:nvCxnSpPr>
        <p:spPr>
          <a:xfrm flipH="1" flipV="1">
            <a:off x="2771800" y="3244334"/>
            <a:ext cx="1266484" cy="14646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/>
          <p:cNvCxnSpPr/>
          <p:nvPr/>
        </p:nvCxnSpPr>
        <p:spPr>
          <a:xfrm>
            <a:off x="5525408" y="5371723"/>
            <a:ext cx="151499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H="1">
            <a:off x="2627784" y="5876636"/>
            <a:ext cx="115212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594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129809"/>
              </p:ext>
            </p:extLst>
          </p:nvPr>
        </p:nvGraphicFramePr>
        <p:xfrm>
          <a:off x="539552" y="44625"/>
          <a:ext cx="8064896" cy="669813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88432"/>
                <a:gridCol w="4176464"/>
              </a:tblGrid>
              <a:tr h="1684493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smtClean="0"/>
                        <a:t>Name/</a:t>
                      </a:r>
                      <a:r>
                        <a:rPr lang="tr-TR" b="1" baseline="0" dirty="0" err="1" smtClean="0"/>
                        <a:t>Surname</a:t>
                      </a:r>
                      <a:r>
                        <a:rPr lang="tr-TR" b="1" baseline="0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smtClean="0"/>
                        <a:t>Age: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Date</a:t>
                      </a:r>
                      <a:r>
                        <a:rPr lang="tr-TR" b="1" dirty="0" smtClean="0"/>
                        <a:t> of </a:t>
                      </a:r>
                      <a:r>
                        <a:rPr lang="tr-TR" b="1" dirty="0" err="1" smtClean="0"/>
                        <a:t>birth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863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Gender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Nationality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Favourite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school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subject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Height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Weight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Eye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colour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09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Hair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colour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996">
                <a:tc>
                  <a:txBody>
                    <a:bodyPr/>
                    <a:lstStyle/>
                    <a:p>
                      <a:r>
                        <a:rPr lang="tr-TR" b="1" dirty="0" err="1" smtClean="0"/>
                        <a:t>Favourite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food</a:t>
                      </a:r>
                      <a:r>
                        <a:rPr lang="tr-TR" b="1" dirty="0" smtClean="0"/>
                        <a:t>:</a:t>
                      </a:r>
                      <a:endParaRPr lang="tr-T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</a:t>
                      </a:r>
                      <a:r>
                        <a:rPr lang="tr-TR" baseline="0" dirty="0" smtClean="0"/>
                        <a:t>  </a:t>
                      </a:r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827"/>
            <a:ext cx="1440160" cy="17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6812" y="17728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Sandra Biel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>
            <a:off x="4746812" y="215946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10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26369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3rd March 2000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3115349"/>
            <a:ext cx="248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Female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746812" y="35730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American</a:t>
            </a:r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4710808" y="39423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Science, Technology, Englisha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44371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1.45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812" y="48691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36 kg</a:t>
            </a:r>
            <a:endParaRPr lang="tr-TR" dirty="0"/>
          </a:p>
        </p:txBody>
      </p:sp>
      <p:sp>
        <p:nvSpPr>
          <p:cNvPr id="11" name="TextBox 10"/>
          <p:cNvSpPr txBox="1"/>
          <p:nvPr/>
        </p:nvSpPr>
        <p:spPr>
          <a:xfrm>
            <a:off x="4746812" y="53012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Black eyes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4740715" y="569478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Brown hair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4746812" y="62351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Ice cream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00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 build="allAtOnce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" y="3500962"/>
            <a:ext cx="282263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7" y="407355"/>
            <a:ext cx="2808312" cy="26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01" y="407355"/>
            <a:ext cx="2638808" cy="25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51" y="3730378"/>
            <a:ext cx="2610286" cy="26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öşeleri Yuvarlanmış Dikdörtgen Belirtme Çizgisi 2"/>
          <p:cNvSpPr/>
          <p:nvPr/>
        </p:nvSpPr>
        <p:spPr>
          <a:xfrm>
            <a:off x="2584221" y="4288902"/>
            <a:ext cx="2136554" cy="1156321"/>
          </a:xfrm>
          <a:prstGeom prst="wedgeRoundRectCallout">
            <a:avLst>
              <a:gd name="adj1" fmla="val -78266"/>
              <a:gd name="adj2" fmla="val 63336"/>
              <a:gd name="adj3" fmla="val 16667"/>
            </a:avLst>
          </a:prstGeom>
          <a:gradFill flip="none" rotWithShape="1">
            <a:gsLst>
              <a:gs pos="53350">
                <a:schemeClr val="accent6">
                  <a:lumMod val="60000"/>
                  <a:lumOff val="40000"/>
                </a:schemeClr>
              </a:gs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rgbClr val="FF6600">
                  <a:lumMod val="91000"/>
                  <a:lumOff val="9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hair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is </a:t>
            </a:r>
            <a:r>
              <a:rPr lang="tr-TR" b="1" dirty="0" err="1">
                <a:solidFill>
                  <a:schemeClr val="tx1"/>
                </a:solidFill>
              </a:rPr>
              <a:t>brown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eyes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are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black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1" name="Köşeleri Yuvarlanmış Dikdörtgen Belirtme Çizgisi 10"/>
          <p:cNvSpPr/>
          <p:nvPr/>
        </p:nvSpPr>
        <p:spPr>
          <a:xfrm>
            <a:off x="2421147" y="1270268"/>
            <a:ext cx="2078846" cy="1215424"/>
          </a:xfrm>
          <a:prstGeom prst="wedgeRoundRectCallout">
            <a:avLst>
              <a:gd name="adj1" fmla="val -69405"/>
              <a:gd name="adj2" fmla="val 73899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b="1" dirty="0" err="1">
                <a:solidFill>
                  <a:schemeClr val="tx1"/>
                </a:solidFill>
              </a:rPr>
              <a:t>black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eyes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are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blue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Köşeleri Yuvarlanmış Dikdörtgen Belirtme Çizgisi 15"/>
          <p:cNvSpPr/>
          <p:nvPr/>
        </p:nvSpPr>
        <p:spPr>
          <a:xfrm>
            <a:off x="4720775" y="3467079"/>
            <a:ext cx="2232691" cy="1144989"/>
          </a:xfrm>
          <a:prstGeom prst="wedgeRoundRectCallout">
            <a:avLst>
              <a:gd name="adj1" fmla="val 42912"/>
              <a:gd name="adj2" fmla="val 79417"/>
              <a:gd name="adj3" fmla="val 16667"/>
            </a:avLst>
          </a:prstGeom>
          <a:gradFill flip="none" rotWithShape="1">
            <a:gsLst>
              <a:gs pos="0">
                <a:srgbClr val="79F200">
                  <a:tint val="66000"/>
                  <a:satMod val="160000"/>
                </a:srgbClr>
              </a:gs>
              <a:gs pos="50000">
                <a:srgbClr val="79F200">
                  <a:tint val="44500"/>
                  <a:satMod val="160000"/>
                </a:srgbClr>
              </a:gs>
              <a:gs pos="100000">
                <a:srgbClr val="79F2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>
                <a:solidFill>
                  <a:schemeClr val="tx1"/>
                </a:solidFill>
              </a:rPr>
              <a:t>My </a:t>
            </a:r>
            <a:r>
              <a:rPr lang="tr-TR" b="1" dirty="0" err="1" smtClean="0">
                <a:solidFill>
                  <a:schemeClr val="tx1"/>
                </a:solidFill>
              </a:rPr>
              <a:t>hair</a:t>
            </a:r>
            <a:r>
              <a:rPr lang="tr-TR" dirty="0" smtClean="0">
                <a:solidFill>
                  <a:schemeClr val="tx1"/>
                </a:solidFill>
              </a:rPr>
              <a:t>  is </a:t>
            </a:r>
            <a:r>
              <a:rPr lang="tr-TR" b="1" dirty="0" err="1">
                <a:solidFill>
                  <a:schemeClr val="tx1"/>
                </a:solidFill>
              </a:rPr>
              <a:t>red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eyes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are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b="1" dirty="0" err="1" smtClean="0">
                <a:solidFill>
                  <a:schemeClr val="tx1"/>
                </a:solidFill>
              </a:rPr>
              <a:t>green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7" name="Köşeleri Yuvarlanmış Dikdörtgen Belirtme Çizgisi 16"/>
          <p:cNvSpPr/>
          <p:nvPr/>
        </p:nvSpPr>
        <p:spPr>
          <a:xfrm>
            <a:off x="4716017" y="286355"/>
            <a:ext cx="2131573" cy="1196073"/>
          </a:xfrm>
          <a:prstGeom prst="wedgeRoundRectCallout">
            <a:avLst>
              <a:gd name="adj1" fmla="val 46489"/>
              <a:gd name="adj2" fmla="val 77044"/>
              <a:gd name="adj3" fmla="val 1666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b="1" dirty="0" err="1">
                <a:solidFill>
                  <a:schemeClr val="tx1"/>
                </a:solidFill>
              </a:rPr>
              <a:t>blonde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My </a:t>
            </a:r>
            <a:r>
              <a:rPr lang="tr-TR" b="1" dirty="0" err="1">
                <a:solidFill>
                  <a:schemeClr val="tx1"/>
                </a:solidFill>
              </a:rPr>
              <a:t>eyes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are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brown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06487" y="3060117"/>
            <a:ext cx="2689791" cy="70788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/>
              <a:t>She has got </a:t>
            </a:r>
            <a:r>
              <a:rPr lang="en-US" sz="2000" b="1" dirty="0"/>
              <a:t>black hair.</a:t>
            </a:r>
          </a:p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0070C0"/>
                </a:solidFill>
              </a:rPr>
              <a:t>blue eyes</a:t>
            </a:r>
            <a:r>
              <a:rPr lang="en-US" sz="2000" b="1" dirty="0"/>
              <a:t>.</a:t>
            </a:r>
            <a:endParaRPr lang="tr-TR" sz="20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6084168" y="2955896"/>
            <a:ext cx="2966269" cy="70788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9000">
                <a:schemeClr val="tx1">
                  <a:lumMod val="50000"/>
                  <a:lumOff val="50000"/>
                  <a:shade val="67500"/>
                  <a:satMod val="115000"/>
                  <a:alpha val="54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  <a:alpha val="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FFFF00"/>
                </a:solidFill>
              </a:rPr>
              <a:t>blonde hair</a:t>
            </a:r>
            <a:r>
              <a:rPr lang="en-US" sz="2000" b="1" dirty="0"/>
              <a:t>.</a:t>
            </a:r>
          </a:p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7A2900"/>
                </a:solidFill>
              </a:rPr>
              <a:t>brown eyes</a:t>
            </a:r>
            <a:r>
              <a:rPr lang="en-US" sz="2000" b="1" dirty="0"/>
              <a:t>.</a:t>
            </a:r>
            <a:endParaRPr lang="tr-TR" sz="20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58510" y="6172437"/>
            <a:ext cx="3017345" cy="70788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7A2900"/>
                </a:solidFill>
              </a:rPr>
              <a:t>brown hair</a:t>
            </a:r>
            <a:r>
              <a:rPr lang="en-US" sz="2000" b="1" dirty="0"/>
              <a:t>.</a:t>
            </a:r>
          </a:p>
          <a:p>
            <a:r>
              <a:rPr lang="en-US" sz="2000" dirty="0"/>
              <a:t>She has got </a:t>
            </a:r>
            <a:r>
              <a:rPr lang="en-US" sz="2000" b="1" dirty="0"/>
              <a:t>black eyes.</a:t>
            </a:r>
            <a:endParaRPr lang="tr-TR" sz="20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6312001" y="6172437"/>
            <a:ext cx="2813228" cy="70788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FF0000"/>
                </a:solidFill>
              </a:rPr>
              <a:t>red hair</a:t>
            </a:r>
            <a:r>
              <a:rPr lang="en-US" sz="2000" b="1" dirty="0"/>
              <a:t>.</a:t>
            </a:r>
          </a:p>
          <a:p>
            <a:r>
              <a:rPr lang="en-US" sz="2000" dirty="0"/>
              <a:t>She has got </a:t>
            </a:r>
            <a:r>
              <a:rPr lang="en-US" sz="2000" b="1" dirty="0">
                <a:solidFill>
                  <a:srgbClr val="009900"/>
                </a:solidFill>
              </a:rPr>
              <a:t>green eyes</a:t>
            </a:r>
            <a:r>
              <a:rPr lang="en-US" sz="2000" b="1" dirty="0"/>
              <a:t>.</a:t>
            </a:r>
            <a:endParaRPr lang="tr-TR" sz="2000" b="1" dirty="0"/>
          </a:p>
        </p:txBody>
      </p:sp>
      <p:sp>
        <p:nvSpPr>
          <p:cNvPr id="8" name="Oval 7"/>
          <p:cNvSpPr/>
          <p:nvPr/>
        </p:nvSpPr>
        <p:spPr>
          <a:xfrm>
            <a:off x="179512" y="44802"/>
            <a:ext cx="1649194" cy="537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tr-TR" sz="2000" b="1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Focus</a:t>
            </a:r>
            <a:r>
              <a:rPr lang="tr-TR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tr-TR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tr-TR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2" animBg="1"/>
      <p:bldP spid="11" grpId="3" animBg="1"/>
      <p:bldP spid="16" grpId="0" animBg="1"/>
      <p:bldP spid="16" grpId="2" animBg="1"/>
      <p:bldP spid="16" grpId="3" animBg="1"/>
      <p:bldP spid="17" grpId="0" animBg="1"/>
      <p:bldP spid="17" grpId="1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2" y="447862"/>
            <a:ext cx="2160240" cy="27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4" y="3646624"/>
            <a:ext cx="2664296" cy="24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80" y="3761243"/>
            <a:ext cx="1864778" cy="241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23" y="512242"/>
            <a:ext cx="2695264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483768" y="91951"/>
            <a:ext cx="4001149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4400" b="1" dirty="0" err="1">
                <a:solidFill>
                  <a:srgbClr val="002060"/>
                </a:solidFill>
              </a:rPr>
              <a:t>Hair</a:t>
            </a:r>
            <a:r>
              <a:rPr lang="tr-TR" sz="4400" b="1" dirty="0">
                <a:solidFill>
                  <a:srgbClr val="002060"/>
                </a:solidFill>
              </a:rPr>
              <a:t> </a:t>
            </a:r>
            <a:r>
              <a:rPr lang="tr-TR" sz="4400" b="1" dirty="0" err="1">
                <a:solidFill>
                  <a:srgbClr val="002060"/>
                </a:solidFill>
              </a:rPr>
              <a:t>Type</a:t>
            </a:r>
            <a:endParaRPr lang="tr-TR" sz="4400" dirty="0">
              <a:solidFill>
                <a:srgbClr val="00206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32326" y="3209717"/>
            <a:ext cx="260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rgbClr val="7030A0"/>
                </a:solidFill>
              </a:rPr>
              <a:t>short</a:t>
            </a:r>
            <a:r>
              <a:rPr lang="tr-TR" sz="2800" b="1" dirty="0">
                <a:solidFill>
                  <a:srgbClr val="7030A0"/>
                </a:solidFill>
              </a:rPr>
              <a:t> </a:t>
            </a:r>
            <a:r>
              <a:rPr lang="tr-TR" sz="2800" b="1" dirty="0" err="1">
                <a:solidFill>
                  <a:srgbClr val="7030A0"/>
                </a:solidFill>
              </a:rPr>
              <a:t>hair</a:t>
            </a:r>
            <a:endParaRPr lang="tr-TR" sz="2800" b="1" dirty="0">
              <a:solidFill>
                <a:srgbClr val="7030A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14485" y="6061756"/>
            <a:ext cx="3522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err="1">
                <a:solidFill>
                  <a:srgbClr val="00B050"/>
                </a:solidFill>
              </a:rPr>
              <a:t>medium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length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hair</a:t>
            </a:r>
            <a:endParaRPr lang="tr-TR" sz="2400" b="1" dirty="0">
              <a:solidFill>
                <a:srgbClr val="00B05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341196" y="3284984"/>
            <a:ext cx="1944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long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hair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654291" y="6100387"/>
            <a:ext cx="1687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bald</a:t>
            </a:r>
            <a:endParaRPr lang="tr-T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59202" y="322342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He has got </a:t>
            </a:r>
            <a:r>
              <a:rPr lang="en-US" b="1" dirty="0">
                <a:solidFill>
                  <a:srgbClr val="7030A0"/>
                </a:solidFill>
                <a:latin typeface="Comic Sans MS" panose="030F0702030302020204" pitchFamily="66" charset="0"/>
              </a:rPr>
              <a:t>straight </a:t>
            </a:r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hair</a:t>
            </a: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tr-TR" b="1" dirty="0">
                <a:solidFill>
                  <a:srgbClr val="7030A0"/>
                </a:solidFill>
                <a:latin typeface="Comic Sans MS" panose="030F0702030302020204" pitchFamily="66" charset="0"/>
              </a:rPr>
              <a:t>His </a:t>
            </a:r>
            <a:r>
              <a:rPr lang="tr-TR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hair</a:t>
            </a:r>
            <a:r>
              <a:rPr lang="tr-TR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tr-TR" dirty="0">
                <a:solidFill>
                  <a:srgbClr val="7030A0"/>
                </a:solidFill>
                <a:latin typeface="Comic Sans MS" panose="030F0702030302020204" pitchFamily="66" charset="0"/>
              </a:rPr>
              <a:t>is </a:t>
            </a:r>
            <a:r>
              <a:rPr lang="tr-TR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short</a:t>
            </a:r>
            <a:r>
              <a:rPr lang="tr-TR" dirty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22911" y="6151071"/>
            <a:ext cx="3105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She has got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curly hair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Her hair </a:t>
            </a: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is </a:t>
            </a:r>
            <a:r>
              <a:rPr 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>medium length</a:t>
            </a:r>
            <a:r>
              <a:rPr lang="en-US" dirty="0"/>
              <a:t>.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5985123" y="3224885"/>
            <a:ext cx="3574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She has got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wavy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hair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 </a:t>
            </a:r>
            <a:r>
              <a:rPr lang="tr-T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hair</a:t>
            </a: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is </a:t>
            </a:r>
            <a:r>
              <a:rPr lang="tr-T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long</a:t>
            </a: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156613" y="6197213"/>
            <a:ext cx="2313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He is </a:t>
            </a:r>
            <a:r>
              <a:rPr lang="tr-TR" b="1" dirty="0" err="1">
                <a:latin typeface="Comic Sans MS" panose="030F0702030302020204" pitchFamily="66" charset="0"/>
              </a:rPr>
              <a:t>bald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13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3354"/>
            <a:ext cx="3168352" cy="54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46" y="362534"/>
            <a:ext cx="2098164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35" y="384132"/>
            <a:ext cx="3240360" cy="541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22253" y="5634804"/>
            <a:ext cx="2374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err="1" smtClean="0">
                <a:solidFill>
                  <a:srgbClr val="008080"/>
                </a:solidFill>
                <a:latin typeface="HelveticaT"/>
              </a:rPr>
              <a:t>beautiful</a:t>
            </a:r>
            <a:r>
              <a:rPr lang="tr-TR" sz="2000" b="1" dirty="0" smtClean="0">
                <a:solidFill>
                  <a:srgbClr val="008080"/>
                </a:solidFill>
                <a:latin typeface="HelveticaT"/>
              </a:rPr>
              <a:t>(</a:t>
            </a:r>
            <a:r>
              <a:rPr lang="tr-TR" sz="2000" b="1" dirty="0" err="1" smtClean="0">
                <a:solidFill>
                  <a:srgbClr val="008080"/>
                </a:solidFill>
                <a:latin typeface="HelveticaT"/>
              </a:rPr>
              <a:t>for</a:t>
            </a:r>
            <a:r>
              <a:rPr lang="tr-TR" sz="2000" b="1" dirty="0" smtClean="0">
                <a:solidFill>
                  <a:srgbClr val="008080"/>
                </a:solidFill>
                <a:latin typeface="HelveticaT"/>
              </a:rPr>
              <a:t> </a:t>
            </a:r>
            <a:r>
              <a:rPr lang="tr-TR" sz="2000" b="1" dirty="0" err="1">
                <a:solidFill>
                  <a:srgbClr val="008080"/>
                </a:solidFill>
                <a:latin typeface="HelveticaT"/>
              </a:rPr>
              <a:t>girls</a:t>
            </a:r>
            <a:r>
              <a:rPr lang="tr-TR" sz="2000" b="1" dirty="0">
                <a:solidFill>
                  <a:srgbClr val="008080"/>
                </a:solidFill>
                <a:latin typeface="HelveticaT"/>
              </a:rPr>
              <a:t>)</a:t>
            </a:r>
            <a:endParaRPr lang="tr-TR" sz="2000" b="1" dirty="0">
              <a:solidFill>
                <a:srgbClr val="00808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889490" y="5634804"/>
            <a:ext cx="3214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err="1">
                <a:solidFill>
                  <a:srgbClr val="008080"/>
                </a:solidFill>
              </a:rPr>
              <a:t>handsome</a:t>
            </a:r>
            <a:r>
              <a:rPr lang="tr-TR" sz="2000" b="1" dirty="0">
                <a:solidFill>
                  <a:srgbClr val="008080"/>
                </a:solidFill>
              </a:rPr>
              <a:t> (</a:t>
            </a:r>
            <a:r>
              <a:rPr lang="tr-TR" sz="2000" b="1" dirty="0" err="1">
                <a:solidFill>
                  <a:srgbClr val="008080"/>
                </a:solidFill>
              </a:rPr>
              <a:t>for</a:t>
            </a:r>
            <a:r>
              <a:rPr lang="tr-TR" sz="2000" b="1" dirty="0">
                <a:solidFill>
                  <a:srgbClr val="008080"/>
                </a:solidFill>
              </a:rPr>
              <a:t> </a:t>
            </a:r>
            <a:r>
              <a:rPr lang="tr-TR" sz="2000" b="1" dirty="0" err="1">
                <a:solidFill>
                  <a:srgbClr val="008080"/>
                </a:solidFill>
              </a:rPr>
              <a:t>boys</a:t>
            </a:r>
            <a:r>
              <a:rPr lang="tr-TR" sz="2000" b="1" dirty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381335" y="5650800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HelveticaT"/>
              </a:rPr>
              <a:t>  </a:t>
            </a:r>
            <a:r>
              <a:rPr lang="en-US" b="1" dirty="0" smtClean="0">
                <a:solidFill>
                  <a:srgbClr val="008080"/>
                </a:solidFill>
                <a:latin typeface="HelveticaT"/>
              </a:rPr>
              <a:t>good-looking(for </a:t>
            </a:r>
            <a:r>
              <a:rPr lang="en-US" b="1" dirty="0">
                <a:solidFill>
                  <a:srgbClr val="008080"/>
                </a:solidFill>
                <a:latin typeface="HelveticaT"/>
              </a:rPr>
              <a:t>boys and girls)</a:t>
            </a:r>
            <a:endParaRPr lang="tr-TR" b="1" dirty="0">
              <a:solidFill>
                <a:srgbClr val="00808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16604" y="6152224"/>
            <a:ext cx="2366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FF3300"/>
                </a:solidFill>
                <a:latin typeface="HelveticaT"/>
              </a:rPr>
              <a:t>She</a:t>
            </a:r>
            <a:r>
              <a:rPr lang="tr-TR" sz="2000" b="1" dirty="0">
                <a:solidFill>
                  <a:srgbClr val="FF3300"/>
                </a:solidFill>
                <a:latin typeface="HelveticaT"/>
              </a:rPr>
              <a:t> is </a:t>
            </a:r>
            <a:r>
              <a:rPr lang="tr-TR" sz="2000" b="1" dirty="0" err="1">
                <a:solidFill>
                  <a:srgbClr val="FF3300"/>
                </a:solidFill>
                <a:latin typeface="HelveticaT"/>
              </a:rPr>
              <a:t>beautiful</a:t>
            </a:r>
            <a:endParaRPr lang="tr-TR" sz="2000" b="1" dirty="0">
              <a:solidFill>
                <a:srgbClr val="FF3300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892760" y="6152224"/>
            <a:ext cx="2440092" cy="400110"/>
          </a:xfrm>
          <a:prstGeom prst="rect">
            <a:avLst/>
          </a:prstGeom>
        </p:spPr>
        <p:txBody>
          <a:bodyPr wrap="non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rgbClr val="FF3300"/>
                </a:solidFill>
              </a:rPr>
              <a:t>He is </a:t>
            </a:r>
            <a:r>
              <a:rPr lang="tr-TR" sz="2000" b="1" dirty="0" err="1">
                <a:solidFill>
                  <a:srgbClr val="FF3300"/>
                </a:solidFill>
              </a:rPr>
              <a:t>handsome</a:t>
            </a:r>
            <a:endParaRPr lang="tr-TR" sz="2000" b="1" dirty="0">
              <a:solidFill>
                <a:srgbClr val="FF33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8407" y="-119866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General</a:t>
            </a:r>
            <a:endParaRPr lang="tr-TR" sz="2800" b="1" dirty="0"/>
          </a:p>
        </p:txBody>
      </p:sp>
      <p:sp>
        <p:nvSpPr>
          <p:cNvPr id="8" name="Dikdörtgen 7"/>
          <p:cNvSpPr/>
          <p:nvPr/>
        </p:nvSpPr>
        <p:spPr>
          <a:xfrm>
            <a:off x="5534684" y="6181303"/>
            <a:ext cx="3294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err="1">
                <a:solidFill>
                  <a:srgbClr val="FF3300"/>
                </a:solidFill>
              </a:rPr>
              <a:t>They</a:t>
            </a:r>
            <a:r>
              <a:rPr lang="tr-TR" sz="2000" b="1" dirty="0">
                <a:solidFill>
                  <a:srgbClr val="FF3300"/>
                </a:solidFill>
              </a:rPr>
              <a:t> </a:t>
            </a:r>
            <a:r>
              <a:rPr lang="tr-TR" sz="2000" b="1" dirty="0" err="1">
                <a:solidFill>
                  <a:srgbClr val="FF3300"/>
                </a:solidFill>
              </a:rPr>
              <a:t>are</a:t>
            </a:r>
            <a:r>
              <a:rPr lang="tr-TR" sz="2000" b="1" dirty="0">
                <a:solidFill>
                  <a:srgbClr val="FF3300"/>
                </a:solidFill>
              </a:rPr>
              <a:t> </a:t>
            </a:r>
            <a:r>
              <a:rPr lang="tr-TR" sz="2000" b="1" dirty="0" err="1">
                <a:solidFill>
                  <a:srgbClr val="FF3300"/>
                </a:solidFill>
              </a:rPr>
              <a:t>good-looking</a:t>
            </a:r>
            <a:r>
              <a:rPr lang="tr-TR" sz="2000" b="1" dirty="0">
                <a:solidFill>
                  <a:srgbClr val="FF3300"/>
                </a:solidFill>
              </a:rPr>
              <a:t>.</a:t>
            </a:r>
          </a:p>
        </p:txBody>
      </p:sp>
      <p:cxnSp>
        <p:nvCxnSpPr>
          <p:cNvPr id="10" name="Düz Bağlayıcı 9"/>
          <p:cNvCxnSpPr/>
          <p:nvPr/>
        </p:nvCxnSpPr>
        <p:spPr>
          <a:xfrm>
            <a:off x="2889490" y="403354"/>
            <a:ext cx="0" cy="6454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/>
        </p:nvCxnSpPr>
        <p:spPr>
          <a:xfrm>
            <a:off x="5562339" y="403354"/>
            <a:ext cx="0" cy="6454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3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86" y="3338476"/>
            <a:ext cx="3388700" cy="24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5" y="346843"/>
            <a:ext cx="3098630" cy="32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365" y="366962"/>
            <a:ext cx="300969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3289994" y="6157555"/>
            <a:ext cx="292998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He has </a:t>
            </a:r>
            <a:r>
              <a:rPr lang="tr-TR" sz="2000" dirty="0" err="1"/>
              <a:t>got</a:t>
            </a:r>
            <a:r>
              <a:rPr lang="tr-TR" sz="2000" dirty="0"/>
              <a:t> </a:t>
            </a:r>
            <a:r>
              <a:rPr lang="tr-TR" sz="2000" dirty="0" err="1"/>
              <a:t>glasses</a:t>
            </a:r>
            <a:r>
              <a:rPr lang="tr-TR" sz="2000" dirty="0"/>
              <a:t>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12660" y="3635982"/>
            <a:ext cx="287510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He has got a beard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240060" y="3440713"/>
            <a:ext cx="295826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moustache</a:t>
            </a:r>
            <a:endParaRPr lang="tr-TR" sz="2000" b="1" dirty="0"/>
          </a:p>
        </p:txBody>
      </p:sp>
      <p:sp>
        <p:nvSpPr>
          <p:cNvPr id="6" name="Dikdörtgen 5"/>
          <p:cNvSpPr/>
          <p:nvPr/>
        </p:nvSpPr>
        <p:spPr>
          <a:xfrm>
            <a:off x="6012659" y="3235872"/>
            <a:ext cx="28751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beard</a:t>
            </a:r>
            <a:endParaRPr lang="tr-TR" sz="2000" b="1" dirty="0"/>
          </a:p>
        </p:txBody>
      </p:sp>
      <p:sp>
        <p:nvSpPr>
          <p:cNvPr id="7" name="Dikdörtgen 6"/>
          <p:cNvSpPr/>
          <p:nvPr/>
        </p:nvSpPr>
        <p:spPr>
          <a:xfrm>
            <a:off x="3281789" y="5757445"/>
            <a:ext cx="293818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000" b="1" dirty="0" err="1"/>
              <a:t>glasses</a:t>
            </a:r>
            <a:r>
              <a:rPr lang="tr-TR" sz="2000" dirty="0"/>
              <a:t>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23528" y="0"/>
            <a:ext cx="2085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/>
              <a:t>Other</a:t>
            </a:r>
            <a:endParaRPr lang="tr-TR" sz="2800" dirty="0"/>
          </a:p>
        </p:txBody>
      </p:sp>
      <p:sp>
        <p:nvSpPr>
          <p:cNvPr id="2" name="Dikdörtgen 1"/>
          <p:cNvSpPr/>
          <p:nvPr/>
        </p:nvSpPr>
        <p:spPr>
          <a:xfrm>
            <a:off x="240060" y="3840823"/>
            <a:ext cx="300124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He has got a moustache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1028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1" build="allAtOnce" animBg="1"/>
      <p:bldP spid="6" grpId="2" uiExpand="1" build="allAtOnce" animBg="1"/>
      <p:bldP spid="7" grpId="0" build="allAtOnce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697488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399"/>
                </a:solidFill>
              </a:rPr>
              <a:t>a. Listen and complete the sentences. </a:t>
            </a:r>
            <a:r>
              <a:rPr lang="en-US" sz="2000" b="1" dirty="0" err="1">
                <a:solidFill>
                  <a:srgbClr val="003399"/>
                </a:solidFill>
              </a:rPr>
              <a:t>Colour</a:t>
            </a:r>
            <a:r>
              <a:rPr lang="en-US" sz="2000" b="1" dirty="0">
                <a:solidFill>
                  <a:srgbClr val="003399"/>
                </a:solidFill>
              </a:rPr>
              <a:t> Mary.</a:t>
            </a:r>
            <a:endParaRPr lang="tr-TR" sz="2000" dirty="0">
              <a:solidFill>
                <a:srgbClr val="0033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16" y="466655"/>
            <a:ext cx="29337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23528" y="1818039"/>
            <a:ext cx="6197933" cy="1015663"/>
          </a:xfrm>
          <a:prstGeom prst="homePlate">
            <a:avLst/>
          </a:prstGeom>
          <a:pattFill prst="pct10">
            <a:fgClr>
              <a:srgbClr val="FFFF99"/>
            </a:fgClr>
            <a:bgClr>
              <a:schemeClr val="bg1"/>
            </a:bgClr>
          </a:pattFill>
          <a:ln w="28575" cmpd="sng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dirty="0" err="1" smtClean="0"/>
              <a:t>This</a:t>
            </a:r>
            <a:r>
              <a:rPr lang="tr-TR" sz="2000" dirty="0" smtClean="0"/>
              <a:t> is Mary. </a:t>
            </a:r>
            <a:r>
              <a:rPr lang="tr-TR" sz="2000" dirty="0" err="1" smtClean="0"/>
              <a:t>She</a:t>
            </a:r>
            <a:r>
              <a:rPr lang="tr-TR" sz="2000" dirty="0" smtClean="0"/>
              <a:t> has </a:t>
            </a:r>
            <a:r>
              <a:rPr lang="tr-TR" sz="2000" dirty="0" err="1" smtClean="0"/>
              <a:t>got</a:t>
            </a:r>
            <a:r>
              <a:rPr lang="tr-TR" sz="2000" dirty="0" smtClean="0"/>
              <a:t> ………………</a:t>
            </a:r>
            <a:r>
              <a:rPr lang="tr-TR" sz="2000" dirty="0" err="1" smtClean="0"/>
              <a:t>hair</a:t>
            </a:r>
            <a:r>
              <a:rPr lang="tr-TR" sz="2000" dirty="0" smtClean="0"/>
              <a:t>. Her </a:t>
            </a:r>
            <a:r>
              <a:rPr lang="tr-TR" sz="2000" dirty="0" err="1" smtClean="0"/>
              <a:t>hair</a:t>
            </a:r>
            <a:r>
              <a:rPr lang="tr-TR" sz="2000" dirty="0" smtClean="0"/>
              <a:t> is………………</a:t>
            </a:r>
            <a:r>
              <a:rPr lang="tr-TR" sz="2000" b="1" dirty="0" smtClean="0"/>
              <a:t>. </a:t>
            </a:r>
            <a:r>
              <a:rPr lang="tr-TR" sz="2000" dirty="0" smtClean="0"/>
              <a:t>Her </a:t>
            </a:r>
            <a:r>
              <a:rPr lang="tr-TR" sz="2000" dirty="0" err="1" smtClean="0"/>
              <a:t>eyes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………… </a:t>
            </a:r>
            <a:r>
              <a:rPr lang="tr-TR" sz="2000" b="1" dirty="0" smtClean="0"/>
              <a:t>. </a:t>
            </a:r>
            <a:r>
              <a:rPr lang="tr-TR" sz="2000" dirty="0" err="1" smtClean="0"/>
              <a:t>She</a:t>
            </a:r>
            <a:r>
              <a:rPr lang="tr-TR" sz="2000" dirty="0" smtClean="0"/>
              <a:t> has </a:t>
            </a:r>
            <a:r>
              <a:rPr lang="tr-TR" sz="2000" dirty="0" err="1" smtClean="0"/>
              <a:t>got</a:t>
            </a:r>
            <a:r>
              <a:rPr lang="tr-TR" sz="2000" dirty="0" smtClean="0"/>
              <a:t> </a:t>
            </a:r>
            <a:r>
              <a:rPr lang="tr-TR" sz="2000" dirty="0" err="1" smtClean="0"/>
              <a:t>pink</a:t>
            </a:r>
            <a:r>
              <a:rPr lang="tr-TR" sz="2000" dirty="0" smtClean="0"/>
              <a:t> ………….  </a:t>
            </a:r>
            <a:r>
              <a:rPr lang="tr-TR" sz="2000" dirty="0" err="1"/>
              <a:t>a</a:t>
            </a:r>
            <a:r>
              <a:rPr lang="tr-TR" sz="2000" dirty="0" err="1" smtClean="0"/>
              <a:t>nd</a:t>
            </a:r>
            <a:r>
              <a:rPr lang="tr-TR" sz="2000" dirty="0" smtClean="0"/>
              <a:t> ……… </a:t>
            </a:r>
            <a:r>
              <a:rPr lang="tr-TR" sz="2000" dirty="0" err="1" smtClean="0"/>
              <a:t>shoes</a:t>
            </a:r>
            <a:r>
              <a:rPr lang="tr-TR" sz="2000" b="1" dirty="0" smtClean="0"/>
              <a:t>. </a:t>
            </a:r>
            <a:r>
              <a:rPr lang="tr-TR" sz="2000" dirty="0" smtClean="0"/>
              <a:t>Her </a:t>
            </a:r>
            <a:r>
              <a:rPr lang="tr-TR" sz="2000" dirty="0" err="1" smtClean="0"/>
              <a:t>dress</a:t>
            </a:r>
            <a:r>
              <a:rPr lang="tr-TR" sz="2000" dirty="0" smtClean="0"/>
              <a:t> is………..</a:t>
            </a:r>
            <a:r>
              <a:rPr lang="tr-TR" sz="2000" b="1" dirty="0" smtClean="0"/>
              <a:t> </a:t>
            </a:r>
            <a:r>
              <a:rPr lang="tr-TR" b="1" dirty="0" smtClean="0"/>
              <a:t>.</a:t>
            </a:r>
            <a:endParaRPr lang="tr-TR" b="1" dirty="0"/>
          </a:p>
        </p:txBody>
      </p:sp>
      <p:pic>
        <p:nvPicPr>
          <p:cNvPr id="4" name="Trak-7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93296"/>
            <a:ext cx="609600" cy="6096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37723" y="141694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tr-TR" sz="2400" b="1" dirty="0" err="1" smtClean="0">
                <a:solidFill>
                  <a:srgbClr val="0033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.Listening</a:t>
            </a:r>
            <a:endParaRPr lang="tr-TR" sz="2400" b="1" dirty="0">
              <a:solidFill>
                <a:srgbClr val="0033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1792"/>
            <a:ext cx="1905000" cy="307657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66120" y="180011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blonde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637816" y="23769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green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 flipH="1">
            <a:off x="434826" y="2369035"/>
            <a:ext cx="89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tights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62457" y="2088692"/>
            <a:ext cx="272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long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3091587" y="2079643"/>
            <a:ext cx="180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brown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4348228" y="237690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blue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23528" y="404664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b. Listen and match the names with the pictures.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6827"/>
            <a:ext cx="6641615" cy="626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2555776" y="1107677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2699792" y="388375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5619653" y="3829690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/>
          <p:cNvSpPr/>
          <p:nvPr/>
        </p:nvSpPr>
        <p:spPr>
          <a:xfrm>
            <a:off x="5652120" y="1107677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442498" y="1415124"/>
            <a:ext cx="1440160" cy="845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CAROL</a:t>
            </a:r>
            <a:endParaRPr lang="tr-TR" dirty="0"/>
          </a:p>
        </p:txBody>
      </p:sp>
      <p:sp>
        <p:nvSpPr>
          <p:cNvPr id="14" name="Oval 13"/>
          <p:cNvSpPr/>
          <p:nvPr/>
        </p:nvSpPr>
        <p:spPr>
          <a:xfrm>
            <a:off x="471989" y="4870083"/>
            <a:ext cx="1440160" cy="845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SUZIE </a:t>
            </a:r>
            <a:endParaRPr lang="tr-TR" dirty="0"/>
          </a:p>
        </p:txBody>
      </p:sp>
      <p:sp>
        <p:nvSpPr>
          <p:cNvPr id="16" name="Oval 15"/>
          <p:cNvSpPr/>
          <p:nvPr/>
        </p:nvSpPr>
        <p:spPr>
          <a:xfrm>
            <a:off x="467544" y="3713204"/>
            <a:ext cx="1440160" cy="845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JACK</a:t>
            </a:r>
            <a:endParaRPr lang="tr-TR" dirty="0"/>
          </a:p>
        </p:txBody>
      </p:sp>
      <p:sp>
        <p:nvSpPr>
          <p:cNvPr id="17" name="Oval 16"/>
          <p:cNvSpPr/>
          <p:nvPr/>
        </p:nvSpPr>
        <p:spPr>
          <a:xfrm>
            <a:off x="442498" y="2590894"/>
            <a:ext cx="1440160" cy="845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JAMES</a:t>
            </a:r>
            <a:endParaRPr lang="tr-TR" dirty="0"/>
          </a:p>
        </p:txBody>
      </p:sp>
      <p:sp>
        <p:nvSpPr>
          <p:cNvPr id="18" name="Oval 17"/>
          <p:cNvSpPr/>
          <p:nvPr/>
        </p:nvSpPr>
        <p:spPr>
          <a:xfrm>
            <a:off x="1582596" y="2931997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9" name="Oval 18"/>
          <p:cNvSpPr/>
          <p:nvPr/>
        </p:nvSpPr>
        <p:spPr>
          <a:xfrm>
            <a:off x="1568963" y="1816934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20" name="Oval 19"/>
          <p:cNvSpPr/>
          <p:nvPr/>
        </p:nvSpPr>
        <p:spPr>
          <a:xfrm>
            <a:off x="1580993" y="522526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  <p:sp>
        <p:nvSpPr>
          <p:cNvPr id="21" name="Oval 20"/>
          <p:cNvSpPr/>
          <p:nvPr/>
        </p:nvSpPr>
        <p:spPr>
          <a:xfrm>
            <a:off x="1594626" y="4107186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  <p:pic>
        <p:nvPicPr>
          <p:cNvPr id="13" name="Trak-7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18.53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1606" y="6093296"/>
            <a:ext cx="609600" cy="609600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355032" y="6333564"/>
            <a:ext cx="3631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c. Describe yourself and your friend.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18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4531 -0.603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-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116 L 0.44445 0.291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10521 -0.440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12223 0.1409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ava Akımı">
  <a:themeElements>
    <a:clrScheme name="Hava Akımı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ava Akımı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ava Akımı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ntsel">
  <a:themeElements>
    <a:clrScheme name="Kentsel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Kentsel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ntsel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Üst Düzey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Üst Düze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st Düz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ezinti">
  <a:themeElements>
    <a:clrScheme name="Gezinti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ezint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ezinti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1708</Words>
  <Application>Microsoft Office PowerPoint</Application>
  <PresentationFormat>On-screen Show (4:3)</PresentationFormat>
  <Paragraphs>434</Paragraphs>
  <Slides>30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Aharoni</vt:lpstr>
      <vt:lpstr>Arial</vt:lpstr>
      <vt:lpstr>Arial Narrow</vt:lpstr>
      <vt:lpstr>Bradley Hand ITC</vt:lpstr>
      <vt:lpstr>Calibri</vt:lpstr>
      <vt:lpstr>Century Gothic</vt:lpstr>
      <vt:lpstr>Comic Sans MS</vt:lpstr>
      <vt:lpstr>Courier New</vt:lpstr>
      <vt:lpstr>Franklin Gothic Book</vt:lpstr>
      <vt:lpstr>Franklin Gothic Medium</vt:lpstr>
      <vt:lpstr>Georgia</vt:lpstr>
      <vt:lpstr>Gulim</vt:lpstr>
      <vt:lpstr>HelveticaT</vt:lpstr>
      <vt:lpstr>Palatino Linotype</vt:lpstr>
      <vt:lpstr>Segoe Print</vt:lpstr>
      <vt:lpstr>Trebuchet MS</vt:lpstr>
      <vt:lpstr>Wingdings 2</vt:lpstr>
      <vt:lpstr>Hava Akımı</vt:lpstr>
      <vt:lpstr>Kentsel</vt:lpstr>
      <vt:lpstr>Ofis Teması</vt:lpstr>
      <vt:lpstr>Üst Düzey</vt:lpstr>
      <vt:lpstr>Gezinti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Misafir</cp:lastModifiedBy>
  <cp:revision>161</cp:revision>
  <dcterms:created xsi:type="dcterms:W3CDTF">2015-03-08T14:15:15Z</dcterms:created>
  <dcterms:modified xsi:type="dcterms:W3CDTF">2018-01-25T21:01:07Z</dcterms:modified>
</cp:coreProperties>
</file>