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4" r:id="rId2"/>
  </p:sldMasterIdLst>
  <p:sldIdLst>
    <p:sldId id="276" r:id="rId3"/>
    <p:sldId id="278" r:id="rId4"/>
    <p:sldId id="279" r:id="rId5"/>
    <p:sldId id="280" r:id="rId6"/>
    <p:sldId id="283" r:id="rId7"/>
    <p:sldId id="281" r:id="rId8"/>
    <p:sldId id="282" r:id="rId9"/>
    <p:sldId id="285" r:id="rId10"/>
    <p:sldId id="273" r:id="rId11"/>
    <p:sldId id="263" r:id="rId12"/>
    <p:sldId id="265" r:id="rId13"/>
    <p:sldId id="274" r:id="rId14"/>
    <p:sldId id="264" r:id="rId15"/>
    <p:sldId id="284" r:id="rId16"/>
    <p:sldId id="275" r:id="rId17"/>
    <p:sldId id="267" r:id="rId18"/>
    <p:sldId id="27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93070A"/>
    <a:srgbClr val="66CCFF"/>
    <a:srgbClr val="FFFF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66" d="100"/>
          <a:sy n="66" d="100"/>
        </p:scale>
        <p:origin x="-7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grpSp>
      </p:grpSp>
      <p:sp>
        <p:nvSpPr>
          <p:cNvPr id="33859"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tr-TR"/>
              <a:t>Click to edit Master title style</a:t>
            </a:r>
          </a:p>
        </p:txBody>
      </p:sp>
      <p:sp>
        <p:nvSpPr>
          <p:cNvPr id="3386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Click to edit Master subtitle style</a:t>
            </a:r>
          </a:p>
        </p:txBody>
      </p:sp>
      <p:sp>
        <p:nvSpPr>
          <p:cNvPr id="69" name="Rectangle 69"/>
          <p:cNvSpPr>
            <a:spLocks noGrp="1" noChangeArrowheads="1"/>
          </p:cNvSpPr>
          <p:nvPr>
            <p:ph type="dt" sz="quarter" idx="10"/>
          </p:nvPr>
        </p:nvSpPr>
        <p:spPr/>
        <p:txBody>
          <a:bodyPr/>
          <a:lstStyle>
            <a:lvl1pPr>
              <a:defRPr smtClean="0"/>
            </a:lvl1pPr>
          </a:lstStyle>
          <a:p>
            <a:pPr>
              <a:defRPr/>
            </a:pPr>
            <a:fld id="{72EAA808-747E-491A-B4AC-C17F2E379F64}" type="datetimeFigureOut">
              <a:rPr lang="tr-TR"/>
              <a:pPr>
                <a:defRPr/>
              </a:pPr>
              <a:t>20.03.2013</a:t>
            </a:fld>
            <a:endParaRPr lang="tr-TR"/>
          </a:p>
        </p:txBody>
      </p:sp>
      <p:sp>
        <p:nvSpPr>
          <p:cNvPr id="70" name="Rectangle 70"/>
          <p:cNvSpPr>
            <a:spLocks noGrp="1" noChangeArrowheads="1"/>
          </p:cNvSpPr>
          <p:nvPr>
            <p:ph type="ftr" sz="quarter" idx="11"/>
          </p:nvPr>
        </p:nvSpPr>
        <p:spPr/>
        <p:txBody>
          <a:bodyPr/>
          <a:lstStyle>
            <a:lvl1pPr>
              <a:defRPr smtClean="0"/>
            </a:lvl1pPr>
          </a:lstStyle>
          <a:p>
            <a:pPr>
              <a:defRPr/>
            </a:pPr>
            <a:endParaRPr lang="tr-TR"/>
          </a:p>
        </p:txBody>
      </p:sp>
      <p:sp>
        <p:nvSpPr>
          <p:cNvPr id="71" name="Rectangle 71"/>
          <p:cNvSpPr>
            <a:spLocks noGrp="1" noChangeArrowheads="1"/>
          </p:cNvSpPr>
          <p:nvPr>
            <p:ph type="sldNum" sz="quarter" idx="12"/>
          </p:nvPr>
        </p:nvSpPr>
        <p:spPr/>
        <p:txBody>
          <a:bodyPr/>
          <a:lstStyle>
            <a:lvl1pPr>
              <a:defRPr smtClean="0"/>
            </a:lvl1pPr>
          </a:lstStyle>
          <a:p>
            <a:pPr>
              <a:defRPr/>
            </a:pPr>
            <a:fld id="{E105DD64-8754-4DFB-8CB0-0D239B82D92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9AD36BA2-C4BE-4AF5-9852-C7F320AD9102}" type="datetimeFigureOut">
              <a:rPr lang="tr-TR"/>
              <a:pPr>
                <a:defRPr/>
              </a:pPr>
              <a:t>20.03.2013</a:t>
            </a:fld>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00A8632A-915B-4A70-8D13-8E0C364BFCE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EF39CE62-6E9F-424E-B18B-AC8F3918361C}" type="datetimeFigureOut">
              <a:rPr lang="tr-TR"/>
              <a:pPr>
                <a:defRPr/>
              </a:pPr>
              <a:t>20.03.2013</a:t>
            </a:fld>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6DA243B0-46BA-4975-91EA-665B542AB11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5121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512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E7AC7F6F-9065-4925-B9D0-AE254F7530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EABE4857-9B60-42C1-B0FB-0A804CC6C3B6}" type="datetimeFigureOut">
              <a:rPr lang="tr-TR"/>
              <a:pPr>
                <a:defRPr/>
              </a:pPr>
              <a:t>20.03.2013</a:t>
            </a:fld>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6F3DD4F2-4BC0-46A5-B029-24DD79619CF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fld id="{0A8A4B7C-3C88-45CB-8B0D-86F8765F6C33}" type="datetimeFigureOut">
              <a:rPr lang="tr-TR"/>
              <a:pPr>
                <a:defRPr/>
              </a:pPr>
              <a:t>20.03.2013</a:t>
            </a:fld>
            <a:endParaRPr lang="tr-TR"/>
          </a:p>
        </p:txBody>
      </p:sp>
      <p:sp>
        <p:nvSpPr>
          <p:cNvPr id="5" name="Rectangle 69"/>
          <p:cNvSpPr>
            <a:spLocks noGrp="1" noChangeArrowheads="1"/>
          </p:cNvSpPr>
          <p:nvPr>
            <p:ph type="ftr" sz="quarter" idx="11"/>
          </p:nvPr>
        </p:nvSpPr>
        <p:spPr>
          <a:ln/>
        </p:spPr>
        <p:txBody>
          <a:bodyPr/>
          <a:lstStyle>
            <a:lvl1pPr>
              <a:defRPr/>
            </a:lvl1pPr>
          </a:lstStyle>
          <a:p>
            <a:pPr>
              <a:defRPr/>
            </a:pPr>
            <a:endParaRPr lang="tr-TR"/>
          </a:p>
        </p:txBody>
      </p:sp>
      <p:sp>
        <p:nvSpPr>
          <p:cNvPr id="6" name="Rectangle 70"/>
          <p:cNvSpPr>
            <a:spLocks noGrp="1" noChangeArrowheads="1"/>
          </p:cNvSpPr>
          <p:nvPr>
            <p:ph type="sldNum" sz="quarter" idx="12"/>
          </p:nvPr>
        </p:nvSpPr>
        <p:spPr>
          <a:ln/>
        </p:spPr>
        <p:txBody>
          <a:bodyPr/>
          <a:lstStyle>
            <a:lvl1pPr>
              <a:defRPr/>
            </a:lvl1pPr>
          </a:lstStyle>
          <a:p>
            <a:pPr>
              <a:defRPr/>
            </a:pPr>
            <a:fld id="{3539F6D9-1FD0-4960-A83B-F3E65C69A4C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fld id="{C8AF933A-BF20-47FF-8669-2F0C1EBCFFC4}" type="datetimeFigureOut">
              <a:rPr lang="tr-TR"/>
              <a:pPr>
                <a:defRPr/>
              </a:pPr>
              <a:t>20.03.2013</a:t>
            </a:fld>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2B009581-898F-4DB6-9C04-CFFC1FDB3BA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fld id="{E90AC4D4-9295-473A-88DD-00A372840FB5}" type="datetimeFigureOut">
              <a:rPr lang="tr-TR"/>
              <a:pPr>
                <a:defRPr/>
              </a:pPr>
              <a:t>20.03.2013</a:t>
            </a:fld>
            <a:endParaRPr lang="tr-TR"/>
          </a:p>
        </p:txBody>
      </p:sp>
      <p:sp>
        <p:nvSpPr>
          <p:cNvPr id="8" name="Rectangle 69"/>
          <p:cNvSpPr>
            <a:spLocks noGrp="1" noChangeArrowheads="1"/>
          </p:cNvSpPr>
          <p:nvPr>
            <p:ph type="ftr" sz="quarter" idx="11"/>
          </p:nvPr>
        </p:nvSpPr>
        <p:spPr>
          <a:ln/>
        </p:spPr>
        <p:txBody>
          <a:bodyPr/>
          <a:lstStyle>
            <a:lvl1pPr>
              <a:defRPr/>
            </a:lvl1pPr>
          </a:lstStyle>
          <a:p>
            <a:pPr>
              <a:defRPr/>
            </a:pPr>
            <a:endParaRPr lang="tr-TR"/>
          </a:p>
        </p:txBody>
      </p:sp>
      <p:sp>
        <p:nvSpPr>
          <p:cNvPr id="9" name="Rectangle 70"/>
          <p:cNvSpPr>
            <a:spLocks noGrp="1" noChangeArrowheads="1"/>
          </p:cNvSpPr>
          <p:nvPr>
            <p:ph type="sldNum" sz="quarter" idx="12"/>
          </p:nvPr>
        </p:nvSpPr>
        <p:spPr>
          <a:ln/>
        </p:spPr>
        <p:txBody>
          <a:bodyPr/>
          <a:lstStyle>
            <a:lvl1pPr>
              <a:defRPr/>
            </a:lvl1pPr>
          </a:lstStyle>
          <a:p>
            <a:pPr>
              <a:defRPr/>
            </a:pPr>
            <a:fld id="{C99C91F8-7843-49F4-8AB8-5F718C5A028B}"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fld id="{EDB18E33-AA1A-46E3-8DE4-00DC69100952}" type="datetimeFigureOut">
              <a:rPr lang="tr-TR"/>
              <a:pPr>
                <a:defRPr/>
              </a:pPr>
              <a:t>20.03.2013</a:t>
            </a:fld>
            <a:endParaRPr lang="tr-TR"/>
          </a:p>
        </p:txBody>
      </p:sp>
      <p:sp>
        <p:nvSpPr>
          <p:cNvPr id="4" name="Rectangle 69"/>
          <p:cNvSpPr>
            <a:spLocks noGrp="1" noChangeArrowheads="1"/>
          </p:cNvSpPr>
          <p:nvPr>
            <p:ph type="ftr" sz="quarter" idx="11"/>
          </p:nvPr>
        </p:nvSpPr>
        <p:spPr>
          <a:ln/>
        </p:spPr>
        <p:txBody>
          <a:bodyPr/>
          <a:lstStyle>
            <a:lvl1pPr>
              <a:defRPr/>
            </a:lvl1pPr>
          </a:lstStyle>
          <a:p>
            <a:pPr>
              <a:defRPr/>
            </a:pPr>
            <a:endParaRPr lang="tr-TR"/>
          </a:p>
        </p:txBody>
      </p:sp>
      <p:sp>
        <p:nvSpPr>
          <p:cNvPr id="5" name="Rectangle 70"/>
          <p:cNvSpPr>
            <a:spLocks noGrp="1" noChangeArrowheads="1"/>
          </p:cNvSpPr>
          <p:nvPr>
            <p:ph type="sldNum" sz="quarter" idx="12"/>
          </p:nvPr>
        </p:nvSpPr>
        <p:spPr>
          <a:ln/>
        </p:spPr>
        <p:txBody>
          <a:bodyPr/>
          <a:lstStyle>
            <a:lvl1pPr>
              <a:defRPr/>
            </a:lvl1pPr>
          </a:lstStyle>
          <a:p>
            <a:pPr>
              <a:defRPr/>
            </a:pPr>
            <a:fld id="{48C8EBCA-DD0B-4A98-B216-B9BF17C73E1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fld id="{E9EEA370-3C9D-440C-AC2B-99BB4BD0F0B5}" type="datetimeFigureOut">
              <a:rPr lang="tr-TR"/>
              <a:pPr>
                <a:defRPr/>
              </a:pPr>
              <a:t>20.03.2013</a:t>
            </a:fld>
            <a:endParaRPr lang="tr-TR"/>
          </a:p>
        </p:txBody>
      </p:sp>
      <p:sp>
        <p:nvSpPr>
          <p:cNvPr id="3" name="Rectangle 69"/>
          <p:cNvSpPr>
            <a:spLocks noGrp="1" noChangeArrowheads="1"/>
          </p:cNvSpPr>
          <p:nvPr>
            <p:ph type="ftr" sz="quarter" idx="11"/>
          </p:nvPr>
        </p:nvSpPr>
        <p:spPr>
          <a:ln/>
        </p:spPr>
        <p:txBody>
          <a:bodyPr/>
          <a:lstStyle>
            <a:lvl1pPr>
              <a:defRPr/>
            </a:lvl1pPr>
          </a:lstStyle>
          <a:p>
            <a:pPr>
              <a:defRPr/>
            </a:pPr>
            <a:endParaRPr lang="tr-TR"/>
          </a:p>
        </p:txBody>
      </p:sp>
      <p:sp>
        <p:nvSpPr>
          <p:cNvPr id="4" name="Rectangle 70"/>
          <p:cNvSpPr>
            <a:spLocks noGrp="1" noChangeArrowheads="1"/>
          </p:cNvSpPr>
          <p:nvPr>
            <p:ph type="sldNum" sz="quarter" idx="12"/>
          </p:nvPr>
        </p:nvSpPr>
        <p:spPr>
          <a:ln/>
        </p:spPr>
        <p:txBody>
          <a:bodyPr/>
          <a:lstStyle>
            <a:lvl1pPr>
              <a:defRPr/>
            </a:lvl1pPr>
          </a:lstStyle>
          <a:p>
            <a:pPr>
              <a:defRPr/>
            </a:pPr>
            <a:fld id="{4C3F1293-AA0E-4D65-8B45-26FBEEF5B58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76FF1B03-87B8-4729-A7DD-CF1239950DAF}" type="datetimeFigureOut">
              <a:rPr lang="tr-TR"/>
              <a:pPr>
                <a:defRPr/>
              </a:pPr>
              <a:t>20.03.2013</a:t>
            </a:fld>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9DEFC4EF-7208-4F86-97BE-593B1EDA0DD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06B3F730-9148-49DB-ACE4-83AD122FFC0E}" type="datetimeFigureOut">
              <a:rPr lang="tr-TR"/>
              <a:pPr>
                <a:defRPr/>
              </a:pPr>
              <a:t>20.03.2013</a:t>
            </a:fld>
            <a:endParaRPr lang="tr-TR"/>
          </a:p>
        </p:txBody>
      </p:sp>
      <p:sp>
        <p:nvSpPr>
          <p:cNvPr id="6" name="Rectangle 69"/>
          <p:cNvSpPr>
            <a:spLocks noGrp="1" noChangeArrowheads="1"/>
          </p:cNvSpPr>
          <p:nvPr>
            <p:ph type="ftr" sz="quarter" idx="11"/>
          </p:nvPr>
        </p:nvSpPr>
        <p:spPr>
          <a:ln/>
        </p:spPr>
        <p:txBody>
          <a:bodyPr/>
          <a:lstStyle>
            <a:lvl1pPr>
              <a:defRPr/>
            </a:lvl1pPr>
          </a:lstStyle>
          <a:p>
            <a:pPr>
              <a:defRPr/>
            </a:pPr>
            <a:endParaRPr lang="tr-TR"/>
          </a:p>
        </p:txBody>
      </p:sp>
      <p:sp>
        <p:nvSpPr>
          <p:cNvPr id="7" name="Rectangle 70"/>
          <p:cNvSpPr>
            <a:spLocks noGrp="1" noChangeArrowheads="1"/>
          </p:cNvSpPr>
          <p:nvPr>
            <p:ph type="sldNum" sz="quarter" idx="12"/>
          </p:nvPr>
        </p:nvSpPr>
        <p:spPr>
          <a:ln/>
        </p:spPr>
        <p:txBody>
          <a:bodyPr/>
          <a:lstStyle>
            <a:lvl1pPr>
              <a:defRPr/>
            </a:lvl1pPr>
          </a:lstStyle>
          <a:p>
            <a:pPr>
              <a:defRPr/>
            </a:pPr>
            <a:fld id="{379651FF-CBB5-420F-8129-B1B10EC5AD58}"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32771"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p>
          </p:txBody>
        </p:sp>
        <p:grpSp>
          <p:nvGrpSpPr>
            <p:cNvPr id="1033" name="Group 4"/>
            <p:cNvGrpSpPr>
              <a:grpSpLocks/>
            </p:cNvGrpSpPr>
            <p:nvPr userDrawn="1"/>
          </p:nvGrpSpPr>
          <p:grpSpPr bwMode="auto">
            <a:xfrm>
              <a:off x="0" y="0"/>
              <a:ext cx="5759" cy="4319"/>
              <a:chOff x="0" y="0"/>
              <a:chExt cx="5759" cy="4319"/>
            </a:xfrm>
          </p:grpSpPr>
          <p:sp>
            <p:nvSpPr>
              <p:cNvPr id="32773"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2774"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32775"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32776"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32777"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32778"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32779"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32780"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32781"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32782"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2783"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84"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85"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86"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87"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88"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89"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90"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32791"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32792"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32793"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32794"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2795"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2796"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2797"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grpSp>
            <p:nvGrpSpPr>
              <p:cNvPr id="1059" name="Group 30"/>
              <p:cNvGrpSpPr>
                <a:grpSpLocks/>
              </p:cNvGrpSpPr>
              <p:nvPr userDrawn="1"/>
            </p:nvGrpSpPr>
            <p:grpSpPr bwMode="auto">
              <a:xfrm>
                <a:off x="0" y="0"/>
                <a:ext cx="5758" cy="1045"/>
                <a:chOff x="0" y="0"/>
                <a:chExt cx="5758" cy="1045"/>
              </a:xfrm>
            </p:grpSpPr>
            <p:sp>
              <p:nvSpPr>
                <p:cNvPr id="3279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0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1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1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1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3281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grpSp>
          <p:grpSp>
            <p:nvGrpSpPr>
              <p:cNvPr id="1060" name="Group 46"/>
              <p:cNvGrpSpPr>
                <a:grpSpLocks/>
              </p:cNvGrpSpPr>
              <p:nvPr userDrawn="1"/>
            </p:nvGrpSpPr>
            <p:grpSpPr bwMode="auto">
              <a:xfrm>
                <a:off x="0" y="558"/>
                <a:ext cx="5758" cy="487"/>
                <a:chOff x="0" y="558"/>
                <a:chExt cx="5758" cy="487"/>
              </a:xfrm>
            </p:grpSpPr>
            <p:sp>
              <p:nvSpPr>
                <p:cNvPr id="3281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p>
              </p:txBody>
            </p:sp>
            <p:sp>
              <p:nvSpPr>
                <p:cNvPr id="3281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p>
              </p:txBody>
            </p:sp>
          </p:grpSp>
          <p:grpSp>
            <p:nvGrpSpPr>
              <p:cNvPr id="1061" name="Group 49"/>
              <p:cNvGrpSpPr>
                <a:grpSpLocks/>
              </p:cNvGrpSpPr>
              <p:nvPr userDrawn="1"/>
            </p:nvGrpSpPr>
            <p:grpSpPr bwMode="auto">
              <a:xfrm>
                <a:off x="264" y="1039"/>
                <a:ext cx="5200" cy="3280"/>
                <a:chOff x="264" y="1039"/>
                <a:chExt cx="5200" cy="3280"/>
              </a:xfrm>
            </p:grpSpPr>
            <p:sp>
              <p:nvSpPr>
                <p:cNvPr id="3281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1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grpSp>
          <p:sp>
            <p:nvSpPr>
              <p:cNvPr id="32827"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28"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p>
            </p:txBody>
          </p:sp>
          <p:sp>
            <p:nvSpPr>
              <p:cNvPr id="32829"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p>
            </p:txBody>
          </p:sp>
          <p:sp>
            <p:nvSpPr>
              <p:cNvPr id="32830"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p>
            </p:txBody>
          </p:sp>
          <p:sp>
            <p:nvSpPr>
              <p:cNvPr id="32831"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2832"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p>
            </p:txBody>
          </p:sp>
          <p:sp>
            <p:nvSpPr>
              <p:cNvPr id="32833"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sp>
            <p:nvSpPr>
              <p:cNvPr id="32834"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grpSp>
      </p:grpSp>
      <p:sp>
        <p:nvSpPr>
          <p:cNvPr id="32835"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Click to edit Master title style</a:t>
            </a:r>
          </a:p>
        </p:txBody>
      </p:sp>
      <p:sp>
        <p:nvSpPr>
          <p:cNvPr id="32836"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fld id="{307D312D-C860-4EBB-918B-87E1B87EDC88}" type="datetimeFigureOut">
              <a:rPr lang="tr-TR"/>
              <a:pPr>
                <a:defRPr/>
              </a:pPr>
              <a:t>20.03.2013</a:t>
            </a:fld>
            <a:endParaRPr lang="tr-TR"/>
          </a:p>
        </p:txBody>
      </p:sp>
      <p:sp>
        <p:nvSpPr>
          <p:cNvPr id="32837"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tr-TR"/>
          </a:p>
        </p:txBody>
      </p:sp>
      <p:sp>
        <p:nvSpPr>
          <p:cNvPr id="32838"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982AE894-C29A-4A25-8FE1-91BD3A35A599}" type="slidenum">
              <a:rPr lang="tr-TR"/>
              <a:pPr>
                <a:defRPr/>
              </a:pPr>
              <a:t>‹#›</a:t>
            </a:fld>
            <a:endParaRPr lang="tr-TR"/>
          </a:p>
        </p:txBody>
      </p:sp>
      <p:sp>
        <p:nvSpPr>
          <p:cNvPr id="32839"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Tree>
  </p:cSld>
  <p:clrMap bg1="dk2" tx1="lt1" bg2="dk1" tx2="lt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018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12"/>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p>
        </p:txBody>
      </p:sp>
      <p:sp>
        <p:nvSpPr>
          <p:cNvPr id="24" name="Rectangle 13"/>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p>
        </p:txBody>
      </p:sp>
      <p:sp>
        <p:nvSpPr>
          <p:cNvPr id="25" name="Rectangle 14"/>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D3F77936-EBD7-4371-B0B8-89698B61AD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Arial" charset="0"/>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Arial" charset="0"/>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Arial"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Arial"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Arial" charset="0"/>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Image:Iceberg.jp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68313" y="2420938"/>
            <a:ext cx="8226425" cy="1736725"/>
          </a:xfrm>
        </p:spPr>
        <p:txBody>
          <a:bodyPr/>
          <a:lstStyle/>
          <a:p>
            <a:pPr eaLnBrk="1" hangingPunct="1">
              <a:defRPr/>
            </a:pPr>
            <a:r>
              <a:rPr lang="tr-TR" sz="4800" dirty="0" smtClean="0"/>
              <a:t/>
            </a:r>
            <a:br>
              <a:rPr lang="tr-TR" sz="4800" dirty="0" smtClean="0"/>
            </a:br>
            <a:r>
              <a:rPr lang="tr-TR" sz="3200" dirty="0" err="1" smtClean="0">
                <a:solidFill>
                  <a:srgbClr val="FFFF00"/>
                </a:solidFill>
              </a:rPr>
              <a:t>Natural</a:t>
            </a:r>
            <a:r>
              <a:rPr lang="tr-TR" sz="3200" dirty="0" smtClean="0">
                <a:solidFill>
                  <a:srgbClr val="FFFF00"/>
                </a:solidFill>
              </a:rPr>
              <a:t> </a:t>
            </a:r>
            <a:r>
              <a:rPr lang="tr-TR" sz="3200" smtClean="0">
                <a:solidFill>
                  <a:srgbClr val="FFFF00"/>
                </a:solidFill>
              </a:rPr>
              <a:t>Approach</a:t>
            </a:r>
            <a:r>
              <a:rPr lang="tr-TR" sz="3200" dirty="0" smtClean="0">
                <a:solidFill>
                  <a:srgbClr val="FFFF00"/>
                </a:solidFill>
              </a:rPr>
              <a:t/>
            </a:r>
            <a:br>
              <a:rPr lang="tr-TR" sz="3200" dirty="0" smtClean="0">
                <a:solidFill>
                  <a:srgbClr val="FFFF00"/>
                </a:solidFill>
              </a:rPr>
            </a:br>
            <a:r>
              <a:rPr lang="tr-TR" sz="2800" dirty="0" smtClean="0"/>
              <a:t>Dr. Yakup Çetin</a:t>
            </a:r>
            <a:br>
              <a:rPr lang="tr-TR" sz="2800" dirty="0" smtClean="0"/>
            </a:br>
            <a:endParaRPr lang="tr-TR" sz="2800" dirty="0" smtClean="0"/>
          </a:p>
        </p:txBody>
      </p:sp>
      <p:sp>
        <p:nvSpPr>
          <p:cNvPr id="36867" name="Rectangle 3"/>
          <p:cNvSpPr>
            <a:spLocks noGrp="1" noChangeArrowheads="1"/>
          </p:cNvSpPr>
          <p:nvPr>
            <p:ph type="subTitle" idx="1"/>
          </p:nvPr>
        </p:nvSpPr>
        <p:spPr/>
        <p:txBody>
          <a:bodyPr/>
          <a:lstStyle/>
          <a:p>
            <a:pPr eaLnBrk="1" hangingPunct="1">
              <a:defRPr/>
            </a:pPr>
            <a:endParaRPr lang="tr-TR" smtClean="0"/>
          </a:p>
          <a:p>
            <a:pPr eaLnBrk="1" hangingPunct="1">
              <a:defRPr/>
            </a:pPr>
            <a:endParaRPr lang="tr-TR" smtClean="0"/>
          </a:p>
        </p:txBody>
      </p:sp>
      <p:pic>
        <p:nvPicPr>
          <p:cNvPr id="5124" name="Picture 5" descr="tpa_children_playing_100116"/>
          <p:cNvPicPr>
            <a:picLocks noChangeAspect="1" noChangeArrowheads="1"/>
          </p:cNvPicPr>
          <p:nvPr/>
        </p:nvPicPr>
        <p:blipFill>
          <a:blip r:embed="rId2" cstate="print"/>
          <a:srcRect/>
          <a:stretch>
            <a:fillRect/>
          </a:stretch>
        </p:blipFill>
        <p:spPr bwMode="auto">
          <a:xfrm>
            <a:off x="2700338" y="333375"/>
            <a:ext cx="3384550" cy="2252663"/>
          </a:xfrm>
          <a:prstGeom prst="rect">
            <a:avLst/>
          </a:prstGeom>
          <a:noFill/>
          <a:ln w="9525">
            <a:noFill/>
            <a:miter lim="800000"/>
            <a:headEnd/>
            <a:tailEnd/>
          </a:ln>
        </p:spPr>
      </p:pic>
      <p:sp>
        <p:nvSpPr>
          <p:cNvPr id="36870" name="Rectangle 6"/>
          <p:cNvSpPr>
            <a:spLocks noChangeArrowheads="1"/>
          </p:cNvSpPr>
          <p:nvPr/>
        </p:nvSpPr>
        <p:spPr bwMode="auto">
          <a:xfrm>
            <a:off x="611188" y="4076700"/>
            <a:ext cx="7993062" cy="2232025"/>
          </a:xfrm>
          <a:prstGeom prst="rect">
            <a:avLst/>
          </a:prstGeom>
          <a:noFill/>
          <a:ln w="9525">
            <a:noFill/>
            <a:miter lim="800000"/>
            <a:headEnd/>
            <a:tailEnd/>
          </a:ln>
          <a:effectLst/>
        </p:spPr>
        <p:txBody>
          <a:bodyPr/>
          <a:lstStyle/>
          <a:p>
            <a:pPr algn="ctr" eaLnBrk="1" hangingPunct="1">
              <a:lnSpc>
                <a:spcPct val="80000"/>
              </a:lnSpc>
              <a:spcBef>
                <a:spcPct val="20000"/>
              </a:spcBef>
              <a:buClr>
                <a:schemeClr val="tx2"/>
              </a:buClr>
              <a:buSzPct val="115000"/>
              <a:buFont typeface="Wingdings" pitchFamily="2" charset="2"/>
              <a:buNone/>
              <a:defRPr/>
            </a:pPr>
            <a:r>
              <a:rPr lang="tr-TR" sz="2000">
                <a:effectLst>
                  <a:outerShdw blurRad="38100" dist="38100" dir="2700000" algn="tl">
                    <a:srgbClr val="000000"/>
                  </a:outerShdw>
                </a:effectLst>
              </a:rPr>
              <a:t>The aim of this presentaiton is to provide general -- but detailed -- information about one of the most recent and the most promising approaches to language teaching, the Natural Approach and of course, its applicability to foreign or second language classes.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children%20pics"/>
          <p:cNvPicPr>
            <a:picLocks noChangeAspect="1" noChangeArrowheads="1"/>
          </p:cNvPicPr>
          <p:nvPr/>
        </p:nvPicPr>
        <p:blipFill>
          <a:blip r:embed="rId2" cstate="print"/>
          <a:srcRect/>
          <a:stretch>
            <a:fillRect/>
          </a:stretch>
        </p:blipFill>
        <p:spPr bwMode="auto">
          <a:xfrm>
            <a:off x="1979613" y="4616450"/>
            <a:ext cx="3490912" cy="2241550"/>
          </a:xfrm>
          <a:prstGeom prst="rect">
            <a:avLst/>
          </a:prstGeom>
          <a:noFill/>
          <a:ln w="9525">
            <a:noFill/>
            <a:miter lim="800000"/>
            <a:headEnd/>
            <a:tailEnd/>
          </a:ln>
        </p:spPr>
      </p:pic>
      <p:sp>
        <p:nvSpPr>
          <p:cNvPr id="10244" name="Rectangle 3"/>
          <p:cNvSpPr>
            <a:spLocks noGrp="1" noChangeArrowheads="1"/>
          </p:cNvSpPr>
          <p:nvPr>
            <p:ph type="body" idx="4294967295"/>
          </p:nvPr>
        </p:nvSpPr>
        <p:spPr>
          <a:xfrm>
            <a:off x="250825" y="908050"/>
            <a:ext cx="8426450" cy="3097213"/>
          </a:xfrm>
        </p:spPr>
        <p:txBody>
          <a:bodyPr/>
          <a:lstStyle/>
          <a:p>
            <a:pPr marL="0" indent="0" algn="just" eaLnBrk="1" hangingPunct="1">
              <a:lnSpc>
                <a:spcPct val="125000"/>
              </a:lnSpc>
              <a:buFont typeface="Wingdings" pitchFamily="2" charset="2"/>
              <a:buNone/>
              <a:defRPr/>
            </a:pPr>
            <a:r>
              <a:rPr lang="en-US" sz="1800" b="1" i="1" dirty="0" smtClean="0">
                <a:solidFill>
                  <a:srgbClr val="FFFF00"/>
                </a:solidFill>
              </a:rPr>
              <a:t>(1) Acquisition-Learning Hypothesis</a:t>
            </a:r>
            <a:r>
              <a:rPr lang="en-US" sz="1800" dirty="0" smtClean="0"/>
              <a:t> </a:t>
            </a:r>
          </a:p>
          <a:p>
            <a:pPr marL="0" indent="0" algn="just" eaLnBrk="1" hangingPunct="1">
              <a:lnSpc>
                <a:spcPct val="125000"/>
              </a:lnSpc>
              <a:buFont typeface="Wingdings" pitchFamily="2" charset="2"/>
              <a:buNone/>
              <a:defRPr/>
            </a:pPr>
            <a:r>
              <a:rPr lang="en-US" sz="1800" dirty="0" err="1" smtClean="0"/>
              <a:t>Krashen</a:t>
            </a:r>
            <a:r>
              <a:rPr lang="en-US" sz="1800" dirty="0" smtClean="0"/>
              <a:t> suggests that adults have two different ways of developing competence in second languages: </a:t>
            </a:r>
            <a:r>
              <a:rPr lang="en-US" sz="1800" dirty="0" smtClean="0">
                <a:solidFill>
                  <a:srgbClr val="FFFF00"/>
                </a:solidFill>
              </a:rPr>
              <a:t>Acquisition</a:t>
            </a:r>
            <a:r>
              <a:rPr lang="en-US" sz="1800" dirty="0" smtClean="0"/>
              <a:t> and </a:t>
            </a:r>
            <a:r>
              <a:rPr lang="en-US" sz="1800" dirty="0" smtClean="0">
                <a:solidFill>
                  <a:srgbClr val="FFFF00"/>
                </a:solidFill>
              </a:rPr>
              <a:t>learning</a:t>
            </a:r>
            <a:r>
              <a:rPr lang="en-US" sz="1800" dirty="0" smtClean="0"/>
              <a:t>. "</a:t>
            </a:r>
            <a:r>
              <a:rPr lang="en-US" sz="1800" dirty="0" smtClean="0">
                <a:solidFill>
                  <a:srgbClr val="FFFF00"/>
                </a:solidFill>
              </a:rPr>
              <a:t>'Acquisition' is a subconscious process identical in all important ways to the process children utilize in acquiring their first language</a:t>
            </a:r>
            <a:r>
              <a:rPr lang="en-US" sz="1800" dirty="0" smtClean="0"/>
              <a:t>, ... [and] </a:t>
            </a:r>
            <a:r>
              <a:rPr lang="en-US" sz="1800" dirty="0" smtClean="0">
                <a:solidFill>
                  <a:srgbClr val="FFFF00"/>
                </a:solidFill>
              </a:rPr>
              <a:t>'learning'</a:t>
            </a:r>
            <a:r>
              <a:rPr lang="en-US" sz="1800" dirty="0" smtClean="0"/>
              <a:t> ..., [which is] </a:t>
            </a:r>
            <a:r>
              <a:rPr lang="en-US" sz="1800" dirty="0" smtClean="0">
                <a:solidFill>
                  <a:srgbClr val="FFFF00"/>
                </a:solidFill>
              </a:rPr>
              <a:t>a conscious process that results in 'knowing about' [the rules of] language"</a:t>
            </a:r>
            <a:r>
              <a:rPr lang="en-US" sz="1800" dirty="0" smtClean="0"/>
              <a:t> (</a:t>
            </a:r>
            <a:r>
              <a:rPr lang="en-US" sz="1800" dirty="0" err="1" smtClean="0"/>
              <a:t>Krashen</a:t>
            </a:r>
            <a:r>
              <a:rPr lang="en-US" sz="1800" dirty="0" smtClean="0"/>
              <a:t> 1985:1). </a:t>
            </a:r>
          </a:p>
          <a:p>
            <a:pPr marL="0" indent="0" algn="just" eaLnBrk="1" hangingPunct="1">
              <a:lnSpc>
                <a:spcPct val="125000"/>
              </a:lnSpc>
              <a:buFont typeface="Wingdings" pitchFamily="2" charset="2"/>
              <a:buNone/>
              <a:defRPr/>
            </a:pPr>
            <a:endParaRPr lang="en-US" sz="1800" dirty="0" smtClean="0"/>
          </a:p>
          <a:p>
            <a:pPr marL="0" indent="0" algn="just" eaLnBrk="1" hangingPunct="1">
              <a:lnSpc>
                <a:spcPct val="125000"/>
              </a:lnSpc>
              <a:buFont typeface="Wingdings" pitchFamily="2" charset="2"/>
              <a:buNone/>
              <a:defRPr/>
            </a:pPr>
            <a:r>
              <a:rPr lang="en-US" sz="1800" dirty="0" smtClean="0"/>
              <a:t>When one reads, LAD focuses on both ‘</a:t>
            </a:r>
            <a:r>
              <a:rPr lang="en-US" sz="1800" dirty="0" smtClean="0">
                <a:solidFill>
                  <a:srgbClr val="FFFF00"/>
                </a:solidFill>
              </a:rPr>
              <a:t>meaning</a:t>
            </a:r>
            <a:r>
              <a:rPr lang="en-US" sz="1800" dirty="0" smtClean="0"/>
              <a:t> and </a:t>
            </a:r>
            <a:r>
              <a:rPr lang="en-US" sz="1800" dirty="0" smtClean="0">
                <a:solidFill>
                  <a:srgbClr val="FFFF00"/>
                </a:solidFill>
              </a:rPr>
              <a:t>form</a:t>
            </a:r>
            <a:r>
              <a:rPr lang="en-US" sz="1800" dirty="0" smtClean="0"/>
              <a:t>’.</a:t>
            </a:r>
          </a:p>
        </p:txBody>
      </p:sp>
      <p:pic>
        <p:nvPicPr>
          <p:cNvPr id="14340" name="Picture 11" descr="Study%20Group%20Seb"/>
          <p:cNvPicPr>
            <a:picLocks noChangeAspect="1" noChangeArrowheads="1"/>
          </p:cNvPicPr>
          <p:nvPr/>
        </p:nvPicPr>
        <p:blipFill>
          <a:blip r:embed="rId3" cstate="print"/>
          <a:srcRect/>
          <a:stretch>
            <a:fillRect/>
          </a:stretch>
        </p:blipFill>
        <p:spPr bwMode="auto">
          <a:xfrm>
            <a:off x="5470525" y="4673600"/>
            <a:ext cx="3673475" cy="2184400"/>
          </a:xfrm>
          <a:prstGeom prst="rect">
            <a:avLst/>
          </a:prstGeom>
          <a:noFill/>
          <a:ln w="9525">
            <a:noFill/>
            <a:miter lim="800000"/>
            <a:headEnd/>
            <a:tailEnd/>
          </a:ln>
        </p:spPr>
      </p:pic>
      <p:pic>
        <p:nvPicPr>
          <p:cNvPr id="14341" name="Picture 12" descr="inthetub"/>
          <p:cNvPicPr>
            <a:picLocks noChangeAspect="1" noChangeArrowheads="1"/>
          </p:cNvPicPr>
          <p:nvPr/>
        </p:nvPicPr>
        <p:blipFill>
          <a:blip r:embed="rId4" cstate="print"/>
          <a:srcRect/>
          <a:stretch>
            <a:fillRect/>
          </a:stretch>
        </p:blipFill>
        <p:spPr bwMode="auto">
          <a:xfrm>
            <a:off x="0" y="4652963"/>
            <a:ext cx="1979613" cy="220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179388" y="1052513"/>
            <a:ext cx="6480175" cy="4519612"/>
          </a:xfrm>
        </p:spPr>
        <p:txBody>
          <a:bodyPr/>
          <a:lstStyle/>
          <a:p>
            <a:pPr marL="0" indent="0" eaLnBrk="1" hangingPunct="1">
              <a:lnSpc>
                <a:spcPct val="80000"/>
              </a:lnSpc>
              <a:buFont typeface="Wingdings" pitchFamily="2" charset="2"/>
              <a:buNone/>
              <a:defRPr/>
            </a:pPr>
            <a:r>
              <a:rPr lang="en-US" sz="2000" b="1" i="1" smtClean="0">
                <a:solidFill>
                  <a:srgbClr val="FFFF00"/>
                </a:solidFill>
              </a:rPr>
              <a:t>(2)</a:t>
            </a:r>
            <a:r>
              <a:rPr lang="en-US" sz="1800" b="1" i="1" smtClean="0">
                <a:solidFill>
                  <a:srgbClr val="FFFF00"/>
                </a:solidFill>
              </a:rPr>
              <a:t> Natural Order Hypothesis</a:t>
            </a:r>
            <a:br>
              <a:rPr lang="en-US" sz="1800" b="1" i="1" smtClean="0">
                <a:solidFill>
                  <a:srgbClr val="FFFF00"/>
                </a:solidFill>
              </a:rPr>
            </a:br>
            <a:r>
              <a:rPr lang="en-US" sz="1800" smtClean="0"/>
              <a:t/>
            </a:r>
            <a:br>
              <a:rPr lang="en-US" sz="1800" smtClean="0"/>
            </a:br>
            <a:r>
              <a:rPr lang="en-US" sz="1800" smtClean="0"/>
              <a:t>According to Krashen, </a:t>
            </a:r>
            <a:r>
              <a:rPr lang="en-US" sz="1800" smtClean="0">
                <a:solidFill>
                  <a:srgbClr val="FFFF00"/>
                </a:solidFill>
              </a:rPr>
              <a:t>the acquisition of grammatical structures proceeds in a predicted progression</a:t>
            </a:r>
            <a:r>
              <a:rPr lang="en-US" sz="1800" smtClean="0"/>
              <a:t>. Certain grammatical structures or morphemes are acquired before others in first language acquisition and there is a similar natural order in SLA. </a:t>
            </a:r>
            <a:br>
              <a:rPr lang="en-US" sz="1800" smtClean="0"/>
            </a:br>
            <a:r>
              <a:rPr lang="en-US" sz="1800" smtClean="0"/>
              <a:t/>
            </a:r>
            <a:br>
              <a:rPr lang="en-US" sz="1800" smtClean="0"/>
            </a:br>
            <a:r>
              <a:rPr lang="en-US" sz="1800" smtClean="0">
                <a:solidFill>
                  <a:srgbClr val="FFFF00"/>
                </a:solidFill>
              </a:rPr>
              <a:t>-Ing--------Aux---------Irregular------Regular Past</a:t>
            </a:r>
            <a:br>
              <a:rPr lang="en-US" sz="1800" smtClean="0">
                <a:solidFill>
                  <a:srgbClr val="FFFF00"/>
                </a:solidFill>
              </a:rPr>
            </a:br>
            <a:r>
              <a:rPr lang="en-US" sz="1800" smtClean="0">
                <a:solidFill>
                  <a:srgbClr val="FFFF00"/>
                </a:solidFill>
              </a:rPr>
              <a:t>Plural-----&gt;Article----&gt;Past----------&gt;3rd Sing.</a:t>
            </a:r>
            <a:br>
              <a:rPr lang="en-US" sz="1800" smtClean="0">
                <a:solidFill>
                  <a:srgbClr val="FFFF00"/>
                </a:solidFill>
              </a:rPr>
            </a:br>
            <a:r>
              <a:rPr lang="en-US" sz="1800" smtClean="0">
                <a:solidFill>
                  <a:srgbClr val="FFFF00"/>
                </a:solidFill>
              </a:rPr>
              <a:t>Copula--------------------------------Possessive</a:t>
            </a:r>
            <a:r>
              <a:rPr lang="en-US" sz="1800" smtClean="0"/>
              <a:t/>
            </a:r>
            <a:br>
              <a:rPr lang="en-US" sz="1800" smtClean="0"/>
            </a:br>
            <a:r>
              <a:rPr lang="en-US" sz="1800" smtClean="0"/>
              <a:t/>
            </a:r>
            <a:br>
              <a:rPr lang="en-US" sz="1800" smtClean="0"/>
            </a:br>
            <a:r>
              <a:rPr lang="en-US" sz="1800" smtClean="0"/>
              <a:t>The implication of natural order is not that second or foreign language teaching materials should be arranged in accordance with this sequence but that acquisition is subconscious and free from conscious intervention</a:t>
            </a:r>
            <a:r>
              <a:rPr lang="tr-TR" sz="1800" smtClean="0"/>
              <a:t>.</a:t>
            </a:r>
            <a:r>
              <a:rPr lang="en-US" sz="1800" smtClean="0"/>
              <a:t/>
            </a:r>
            <a:br>
              <a:rPr lang="en-US" sz="1800" smtClean="0"/>
            </a:br>
            <a:endParaRPr lang="tr-TR" sz="1800" smtClean="0"/>
          </a:p>
          <a:p>
            <a:pPr marL="0" indent="0" eaLnBrk="1" hangingPunct="1">
              <a:lnSpc>
                <a:spcPct val="80000"/>
              </a:lnSpc>
              <a:buFont typeface="Wingdings" pitchFamily="2" charset="2"/>
              <a:buNone/>
              <a:defRPr/>
            </a:pPr>
            <a:r>
              <a:rPr lang="tr-TR" sz="1800" smtClean="0"/>
              <a:t>- Mostly handouts are misleading or insufficient because they don’t address students’ level and interest</a:t>
            </a:r>
            <a:endParaRPr lang="en-US" sz="1800" smtClean="0"/>
          </a:p>
        </p:txBody>
      </p:sp>
      <p:pic>
        <p:nvPicPr>
          <p:cNvPr id="15363" name="Picture 7" descr="gram_book"/>
          <p:cNvPicPr>
            <a:picLocks noChangeAspect="1" noChangeArrowheads="1"/>
          </p:cNvPicPr>
          <p:nvPr/>
        </p:nvPicPr>
        <p:blipFill>
          <a:blip r:embed="rId2" cstate="print">
            <a:lum bright="54000" contrast="6000"/>
          </a:blip>
          <a:srcRect/>
          <a:stretch>
            <a:fillRect/>
          </a:stretch>
        </p:blipFill>
        <p:spPr bwMode="auto">
          <a:xfrm>
            <a:off x="6804025" y="0"/>
            <a:ext cx="2339975" cy="3573463"/>
          </a:xfrm>
          <a:prstGeom prst="rect">
            <a:avLst/>
          </a:prstGeom>
          <a:noFill/>
          <a:ln w="9525">
            <a:noFill/>
            <a:miter lim="800000"/>
            <a:headEnd/>
            <a:tailEnd/>
          </a:ln>
        </p:spPr>
      </p:pic>
      <p:pic>
        <p:nvPicPr>
          <p:cNvPr id="15364" name="Picture 8" descr="tree"/>
          <p:cNvPicPr>
            <a:picLocks noChangeAspect="1" noChangeArrowheads="1"/>
          </p:cNvPicPr>
          <p:nvPr/>
        </p:nvPicPr>
        <p:blipFill>
          <a:blip r:embed="rId3" cstate="print"/>
          <a:srcRect/>
          <a:stretch>
            <a:fillRect/>
          </a:stretch>
        </p:blipFill>
        <p:spPr bwMode="auto">
          <a:xfrm>
            <a:off x="6804025" y="3560763"/>
            <a:ext cx="2339975" cy="32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tr-TR" smtClean="0"/>
              <a:t>energizer</a:t>
            </a:r>
            <a:endParaRPr lang="en-US" smtClean="0"/>
          </a:p>
        </p:txBody>
      </p:sp>
      <p:pic>
        <p:nvPicPr>
          <p:cNvPr id="16387" name="Picture 6" descr="funny_animals_54"/>
          <p:cNvPicPr>
            <a:picLocks noChangeAspect="1" noChangeArrowheads="1"/>
          </p:cNvPicPr>
          <p:nvPr/>
        </p:nvPicPr>
        <p:blipFill>
          <a:blip r:embed="rId2" cstate="print"/>
          <a:srcRect/>
          <a:stretch>
            <a:fillRect/>
          </a:stretch>
        </p:blipFill>
        <p:spPr bwMode="auto">
          <a:xfrm>
            <a:off x="2555875" y="1268413"/>
            <a:ext cx="3892550"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cellphne"/>
          <p:cNvPicPr>
            <a:picLocks noChangeAspect="1" noChangeArrowheads="1"/>
          </p:cNvPicPr>
          <p:nvPr/>
        </p:nvPicPr>
        <p:blipFill>
          <a:blip r:embed="rId2" cstate="print"/>
          <a:srcRect/>
          <a:stretch>
            <a:fillRect/>
          </a:stretch>
        </p:blipFill>
        <p:spPr bwMode="auto">
          <a:xfrm>
            <a:off x="6588125" y="0"/>
            <a:ext cx="2555875" cy="2566988"/>
          </a:xfrm>
          <a:prstGeom prst="rect">
            <a:avLst/>
          </a:prstGeom>
          <a:noFill/>
          <a:ln w="9525">
            <a:noFill/>
            <a:miter lim="800000"/>
            <a:headEnd/>
            <a:tailEnd/>
          </a:ln>
        </p:spPr>
      </p:pic>
      <p:sp>
        <p:nvSpPr>
          <p:cNvPr id="2" name="Rectangle 2"/>
          <p:cNvSpPr>
            <a:spLocks noGrp="1" noChangeArrowheads="1"/>
          </p:cNvSpPr>
          <p:nvPr>
            <p:ph type="title" idx="4294967295"/>
          </p:nvPr>
        </p:nvSpPr>
        <p:spPr>
          <a:xfrm>
            <a:off x="914400" y="188913"/>
            <a:ext cx="8229600" cy="1079500"/>
          </a:xfrm>
        </p:spPr>
        <p:txBody>
          <a:bodyPr/>
          <a:lstStyle/>
          <a:p>
            <a:pPr eaLnBrk="1" hangingPunct="1">
              <a:defRPr/>
            </a:pPr>
            <a:r>
              <a:rPr lang="en-US" sz="4000">
                <a:effectLst>
                  <a:outerShdw blurRad="38100" dist="38100" dir="2700000" algn="tl">
                    <a:srgbClr val="FFFFFF"/>
                  </a:outerShdw>
                </a:effectLst>
              </a:rPr>
              <a:t/>
            </a:r>
            <a:br>
              <a:rPr lang="en-US" sz="4000">
                <a:effectLst>
                  <a:outerShdw blurRad="38100" dist="38100" dir="2700000" algn="tl">
                    <a:srgbClr val="FFFFFF"/>
                  </a:outerShdw>
                </a:effectLst>
              </a:rPr>
            </a:br>
            <a:endParaRPr lang="en-US" sz="4000">
              <a:effectLst>
                <a:outerShdw blurRad="38100" dist="38100" dir="2700000" algn="tl">
                  <a:srgbClr val="FFFFFF"/>
                </a:outerShdw>
              </a:effectLst>
            </a:endParaRPr>
          </a:p>
        </p:txBody>
      </p:sp>
      <p:sp>
        <p:nvSpPr>
          <p:cNvPr id="13316" name="Rectangle 3"/>
          <p:cNvSpPr>
            <a:spLocks noGrp="1" noChangeArrowheads="1"/>
          </p:cNvSpPr>
          <p:nvPr>
            <p:ph type="body" idx="4294967295"/>
          </p:nvPr>
        </p:nvSpPr>
        <p:spPr>
          <a:xfrm>
            <a:off x="0" y="404813"/>
            <a:ext cx="6443663" cy="6119812"/>
          </a:xfrm>
        </p:spPr>
        <p:txBody>
          <a:bodyPr/>
          <a:lstStyle/>
          <a:p>
            <a:pPr eaLnBrk="1" hangingPunct="1">
              <a:lnSpc>
                <a:spcPct val="80000"/>
              </a:lnSpc>
              <a:defRPr/>
            </a:pPr>
            <a:r>
              <a:rPr lang="en-US" sz="1800" b="1" i="1" smtClean="0">
                <a:solidFill>
                  <a:srgbClr val="FFFF00"/>
                </a:solidFill>
              </a:rPr>
              <a:t>3) Krashen’s Input Hypothesis</a:t>
            </a:r>
            <a:br>
              <a:rPr lang="en-US" sz="1800" b="1" i="1" smtClean="0">
                <a:solidFill>
                  <a:srgbClr val="FFFF00"/>
                </a:solidFill>
              </a:rPr>
            </a:br>
            <a:r>
              <a:rPr lang="en-US" sz="1800" smtClean="0"/>
              <a:t/>
            </a:r>
            <a:br>
              <a:rPr lang="en-US" sz="1800" smtClean="0"/>
            </a:br>
            <a:r>
              <a:rPr lang="en-US" sz="1600" smtClean="0"/>
              <a:t>This hypothesis relates to acquisition, not to learning. Krashen claims that people acquire language best </a:t>
            </a:r>
            <a:r>
              <a:rPr lang="en-US" sz="1600" smtClean="0">
                <a:solidFill>
                  <a:srgbClr val="FFFF00"/>
                </a:solidFill>
              </a:rPr>
              <a:t>by understanding input that is a little beyond their present level of competence</a:t>
            </a:r>
            <a:r>
              <a:rPr lang="en-US" sz="1600" smtClean="0"/>
              <a:t>. Consequently, Krashen believes that </a:t>
            </a:r>
            <a:r>
              <a:rPr lang="en-US" sz="1600" smtClean="0">
                <a:solidFill>
                  <a:srgbClr val="FFFF00"/>
                </a:solidFill>
              </a:rPr>
              <a:t>'comprehensible input</a:t>
            </a:r>
            <a:r>
              <a:rPr lang="en-US" sz="1600" smtClean="0"/>
              <a:t>' (that is, i + 1) should be provided. The 'input' should be relevant and 'not grammatically sequenced'. </a:t>
            </a:r>
            <a:br>
              <a:rPr lang="en-US" sz="1600" smtClean="0"/>
            </a:br>
            <a:r>
              <a:rPr lang="en-US" sz="1600" smtClean="0"/>
              <a:t/>
            </a:r>
            <a:br>
              <a:rPr lang="en-US" sz="1600" smtClean="0"/>
            </a:br>
            <a:r>
              <a:rPr lang="en-US" sz="1600" smtClean="0"/>
              <a:t/>
            </a:r>
            <a:br>
              <a:rPr lang="en-US" sz="1600" smtClean="0"/>
            </a:br>
            <a:r>
              <a:rPr lang="en-US" sz="1600" smtClean="0"/>
              <a:t>".. </a:t>
            </a:r>
            <a:r>
              <a:rPr lang="en-US" sz="1800" smtClean="0"/>
              <a:t>child acquirers of a first language are provided with samples of </a:t>
            </a:r>
            <a:r>
              <a:rPr lang="en-US" sz="1800" smtClean="0">
                <a:solidFill>
                  <a:srgbClr val="FFFF00"/>
                </a:solidFill>
              </a:rPr>
              <a:t>'caretaker' speech</a:t>
            </a:r>
            <a:r>
              <a:rPr lang="en-US" sz="1800" smtClean="0"/>
              <a:t>, rough - tuned to their present level of understanding, ..[and] adult acquirers of a second language [should be] provided with simple codes that facilitate second language comprehension." </a:t>
            </a:r>
            <a:br>
              <a:rPr lang="en-US" sz="1800" smtClean="0"/>
            </a:br>
            <a:r>
              <a:rPr lang="en-US" sz="1800" smtClean="0"/>
              <a:t>(Richards, J. 1986:133)</a:t>
            </a:r>
            <a:r>
              <a:rPr lang="en-US" sz="1600" smtClean="0"/>
              <a:t/>
            </a:r>
            <a:br>
              <a:rPr lang="en-US" sz="1600" smtClean="0"/>
            </a:br>
            <a:endParaRPr lang="en-US" sz="1600" smtClean="0"/>
          </a:p>
          <a:p>
            <a:pPr eaLnBrk="1" hangingPunct="1">
              <a:lnSpc>
                <a:spcPct val="80000"/>
              </a:lnSpc>
              <a:defRPr/>
            </a:pPr>
            <a:r>
              <a:rPr lang="en-US" sz="1600" smtClean="0"/>
              <a:t>At age of 5 a child speaks mother language very fluently and accurately.</a:t>
            </a:r>
            <a:endParaRPr lang="tr-TR" sz="1600" smtClean="0"/>
          </a:p>
          <a:p>
            <a:pPr eaLnBrk="1" hangingPunct="1">
              <a:lnSpc>
                <a:spcPct val="80000"/>
              </a:lnSpc>
              <a:defRPr/>
            </a:pPr>
            <a:endParaRPr lang="tr-TR" sz="1600" smtClean="0"/>
          </a:p>
          <a:p>
            <a:pPr eaLnBrk="1" hangingPunct="1">
              <a:lnSpc>
                <a:spcPct val="80000"/>
              </a:lnSpc>
              <a:defRPr/>
            </a:pPr>
            <a:r>
              <a:rPr lang="tr-TR" sz="1600" smtClean="0"/>
              <a:t>Comprehensible input plays the major role all the rest is minor in SLA</a:t>
            </a:r>
            <a:endParaRPr lang="en-US" sz="1600" smtClean="0"/>
          </a:p>
        </p:txBody>
      </p:sp>
      <p:pic>
        <p:nvPicPr>
          <p:cNvPr id="17413" name="Picture 11" descr="Iceberg -  of what a whole iceberg might look like under water">
            <a:hlinkClick r:id="rId3"/>
          </p:cNvPr>
          <p:cNvPicPr>
            <a:picLocks noChangeAspect="1" noChangeArrowheads="1"/>
          </p:cNvPicPr>
          <p:nvPr/>
        </p:nvPicPr>
        <p:blipFill>
          <a:blip r:embed="rId4" cstate="print"/>
          <a:srcRect/>
          <a:stretch>
            <a:fillRect/>
          </a:stretch>
        </p:blipFill>
        <p:spPr bwMode="auto">
          <a:xfrm>
            <a:off x="6588125" y="2565400"/>
            <a:ext cx="2555875"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5613" y="620713"/>
            <a:ext cx="8226425" cy="5475287"/>
          </a:xfrm>
        </p:spPr>
        <p:txBody>
          <a:bodyPr/>
          <a:lstStyle/>
          <a:p>
            <a:pPr eaLnBrk="1" hangingPunct="1">
              <a:lnSpc>
                <a:spcPct val="80000"/>
              </a:lnSpc>
              <a:defRPr/>
            </a:pPr>
            <a:r>
              <a:rPr lang="en-US" sz="2000" b="1" i="1" smtClean="0">
                <a:solidFill>
                  <a:srgbClr val="FFFF00"/>
                </a:solidFill>
              </a:rPr>
              <a:t>(4) Krashen’s Monitor Hypothesis:</a:t>
            </a:r>
            <a:br>
              <a:rPr lang="en-US" sz="2000" b="1" i="1" smtClean="0">
                <a:solidFill>
                  <a:srgbClr val="FFFF00"/>
                </a:solidFill>
              </a:rPr>
            </a:br>
            <a:r>
              <a:rPr lang="en-US" sz="1500" smtClean="0"/>
              <a:t/>
            </a:r>
            <a:br>
              <a:rPr lang="en-US" sz="1500" smtClean="0"/>
            </a:br>
            <a:r>
              <a:rPr lang="en-US" sz="2000" smtClean="0"/>
              <a:t>As</a:t>
            </a:r>
            <a:r>
              <a:rPr lang="tr-TR" sz="2000" smtClean="0"/>
              <a:t> it</a:t>
            </a:r>
            <a:r>
              <a:rPr lang="en-US" sz="2000" smtClean="0"/>
              <a:t> is mentioned, adult second language learners have two means for internalizing the target language. The first is </a:t>
            </a:r>
            <a:r>
              <a:rPr lang="en-US" sz="2000" smtClean="0">
                <a:solidFill>
                  <a:srgbClr val="FFFF00"/>
                </a:solidFill>
              </a:rPr>
              <a:t>'acquisition'</a:t>
            </a:r>
            <a:r>
              <a:rPr lang="en-US" sz="2000" smtClean="0"/>
              <a:t> which is a </a:t>
            </a:r>
            <a:r>
              <a:rPr lang="en-US" sz="2000" smtClean="0">
                <a:solidFill>
                  <a:srgbClr val="FFFF00"/>
                </a:solidFill>
              </a:rPr>
              <a:t>subconscious and intuitive process</a:t>
            </a:r>
            <a:r>
              <a:rPr lang="en-US" sz="2000" smtClean="0"/>
              <a:t> of constructing the system of a language. The second means is </a:t>
            </a:r>
            <a:r>
              <a:rPr lang="en-US" sz="2000" smtClean="0">
                <a:solidFill>
                  <a:srgbClr val="FFFF00"/>
                </a:solidFill>
              </a:rPr>
              <a:t>a conscious learning process</a:t>
            </a:r>
            <a:r>
              <a:rPr lang="en-US" sz="2000" smtClean="0"/>
              <a:t> in which learners attend to form, figure out rules and are generally aware of their own process. </a:t>
            </a:r>
            <a:endParaRPr lang="tr-TR" sz="2000" smtClean="0"/>
          </a:p>
          <a:p>
            <a:pPr eaLnBrk="1" hangingPunct="1">
              <a:lnSpc>
                <a:spcPct val="80000"/>
              </a:lnSpc>
              <a:defRPr/>
            </a:pPr>
            <a:endParaRPr lang="tr-TR" sz="2000" smtClean="0"/>
          </a:p>
          <a:p>
            <a:pPr eaLnBrk="1" hangingPunct="1">
              <a:lnSpc>
                <a:spcPct val="80000"/>
              </a:lnSpc>
              <a:defRPr/>
            </a:pPr>
            <a:r>
              <a:rPr lang="en-US" sz="2000" smtClean="0"/>
              <a:t>The </a:t>
            </a:r>
            <a:r>
              <a:rPr lang="en-US" sz="2000" smtClean="0">
                <a:solidFill>
                  <a:srgbClr val="FFFF00"/>
                </a:solidFill>
              </a:rPr>
              <a:t>'monitor</a:t>
            </a:r>
            <a:r>
              <a:rPr lang="en-US" sz="2000" smtClean="0"/>
              <a:t>' is an aspect of this second process. It </a:t>
            </a:r>
            <a:r>
              <a:rPr lang="en-US" sz="2000" smtClean="0">
                <a:solidFill>
                  <a:srgbClr val="FFFF00"/>
                </a:solidFill>
              </a:rPr>
              <a:t>edits and make</a:t>
            </a:r>
            <a:r>
              <a:rPr lang="tr-TR" sz="2000" smtClean="0">
                <a:solidFill>
                  <a:srgbClr val="FFFF00"/>
                </a:solidFill>
              </a:rPr>
              <a:t>s</a:t>
            </a:r>
            <a:r>
              <a:rPr lang="en-US" sz="2000" smtClean="0"/>
              <a:t> corrections </a:t>
            </a:r>
            <a:r>
              <a:rPr lang="tr-TR" sz="2000" smtClean="0"/>
              <a:t>to the output</a:t>
            </a:r>
            <a:r>
              <a:rPr lang="en-US" sz="2000" smtClean="0"/>
              <a:t>. Krashen believes that </a:t>
            </a:r>
            <a:r>
              <a:rPr lang="en-US" sz="2000" smtClean="0">
                <a:solidFill>
                  <a:srgbClr val="FFFF00"/>
                </a:solidFill>
              </a:rPr>
              <a:t>'fluency</a:t>
            </a:r>
            <a:r>
              <a:rPr lang="en-US" sz="2000" smtClean="0"/>
              <a:t>' in second language performance is due to </a:t>
            </a:r>
            <a:r>
              <a:rPr lang="en-US" sz="2000" smtClean="0">
                <a:solidFill>
                  <a:srgbClr val="FFFF00"/>
                </a:solidFill>
              </a:rPr>
              <a:t>'what we have acquired</a:t>
            </a:r>
            <a:r>
              <a:rPr lang="en-US" sz="2000" smtClean="0"/>
              <a:t>', </a:t>
            </a:r>
            <a:r>
              <a:rPr lang="en-US" sz="2000" smtClean="0">
                <a:solidFill>
                  <a:srgbClr val="FFFF00"/>
                </a:solidFill>
              </a:rPr>
              <a:t>not 'what we have learned':</a:t>
            </a:r>
            <a:r>
              <a:rPr lang="en-US" sz="2000" smtClean="0"/>
              <a:t> Adults should do as much acquiring as possible for the purpose of achieving communicative fluency. </a:t>
            </a:r>
            <a:endParaRPr lang="tr-TR" sz="2000" smtClean="0"/>
          </a:p>
          <a:p>
            <a:pPr eaLnBrk="1" hangingPunct="1">
              <a:lnSpc>
                <a:spcPct val="80000"/>
              </a:lnSpc>
              <a:defRPr/>
            </a:pPr>
            <a:endParaRPr lang="tr-TR" sz="2000" smtClean="0"/>
          </a:p>
          <a:p>
            <a:pPr eaLnBrk="1" hangingPunct="1">
              <a:lnSpc>
                <a:spcPct val="80000"/>
              </a:lnSpc>
              <a:defRPr/>
            </a:pPr>
            <a:r>
              <a:rPr lang="en-US" sz="2000" smtClean="0"/>
              <a:t>Krashen suggests three conditions for </a:t>
            </a:r>
            <a:r>
              <a:rPr lang="tr-TR" sz="2000" smtClean="0"/>
              <a:t>Monitor</a:t>
            </a:r>
            <a:r>
              <a:rPr lang="en-US" sz="2000" smtClean="0"/>
              <a:t> use: (1) there must be enough time; (2) the focus must be on form and not on meaning; (3) the learner must know the rule.</a:t>
            </a:r>
            <a:br>
              <a:rPr lang="en-US" sz="2000" smtClean="0"/>
            </a:b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tr-TR" smtClean="0"/>
              <a:t>energizer</a:t>
            </a:r>
            <a:endParaRPr lang="en-US" smtClean="0"/>
          </a:p>
        </p:txBody>
      </p:sp>
      <p:pic>
        <p:nvPicPr>
          <p:cNvPr id="19459" name="Picture 6" descr="funny-animal-pic"/>
          <p:cNvPicPr>
            <a:picLocks noChangeAspect="1" noChangeArrowheads="1"/>
          </p:cNvPicPr>
          <p:nvPr/>
        </p:nvPicPr>
        <p:blipFill>
          <a:blip r:embed="rId2" cstate="print"/>
          <a:srcRect/>
          <a:stretch>
            <a:fillRect/>
          </a:stretch>
        </p:blipFill>
        <p:spPr bwMode="auto">
          <a:xfrm>
            <a:off x="1835150" y="1628775"/>
            <a:ext cx="5408613" cy="422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323850" y="260350"/>
            <a:ext cx="8569325" cy="3025775"/>
          </a:xfrm>
        </p:spPr>
        <p:txBody>
          <a:bodyPr/>
          <a:lstStyle/>
          <a:p>
            <a:pPr marL="400050" lvl="1" indent="0" eaLnBrk="1" hangingPunct="1">
              <a:lnSpc>
                <a:spcPct val="110000"/>
              </a:lnSpc>
              <a:buFont typeface="Wingdings" pitchFamily="2" charset="2"/>
              <a:buNone/>
              <a:defRPr/>
            </a:pPr>
            <a:r>
              <a:rPr lang="en-US" sz="1800" b="1" i="1" smtClean="0">
                <a:solidFill>
                  <a:srgbClr val="FFFF00"/>
                </a:solidFill>
              </a:rPr>
              <a:t>(</a:t>
            </a:r>
            <a:r>
              <a:rPr lang="tr-TR" sz="1800" b="1" i="1" smtClean="0">
                <a:solidFill>
                  <a:srgbClr val="FFFF00"/>
                </a:solidFill>
              </a:rPr>
              <a:t>5</a:t>
            </a:r>
            <a:r>
              <a:rPr lang="en-US" sz="1800" b="1" i="1" smtClean="0">
                <a:solidFill>
                  <a:srgbClr val="FFFF00"/>
                </a:solidFill>
              </a:rPr>
              <a:t>) Krashen’s Affective Filter Hypothesis</a:t>
            </a:r>
            <a:br>
              <a:rPr lang="en-US" sz="1800" b="1" i="1" smtClean="0">
                <a:solidFill>
                  <a:srgbClr val="FFFF00"/>
                </a:solidFill>
              </a:rPr>
            </a:br>
            <a:r>
              <a:rPr lang="en-US" sz="1800" smtClean="0"/>
              <a:t/>
            </a:r>
            <a:br>
              <a:rPr lang="en-US" sz="1800" smtClean="0"/>
            </a:br>
            <a:r>
              <a:rPr lang="en-US" sz="1800" smtClean="0">
                <a:solidFill>
                  <a:srgbClr val="FFFF00"/>
                </a:solidFill>
              </a:rPr>
              <a:t>The learner's emotional state</a:t>
            </a:r>
            <a:r>
              <a:rPr lang="en-US" sz="1800" smtClean="0"/>
              <a:t>, according to Krashen, </a:t>
            </a:r>
            <a:r>
              <a:rPr lang="en-US" sz="1800" smtClean="0">
                <a:solidFill>
                  <a:srgbClr val="FFFF00"/>
                </a:solidFill>
              </a:rPr>
              <a:t>is just like an adjustable filter which freely passes or hinders input necessary to acquisition</a:t>
            </a:r>
            <a:r>
              <a:rPr lang="en-US" sz="1800" smtClean="0"/>
              <a:t>. In other words, input must be achieved in </a:t>
            </a:r>
            <a:r>
              <a:rPr lang="en-US" sz="1800" smtClean="0">
                <a:solidFill>
                  <a:srgbClr val="FFFF00"/>
                </a:solidFill>
              </a:rPr>
              <a:t>low-anxiety</a:t>
            </a:r>
            <a:r>
              <a:rPr lang="en-US" sz="1800" smtClean="0"/>
              <a:t> </a:t>
            </a:r>
            <a:r>
              <a:rPr lang="en-US" sz="1800" smtClean="0">
                <a:solidFill>
                  <a:srgbClr val="FFFF00"/>
                </a:solidFill>
              </a:rPr>
              <a:t>contexts </a:t>
            </a:r>
            <a:r>
              <a:rPr lang="en-US" sz="1800" smtClean="0"/>
              <a:t>since acquirers with a low affective filter receive more input and interact with confidence. The filter is 'affective' because there are some factors which regulate its strength. These factors are </a:t>
            </a:r>
            <a:r>
              <a:rPr lang="en-US" sz="1800" smtClean="0">
                <a:solidFill>
                  <a:srgbClr val="FFFF00"/>
                </a:solidFill>
              </a:rPr>
              <a:t>self-confidence</a:t>
            </a:r>
            <a:r>
              <a:rPr lang="en-US" sz="1800" smtClean="0"/>
              <a:t>, </a:t>
            </a:r>
            <a:r>
              <a:rPr lang="en-US" sz="1800" smtClean="0">
                <a:solidFill>
                  <a:srgbClr val="FFFF00"/>
                </a:solidFill>
              </a:rPr>
              <a:t>motivation</a:t>
            </a:r>
            <a:r>
              <a:rPr lang="en-US" sz="1800" smtClean="0"/>
              <a:t> and </a:t>
            </a:r>
            <a:r>
              <a:rPr lang="en-US" sz="1800" smtClean="0">
                <a:solidFill>
                  <a:srgbClr val="FFFF00"/>
                </a:solidFill>
              </a:rPr>
              <a:t>anxiety state</a:t>
            </a:r>
            <a:r>
              <a:rPr lang="en-US" sz="1800" smtClean="0"/>
              <a:t>. </a:t>
            </a:r>
          </a:p>
        </p:txBody>
      </p:sp>
      <p:pic>
        <p:nvPicPr>
          <p:cNvPr id="20483" name="Picture 7" descr="humanmind_sm"/>
          <p:cNvPicPr>
            <a:picLocks noChangeAspect="1" noChangeArrowheads="1"/>
          </p:cNvPicPr>
          <p:nvPr/>
        </p:nvPicPr>
        <p:blipFill>
          <a:blip r:embed="rId2" cstate="print"/>
          <a:srcRect/>
          <a:stretch>
            <a:fillRect/>
          </a:stretch>
        </p:blipFill>
        <p:spPr bwMode="auto">
          <a:xfrm>
            <a:off x="5292725" y="4005263"/>
            <a:ext cx="2379663" cy="2252662"/>
          </a:xfrm>
          <a:prstGeom prst="rect">
            <a:avLst/>
          </a:prstGeom>
          <a:noFill/>
          <a:ln w="9525">
            <a:noFill/>
            <a:miter lim="800000"/>
            <a:headEnd/>
            <a:tailEnd/>
          </a:ln>
        </p:spPr>
      </p:pic>
      <p:pic>
        <p:nvPicPr>
          <p:cNvPr id="20484" name="Picture 9" descr="affective filter"/>
          <p:cNvPicPr>
            <a:picLocks noChangeAspect="1" noChangeArrowheads="1"/>
          </p:cNvPicPr>
          <p:nvPr/>
        </p:nvPicPr>
        <p:blipFill>
          <a:blip r:embed="rId3" cstate="print"/>
          <a:srcRect/>
          <a:stretch>
            <a:fillRect/>
          </a:stretch>
        </p:blipFill>
        <p:spPr bwMode="auto">
          <a:xfrm>
            <a:off x="900113" y="4221163"/>
            <a:ext cx="4429125" cy="203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defRPr/>
            </a:pPr>
            <a:r>
              <a:rPr lang="en-US" sz="4000">
                <a:effectLst>
                  <a:outerShdw blurRad="38100" dist="38100" dir="2700000" algn="tl">
                    <a:srgbClr val="FFFFFF"/>
                  </a:outerShdw>
                </a:effectLst>
              </a:rPr>
              <a:t>THANK YOU FOR PARTICIPATION!</a:t>
            </a:r>
          </a:p>
        </p:txBody>
      </p:sp>
      <p:pic>
        <p:nvPicPr>
          <p:cNvPr id="21507" name="Picture 3"/>
          <p:cNvPicPr>
            <a:picLocks noGrp="1" noChangeAspect="1" noChangeArrowheads="1"/>
          </p:cNvPicPr>
          <p:nvPr>
            <p:ph idx="4294967295"/>
          </p:nvPr>
        </p:nvPicPr>
        <p:blipFill>
          <a:blip r:embed="rId2" cstate="print"/>
          <a:srcRect/>
          <a:stretch>
            <a:fillRect/>
          </a:stretch>
        </p:blipFill>
        <p:spPr>
          <a:xfrm>
            <a:off x="3394075" y="2143125"/>
            <a:ext cx="2347913" cy="34083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5613" y="273050"/>
            <a:ext cx="8226425" cy="417513"/>
          </a:xfrm>
        </p:spPr>
        <p:txBody>
          <a:bodyPr/>
          <a:lstStyle/>
          <a:p>
            <a:pPr eaLnBrk="1" hangingPunct="1">
              <a:defRPr/>
            </a:pPr>
            <a:r>
              <a:rPr lang="tr-TR" sz="2800" smtClean="0">
                <a:solidFill>
                  <a:srgbClr val="FFFF00"/>
                </a:solidFill>
              </a:rPr>
              <a:t>BACKGROUND </a:t>
            </a:r>
          </a:p>
        </p:txBody>
      </p:sp>
      <p:sp>
        <p:nvSpPr>
          <p:cNvPr id="38915" name="Rectangle 3"/>
          <p:cNvSpPr>
            <a:spLocks noGrp="1" noChangeArrowheads="1"/>
          </p:cNvSpPr>
          <p:nvPr>
            <p:ph type="body" idx="1"/>
          </p:nvPr>
        </p:nvSpPr>
        <p:spPr>
          <a:xfrm>
            <a:off x="250825" y="836613"/>
            <a:ext cx="4535488" cy="5761037"/>
          </a:xfrm>
        </p:spPr>
        <p:txBody>
          <a:bodyPr/>
          <a:lstStyle/>
          <a:p>
            <a:pPr marL="0" indent="0" eaLnBrk="1" hangingPunct="1">
              <a:buFont typeface="Wingdings" pitchFamily="2" charset="2"/>
              <a:buNone/>
              <a:defRPr/>
            </a:pPr>
            <a:r>
              <a:rPr lang="tr-TR" sz="2400" smtClean="0"/>
              <a:t>The </a:t>
            </a:r>
            <a:r>
              <a:rPr lang="tr-TR" sz="2400" smtClean="0">
                <a:solidFill>
                  <a:srgbClr val="FFFF00"/>
                </a:solidFill>
              </a:rPr>
              <a:t>Natural Approach</a:t>
            </a:r>
            <a:r>
              <a:rPr lang="tr-TR" sz="2400" smtClean="0"/>
              <a:t> (NA) is a method of Stephen Krashen that stresses that </a:t>
            </a:r>
            <a:r>
              <a:rPr lang="tr-TR" sz="2400" smtClean="0">
                <a:solidFill>
                  <a:srgbClr val="FFFF00"/>
                </a:solidFill>
              </a:rPr>
              <a:t>adults can still acquire second languages</a:t>
            </a:r>
            <a:r>
              <a:rPr lang="tr-TR" sz="2400" smtClean="0"/>
              <a:t> and that the ability to 'pick up' languages does </a:t>
            </a:r>
            <a:r>
              <a:rPr lang="tr-TR" sz="2400" smtClean="0">
                <a:solidFill>
                  <a:srgbClr val="FFFF00"/>
                </a:solidFill>
              </a:rPr>
              <a:t>not disappear at puberty</a:t>
            </a:r>
            <a:r>
              <a:rPr lang="tr-TR" sz="2400" smtClean="0"/>
              <a:t>. </a:t>
            </a:r>
          </a:p>
          <a:p>
            <a:pPr marL="0" indent="0" eaLnBrk="1" hangingPunct="1">
              <a:buFont typeface="Wingdings" pitchFamily="2" charset="2"/>
              <a:buNone/>
              <a:defRPr/>
            </a:pPr>
            <a:endParaRPr lang="tr-TR" sz="2400" smtClean="0"/>
          </a:p>
          <a:p>
            <a:pPr marL="0" indent="0" eaLnBrk="1" hangingPunct="1">
              <a:buFont typeface="Wingdings" pitchFamily="2" charset="2"/>
              <a:buNone/>
              <a:defRPr/>
            </a:pPr>
            <a:r>
              <a:rPr lang="tr-TR" sz="2400" smtClean="0"/>
              <a:t>Thus, Krashen's contribution to Chomsky's </a:t>
            </a:r>
            <a:r>
              <a:rPr lang="tr-TR" sz="2400" smtClean="0">
                <a:solidFill>
                  <a:srgbClr val="FFFF00"/>
                </a:solidFill>
              </a:rPr>
              <a:t>LAD</a:t>
            </a:r>
            <a:r>
              <a:rPr lang="tr-TR" sz="2400" smtClean="0"/>
              <a:t> proposition is that adults follow the same principles of Universal Grammar.</a:t>
            </a:r>
            <a:r>
              <a:rPr lang="tr-TR" sz="2800" smtClean="0"/>
              <a:t> </a:t>
            </a:r>
          </a:p>
          <a:p>
            <a:pPr marL="0" indent="0" eaLnBrk="1" hangingPunct="1">
              <a:buFont typeface="Wingdings" pitchFamily="2" charset="2"/>
              <a:buNone/>
              <a:defRPr/>
            </a:pPr>
            <a:endParaRPr lang="tr-TR" sz="2800" smtClean="0"/>
          </a:p>
        </p:txBody>
      </p:sp>
      <p:pic>
        <p:nvPicPr>
          <p:cNvPr id="6148" name="Picture 5" descr="3464509526_afb509c23c"/>
          <p:cNvPicPr>
            <a:picLocks noChangeAspect="1" noChangeArrowheads="1"/>
          </p:cNvPicPr>
          <p:nvPr/>
        </p:nvPicPr>
        <p:blipFill>
          <a:blip r:embed="rId2" cstate="print"/>
          <a:srcRect/>
          <a:stretch>
            <a:fillRect/>
          </a:stretch>
        </p:blipFill>
        <p:spPr bwMode="auto">
          <a:xfrm>
            <a:off x="4932363" y="1484313"/>
            <a:ext cx="3241675"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11188" y="665163"/>
            <a:ext cx="4114800" cy="4924425"/>
          </a:xfrm>
        </p:spPr>
        <p:txBody>
          <a:bodyPr/>
          <a:lstStyle/>
          <a:p>
            <a:pPr marL="0" indent="0" eaLnBrk="1" hangingPunct="1">
              <a:buFont typeface="Wingdings" pitchFamily="2" charset="2"/>
              <a:buNone/>
              <a:defRPr/>
            </a:pPr>
            <a:r>
              <a:rPr lang="en-US" sz="2400" dirty="0" err="1" smtClean="0"/>
              <a:t>Krashen</a:t>
            </a:r>
            <a:r>
              <a:rPr lang="en-US" sz="2400" dirty="0" smtClean="0"/>
              <a:t> refers to the method of picking up ability in another language directly </a:t>
            </a:r>
            <a:r>
              <a:rPr lang="en-US" sz="2400" dirty="0" smtClean="0">
                <a:solidFill>
                  <a:srgbClr val="FFFF00"/>
                </a:solidFill>
              </a:rPr>
              <a:t>without instruction</a:t>
            </a:r>
            <a:r>
              <a:rPr lang="en-US" sz="2400" dirty="0" smtClean="0"/>
              <a:t>. </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According to </a:t>
            </a:r>
            <a:r>
              <a:rPr lang="en-US" sz="2400" dirty="0" err="1" smtClean="0"/>
              <a:t>Krashen</a:t>
            </a:r>
            <a:r>
              <a:rPr lang="en-US" sz="2400" dirty="0" smtClean="0"/>
              <a:t>, “Natural Approach” </a:t>
            </a:r>
            <a:r>
              <a:rPr lang="en-US" sz="2400" dirty="0" smtClean="0">
                <a:solidFill>
                  <a:srgbClr val="FFFF00"/>
                </a:solidFill>
              </a:rPr>
              <a:t>acquiring a language in its natural environment,</a:t>
            </a:r>
            <a:r>
              <a:rPr lang="en-US" sz="2400" dirty="0" smtClean="0"/>
              <a:t> is older than </a:t>
            </a:r>
            <a:r>
              <a:rPr lang="en-US" sz="2400" dirty="0" smtClean="0">
                <a:solidFill>
                  <a:srgbClr val="FFFF00"/>
                </a:solidFill>
              </a:rPr>
              <a:t>Grammar Translation Method </a:t>
            </a:r>
            <a:r>
              <a:rPr lang="en-US" sz="2400" dirty="0" smtClean="0">
                <a:solidFill>
                  <a:srgbClr val="EAEAEA"/>
                </a:solidFill>
              </a:rPr>
              <a:t>but nobody is aware of it.</a:t>
            </a:r>
            <a:r>
              <a:rPr lang="en-US" sz="2400" dirty="0" smtClean="0"/>
              <a:t/>
            </a:r>
            <a:br>
              <a:rPr lang="en-US" sz="2400" dirty="0" smtClean="0"/>
            </a:br>
            <a:endParaRPr lang="en-US" sz="2400" dirty="0" smtClean="0"/>
          </a:p>
        </p:txBody>
      </p:sp>
      <p:pic>
        <p:nvPicPr>
          <p:cNvPr id="7171" name="Picture 4" descr="ms046"/>
          <p:cNvPicPr>
            <a:picLocks noChangeAspect="1" noChangeArrowheads="1"/>
          </p:cNvPicPr>
          <p:nvPr/>
        </p:nvPicPr>
        <p:blipFill>
          <a:blip r:embed="rId2" cstate="print"/>
          <a:srcRect/>
          <a:stretch>
            <a:fillRect/>
          </a:stretch>
        </p:blipFill>
        <p:spPr bwMode="auto">
          <a:xfrm>
            <a:off x="5148263" y="1341438"/>
            <a:ext cx="3436937" cy="4175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79388" y="260350"/>
            <a:ext cx="4330700" cy="5865813"/>
          </a:xfrm>
        </p:spPr>
        <p:txBody>
          <a:bodyPr/>
          <a:lstStyle/>
          <a:p>
            <a:pPr eaLnBrk="1" hangingPunct="1">
              <a:lnSpc>
                <a:spcPct val="90000"/>
              </a:lnSpc>
              <a:defRPr/>
            </a:pPr>
            <a:r>
              <a:rPr lang="tr-TR" sz="2400" smtClean="0"/>
              <a:t>The term </a:t>
            </a:r>
            <a:r>
              <a:rPr lang="tr-TR" sz="2400" smtClean="0">
                <a:solidFill>
                  <a:srgbClr val="FFFF00"/>
                </a:solidFill>
              </a:rPr>
              <a:t>'natural'</a:t>
            </a:r>
            <a:r>
              <a:rPr lang="tr-TR" sz="2400" smtClean="0"/>
              <a:t> emphasizes that the principles behind the NA are believed to conform to the </a:t>
            </a:r>
            <a:r>
              <a:rPr lang="tr-TR" sz="2400" smtClean="0">
                <a:solidFill>
                  <a:srgbClr val="FFFF00"/>
                </a:solidFill>
              </a:rPr>
              <a:t>naturalistic principles</a:t>
            </a:r>
            <a:r>
              <a:rPr lang="tr-TR" sz="2400" smtClean="0"/>
              <a:t> found in successful second language acquisition. </a:t>
            </a:r>
          </a:p>
          <a:p>
            <a:pPr eaLnBrk="1" hangingPunct="1">
              <a:lnSpc>
                <a:spcPct val="90000"/>
              </a:lnSpc>
              <a:defRPr/>
            </a:pPr>
            <a:endParaRPr lang="tr-TR" sz="2400" smtClean="0"/>
          </a:p>
          <a:p>
            <a:pPr eaLnBrk="1" hangingPunct="1">
              <a:lnSpc>
                <a:spcPct val="90000"/>
              </a:lnSpc>
              <a:defRPr/>
            </a:pPr>
            <a:r>
              <a:rPr lang="tr-TR" sz="2400" smtClean="0"/>
              <a:t>The </a:t>
            </a:r>
            <a:r>
              <a:rPr lang="tr-TR" sz="2400" smtClean="0">
                <a:solidFill>
                  <a:srgbClr val="FFFF00"/>
                </a:solidFill>
              </a:rPr>
              <a:t>Direct Method</a:t>
            </a:r>
            <a:r>
              <a:rPr lang="tr-TR" sz="2400" smtClean="0"/>
              <a:t> and the </a:t>
            </a:r>
            <a:r>
              <a:rPr lang="tr-TR" sz="2400" smtClean="0">
                <a:solidFill>
                  <a:srgbClr val="FFFF00"/>
                </a:solidFill>
              </a:rPr>
              <a:t>Natural Approach</a:t>
            </a:r>
            <a:r>
              <a:rPr lang="tr-TR" sz="2400" smtClean="0"/>
              <a:t> differ in that the former lays more emphasis on teacher monologues, formal questions and answers, and error correction. </a:t>
            </a:r>
          </a:p>
          <a:p>
            <a:pPr eaLnBrk="1" hangingPunct="1">
              <a:lnSpc>
                <a:spcPct val="90000"/>
              </a:lnSpc>
              <a:defRPr/>
            </a:pPr>
            <a:endParaRPr lang="tr-TR" sz="2400" smtClean="0"/>
          </a:p>
        </p:txBody>
      </p:sp>
      <p:pic>
        <p:nvPicPr>
          <p:cNvPr id="8195" name="Picture 4" descr="Teacher-with-class"/>
          <p:cNvPicPr>
            <a:picLocks noChangeAspect="1" noChangeArrowheads="1"/>
          </p:cNvPicPr>
          <p:nvPr/>
        </p:nvPicPr>
        <p:blipFill>
          <a:blip r:embed="rId2" cstate="print"/>
          <a:srcRect/>
          <a:stretch>
            <a:fillRect/>
          </a:stretch>
        </p:blipFill>
        <p:spPr bwMode="auto">
          <a:xfrm>
            <a:off x="4859338" y="1125538"/>
            <a:ext cx="3814762" cy="27241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tr-TR" smtClean="0"/>
              <a:t>energizer</a:t>
            </a:r>
            <a:endParaRPr lang="en-US" smtClean="0"/>
          </a:p>
        </p:txBody>
      </p:sp>
      <p:pic>
        <p:nvPicPr>
          <p:cNvPr id="9219" name="Picture 3" descr="FunnyAnimal10"/>
          <p:cNvPicPr>
            <a:picLocks noChangeAspect="1" noChangeArrowheads="1"/>
          </p:cNvPicPr>
          <p:nvPr/>
        </p:nvPicPr>
        <p:blipFill>
          <a:blip r:embed="rId2" cstate="print"/>
          <a:srcRect/>
          <a:stretch>
            <a:fillRect/>
          </a:stretch>
        </p:blipFill>
        <p:spPr bwMode="auto">
          <a:xfrm>
            <a:off x="1258888" y="1484313"/>
            <a:ext cx="6013450" cy="484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260350"/>
            <a:ext cx="4619625" cy="5865813"/>
          </a:xfrm>
        </p:spPr>
        <p:txBody>
          <a:bodyPr/>
          <a:lstStyle/>
          <a:p>
            <a:pPr eaLnBrk="1" hangingPunct="1">
              <a:lnSpc>
                <a:spcPct val="80000"/>
              </a:lnSpc>
              <a:defRPr/>
            </a:pPr>
            <a:r>
              <a:rPr lang="tr-TR" sz="2800" smtClean="0"/>
              <a:t>The Natural Approach, like TPR, is regarded as </a:t>
            </a:r>
            <a:r>
              <a:rPr lang="tr-TR" sz="2800" smtClean="0">
                <a:solidFill>
                  <a:srgbClr val="FFFF00"/>
                </a:solidFill>
              </a:rPr>
              <a:t>a comprehension-based approach</a:t>
            </a:r>
            <a:r>
              <a:rPr lang="tr-TR" sz="2800" smtClean="0"/>
              <a:t> because of its emphasis on initial delay (</a:t>
            </a:r>
            <a:r>
              <a:rPr lang="tr-TR" sz="2800" smtClean="0">
                <a:solidFill>
                  <a:srgbClr val="FFFF00"/>
                </a:solidFill>
              </a:rPr>
              <a:t>silent period</a:t>
            </a:r>
            <a:r>
              <a:rPr lang="tr-TR" sz="2800" smtClean="0"/>
              <a:t>) in the production of language. </a:t>
            </a:r>
          </a:p>
          <a:p>
            <a:pPr eaLnBrk="1" hangingPunct="1">
              <a:lnSpc>
                <a:spcPct val="80000"/>
              </a:lnSpc>
              <a:defRPr/>
            </a:pPr>
            <a:endParaRPr lang="tr-TR" sz="2800" smtClean="0"/>
          </a:p>
          <a:p>
            <a:pPr eaLnBrk="1" hangingPunct="1">
              <a:lnSpc>
                <a:spcPct val="80000"/>
              </a:lnSpc>
              <a:defRPr/>
            </a:pPr>
            <a:r>
              <a:rPr lang="tr-TR" sz="2800" smtClean="0"/>
              <a:t>What is novel is that the NA focuses </a:t>
            </a:r>
            <a:r>
              <a:rPr lang="tr-TR" sz="2800" smtClean="0">
                <a:solidFill>
                  <a:srgbClr val="FFFF00"/>
                </a:solidFill>
              </a:rPr>
              <a:t>on exposure to input</a:t>
            </a:r>
            <a:r>
              <a:rPr lang="tr-TR" sz="2800" smtClean="0"/>
              <a:t> instead of grammar practice, and on </a:t>
            </a:r>
            <a:r>
              <a:rPr lang="tr-TR" sz="2800" smtClean="0">
                <a:solidFill>
                  <a:srgbClr val="FFFF00"/>
                </a:solidFill>
              </a:rPr>
              <a:t>emotional preparedness</a:t>
            </a:r>
            <a:r>
              <a:rPr lang="tr-TR" sz="2800" smtClean="0"/>
              <a:t> for acquisition to take place. </a:t>
            </a:r>
          </a:p>
          <a:p>
            <a:pPr eaLnBrk="1" hangingPunct="1">
              <a:lnSpc>
                <a:spcPct val="80000"/>
              </a:lnSpc>
              <a:defRPr/>
            </a:pPr>
            <a:endParaRPr lang="tr-TR" sz="2800" smtClean="0"/>
          </a:p>
        </p:txBody>
      </p:sp>
      <p:pic>
        <p:nvPicPr>
          <p:cNvPr id="10243" name="Picture 4" descr="Teacher_0"/>
          <p:cNvPicPr>
            <a:picLocks noChangeAspect="1" noChangeArrowheads="1"/>
          </p:cNvPicPr>
          <p:nvPr/>
        </p:nvPicPr>
        <p:blipFill>
          <a:blip r:embed="rId2" cstate="print"/>
          <a:srcRect/>
          <a:stretch>
            <a:fillRect/>
          </a:stretch>
        </p:blipFill>
        <p:spPr bwMode="auto">
          <a:xfrm>
            <a:off x="5651500" y="549275"/>
            <a:ext cx="2952750" cy="2952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404813"/>
            <a:ext cx="5867400" cy="4248150"/>
          </a:xfrm>
        </p:spPr>
        <p:txBody>
          <a:bodyPr/>
          <a:lstStyle/>
          <a:p>
            <a:pPr eaLnBrk="1" hangingPunct="1">
              <a:lnSpc>
                <a:spcPct val="80000"/>
              </a:lnSpc>
              <a:defRPr/>
            </a:pPr>
            <a:r>
              <a:rPr lang="en-US" sz="2400" smtClean="0">
                <a:solidFill>
                  <a:srgbClr val="FFFF00"/>
                </a:solidFill>
              </a:rPr>
              <a:t>Theory of Language</a:t>
            </a:r>
            <a:br>
              <a:rPr lang="en-US" sz="2400" smtClean="0">
                <a:solidFill>
                  <a:srgbClr val="FFFF00"/>
                </a:solidFill>
              </a:rPr>
            </a:br>
            <a:r>
              <a:rPr lang="en-US" sz="2400" smtClean="0"/>
              <a:t/>
            </a:r>
            <a:br>
              <a:rPr lang="en-US" sz="2400" smtClean="0"/>
            </a:br>
            <a:r>
              <a:rPr lang="en-US" sz="2400" smtClean="0"/>
              <a:t>Krashen regards </a:t>
            </a:r>
            <a:r>
              <a:rPr lang="en-US" sz="2400" smtClean="0">
                <a:solidFill>
                  <a:srgbClr val="FFFF00"/>
                </a:solidFill>
              </a:rPr>
              <a:t>'communication'</a:t>
            </a:r>
            <a:r>
              <a:rPr lang="en-US" sz="2400" smtClean="0"/>
              <a:t> as the main function of language. The focus is on </a:t>
            </a:r>
            <a:r>
              <a:rPr lang="en-US" sz="2400" smtClean="0">
                <a:solidFill>
                  <a:srgbClr val="FFFF00"/>
                </a:solidFill>
              </a:rPr>
              <a:t>teaching communicative abilities</a:t>
            </a:r>
            <a:r>
              <a:rPr lang="en-US" sz="2400" smtClean="0"/>
              <a:t>. </a:t>
            </a:r>
          </a:p>
          <a:p>
            <a:pPr eaLnBrk="1" hangingPunct="1">
              <a:lnSpc>
                <a:spcPct val="80000"/>
              </a:lnSpc>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According to Krashen, </a:t>
            </a:r>
            <a:r>
              <a:rPr lang="en-US" sz="2400" smtClean="0">
                <a:solidFill>
                  <a:srgbClr val="FFFF00"/>
                </a:solidFill>
              </a:rPr>
              <a:t>'acquisition'</a:t>
            </a:r>
            <a:r>
              <a:rPr lang="en-US" sz="2400" smtClean="0"/>
              <a:t> can take place only when people </a:t>
            </a:r>
            <a:r>
              <a:rPr lang="en-US" sz="2400" smtClean="0">
                <a:solidFill>
                  <a:srgbClr val="FFFF00"/>
                </a:solidFill>
              </a:rPr>
              <a:t>comprehend messages </a:t>
            </a:r>
            <a:r>
              <a:rPr lang="en-US" sz="2400" smtClean="0"/>
              <a:t>in the TL. Thus, a </a:t>
            </a:r>
            <a:r>
              <a:rPr lang="en-US" sz="2400" smtClean="0">
                <a:solidFill>
                  <a:srgbClr val="FFFF00"/>
                </a:solidFill>
              </a:rPr>
              <a:t>‘meaningful communication' </a:t>
            </a:r>
            <a:r>
              <a:rPr lang="en-US" sz="2400" smtClean="0"/>
              <a:t>is emphasized. </a:t>
            </a:r>
          </a:p>
        </p:txBody>
      </p:sp>
      <p:pic>
        <p:nvPicPr>
          <p:cNvPr id="11267" name="Picture 4" descr="words-12"/>
          <p:cNvPicPr>
            <a:picLocks noChangeAspect="1" noChangeArrowheads="1"/>
          </p:cNvPicPr>
          <p:nvPr/>
        </p:nvPicPr>
        <p:blipFill>
          <a:blip r:embed="rId2" cstate="print"/>
          <a:srcRect/>
          <a:stretch>
            <a:fillRect/>
          </a:stretch>
        </p:blipFill>
        <p:spPr bwMode="auto">
          <a:xfrm>
            <a:off x="6069013" y="692150"/>
            <a:ext cx="2784475" cy="36004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484313"/>
            <a:ext cx="4692650" cy="3600450"/>
          </a:xfrm>
        </p:spPr>
        <p:txBody>
          <a:bodyPr/>
          <a:lstStyle/>
          <a:p>
            <a:pPr eaLnBrk="1" hangingPunct="1">
              <a:defRPr/>
            </a:pPr>
            <a:r>
              <a:rPr lang="en-US" sz="2400" dirty="0" err="1" smtClean="0"/>
              <a:t>Krashen</a:t>
            </a:r>
            <a:r>
              <a:rPr lang="en-US" sz="2400" dirty="0" smtClean="0"/>
              <a:t> believes that a language is essentially its </a:t>
            </a:r>
            <a:r>
              <a:rPr lang="en-US" sz="2400" dirty="0" smtClean="0">
                <a:solidFill>
                  <a:srgbClr val="FFFF00"/>
                </a:solidFill>
              </a:rPr>
              <a:t>lexicon</a:t>
            </a:r>
            <a:r>
              <a:rPr lang="en-US" sz="2400" dirty="0" smtClean="0"/>
              <a:t>. They stress the </a:t>
            </a:r>
            <a:r>
              <a:rPr lang="en-US" sz="2400" dirty="0" smtClean="0">
                <a:solidFill>
                  <a:srgbClr val="FFFF00"/>
                </a:solidFill>
              </a:rPr>
              <a:t>importance of vocabulary</a:t>
            </a:r>
            <a:r>
              <a:rPr lang="en-US" sz="2400" dirty="0" smtClean="0"/>
              <a:t> and view language as a vehicle for </a:t>
            </a:r>
            <a:r>
              <a:rPr lang="en-US" sz="2400" dirty="0" smtClean="0">
                <a:solidFill>
                  <a:srgbClr val="FFFF00"/>
                </a:solidFill>
              </a:rPr>
              <a:t>'communicating meanings</a:t>
            </a:r>
            <a:r>
              <a:rPr lang="en-US" sz="2400" dirty="0" smtClean="0"/>
              <a:t>' and 'messages'. </a:t>
            </a:r>
          </a:p>
          <a:p>
            <a:pPr eaLnBrk="1" hangingPunct="1">
              <a:defRPr/>
            </a:pPr>
            <a:endParaRPr lang="en-US" sz="2400" dirty="0" smtClean="0"/>
          </a:p>
        </p:txBody>
      </p:sp>
      <p:pic>
        <p:nvPicPr>
          <p:cNvPr id="12291" name="Picture 2" descr="http://t2.gstatic.com/images?q=tbn:ANd9GcQnNYFbCqKg9lMlRRaWa7JOVQSqZo3_tGBcNxAQKjsIxCwOXzCG"/>
          <p:cNvPicPr>
            <a:picLocks noChangeAspect="1" noChangeArrowheads="1"/>
          </p:cNvPicPr>
          <p:nvPr/>
        </p:nvPicPr>
        <p:blipFill>
          <a:blip r:embed="rId2" cstate="print"/>
          <a:srcRect/>
          <a:stretch>
            <a:fillRect/>
          </a:stretch>
        </p:blipFill>
        <p:spPr bwMode="auto">
          <a:xfrm>
            <a:off x="5148263" y="1628775"/>
            <a:ext cx="3787775" cy="2520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tr-TR" smtClean="0"/>
              <a:t>energizer</a:t>
            </a:r>
            <a:endParaRPr lang="en-US" smtClean="0"/>
          </a:p>
        </p:txBody>
      </p:sp>
      <p:pic>
        <p:nvPicPr>
          <p:cNvPr id="13315" name="Picture 6" descr="cute-funny-animals-24"/>
          <p:cNvPicPr>
            <a:picLocks noChangeAspect="1" noChangeArrowheads="1"/>
          </p:cNvPicPr>
          <p:nvPr/>
        </p:nvPicPr>
        <p:blipFill>
          <a:blip r:embed="rId2" cstate="print"/>
          <a:srcRect/>
          <a:stretch>
            <a:fillRect/>
          </a:stretch>
        </p:blipFill>
        <p:spPr bwMode="auto">
          <a:xfrm>
            <a:off x="2195513" y="1557338"/>
            <a:ext cx="4403725" cy="496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
        <a:ea typeface=""/>
        <a:cs typeface=""/>
      </a:majorFont>
      <a:minorFont>
        <a:latin typefac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718</TotalTime>
  <Words>414</Words>
  <Application>Microsoft Office PowerPoint</Application>
  <PresentationFormat>Ekran Gösterisi (4:3)</PresentationFormat>
  <Paragraphs>42</Paragraphs>
  <Slides>17</Slides>
  <Notes>0</Notes>
  <HiddenSlides>0</HiddenSlides>
  <MMClips>0</MMClips>
  <ScaleCrop>false</ScaleCrop>
  <HeadingPairs>
    <vt:vector size="4" baseType="variant">
      <vt:variant>
        <vt:lpstr>Tema</vt:lpstr>
      </vt:variant>
      <vt:variant>
        <vt:i4>2</vt:i4>
      </vt:variant>
      <vt:variant>
        <vt:lpstr>Slayt Başlıkları</vt:lpstr>
      </vt:variant>
      <vt:variant>
        <vt:i4>17</vt:i4>
      </vt:variant>
    </vt:vector>
  </HeadingPairs>
  <TitlesOfParts>
    <vt:vector size="19" baseType="lpstr">
      <vt:lpstr>Fading Grid</vt:lpstr>
      <vt:lpstr>2_Orbit</vt:lpstr>
      <vt:lpstr> Natural Approach Dr. Yakup Çetin </vt:lpstr>
      <vt:lpstr>BACKGROUND </vt:lpstr>
      <vt:lpstr>Slayt 3</vt:lpstr>
      <vt:lpstr>Slayt 4</vt:lpstr>
      <vt:lpstr>energizer</vt:lpstr>
      <vt:lpstr>Slayt 6</vt:lpstr>
      <vt:lpstr>Slayt 7</vt:lpstr>
      <vt:lpstr>Slayt 8</vt:lpstr>
      <vt:lpstr>energizer</vt:lpstr>
      <vt:lpstr>Slayt 10</vt:lpstr>
      <vt:lpstr>Slayt 11</vt:lpstr>
      <vt:lpstr>energizer</vt:lpstr>
      <vt:lpstr> </vt:lpstr>
      <vt:lpstr>Slayt 14</vt:lpstr>
      <vt:lpstr>energizer</vt:lpstr>
      <vt:lpstr>Slayt 16</vt:lpstr>
      <vt:lpstr>THANK YOU FOR PARTICIPATION!</vt:lpstr>
    </vt:vector>
  </TitlesOfParts>
  <Company>IBSU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Pleasure Reading</dc:title>
  <dc:creator>Jacob Hardy</dc:creator>
  <cp:lastModifiedBy>acer</cp:lastModifiedBy>
  <cp:revision>106</cp:revision>
  <dcterms:created xsi:type="dcterms:W3CDTF">2006-01-30T01:28:50Z</dcterms:created>
  <dcterms:modified xsi:type="dcterms:W3CDTF">2013-03-20T09:07:59Z</dcterms:modified>
</cp:coreProperties>
</file>