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306" r:id="rId2"/>
    <p:sldId id="310" r:id="rId3"/>
    <p:sldId id="309" r:id="rId4"/>
    <p:sldId id="307" r:id="rId5"/>
    <p:sldId id="262" r:id="rId6"/>
    <p:sldId id="263" r:id="rId7"/>
    <p:sldId id="264" r:id="rId8"/>
    <p:sldId id="265" r:id="rId9"/>
    <p:sldId id="266" r:id="rId10"/>
    <p:sldId id="308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311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312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039" autoAdjust="0"/>
  </p:normalViewPr>
  <p:slideViewPr>
    <p:cSldViewPr>
      <p:cViewPr>
        <p:scale>
          <a:sx n="70" d="100"/>
          <a:sy n="70" d="100"/>
        </p:scale>
        <p:origin x="-136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1FD97-0E03-4FFE-80C6-A4A23E545896}" type="datetimeFigureOut">
              <a:rPr lang="tr-TR" smtClean="0"/>
              <a:pPr/>
              <a:t>04.05.2016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C1A40-7BA0-47F6-8640-4E5C41D7DE5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04.05.2016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04.05.2016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04.05.2016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04.05.2016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04.05.2016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04.05.2016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04.05.2016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04.05.2016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04.05.2016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04.05.2016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755576" y="980728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PASSİVE</a:t>
            </a:r>
            <a:r>
              <a:rPr lang="tr-TR" sz="6000" dirty="0" smtClean="0">
                <a:latin typeface="Arial Black" pitchFamily="34" charset="0"/>
              </a:rPr>
              <a:t> </a:t>
            </a:r>
            <a:r>
              <a:rPr lang="tr-TR" sz="6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VOİCE</a:t>
            </a:r>
            <a:endParaRPr lang="tr-TR" sz="60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563888" y="4293096"/>
            <a:ext cx="4752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BY SEVDA NUR AYDİN </a:t>
            </a:r>
            <a:r>
              <a:rPr lang="tr-TR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Rounded MT Bold" pitchFamily="34" charset="0"/>
                <a:sym typeface="Wingdings" pitchFamily="2" charset="2"/>
              </a:rPr>
              <a:t></a:t>
            </a:r>
            <a:endParaRPr lang="tr-TR" sz="4400" dirty="0">
              <a:solidFill>
                <a:schemeClr val="bg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779912" y="263691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BE +V3</a:t>
            </a:r>
            <a:endParaRPr lang="tr-TR" sz="5400" dirty="0">
              <a:solidFill>
                <a:schemeClr val="bg1">
                  <a:lumMod val="95000"/>
                  <a:lumOff val="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7" name="Picture 2" descr="PE0183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564904"/>
            <a:ext cx="2744788" cy="365125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</a:gra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971600" y="260648"/>
          <a:ext cx="7080447" cy="6240700"/>
        </p:xfrm>
        <a:graphic>
          <a:graphicData uri="http://schemas.openxmlformats.org/drawingml/2006/table">
            <a:tbl>
              <a:tblPr/>
              <a:tblGrid>
                <a:gridCol w="1308467"/>
                <a:gridCol w="2750046"/>
                <a:gridCol w="3021934"/>
              </a:tblGrid>
              <a:tr h="69344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TENSE / VERB</a:t>
                      </a:r>
                      <a:endParaRPr lang="tr-TR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dirty="0">
                          <a:solidFill>
                            <a:srgbClr val="C00000"/>
                          </a:solidFill>
                          <a:latin typeface="Andalus" pitchFamily="18" charset="-78"/>
                          <a:cs typeface="Andalus" pitchFamily="18" charset="-78"/>
                        </a:rPr>
                        <a:t>ACTIVE VOICE</a:t>
                      </a:r>
                      <a:endParaRPr lang="tr-TR" sz="1200" dirty="0">
                        <a:solidFill>
                          <a:srgbClr val="C00000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1" dirty="0">
                          <a:solidFill>
                            <a:srgbClr val="C00000"/>
                          </a:solidFill>
                          <a:latin typeface="Andalus" pitchFamily="18" charset="-78"/>
                          <a:cs typeface="Andalus" pitchFamily="18" charset="-78"/>
                        </a:rPr>
                        <a:t>PASSIVE VOICE</a:t>
                      </a:r>
                      <a:endParaRPr lang="tr-TR" sz="1200" dirty="0">
                        <a:solidFill>
                          <a:srgbClr val="C00000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7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Simple present </a:t>
                      </a:r>
                      <a:endParaRPr lang="tr-TR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He paints the house every year.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The house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is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painted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every year. 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7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Simple past </a:t>
                      </a:r>
                      <a:endParaRPr lang="tr-TR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He painted the house last week.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The house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was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painted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last week. 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54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Simple future Modals</a:t>
                      </a:r>
                      <a:endParaRPr lang="tr-TR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He will paint the house next </a:t>
                      </a:r>
                      <a:r>
                        <a:rPr lang="en-US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year.He</a:t>
                      </a: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can paint the house easily.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The house will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be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painted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next year. The house can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be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painted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easily.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54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Present continuous </a:t>
                      </a:r>
                      <a:endParaRPr lang="tr-TR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He is painting the house now.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The house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is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being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painted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now. 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7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Past continuous </a:t>
                      </a:r>
                      <a:endParaRPr lang="tr-TR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He was painting the house yesterday.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The house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was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being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painted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yesterday. 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135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Present perfect Past perfectFuture perfectPerfect Modals</a:t>
                      </a:r>
                      <a:endParaRPr lang="en-US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He has painted the house </a:t>
                      </a:r>
                      <a:r>
                        <a:rPr lang="en-US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recently.He</a:t>
                      </a: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had painted the house before I </a:t>
                      </a:r>
                      <a:r>
                        <a:rPr lang="en-US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came.He</a:t>
                      </a: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will have painted the house by next </a:t>
                      </a:r>
                      <a:r>
                        <a:rPr lang="en-US" sz="14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week.He</a:t>
                      </a: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should have painted the house last year.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The house has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been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painted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recently. The house had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been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painted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before I </a:t>
                      </a:r>
                      <a:r>
                        <a:rPr lang="en-US" sz="1400" dirty="0" err="1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came.The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house will have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been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painted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by next </a:t>
                      </a:r>
                      <a:r>
                        <a:rPr lang="en-US" sz="1400" dirty="0" err="1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week.The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house should have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been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painted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last year.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867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present infinitive</a:t>
                      </a:r>
                      <a:r>
                        <a:rPr lang="tr-TR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[to paint]</a:t>
                      </a:r>
                      <a:r>
                        <a:rPr lang="tr-TR" sz="14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endParaRPr lang="tr-TR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He has to paint the house. He wants us to paint the house right now.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The house has to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be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painted</a:t>
                      </a:r>
                      <a:r>
                        <a:rPr lang="en-US" sz="1400" dirty="0" err="1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.He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wants the house to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be painted 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right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now.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81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perfect infinitive </a:t>
                      </a:r>
                      <a:r>
                        <a:rPr lang="en-US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[to have painted ]</a:t>
                      </a: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He is said to have painted the house last year.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The house is said to have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been painted 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last year.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81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present participle/gerund </a:t>
                      </a:r>
                      <a:r>
                        <a:rPr lang="tr-TR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[painting]</a:t>
                      </a: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I am used to painting the house.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The house is used to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being painted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. 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81">
                <a:tc>
                  <a:txBody>
                    <a:bodyPr/>
                    <a:lstStyle/>
                    <a:p>
                      <a:r>
                        <a:rPr lang="tr-TR" sz="1400" b="1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perfect</a:t>
                      </a:r>
                      <a:r>
                        <a:rPr lang="tr-TR" sz="14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participle</a:t>
                      </a:r>
                      <a:r>
                        <a:rPr lang="tr-TR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[</a:t>
                      </a:r>
                      <a:r>
                        <a:rPr lang="tr-TR" sz="1400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having</a:t>
                      </a:r>
                      <a:r>
                        <a:rPr lang="tr-TR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tr-TR" sz="1400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invited</a:t>
                      </a:r>
                      <a:r>
                        <a:rPr lang="tr-TR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] </a:t>
                      </a: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He remembers that somebody invited him to the party last month.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He remembers having </a:t>
                      </a:r>
                      <a:r>
                        <a:rPr lang="en-US" sz="1400" b="1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been invited</a:t>
                      </a:r>
                      <a:r>
                        <a:rPr lang="en-US" sz="1400" dirty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 to the party last month.</a:t>
                      </a: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763688" y="476672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PRESENT SİMPLE TENSE</a:t>
            </a:r>
            <a:endParaRPr lang="tr-TR" sz="36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2750" y="1476375"/>
            <a:ext cx="5805488" cy="6778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D18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156176" y="1196752"/>
          <a:ext cx="2022376" cy="2133074"/>
        </p:xfrm>
        <a:graphic>
          <a:graphicData uri="http://schemas.openxmlformats.org/presentationml/2006/ole">
            <p:oleObj spid="_x0000_s1026" name="Image" r:id="rId4" imgW="441736" imgH="813955" progId="">
              <p:embed/>
            </p:oleObj>
          </a:graphicData>
        </a:graphic>
      </p:graphicFrame>
      <p:sp>
        <p:nvSpPr>
          <p:cNvPr id="7" name="6 Dikdörtgen"/>
          <p:cNvSpPr/>
          <p:nvPr/>
        </p:nvSpPr>
        <p:spPr>
          <a:xfrm>
            <a:off x="179512" y="2132856"/>
            <a:ext cx="5258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 </a:t>
            </a:r>
            <a:r>
              <a:rPr lang="tr-TR" sz="3600" b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bike</a:t>
            </a:r>
            <a:r>
              <a:rPr lang="tr-TR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6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is </a:t>
            </a:r>
            <a:r>
              <a:rPr lang="tr-TR" sz="3600" b="1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ridden</a:t>
            </a:r>
            <a:r>
              <a:rPr lang="tr-TR" sz="36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600" b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600" b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Tom</a:t>
            </a:r>
            <a:r>
              <a:rPr lang="tr-TR" b="1" dirty="0" smtClean="0">
                <a:latin typeface="Times New Roman" pitchFamily="18" charset="0"/>
              </a:rPr>
              <a:t>.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95536" y="1340768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Tim </a:t>
            </a:r>
            <a:r>
              <a:rPr lang="tr-TR" sz="3600" b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rides</a:t>
            </a:r>
            <a:r>
              <a:rPr lang="tr-TR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a </a:t>
            </a:r>
            <a:r>
              <a:rPr lang="tr-TR" sz="3600" b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bike</a:t>
            </a:r>
            <a:endParaRPr lang="tr-TR" sz="36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539552" y="4509120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understand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that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he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dislikes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children</a:t>
            </a:r>
            <a:endParaRPr lang="tr-TR" sz="2800" dirty="0" smtClean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It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is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understood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that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he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dislikes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children</a:t>
            </a:r>
            <a:endParaRPr lang="tr-TR" sz="28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475656" y="62068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PRESENT PERFECT TENSE</a:t>
            </a:r>
            <a:endParaRPr lang="tr-TR" sz="36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4" descr="BD0816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1484313"/>
            <a:ext cx="3490912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Dikdörtgen"/>
          <p:cNvSpPr/>
          <p:nvPr/>
        </p:nvSpPr>
        <p:spPr>
          <a:xfrm>
            <a:off x="539552" y="2636912"/>
            <a:ext cx="4961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Sevda is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making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kitchen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23528" y="1628800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kitchen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is 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being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made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sevda</a:t>
            </a:r>
            <a:endParaRPr lang="tr-TR" sz="32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323528" y="3933056"/>
            <a:ext cx="52920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Jack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is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washing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car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now</a:t>
            </a:r>
            <a:endParaRPr lang="tr-TR" sz="2800" dirty="0" smtClean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endParaRPr lang="tr-TR" sz="2800" dirty="0" smtClean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endParaRPr lang="tr-TR" sz="2800" dirty="0" smtClean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car 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is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being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washed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Jack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now</a:t>
            </a:r>
            <a:endParaRPr lang="tr-TR" sz="28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683568" y="620688"/>
            <a:ext cx="78488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!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Active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bir cümleyi soru yapmak istersek eğer yardımcı fiil ile özne yerini değiştiririz .</a:t>
            </a:r>
          </a:p>
          <a:p>
            <a:r>
              <a:rPr lang="tr-TR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!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Active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soruyu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passive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bir soruya dönüştürmek istersek yine aynı kurallar geçerli olur </a:t>
            </a:r>
            <a:endParaRPr lang="tr-TR" sz="28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683568" y="292494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FOR EXAMPLE:</a:t>
            </a:r>
            <a:endParaRPr lang="tr-TR" sz="28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827584" y="3861048"/>
            <a:ext cx="75608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ACTİVE :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Does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Miner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clean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room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every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day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?</a:t>
            </a:r>
          </a:p>
          <a:p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PASSİVE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:Is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room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cleaned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Miner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every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day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?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295128" y="40466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PRESENT PERFECT CONTİNUOUS TENSE</a:t>
            </a:r>
            <a:endParaRPr lang="tr-TR" sz="28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5" descr="rm000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628800"/>
            <a:ext cx="2892425" cy="4391347"/>
          </a:xfrm>
          <a:prstGeom prst="rect">
            <a:avLst/>
          </a:prstGeom>
          <a:noFill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771775" y="1412875"/>
            <a:ext cx="6084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 b="1" dirty="0" err="1">
                <a:solidFill>
                  <a:schemeClr val="bg1"/>
                </a:solidFill>
                <a:latin typeface="Times New Roman" pitchFamily="18" charset="0"/>
              </a:rPr>
              <a:t>Active</a:t>
            </a:r>
            <a:r>
              <a:rPr lang="tr-TR" sz="28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  <a:latin typeface="Times New Roman" pitchFamily="18" charset="0"/>
              </a:rPr>
              <a:t>:</a:t>
            </a:r>
            <a:r>
              <a:rPr lang="tr-TR" sz="2800" b="1" dirty="0" smtClean="0">
                <a:latin typeface="Times New Roman" pitchFamily="18" charset="0"/>
              </a:rPr>
              <a:t>Duygu has </a:t>
            </a:r>
            <a:r>
              <a:rPr lang="tr-TR" sz="2800" b="1" dirty="0" err="1" smtClean="0">
                <a:latin typeface="Times New Roman" pitchFamily="18" charset="0"/>
              </a:rPr>
              <a:t>carried</a:t>
            </a:r>
            <a:r>
              <a:rPr lang="tr-TR" sz="2800" b="1" dirty="0" smtClean="0">
                <a:latin typeface="Times New Roman" pitchFamily="18" charset="0"/>
              </a:rPr>
              <a:t> </a:t>
            </a:r>
            <a:r>
              <a:rPr lang="tr-TR" sz="2800" b="1" dirty="0" err="1">
                <a:latin typeface="Times New Roman" pitchFamily="18" charset="0"/>
              </a:rPr>
              <a:t>the</a:t>
            </a:r>
            <a:r>
              <a:rPr lang="tr-TR" sz="2800" b="1" dirty="0">
                <a:latin typeface="Times New Roman" pitchFamily="18" charset="0"/>
              </a:rPr>
              <a:t> </a:t>
            </a:r>
            <a:r>
              <a:rPr lang="tr-TR" sz="2800" b="1" dirty="0" err="1">
                <a:latin typeface="Times New Roman" pitchFamily="18" charset="0"/>
              </a:rPr>
              <a:t>boxes</a:t>
            </a:r>
            <a:r>
              <a:rPr lang="tr-TR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771800" y="2132856"/>
            <a:ext cx="6227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dirty="0" err="1">
                <a:solidFill>
                  <a:schemeClr val="bg1"/>
                </a:solidFill>
                <a:latin typeface="Times New Roman" pitchFamily="18" charset="0"/>
              </a:rPr>
              <a:t>Passive</a:t>
            </a:r>
            <a:r>
              <a:rPr lang="tr-TR" sz="2400" b="1" dirty="0">
                <a:solidFill>
                  <a:schemeClr val="bg1"/>
                </a:solidFill>
                <a:latin typeface="Times New Roman" pitchFamily="18" charset="0"/>
              </a:rPr>
              <a:t> :</a:t>
            </a:r>
            <a:r>
              <a:rPr lang="tr-TR" sz="2400" b="1" dirty="0">
                <a:latin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</a:rPr>
              <a:t>The</a:t>
            </a:r>
            <a:r>
              <a:rPr lang="tr-TR" sz="2400" b="1" dirty="0">
                <a:latin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</a:rPr>
              <a:t>boxes</a:t>
            </a:r>
            <a:r>
              <a:rPr lang="tr-TR" sz="2400" b="1" dirty="0">
                <a:latin typeface="Times New Roman" pitchFamily="18" charset="0"/>
              </a:rPr>
              <a:t> </a:t>
            </a:r>
            <a:r>
              <a:rPr lang="tr-T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has </a:t>
            </a:r>
            <a:r>
              <a:rPr lang="tr-TR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been</a:t>
            </a:r>
            <a:r>
              <a:rPr lang="tr-T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carried</a:t>
            </a:r>
            <a:r>
              <a:rPr lang="tr-T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tr-TR" sz="2400" b="1" dirty="0" err="1" smtClean="0">
                <a:latin typeface="Times New Roman" pitchFamily="18" charset="0"/>
              </a:rPr>
              <a:t>by</a:t>
            </a:r>
            <a:r>
              <a:rPr lang="tr-TR" sz="2400" b="1" dirty="0" smtClean="0">
                <a:latin typeface="Times New Roman" pitchFamily="18" charset="0"/>
              </a:rPr>
              <a:t> Duygu</a:t>
            </a:r>
            <a:endParaRPr lang="tr-TR" sz="3200" b="1" dirty="0">
              <a:latin typeface="Times New Roman" pitchFamily="18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2843808" y="3861048"/>
            <a:ext cx="6300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ACTİVE: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gardener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has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mowed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grass</a:t>
            </a:r>
            <a:endParaRPr lang="tr-TR" sz="2400" dirty="0" smtClean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endParaRPr lang="tr-TR" sz="2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PASSİVE:</a:t>
            </a:r>
            <a:r>
              <a:rPr lang="tr-TR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6">
                    <a:lumMod val="50000"/>
                  </a:schemeClr>
                </a:solidFill>
              </a:rPr>
              <a:t>grass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has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been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mowed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6">
                    <a:lumMod val="50000"/>
                  </a:schemeClr>
                </a:solidFill>
              </a:rPr>
              <a:t>by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6">
                    <a:lumMod val="50000"/>
                  </a:schemeClr>
                </a:solidFill>
              </a:rPr>
              <a:t>gardener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13 0.01018 L -0.04913 0.0730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771800" y="332656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PAST SİMPLE</a:t>
            </a:r>
            <a:endParaRPr lang="tr-TR" sz="32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203848" y="1484784"/>
            <a:ext cx="540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ACTİVE:</a:t>
            </a:r>
            <a:r>
              <a:rPr lang="tr-TR" sz="2800" dirty="0" smtClean="0">
                <a:latin typeface="Andalus" pitchFamily="18" charset="-78"/>
                <a:cs typeface="Andalus" pitchFamily="18" charset="-78"/>
              </a:rPr>
              <a:t>Yıldız </a:t>
            </a:r>
            <a:r>
              <a:rPr lang="tr-TR" sz="2800" dirty="0" err="1" smtClean="0">
                <a:latin typeface="Andalus" pitchFamily="18" charset="-78"/>
                <a:cs typeface="Andalus" pitchFamily="18" charset="-78"/>
              </a:rPr>
              <a:t>broke</a:t>
            </a:r>
            <a:r>
              <a:rPr lang="tr-T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latin typeface="Andalus" pitchFamily="18" charset="-78"/>
                <a:cs typeface="Andalus" pitchFamily="18" charset="-78"/>
              </a:rPr>
              <a:t>big</a:t>
            </a:r>
            <a:r>
              <a:rPr lang="tr-T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latin typeface="Andalus" pitchFamily="18" charset="-78"/>
                <a:cs typeface="Andalus" pitchFamily="18" charset="-78"/>
              </a:rPr>
              <a:t>vase</a:t>
            </a:r>
            <a:r>
              <a:rPr lang="tr-T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latin typeface="Andalus" pitchFamily="18" charset="-78"/>
                <a:cs typeface="Andalus" pitchFamily="18" charset="-78"/>
              </a:rPr>
              <a:t>last</a:t>
            </a:r>
            <a:r>
              <a:rPr lang="tr-T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latin typeface="Andalus" pitchFamily="18" charset="-78"/>
                <a:cs typeface="Andalus" pitchFamily="18" charset="-78"/>
              </a:rPr>
              <a:t>Monday</a:t>
            </a:r>
            <a:r>
              <a:rPr lang="tr-TR" sz="28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PASSİVE:</a:t>
            </a:r>
            <a:r>
              <a:rPr lang="tr-TR" sz="2800" dirty="0" err="1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latin typeface="Andalus" pitchFamily="18" charset="-78"/>
                <a:cs typeface="Andalus" pitchFamily="18" charset="-78"/>
              </a:rPr>
              <a:t>big</a:t>
            </a:r>
            <a:r>
              <a:rPr lang="tr-T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latin typeface="Andalus" pitchFamily="18" charset="-78"/>
                <a:cs typeface="Andalus" pitchFamily="18" charset="-78"/>
              </a:rPr>
              <a:t>vase</a:t>
            </a:r>
            <a:r>
              <a:rPr lang="tr-T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was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broken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latin typeface="Andalus" pitchFamily="18" charset="-78"/>
                <a:cs typeface="Andalus" pitchFamily="18" charset="-78"/>
              </a:rPr>
              <a:t>by</a:t>
            </a:r>
            <a:r>
              <a:rPr lang="tr-TR" sz="2800" dirty="0" smtClean="0">
                <a:latin typeface="Andalus" pitchFamily="18" charset="-78"/>
                <a:cs typeface="Andalus" pitchFamily="18" charset="-78"/>
              </a:rPr>
              <a:t> Yıldız </a:t>
            </a:r>
            <a:r>
              <a:rPr lang="tr-TR" sz="2800" dirty="0" err="1" smtClean="0">
                <a:latin typeface="Andalus" pitchFamily="18" charset="-78"/>
                <a:cs typeface="Andalus" pitchFamily="18" charset="-78"/>
              </a:rPr>
              <a:t>last</a:t>
            </a:r>
            <a:r>
              <a:rPr lang="tr-TR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latin typeface="Andalus" pitchFamily="18" charset="-78"/>
                <a:cs typeface="Andalus" pitchFamily="18" charset="-78"/>
              </a:rPr>
              <a:t>Monday</a:t>
            </a:r>
            <a:r>
              <a:rPr lang="tr-TR" sz="28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tr-TR" sz="28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5058" name="Picture 2" descr="http://www.clipartreview.com/_images_300/A_girl_with_a_broken_flower_vase_101009-236509-654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2047875" cy="2857500"/>
          </a:xfrm>
          <a:prstGeom prst="rect">
            <a:avLst/>
          </a:prstGeom>
          <a:noFill/>
        </p:spPr>
      </p:pic>
      <p:sp>
        <p:nvSpPr>
          <p:cNvPr id="7" name="6 Metin kutusu"/>
          <p:cNvSpPr txBox="1"/>
          <p:nvPr/>
        </p:nvSpPr>
        <p:spPr>
          <a:xfrm>
            <a:off x="143000" y="4869160"/>
            <a:ext cx="9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ACTİVE: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gardener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mowed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grass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last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week</a:t>
            </a:r>
            <a:endParaRPr lang="tr-TR" sz="2800" dirty="0" smtClean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PASSİVE: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grass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was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mowed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gardener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last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week</a:t>
            </a:r>
            <a:endParaRPr lang="tr-TR" sz="28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051720" y="404664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PAST PROGRESSİVE</a:t>
            </a:r>
            <a:endParaRPr lang="tr-TR" sz="32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23528" y="1484784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ACTİVE: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Emre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was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painting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picture</a:t>
            </a:r>
            <a:endParaRPr lang="tr-TR" sz="2400" dirty="0" smtClean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PASSİVE: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picture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was</a:t>
            </a:r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being</a:t>
            </a:r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painted</a:t>
            </a:r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Emre</a:t>
            </a:r>
            <a:endParaRPr lang="tr-TR" sz="24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Picture 4" descr="rm00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60648"/>
            <a:ext cx="306070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etin kutusu"/>
          <p:cNvSpPr txBox="1"/>
          <p:nvPr/>
        </p:nvSpPr>
        <p:spPr>
          <a:xfrm>
            <a:off x="683568" y="4221088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ACTİVE: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My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mother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was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prepearing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breakfast</a:t>
            </a:r>
            <a:endParaRPr lang="tr-TR" sz="2800" dirty="0" smtClean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PASSİVE: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breakfast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was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being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prepeared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my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mother</a:t>
            </a:r>
            <a:endParaRPr lang="tr-TR" sz="28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1979712" y="260648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PAST PERFECT TENSE</a:t>
            </a:r>
            <a:endParaRPr lang="tr-TR" sz="32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Picture 4" descr="BD0717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3527425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etin kutusu"/>
          <p:cNvSpPr txBox="1"/>
          <p:nvPr/>
        </p:nvSpPr>
        <p:spPr>
          <a:xfrm>
            <a:off x="3779912" y="1988840"/>
            <a:ext cx="52200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ACTİVE: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Büşra had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driven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car</a:t>
            </a:r>
          </a:p>
          <a:p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PASSİVE: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car 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had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been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driven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Büşra</a:t>
            </a:r>
            <a:endParaRPr lang="tr-TR" sz="28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539552" y="486916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ACTİVE: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Tailors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had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made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clothes</a:t>
            </a:r>
            <a:endParaRPr lang="tr-TR" sz="2800" dirty="0" smtClean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PASSİVE: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Clothes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had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been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made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tailors</a:t>
            </a:r>
            <a:endParaRPr lang="tr-TR" sz="28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23728" y="332656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FUTURE SİMPLE TENSE</a:t>
            </a:r>
            <a:endParaRPr lang="tr-TR" sz="24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4" descr="BD0663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3672408" cy="3672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etin kutusu"/>
          <p:cNvSpPr txBox="1"/>
          <p:nvPr/>
        </p:nvSpPr>
        <p:spPr>
          <a:xfrm>
            <a:off x="4499992" y="1340768"/>
            <a:ext cx="4248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ACTİVE: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Selin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will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write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letter</a:t>
            </a:r>
            <a:endParaRPr lang="tr-TR" sz="2800" dirty="0" smtClean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PASSİVE: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letter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will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be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written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Selin</a:t>
            </a:r>
            <a:endParaRPr lang="tr-TR" sz="28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827584" y="5013176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ACTİVE:He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will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wash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car</a:t>
            </a:r>
          </a:p>
          <a:p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PASSİVE:T he car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will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be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washed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Him</a:t>
            </a:r>
            <a:endParaRPr lang="tr-TR" sz="28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419872" y="332656"/>
            <a:ext cx="165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6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!!!</a:t>
            </a:r>
            <a:endParaRPr lang="tr-TR" sz="96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2987824" y="1484784"/>
            <a:ext cx="33123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</a:t>
            </a:r>
            <a:r>
              <a:rPr lang="tr-TR" sz="4400" dirty="0" smtClean="0">
                <a:latin typeface="Andalus" pitchFamily="18" charset="-78"/>
                <a:cs typeface="Andalus" pitchFamily="18" charset="-78"/>
              </a:rPr>
              <a:t>=</a:t>
            </a:r>
            <a:r>
              <a:rPr lang="tr-TR" sz="4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Me</a:t>
            </a:r>
            <a:r>
              <a:rPr lang="tr-TR" sz="4400" dirty="0" smtClean="0">
                <a:latin typeface="Andalus" pitchFamily="18" charset="-78"/>
                <a:cs typeface="Andalus" pitchFamily="18" charset="-78"/>
              </a:rPr>
              <a:t>    </a:t>
            </a:r>
          </a:p>
          <a:p>
            <a:r>
              <a:rPr lang="tr-TR" sz="4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We</a:t>
            </a:r>
            <a:r>
              <a:rPr lang="tr-TR" sz="4400" dirty="0" smtClean="0">
                <a:latin typeface="Andalus" pitchFamily="18" charset="-78"/>
                <a:cs typeface="Andalus" pitchFamily="18" charset="-78"/>
              </a:rPr>
              <a:t>=</a:t>
            </a:r>
            <a:r>
              <a:rPr lang="tr-TR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Us</a:t>
            </a:r>
            <a:r>
              <a:rPr lang="tr-TR" sz="4400" dirty="0" smtClean="0">
                <a:latin typeface="Andalus" pitchFamily="18" charset="-78"/>
                <a:cs typeface="Andalus" pitchFamily="18" charset="-78"/>
              </a:rPr>
              <a:t>       </a:t>
            </a:r>
            <a:r>
              <a:rPr lang="tr-TR" sz="4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You</a:t>
            </a:r>
            <a:r>
              <a:rPr lang="tr-TR" sz="4400" dirty="0" smtClean="0">
                <a:latin typeface="Andalus" pitchFamily="18" charset="-78"/>
                <a:cs typeface="Andalus" pitchFamily="18" charset="-78"/>
              </a:rPr>
              <a:t>=</a:t>
            </a:r>
            <a:r>
              <a:rPr lang="tr-TR" sz="4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You</a:t>
            </a:r>
            <a:r>
              <a:rPr lang="tr-TR" sz="4400" dirty="0" smtClean="0">
                <a:latin typeface="Andalus" pitchFamily="18" charset="-78"/>
                <a:cs typeface="Andalus" pitchFamily="18" charset="-78"/>
              </a:rPr>
              <a:t>  </a:t>
            </a:r>
          </a:p>
          <a:p>
            <a:r>
              <a:rPr lang="tr-TR" sz="4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He</a:t>
            </a:r>
            <a:r>
              <a:rPr lang="tr-TR" sz="4400" dirty="0" smtClean="0">
                <a:latin typeface="Andalus" pitchFamily="18" charset="-78"/>
                <a:cs typeface="Andalus" pitchFamily="18" charset="-78"/>
              </a:rPr>
              <a:t>=</a:t>
            </a:r>
            <a:r>
              <a:rPr lang="tr-TR" sz="4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Him</a:t>
            </a:r>
            <a:r>
              <a:rPr lang="tr-TR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4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          </a:t>
            </a:r>
            <a:r>
              <a:rPr lang="tr-TR" sz="4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She</a:t>
            </a:r>
            <a:r>
              <a:rPr lang="tr-TR" sz="4400" dirty="0" smtClean="0">
                <a:latin typeface="Andalus" pitchFamily="18" charset="-78"/>
                <a:cs typeface="Andalus" pitchFamily="18" charset="-78"/>
              </a:rPr>
              <a:t>=</a:t>
            </a:r>
            <a:r>
              <a:rPr lang="tr-TR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Her </a:t>
            </a:r>
            <a:r>
              <a:rPr lang="tr-TR" sz="4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            </a:t>
            </a:r>
            <a:r>
              <a:rPr lang="tr-TR" sz="4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It</a:t>
            </a:r>
            <a:r>
              <a:rPr lang="tr-TR" sz="4400" dirty="0" smtClean="0">
                <a:latin typeface="Andalus" pitchFamily="18" charset="-78"/>
                <a:cs typeface="Andalus" pitchFamily="18" charset="-78"/>
              </a:rPr>
              <a:t>=</a:t>
            </a:r>
            <a:r>
              <a:rPr lang="tr-TR" sz="4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It</a:t>
            </a:r>
            <a:r>
              <a:rPr lang="tr-TR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4400" dirty="0" smtClean="0">
                <a:latin typeface="Andalus" pitchFamily="18" charset="-78"/>
                <a:cs typeface="Andalus" pitchFamily="18" charset="-78"/>
              </a:rPr>
              <a:t>               </a:t>
            </a:r>
            <a:r>
              <a:rPr lang="tr-TR" sz="4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They</a:t>
            </a:r>
            <a:r>
              <a:rPr lang="tr-TR" sz="4400" dirty="0" smtClean="0">
                <a:latin typeface="Andalus" pitchFamily="18" charset="-78"/>
                <a:cs typeface="Andalus" pitchFamily="18" charset="-78"/>
              </a:rPr>
              <a:t>=</a:t>
            </a:r>
            <a:r>
              <a:rPr lang="tr-TR" sz="4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Them</a:t>
            </a:r>
            <a:endParaRPr lang="tr-TR" sz="44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755576" y="620688"/>
            <a:ext cx="75608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b="1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!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ACTİVE:SUBJECTİVE+VERB+OBJECTİVE</a:t>
            </a:r>
          </a:p>
          <a:p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PASSİVE:OBJECTİVE+VERB(V3)+SUBJECTİVE</a:t>
            </a:r>
          </a:p>
          <a:p>
            <a:endParaRPr lang="tr-TR" dirty="0"/>
          </a:p>
        </p:txBody>
      </p:sp>
      <p:pic>
        <p:nvPicPr>
          <p:cNvPr id="5" name="Picture 8" descr="BD0768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36912"/>
            <a:ext cx="2263775" cy="334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547664" y="26064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FUTURE PERFECT TENSE</a:t>
            </a:r>
            <a:endParaRPr lang="tr-TR" sz="36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4" descr="BD0615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2401887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3059832" y="1412776"/>
            <a:ext cx="51845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ACTİVE: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He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will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have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held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duck</a:t>
            </a:r>
            <a:endParaRPr lang="tr-TR" sz="3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PASSİVE: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duck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will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have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been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held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Him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tr-TR" sz="32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539552" y="4797152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ACTİVE: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John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will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have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arrived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hotel</a:t>
            </a:r>
            <a:endParaRPr lang="tr-TR" sz="3200" dirty="0" smtClean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PASSİVE: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hotel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will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have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been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arriv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ed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John</a:t>
            </a:r>
            <a:endParaRPr lang="tr-TR" sz="32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843808" y="26064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BE GOİNG TO</a:t>
            </a:r>
            <a:endParaRPr lang="tr-TR" sz="36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95536" y="1268760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ACTİVE:</a:t>
            </a:r>
            <a:r>
              <a:rPr lang="tr-TR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He is </a:t>
            </a:r>
            <a:r>
              <a:rPr lang="tr-TR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going</a:t>
            </a:r>
            <a:r>
              <a:rPr lang="tr-TR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to</a:t>
            </a:r>
            <a:r>
              <a:rPr lang="tr-TR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wash</a:t>
            </a:r>
            <a:r>
              <a:rPr lang="tr-TR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car </a:t>
            </a:r>
          </a:p>
          <a:p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PASSİVE:</a:t>
            </a:r>
            <a:r>
              <a:rPr lang="tr-TR" sz="24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car 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is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going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to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be </a:t>
            </a:r>
            <a:r>
              <a:rPr lang="tr-TR" sz="24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washed</a:t>
            </a:r>
            <a:r>
              <a:rPr lang="tr-TR" sz="24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Him</a:t>
            </a:r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tr-TR" sz="24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8914" name="Picture 2" descr="http://images.easyfreeclipart.com/50/wash-car-clip-art-face-hand-506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908720"/>
            <a:ext cx="2664296" cy="2755414"/>
          </a:xfrm>
          <a:prstGeom prst="rect">
            <a:avLst/>
          </a:prstGeom>
          <a:noFill/>
        </p:spPr>
      </p:pic>
      <p:sp>
        <p:nvSpPr>
          <p:cNvPr id="7" name="6 Metin kutusu"/>
          <p:cNvSpPr txBox="1"/>
          <p:nvPr/>
        </p:nvSpPr>
        <p:spPr>
          <a:xfrm>
            <a:off x="3778896" y="4005064"/>
            <a:ext cx="53651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ACTİVE: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She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was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going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to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go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museum</a:t>
            </a:r>
            <a:endParaRPr lang="tr-TR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PASSİVE: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museum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was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going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to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be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gone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Her</a:t>
            </a:r>
            <a:endParaRPr lang="tr-TR" sz="28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8916" name="Picture 4" descr="http://theteachersdigest.com/wp-content/uploads/2014/07/shutterstock-15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717032"/>
            <a:ext cx="3456384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907704" y="26064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THE PASSİVE WİTH GET</a:t>
            </a:r>
            <a:endParaRPr lang="tr-TR" sz="36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95536" y="1340768"/>
            <a:ext cx="7200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news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annoyed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tr-TR" sz="3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me</a:t>
            </a:r>
            <a:endParaRPr lang="tr-TR" sz="3200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     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S.         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V2           </a:t>
            </a:r>
            <a:r>
              <a:rPr lang="tr-TR" sz="3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Obj</a:t>
            </a:r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  <a:p>
            <a:endParaRPr lang="tr-TR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I 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was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annoyed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(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news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)</a:t>
            </a:r>
          </a:p>
          <a:p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I 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got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annoyed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(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news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)</a:t>
            </a:r>
          </a:p>
          <a:p>
            <a:endParaRPr lang="tr-TR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I 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am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tired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</a:p>
          <a:p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I 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get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tired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   </a:t>
            </a:r>
          </a:p>
          <a:p>
            <a:endParaRPr lang="tr-TR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436096" y="2852936"/>
            <a:ext cx="1152128" cy="432048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339752" y="4293096"/>
            <a:ext cx="1008112" cy="482352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339752" y="4869160"/>
            <a:ext cx="936104" cy="473968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436096" y="3356992"/>
            <a:ext cx="1080120" cy="478904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" name="9 Metin kutusu"/>
          <p:cNvSpPr txBox="1"/>
          <p:nvPr/>
        </p:nvSpPr>
        <p:spPr>
          <a:xfrm>
            <a:off x="6804248" y="285293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Kızgındım</a:t>
            </a:r>
            <a:endParaRPr lang="tr-TR" sz="32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6804248" y="335699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Kızdım</a:t>
            </a:r>
            <a:endParaRPr lang="tr-TR" sz="32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3491880" y="4293096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Yorgunum</a:t>
            </a:r>
          </a:p>
          <a:p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Yorulurum</a:t>
            </a:r>
            <a:endParaRPr lang="tr-TR" sz="32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23528" y="908720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*SIFATIN ÖNÜNDE ‘’BE’’VARSA O SIFAT,’’GET’’VARSA FİİL ANLAMINDADIR </a:t>
            </a:r>
            <a:endParaRPr lang="tr-TR" sz="28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827584" y="2708920"/>
            <a:ext cx="72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She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didn’t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want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to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go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out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because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she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was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tired</a:t>
            </a:r>
            <a:endParaRPr lang="tr-TR" sz="2800" dirty="0" smtClean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(Dışarı çıkmak istemedi çünkü yorgundu)</a:t>
            </a:r>
          </a:p>
          <a:p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Having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worked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for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three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hours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without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shopping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,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she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get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tired</a:t>
            </a:r>
            <a:endParaRPr lang="tr-TR" sz="2800" dirty="0" smtClean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(Ara vermeden üç saat çalışınca yoruldu)</a:t>
            </a:r>
            <a:endParaRPr lang="tr-TR" sz="28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1259632" y="33265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İMPERSONAL PRONOUNS İN THE PASSİVE</a:t>
            </a:r>
            <a:endParaRPr lang="tr-TR" sz="28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23528" y="1700808"/>
            <a:ext cx="7848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ANYONE</a:t>
            </a:r>
          </a:p>
          <a:p>
            <a:endParaRPr lang="tr-TR" sz="4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4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ANYTHİNG</a:t>
            </a:r>
          </a:p>
          <a:p>
            <a:endParaRPr lang="tr-TR" sz="44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44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ANYWHERE</a:t>
            </a:r>
            <a:endParaRPr lang="tr-TR" sz="44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419872" y="4437112"/>
            <a:ext cx="2808312" cy="617984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203848" y="2996952"/>
            <a:ext cx="2871936" cy="617984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3059832" y="1556792"/>
            <a:ext cx="2880320" cy="617984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" name="9 Metin kutusu"/>
          <p:cNvSpPr txBox="1"/>
          <p:nvPr/>
        </p:nvSpPr>
        <p:spPr>
          <a:xfrm>
            <a:off x="6084168" y="1628800"/>
            <a:ext cx="2304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NOONE</a:t>
            </a:r>
          </a:p>
          <a:p>
            <a:endParaRPr lang="tr-TR" sz="36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endParaRPr lang="tr-TR" sz="36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6156176" y="299695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NOTHİNG</a:t>
            </a:r>
            <a:endParaRPr lang="tr-TR" sz="36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6300192" y="4437112"/>
            <a:ext cx="2843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NOWHERE</a:t>
            </a:r>
            <a:endParaRPr lang="tr-TR" sz="36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627784" y="33265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FOR EXAMPLE</a:t>
            </a:r>
            <a:endParaRPr lang="tr-TR" sz="36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39552" y="1700808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Nobody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loves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me</a:t>
            </a:r>
            <a:endParaRPr lang="tr-TR" sz="3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I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am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not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loved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Anybody</a:t>
            </a:r>
            <a:endParaRPr lang="tr-TR" sz="32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611560" y="4005064"/>
            <a:ext cx="44279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Anybody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doesn’t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know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answer</a:t>
            </a:r>
            <a:endParaRPr lang="tr-TR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answer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is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known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2800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Nobody</a:t>
            </a:r>
            <a:endParaRPr lang="tr-TR" sz="28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6866" name="Picture 2" descr="https://im2-tub-tr.yandex.net/i?id=4b8f0792654ddc784803df8c94e92ad9&amp;n=33&amp;h=215&amp;w=3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340768"/>
            <a:ext cx="2990850" cy="2047876"/>
          </a:xfrm>
          <a:prstGeom prst="rect">
            <a:avLst/>
          </a:prstGeom>
          <a:noFill/>
        </p:spPr>
      </p:pic>
      <p:pic>
        <p:nvPicPr>
          <p:cNvPr id="36868" name="Picture 4" descr="http://www.opereysin.com/images/karikatur/karikatur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789040"/>
            <a:ext cx="3513401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547664" y="18864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PASSİVE WİTH MODALS</a:t>
            </a:r>
            <a:endParaRPr lang="tr-TR" sz="36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043608" y="1844824"/>
            <a:ext cx="6840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WİLL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BE POSTED</a:t>
            </a:r>
          </a:p>
          <a:p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CAN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BE POSTPONED</a:t>
            </a:r>
          </a:p>
          <a:p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MAY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BE ALLOWED</a:t>
            </a:r>
          </a:p>
          <a:p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SHOULD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BE WARNED</a:t>
            </a:r>
          </a:p>
          <a:p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OUGHT 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NOT </a:t>
            </a:r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TO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BE EATEN</a:t>
            </a:r>
          </a:p>
          <a:p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HAD BETTER 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BE CANCELLED</a:t>
            </a:r>
          </a:p>
          <a:p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HAD TO 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BE TAKEN </a:t>
            </a:r>
          </a:p>
          <a:p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MUST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BE TOLD</a:t>
            </a:r>
          </a:p>
          <a:p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WERE SUPPOSED TO 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BE İNFORMED</a:t>
            </a:r>
            <a:endParaRPr lang="tr-TR" sz="32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1331640" y="980728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MODAL+BE+PAST PARTİCİPLE</a:t>
            </a:r>
            <a:endParaRPr lang="tr-TR" sz="3200" dirty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043608" y="404664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MODAL+HAVE BEEN +PAST PARTİCİPLE</a:t>
            </a:r>
            <a:endParaRPr lang="tr-TR" sz="32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367136" y="2060848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SHOULDN’T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HAVE BEEN TOLD</a:t>
            </a:r>
          </a:p>
          <a:p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CAN’T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HAVE BEEN SEEN</a:t>
            </a:r>
          </a:p>
          <a:p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MUST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HAVE BEEN LEFT</a:t>
            </a:r>
          </a:p>
          <a:p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OUGHT TO </a:t>
            </a:r>
            <a:r>
              <a:rPr lang="tr-TR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HAVE BEEN ALLOWED</a:t>
            </a:r>
            <a:endParaRPr lang="tr-TR" sz="32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95536" y="83671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/>
          </a:p>
        </p:txBody>
      </p:sp>
      <p:sp>
        <p:nvSpPr>
          <p:cNvPr id="3" name="2 Metin kutusu"/>
          <p:cNvSpPr txBox="1"/>
          <p:nvPr/>
        </p:nvSpPr>
        <p:spPr>
          <a:xfrm>
            <a:off x="251520" y="1916832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This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problem </a:t>
            </a:r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can be </a:t>
            </a:r>
            <a:r>
              <a:rPr lang="tr-TR" sz="3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solved</a:t>
            </a:r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me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</a:p>
          <a:p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project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shoul</a:t>
            </a:r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be </a:t>
            </a:r>
            <a:r>
              <a:rPr lang="tr-TR" sz="3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finished</a:t>
            </a:r>
            <a:endParaRPr lang="tr-TR" sz="3200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İt </a:t>
            </a:r>
            <a:r>
              <a:rPr lang="tr-TR" sz="3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could</a:t>
            </a:r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be </a:t>
            </a:r>
            <a:r>
              <a:rPr lang="tr-TR" sz="3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throwed</a:t>
            </a:r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away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by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mistake</a:t>
            </a:r>
            <a:endParaRPr lang="tr-TR" sz="3200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Your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tickets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will</a:t>
            </a:r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be </a:t>
            </a:r>
            <a:r>
              <a:rPr lang="tr-TR" sz="3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sold</a:t>
            </a:r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to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someone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else</a:t>
            </a:r>
          </a:p>
          <a:p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İt </a:t>
            </a:r>
            <a:r>
              <a:rPr lang="tr-TR" sz="3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can’t</a:t>
            </a:r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have</a:t>
            </a:r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been</a:t>
            </a:r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repaired</a:t>
            </a:r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properly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the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last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time</a:t>
            </a:r>
          </a:p>
          <a:p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She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could</a:t>
            </a:r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be </a:t>
            </a:r>
            <a:r>
              <a:rPr lang="tr-TR" sz="3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encouraged</a:t>
            </a:r>
            <a:r>
              <a:rPr lang="tr-TR" sz="3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to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develop</a:t>
            </a:r>
            <a:r>
              <a:rPr lang="tr-TR" sz="32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her </a:t>
            </a:r>
            <a:r>
              <a:rPr lang="tr-TR" sz="32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talent</a:t>
            </a:r>
            <a:endParaRPr lang="tr-TR" sz="32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2483768" y="47667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FOR EXAMPLE</a:t>
            </a:r>
            <a:endParaRPr lang="tr-TR" sz="40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95536" y="1412776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*say,</a:t>
            </a:r>
            <a:r>
              <a:rPr lang="tr-TR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know</a:t>
            </a:r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tr-TR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understand</a:t>
            </a:r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tr-TR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claim</a:t>
            </a:r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tr-TR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think</a:t>
            </a:r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tr-TR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believe</a:t>
            </a:r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tr-TR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suppose</a:t>
            </a:r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tr-TR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expect</a:t>
            </a:r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tr-TR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report</a:t>
            </a:r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tr-TR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allege</a:t>
            </a:r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tr-TR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acknowledge</a:t>
            </a:r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tr-TR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assume</a:t>
            </a:r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tr-TR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estimate</a:t>
            </a:r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,</a:t>
            </a:r>
            <a:r>
              <a:rPr lang="tr-TR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consider</a:t>
            </a:r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gibi fiiller bu </a:t>
            </a:r>
            <a:r>
              <a:rPr lang="tr-TR" sz="2800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passive</a:t>
            </a:r>
            <a:r>
              <a:rPr lang="tr-TR" sz="28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yapısıyla yaygın olarak kullanılırlar </a:t>
            </a:r>
            <a:endParaRPr lang="tr-TR" sz="28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95536" y="40466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 smtClean="0">
                <a:solidFill>
                  <a:schemeClr val="accent6">
                    <a:lumMod val="50000"/>
                  </a:schemeClr>
                </a:solidFill>
              </a:rPr>
              <a:t>It’s</a:t>
            </a: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3600" dirty="0" err="1" smtClean="0">
                <a:solidFill>
                  <a:schemeClr val="accent6">
                    <a:lumMod val="50000"/>
                  </a:schemeClr>
                </a:solidFill>
              </a:rPr>
              <a:t>said</a:t>
            </a: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3600" dirty="0" err="1" smtClean="0">
                <a:solidFill>
                  <a:schemeClr val="accent6">
                    <a:lumMod val="50000"/>
                  </a:schemeClr>
                </a:solidFill>
              </a:rPr>
              <a:t>that</a:t>
            </a: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</a:rPr>
              <a:t> …./ he is </a:t>
            </a:r>
            <a:r>
              <a:rPr lang="tr-TR" sz="3600" dirty="0" err="1" smtClean="0">
                <a:solidFill>
                  <a:schemeClr val="accent6">
                    <a:lumMod val="50000"/>
                  </a:schemeClr>
                </a:solidFill>
              </a:rPr>
              <a:t>said</a:t>
            </a: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3600" dirty="0" err="1" smtClean="0">
                <a:solidFill>
                  <a:schemeClr val="accent6">
                    <a:lumMod val="50000"/>
                  </a:schemeClr>
                </a:solidFill>
              </a:rPr>
              <a:t>to</a:t>
            </a: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</a:rPr>
              <a:t> …. </a:t>
            </a:r>
            <a:r>
              <a:rPr lang="tr-TR" sz="3600" dirty="0" err="1" smtClean="0">
                <a:solidFill>
                  <a:schemeClr val="accent6">
                    <a:lumMod val="50000"/>
                  </a:schemeClr>
                </a:solidFill>
              </a:rPr>
              <a:t>etc</a:t>
            </a:r>
            <a:endParaRPr lang="tr-TR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539552" y="3501008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It’s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known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that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/ he is </a:t>
            </a:r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known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to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+v1</a:t>
            </a:r>
          </a:p>
          <a:p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It’s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understood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that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/ he is </a:t>
            </a:r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understood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to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+v1</a:t>
            </a:r>
          </a:p>
          <a:p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It’s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claimed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that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/ he is </a:t>
            </a:r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claimed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to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+v1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63" y="1696794"/>
            <a:ext cx="2057400" cy="79375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D18D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My uncle</a:t>
            </a:r>
            <a:endParaRPr kumimoji="0" lang="en-US" sz="36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D18D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52788" y="1784350"/>
            <a:ext cx="20574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/>
            <a:r>
              <a:rPr lang="en-US" sz="3600">
                <a:solidFill>
                  <a:srgbClr val="FFD18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made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48338" y="1900238"/>
            <a:ext cx="2986087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/>
            <a:r>
              <a:rPr lang="en-US" sz="3600">
                <a:solidFill>
                  <a:srgbClr val="FFD18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these chairs.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54063" y="796925"/>
            <a:ext cx="1466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/>
              <a:t>SUBJECTİVE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03600" y="836613"/>
            <a:ext cx="1466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000" b="1" dirty="0" smtClean="0">
                <a:latin typeface="Comic Sans MS" pitchFamily="66" charset="0"/>
              </a:rPr>
              <a:t>VERB</a:t>
            </a:r>
            <a:endParaRPr lang="en-US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415088" y="827088"/>
            <a:ext cx="1466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/>
              <a:t>OBJECTİVE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79512" y="4725144"/>
            <a:ext cx="2506662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/>
            <a:r>
              <a:rPr lang="en-US" sz="3200" dirty="0">
                <a:solidFill>
                  <a:srgbClr val="FFD18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These chairs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131840" y="4509120"/>
            <a:ext cx="2390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/>
            <a:r>
              <a:rPr lang="en-US" sz="3200" dirty="0">
                <a:solidFill>
                  <a:srgbClr val="FFD18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were made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86400" y="4121150"/>
            <a:ext cx="9683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/>
            <a:r>
              <a:rPr lang="en-US" sz="32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516216" y="4365104"/>
            <a:ext cx="2057400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/>
            <a:r>
              <a:rPr lang="en-US" sz="3200" dirty="0">
                <a:solidFill>
                  <a:srgbClr val="FFD18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uncle</a:t>
            </a:r>
            <a:r>
              <a:rPr lang="en-US" sz="3200" dirty="0">
                <a:solidFill>
                  <a:srgbClr val="E488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55576" y="5517232"/>
            <a:ext cx="1466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/>
              <a:t>OBJECTİVE</a:t>
            </a:r>
            <a:endParaRPr lang="en-US" dirty="0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635896" y="5445224"/>
            <a:ext cx="1466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/>
              <a:t>VERB</a:t>
            </a:r>
            <a:endParaRPr lang="en-US" dirty="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804248" y="5373216"/>
            <a:ext cx="1466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dirty="0" smtClean="0"/>
              <a:t>SUBJECTİVE</a:t>
            </a:r>
            <a:endParaRPr lang="en-US" dirty="0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2409825" y="2481263"/>
            <a:ext cx="4919663" cy="1698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4324350" y="2525713"/>
            <a:ext cx="0" cy="1654175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1044575" y="2525713"/>
            <a:ext cx="5327650" cy="1625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3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1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467544" y="908720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THE END </a:t>
            </a:r>
          </a:p>
          <a:p>
            <a:pPr algn="ctr"/>
            <a:r>
              <a:rPr lang="tr-TR" sz="6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THANKS FOR            LİSTENİNG </a:t>
            </a:r>
            <a:r>
              <a:rPr lang="tr-TR" sz="6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  <a:sym typeface="Wingdings" pitchFamily="2" charset="2"/>
              </a:rPr>
              <a:t>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611560" y="404664"/>
            <a:ext cx="74168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                                STUDENT’S</a:t>
            </a:r>
          </a:p>
          <a:p>
            <a:endParaRPr lang="tr-T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endParaRPr lang="tr-T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NAME:SEVDA NUR</a:t>
            </a:r>
          </a:p>
          <a:p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SURNAME:AYDİN</a:t>
            </a:r>
          </a:p>
          <a:p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NUMBER:106</a:t>
            </a:r>
          </a:p>
          <a:p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CLASS:11/D</a:t>
            </a:r>
          </a:p>
          <a:p>
            <a:endParaRPr lang="tr-T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endParaRPr lang="tr-T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endParaRPr lang="tr-T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                                   TEACHER’S</a:t>
            </a:r>
          </a:p>
          <a:p>
            <a:endParaRPr lang="tr-TR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NAME:CANAN</a:t>
            </a:r>
          </a:p>
          <a:p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SURNAME:ÇAKAL</a:t>
            </a:r>
          </a:p>
          <a:p>
            <a:r>
              <a:rPr lang="tr-TR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BRANCH:ENGLISH</a:t>
            </a:r>
            <a:endParaRPr lang="tr-TR" sz="24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5602" name="Picture 2" descr="https://c2.staticflickr.com/6/5139/13698767065_0907ed623d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764704"/>
            <a:ext cx="3312368" cy="537105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528" y="548680"/>
            <a:ext cx="3816350" cy="561662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ndalus" pitchFamily="18" charset="-78"/>
                <a:cs typeface="Andalus" pitchFamily="18" charset="-78"/>
              </a:rPr>
              <a:t>AKTİF</a:t>
            </a:r>
            <a:endParaRPr lang="tr-TR" sz="3600" dirty="0" smtClean="0">
              <a:solidFill>
                <a:schemeClr val="accent6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Çalmak “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steal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”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parajita" pitchFamily="34" charset="0"/>
              <a:cs typeface="Aparajita" pitchFamily="34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tamir etmek “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mend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”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parajita" pitchFamily="34" charset="0"/>
              <a:cs typeface="Aparajita" pitchFamily="34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Boyamak “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paint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”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parajita" pitchFamily="34" charset="0"/>
              <a:cs typeface="Aparajita" pitchFamily="34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Hazırlamak</a:t>
            </a:r>
            <a:r>
              <a:rPr lang="tr-TR" sz="3200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prepare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”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r-T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24300" y="476672"/>
            <a:ext cx="5616252" cy="495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36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PASİF/EDİLGEN</a:t>
            </a:r>
            <a:endParaRPr lang="tr-TR" sz="3600" dirty="0" smtClean="0">
              <a:solidFill>
                <a:srgbClr val="C00000"/>
              </a:solidFill>
              <a:latin typeface="Aparajita" pitchFamily="34" charset="0"/>
              <a:cs typeface="Aparajit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Çalı</a:t>
            </a:r>
            <a:r>
              <a:rPr lang="tr-TR" sz="3600" b="1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n</a:t>
            </a: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mak </a:t>
            </a:r>
            <a:r>
              <a:rPr lang="tr-TR" sz="3600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“</a:t>
            </a:r>
            <a:r>
              <a:rPr lang="tr-TR" sz="3600" b="1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BE</a:t>
            </a:r>
            <a:r>
              <a:rPr lang="tr-TR" sz="3600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tr-TR" sz="3600" dirty="0" err="1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stolen</a:t>
            </a:r>
            <a:r>
              <a:rPr lang="tr-TR" sz="3600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”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3600" dirty="0">
              <a:solidFill>
                <a:schemeClr val="accent6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3600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Tamir </a:t>
            </a: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ed</a:t>
            </a:r>
            <a:r>
              <a:rPr lang="tr-TR" sz="3600" b="1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il</a:t>
            </a: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mek </a:t>
            </a:r>
            <a:r>
              <a:rPr lang="tr-TR" sz="3600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“</a:t>
            </a:r>
            <a:r>
              <a:rPr lang="tr-TR" sz="3600" b="1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BE</a:t>
            </a:r>
            <a:r>
              <a:rPr lang="tr-TR" sz="3600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tr-TR" sz="3600" dirty="0" err="1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mend</a:t>
            </a:r>
            <a:r>
              <a:rPr lang="tr-TR" sz="3600" b="1" dirty="0" err="1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ed</a:t>
            </a:r>
            <a:r>
              <a:rPr lang="tr-TR" sz="3600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”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3600" dirty="0">
              <a:solidFill>
                <a:schemeClr val="accent6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Boya</a:t>
            </a:r>
            <a:r>
              <a:rPr lang="tr-TR" sz="3600" b="1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n</a:t>
            </a: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mak </a:t>
            </a:r>
            <a:r>
              <a:rPr lang="tr-TR" sz="3600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“</a:t>
            </a:r>
            <a:r>
              <a:rPr lang="tr-TR" sz="3600" b="1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BE</a:t>
            </a:r>
            <a:r>
              <a:rPr lang="tr-TR" sz="3600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tr-TR" sz="3600" dirty="0" err="1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paint</a:t>
            </a:r>
            <a:r>
              <a:rPr lang="tr-TR" sz="3600" b="1" dirty="0" err="1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ed</a:t>
            </a:r>
            <a:r>
              <a:rPr lang="tr-TR" sz="3600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”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3600" dirty="0">
              <a:solidFill>
                <a:schemeClr val="accent6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Hazırla</a:t>
            </a:r>
            <a:r>
              <a:rPr lang="tr-TR" sz="3600" b="1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n</a:t>
            </a:r>
            <a:r>
              <a:rPr lang="tr-TR" sz="3600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mak </a:t>
            </a:r>
            <a:r>
              <a:rPr lang="tr-TR" sz="3600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“</a:t>
            </a:r>
            <a:r>
              <a:rPr lang="tr-TR" sz="3600" b="1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BE</a:t>
            </a:r>
            <a:r>
              <a:rPr lang="tr-TR" sz="3600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tr-TR" sz="3600" dirty="0" err="1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prepar</a:t>
            </a:r>
            <a:r>
              <a:rPr lang="tr-TR" sz="3600" b="1" dirty="0" err="1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ed</a:t>
            </a:r>
            <a:r>
              <a:rPr lang="tr-TR" sz="3600" dirty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”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rm000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132856"/>
            <a:ext cx="2163763" cy="3024162"/>
          </a:xfrm>
          <a:prstGeom prst="rect">
            <a:avLst/>
          </a:prstGeom>
          <a:noFill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63888" y="1196752"/>
            <a:ext cx="539908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Active</a:t>
            </a:r>
            <a:r>
              <a:rPr lang="tr-TR" sz="3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tr-TR" sz="3600" b="1" dirty="0">
                <a:latin typeface="Times New Roman" pitchFamily="18" charset="0"/>
              </a:rPr>
              <a:t>He </a:t>
            </a:r>
            <a:r>
              <a:rPr lang="tr-TR" sz="3600" b="1" dirty="0" err="1">
                <a:solidFill>
                  <a:srgbClr val="C00000"/>
                </a:solidFill>
                <a:latin typeface="Times New Roman" pitchFamily="18" charset="0"/>
              </a:rPr>
              <a:t>cuts</a:t>
            </a:r>
            <a:r>
              <a:rPr lang="tr-TR" sz="3600" b="1" dirty="0">
                <a:latin typeface="Times New Roman" pitchFamily="18" charset="0"/>
              </a:rPr>
              <a:t> </a:t>
            </a:r>
            <a:r>
              <a:rPr lang="tr-TR" sz="3600" b="1" dirty="0" err="1">
                <a:latin typeface="Times New Roman" pitchFamily="18" charset="0"/>
              </a:rPr>
              <a:t>the</a:t>
            </a:r>
            <a:r>
              <a:rPr lang="tr-TR" sz="3600" b="1" dirty="0">
                <a:latin typeface="Times New Roman" pitchFamily="18" charset="0"/>
              </a:rPr>
              <a:t> </a:t>
            </a:r>
            <a:r>
              <a:rPr lang="tr-TR" sz="3600" b="1" dirty="0" err="1">
                <a:latin typeface="Times New Roman" pitchFamily="18" charset="0"/>
              </a:rPr>
              <a:t>carrots</a:t>
            </a:r>
            <a:r>
              <a:rPr lang="tr-TR" sz="3600" b="1" dirty="0">
                <a:latin typeface="Times New Roman" pitchFamily="18" charset="0"/>
              </a:rPr>
              <a:t>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348037" y="3429000"/>
            <a:ext cx="579596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Passive</a:t>
            </a:r>
            <a:r>
              <a:rPr lang="tr-TR" sz="3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:</a:t>
            </a:r>
            <a:r>
              <a:rPr lang="tr-TR" sz="3600" b="1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tr-TR" sz="3600" b="1" dirty="0" err="1">
                <a:latin typeface="Times New Roman" pitchFamily="18" charset="0"/>
              </a:rPr>
              <a:t>The</a:t>
            </a:r>
            <a:r>
              <a:rPr lang="tr-TR" sz="3600" b="1" dirty="0">
                <a:latin typeface="Times New Roman" pitchFamily="18" charset="0"/>
              </a:rPr>
              <a:t> </a:t>
            </a:r>
            <a:r>
              <a:rPr lang="tr-TR" sz="3600" b="1" dirty="0" err="1">
                <a:latin typeface="Times New Roman" pitchFamily="18" charset="0"/>
              </a:rPr>
              <a:t>carrots</a:t>
            </a:r>
            <a:r>
              <a:rPr lang="tr-TR" sz="3600" b="1" dirty="0">
                <a:latin typeface="Times New Roman" pitchFamily="18" charset="0"/>
              </a:rPr>
              <a:t> </a:t>
            </a:r>
            <a:r>
              <a:rPr lang="tr-TR" sz="3600" b="1" dirty="0" err="1">
                <a:solidFill>
                  <a:srgbClr val="C00000"/>
                </a:solidFill>
                <a:latin typeface="Times New Roman" pitchFamily="18" charset="0"/>
              </a:rPr>
              <a:t>are</a:t>
            </a:r>
            <a:r>
              <a:rPr lang="tr-TR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tr-TR" sz="3600" b="1" dirty="0" err="1">
                <a:solidFill>
                  <a:srgbClr val="C00000"/>
                </a:solidFill>
                <a:latin typeface="Times New Roman" pitchFamily="18" charset="0"/>
              </a:rPr>
              <a:t>cut</a:t>
            </a:r>
            <a:r>
              <a:rPr lang="tr-TR" sz="3600" b="1" dirty="0">
                <a:latin typeface="Times New Roman" pitchFamily="18" charset="0"/>
              </a:rPr>
              <a:t> </a:t>
            </a:r>
            <a:r>
              <a:rPr lang="tr-TR" sz="3600" b="1" dirty="0" err="1">
                <a:latin typeface="Times New Roman" pitchFamily="18" charset="0"/>
              </a:rPr>
              <a:t>by</a:t>
            </a:r>
            <a:r>
              <a:rPr lang="tr-TR" sz="3600" b="1" dirty="0">
                <a:latin typeface="Times New Roman" pitchFamily="18" charset="0"/>
              </a:rPr>
              <a:t> </a:t>
            </a:r>
            <a:r>
              <a:rPr lang="tr-TR" sz="3600" b="1" dirty="0" err="1">
                <a:latin typeface="Times New Roman" pitchFamily="18" charset="0"/>
              </a:rPr>
              <a:t>him</a:t>
            </a:r>
            <a:r>
              <a:rPr lang="tr-TR" sz="3600" b="1" dirty="0">
                <a:latin typeface="Times New Roman" pitchFamily="18" charset="0"/>
              </a:rPr>
              <a:t>. 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411760" y="1844824"/>
            <a:ext cx="1008112" cy="770384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339752" y="3717032"/>
            <a:ext cx="792088" cy="617984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D065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194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635896" y="332656"/>
            <a:ext cx="55081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Active</a:t>
            </a:r>
            <a:r>
              <a:rPr lang="tr-TR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tr-TR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tr-TR" sz="3200" b="1" dirty="0" smtClean="0">
                <a:latin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</a:rPr>
              <a:t>They</a:t>
            </a:r>
            <a:r>
              <a:rPr lang="tr-TR" sz="3200" b="1" dirty="0">
                <a:latin typeface="Times New Roman" pitchFamily="18" charset="0"/>
              </a:rPr>
              <a:t> </a:t>
            </a:r>
            <a:r>
              <a:rPr lang="tr-TR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sing</a:t>
            </a:r>
            <a:r>
              <a:rPr lang="tr-TR" sz="3200" b="1" dirty="0">
                <a:latin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</a:rPr>
              <a:t>songs</a:t>
            </a:r>
            <a:r>
              <a:rPr lang="tr-TR" sz="3200" b="1" dirty="0">
                <a:latin typeface="Times New Roman" pitchFamily="18" charset="0"/>
              </a:rPr>
              <a:t>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563888" y="1772816"/>
            <a:ext cx="53641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err="1">
                <a:solidFill>
                  <a:srgbClr val="C00000"/>
                </a:solidFill>
                <a:latin typeface="Times New Roman" pitchFamily="18" charset="0"/>
              </a:rPr>
              <a:t>Passive</a:t>
            </a:r>
            <a:r>
              <a:rPr lang="tr-TR" sz="3200" b="1" dirty="0">
                <a:solidFill>
                  <a:srgbClr val="C00000"/>
                </a:solidFill>
                <a:latin typeface="Times New Roman" pitchFamily="18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tr-TR" sz="3200" b="1" dirty="0" err="1">
                <a:latin typeface="Times New Roman" pitchFamily="18" charset="0"/>
              </a:rPr>
              <a:t>Songs</a:t>
            </a:r>
            <a:r>
              <a:rPr lang="tr-TR" sz="3200" b="1" dirty="0">
                <a:latin typeface="Times New Roman" pitchFamily="18" charset="0"/>
              </a:rPr>
              <a:t> </a:t>
            </a:r>
            <a:r>
              <a:rPr lang="tr-TR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are</a:t>
            </a:r>
            <a:r>
              <a:rPr lang="tr-TR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tr-TR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sung</a:t>
            </a:r>
            <a:r>
              <a:rPr lang="tr-TR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</a:rPr>
              <a:t>by</a:t>
            </a:r>
            <a:r>
              <a:rPr lang="tr-TR" sz="3200" b="1" dirty="0">
                <a:latin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</a:rPr>
              <a:t>them</a:t>
            </a:r>
            <a:r>
              <a:rPr lang="tr-TR" sz="3200" b="1" dirty="0">
                <a:latin typeface="Times New Roman" pitchFamily="18" charset="0"/>
              </a:rPr>
              <a:t>.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23528" y="3356992"/>
            <a:ext cx="5292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Active</a:t>
            </a:r>
            <a:r>
              <a:rPr lang="tr-TR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tr-TR" sz="3200" b="1" dirty="0" err="1">
                <a:latin typeface="Times New Roman" pitchFamily="18" charset="0"/>
              </a:rPr>
              <a:t>She</a:t>
            </a:r>
            <a:r>
              <a:rPr lang="tr-TR" sz="3200" b="1" dirty="0">
                <a:latin typeface="Times New Roman" pitchFamily="18" charset="0"/>
              </a:rPr>
              <a:t> </a:t>
            </a:r>
            <a:r>
              <a:rPr lang="tr-TR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washes</a:t>
            </a:r>
            <a:r>
              <a:rPr lang="tr-TR" sz="3200" b="1" dirty="0">
                <a:latin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</a:rPr>
              <a:t>the</a:t>
            </a:r>
            <a:r>
              <a:rPr lang="tr-TR" sz="3200" b="1" dirty="0">
                <a:latin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</a:rPr>
              <a:t>dishes</a:t>
            </a:r>
            <a:r>
              <a:rPr lang="tr-TR" sz="3200" b="1" dirty="0">
                <a:latin typeface="Times New Roman" pitchFamily="18" charset="0"/>
              </a:rPr>
              <a:t>.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51520" y="4941168"/>
            <a:ext cx="53641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err="1">
                <a:solidFill>
                  <a:srgbClr val="C00000"/>
                </a:solidFill>
                <a:latin typeface="Times New Roman" pitchFamily="18" charset="0"/>
              </a:rPr>
              <a:t>Passive</a:t>
            </a:r>
            <a:r>
              <a:rPr lang="tr-TR" sz="3200" b="1" dirty="0">
                <a:solidFill>
                  <a:srgbClr val="C00000"/>
                </a:solidFill>
                <a:latin typeface="Times New Roman" pitchFamily="18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tr-TR" sz="3200" b="1" dirty="0" err="1">
                <a:latin typeface="Times New Roman" pitchFamily="18" charset="0"/>
              </a:rPr>
              <a:t>The</a:t>
            </a:r>
            <a:r>
              <a:rPr lang="tr-TR" sz="3200" b="1" dirty="0">
                <a:latin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</a:rPr>
              <a:t>dishes</a:t>
            </a:r>
            <a:r>
              <a:rPr lang="tr-TR" sz="3200" b="1" dirty="0">
                <a:latin typeface="Times New Roman" pitchFamily="18" charset="0"/>
              </a:rPr>
              <a:t> </a:t>
            </a:r>
            <a:r>
              <a:rPr lang="tr-TR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are</a:t>
            </a:r>
            <a:r>
              <a:rPr lang="tr-TR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tr-TR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washed</a:t>
            </a:r>
            <a:r>
              <a:rPr lang="tr-TR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</a:rPr>
              <a:t>by</a:t>
            </a:r>
            <a:r>
              <a:rPr lang="tr-TR" sz="3200" b="1" dirty="0">
                <a:latin typeface="Times New Roman" pitchFamily="18" charset="0"/>
              </a:rPr>
              <a:t> her.</a:t>
            </a:r>
          </a:p>
        </p:txBody>
      </p:sp>
      <p:pic>
        <p:nvPicPr>
          <p:cNvPr id="9" name="Picture 6" descr="AG00032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789040"/>
            <a:ext cx="2736850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en0034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529012" cy="1993900"/>
          </a:xfrm>
          <a:prstGeom prst="rect">
            <a:avLst/>
          </a:prstGeom>
          <a:noFill/>
        </p:spPr>
      </p:pic>
      <p:pic>
        <p:nvPicPr>
          <p:cNvPr id="5" name="Picture 4" descr="AG0002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581128"/>
            <a:ext cx="3168650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067944" y="332656"/>
            <a:ext cx="43195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Active</a:t>
            </a:r>
            <a:r>
              <a:rPr lang="tr-TR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tr-TR" sz="3200" b="1" dirty="0">
                <a:latin typeface="Times New Roman" pitchFamily="18" charset="0"/>
              </a:rPr>
              <a:t>He </a:t>
            </a:r>
            <a:r>
              <a:rPr lang="tr-TR" sz="3200" b="1" dirty="0" err="1">
                <a:solidFill>
                  <a:srgbClr val="C00000"/>
                </a:solidFill>
                <a:latin typeface="Times New Roman" pitchFamily="18" charset="0"/>
              </a:rPr>
              <a:t>plays</a:t>
            </a:r>
            <a:r>
              <a:rPr lang="tr-TR" sz="3200" b="1" dirty="0">
                <a:latin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</a:rPr>
              <a:t>the</a:t>
            </a:r>
            <a:r>
              <a:rPr lang="tr-TR" sz="3200" b="1" dirty="0">
                <a:latin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</a:rPr>
              <a:t>violin</a:t>
            </a:r>
            <a:r>
              <a:rPr lang="tr-TR" sz="3200" b="1" dirty="0">
                <a:latin typeface="Times New Roman" pitchFamily="18" charset="0"/>
              </a:rPr>
              <a:t>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995936" y="1844824"/>
            <a:ext cx="40671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Passive</a:t>
            </a:r>
            <a:r>
              <a:rPr lang="tr-TR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tr-TR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tr-TR" sz="3200" b="1" dirty="0" err="1" smtClean="0">
                <a:latin typeface="Times New Roman" pitchFamily="18" charset="0"/>
              </a:rPr>
              <a:t>The</a:t>
            </a:r>
            <a:r>
              <a:rPr lang="tr-TR" sz="3200" b="1" dirty="0" smtClean="0">
                <a:latin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</a:rPr>
              <a:t>violin</a:t>
            </a:r>
            <a:r>
              <a:rPr lang="tr-TR" sz="3200" b="1" dirty="0">
                <a:latin typeface="Times New Roman" pitchFamily="18" charset="0"/>
              </a:rPr>
              <a:t> </a:t>
            </a:r>
            <a:r>
              <a:rPr lang="tr-TR" sz="3200" b="1" dirty="0">
                <a:solidFill>
                  <a:srgbClr val="C00000"/>
                </a:solidFill>
                <a:latin typeface="Times New Roman" pitchFamily="18" charset="0"/>
              </a:rPr>
              <a:t>is </a:t>
            </a:r>
            <a:r>
              <a:rPr lang="tr-TR" sz="3200" b="1" dirty="0" err="1">
                <a:solidFill>
                  <a:srgbClr val="C00000"/>
                </a:solidFill>
                <a:latin typeface="Times New Roman" pitchFamily="18" charset="0"/>
              </a:rPr>
              <a:t>played</a:t>
            </a:r>
            <a:r>
              <a:rPr lang="tr-TR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</a:rPr>
              <a:t>by</a:t>
            </a:r>
            <a:r>
              <a:rPr lang="tr-TR" sz="3200" b="1" dirty="0">
                <a:latin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</a:rPr>
              <a:t>him</a:t>
            </a:r>
            <a:r>
              <a:rPr lang="tr-TR" sz="3200" b="1" dirty="0">
                <a:latin typeface="Times New Roman" pitchFamily="18" charset="0"/>
              </a:rPr>
              <a:t>.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23528" y="3429000"/>
            <a:ext cx="43195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Active</a:t>
            </a:r>
            <a:r>
              <a:rPr lang="tr-TR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tr-TR" sz="3200" b="1" dirty="0" err="1">
                <a:latin typeface="Times New Roman" pitchFamily="18" charset="0"/>
              </a:rPr>
              <a:t>She</a:t>
            </a:r>
            <a:r>
              <a:rPr lang="tr-TR" sz="3200" b="1" dirty="0">
                <a:latin typeface="Times New Roman" pitchFamily="18" charset="0"/>
              </a:rPr>
              <a:t> </a:t>
            </a:r>
            <a:r>
              <a:rPr lang="tr-TR" sz="3200" b="1" dirty="0" err="1">
                <a:solidFill>
                  <a:srgbClr val="C00000"/>
                </a:solidFill>
                <a:latin typeface="Times New Roman" pitchFamily="18" charset="0"/>
              </a:rPr>
              <a:t>reads</a:t>
            </a:r>
            <a:r>
              <a:rPr lang="tr-TR" sz="3200" b="1" dirty="0">
                <a:latin typeface="Times New Roman" pitchFamily="18" charset="0"/>
              </a:rPr>
              <a:t> a </a:t>
            </a:r>
            <a:r>
              <a:rPr lang="tr-TR" sz="3200" b="1" dirty="0" err="1">
                <a:latin typeface="Times New Roman" pitchFamily="18" charset="0"/>
              </a:rPr>
              <a:t>book</a:t>
            </a:r>
            <a:r>
              <a:rPr lang="tr-TR" sz="3200" b="1" dirty="0">
                <a:latin typeface="Times New Roman" pitchFamily="18" charset="0"/>
              </a:rPr>
              <a:t>.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51520" y="5013176"/>
            <a:ext cx="43195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Passive</a:t>
            </a:r>
            <a:r>
              <a:rPr lang="tr-TR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: </a:t>
            </a:r>
          </a:p>
          <a:p>
            <a:pPr>
              <a:spcBef>
                <a:spcPct val="50000"/>
              </a:spcBef>
            </a:pPr>
            <a:r>
              <a:rPr lang="tr-TR" sz="3200" b="1" dirty="0">
                <a:latin typeface="Times New Roman" pitchFamily="18" charset="0"/>
              </a:rPr>
              <a:t>A </a:t>
            </a:r>
            <a:r>
              <a:rPr lang="tr-TR" sz="3200" b="1" dirty="0" err="1">
                <a:latin typeface="Times New Roman" pitchFamily="18" charset="0"/>
              </a:rPr>
              <a:t>book</a:t>
            </a:r>
            <a:r>
              <a:rPr lang="tr-TR" sz="3200" b="1" dirty="0">
                <a:latin typeface="Times New Roman" pitchFamily="18" charset="0"/>
              </a:rPr>
              <a:t> </a:t>
            </a:r>
            <a:r>
              <a:rPr lang="tr-TR" sz="3200" b="1" dirty="0">
                <a:solidFill>
                  <a:srgbClr val="C00000"/>
                </a:solidFill>
                <a:latin typeface="Times New Roman" pitchFamily="18" charset="0"/>
              </a:rPr>
              <a:t>is </a:t>
            </a:r>
            <a:r>
              <a:rPr lang="tr-TR" sz="3200" b="1" dirty="0" err="1">
                <a:solidFill>
                  <a:srgbClr val="C00000"/>
                </a:solidFill>
                <a:latin typeface="Times New Roman" pitchFamily="18" charset="0"/>
              </a:rPr>
              <a:t>read</a:t>
            </a:r>
            <a:r>
              <a:rPr lang="tr-TR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</a:rPr>
              <a:t>by</a:t>
            </a:r>
            <a:r>
              <a:rPr lang="tr-TR" sz="3200" b="1" dirty="0">
                <a:latin typeface="Times New Roman" pitchFamily="18" charset="0"/>
              </a:rPr>
              <a:t> 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620688"/>
            <a:ext cx="9144000" cy="530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>BE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>
                <a:solidFill>
                  <a:schemeClr val="bg1"/>
                </a:solidFill>
              </a:rPr>
              <a:t>‘</a:t>
            </a:r>
            <a:r>
              <a:rPr lang="tr-TR" sz="2400" b="1" dirty="0" err="1">
                <a:solidFill>
                  <a:schemeClr val="bg1"/>
                </a:solidFill>
              </a:rPr>
              <a:t>nin</a:t>
            </a:r>
            <a:r>
              <a:rPr lang="tr-TR" sz="2400" b="1" dirty="0">
                <a:solidFill>
                  <a:schemeClr val="bg1"/>
                </a:solidFill>
              </a:rPr>
              <a:t> yerine cümlenin zamanına göre</a:t>
            </a:r>
            <a:r>
              <a:rPr lang="tr-TR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</a:t>
            </a:r>
          </a:p>
          <a:p>
            <a:pPr algn="ctr"/>
            <a:endParaRPr lang="tr-TR" sz="2400" dirty="0">
              <a:solidFill>
                <a:srgbClr val="FF0000"/>
              </a:solidFill>
            </a:endParaRPr>
          </a:p>
          <a:p>
            <a:pPr algn="ctr"/>
            <a:endParaRPr lang="tr-TR" sz="2400" dirty="0"/>
          </a:p>
          <a:p>
            <a:pPr algn="ctr"/>
            <a:r>
              <a:rPr lang="tr-TR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Present</a:t>
            </a:r>
            <a:r>
              <a:rPr lang="tr-TR" dirty="0"/>
              <a:t> “geniş zaman” da ise 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AM, IS, ARE </a:t>
            </a:r>
            <a:r>
              <a:rPr lang="tr-TR" b="1" dirty="0"/>
              <a:t>+ FİİL 3</a:t>
            </a:r>
          </a:p>
          <a:p>
            <a:pPr algn="ctr"/>
            <a:endParaRPr lang="tr-TR" b="1" dirty="0"/>
          </a:p>
          <a:p>
            <a:pPr algn="ctr"/>
            <a:endParaRPr lang="tr-TR" dirty="0"/>
          </a:p>
          <a:p>
            <a:pPr algn="ctr"/>
            <a:r>
              <a:rPr lang="tr-TR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Past</a:t>
            </a:r>
            <a:r>
              <a:rPr lang="tr-TR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/>
              <a:t>“geçmiş zaman” da ise 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WAS, WERE </a:t>
            </a:r>
            <a:r>
              <a:rPr lang="tr-TR" b="1" dirty="0"/>
              <a:t>+ FİİL 3</a:t>
            </a:r>
          </a:p>
          <a:p>
            <a:pPr algn="ctr"/>
            <a:endParaRPr lang="tr-TR" b="1" dirty="0"/>
          </a:p>
          <a:p>
            <a:pPr algn="ctr"/>
            <a:endParaRPr lang="tr-TR" dirty="0"/>
          </a:p>
          <a:p>
            <a:pPr algn="ctr"/>
            <a:r>
              <a:rPr lang="tr-TR" dirty="0">
                <a:solidFill>
                  <a:schemeClr val="bg1">
                    <a:lumMod val="95000"/>
                    <a:lumOff val="5000"/>
                  </a:schemeClr>
                </a:solidFill>
              </a:rPr>
              <a:t>-</a:t>
            </a:r>
            <a:r>
              <a:rPr lang="tr-TR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ing</a:t>
            </a:r>
            <a:r>
              <a:rPr lang="tr-TR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/>
              <a:t>li</a:t>
            </a:r>
            <a:r>
              <a:rPr lang="tr-TR" dirty="0"/>
              <a:t> bir zamanda 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Present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.C/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Past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.C)</a:t>
            </a:r>
            <a:r>
              <a:rPr lang="tr-TR" dirty="0" smtClean="0"/>
              <a:t>ise 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BEING</a:t>
            </a:r>
            <a:r>
              <a:rPr lang="tr-TR" b="1" dirty="0"/>
              <a:t> + FİİL 3</a:t>
            </a:r>
          </a:p>
          <a:p>
            <a:pPr algn="ctr"/>
            <a:endParaRPr lang="tr-TR" b="1" dirty="0"/>
          </a:p>
          <a:p>
            <a:pPr algn="ctr"/>
            <a:endParaRPr lang="tr-TR" b="1" dirty="0"/>
          </a:p>
          <a:p>
            <a:pPr algn="ctr"/>
            <a:r>
              <a:rPr lang="tr-TR" dirty="0"/>
              <a:t>Cümlede bir </a:t>
            </a:r>
            <a:r>
              <a:rPr lang="tr-T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modal</a:t>
            </a:r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smtClean="0"/>
              <a:t>varsa </a:t>
            </a:r>
            <a:r>
              <a:rPr lang="tr-TR" dirty="0"/>
              <a:t>“can, </a:t>
            </a:r>
            <a:r>
              <a:rPr lang="tr-TR" dirty="0" err="1"/>
              <a:t>could</a:t>
            </a:r>
            <a:r>
              <a:rPr lang="tr-TR" dirty="0"/>
              <a:t> vs.” 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Be</a:t>
            </a:r>
            <a:r>
              <a:rPr lang="tr-TR" dirty="0"/>
              <a:t> </a:t>
            </a:r>
            <a:r>
              <a:rPr lang="tr-TR" b="1" dirty="0"/>
              <a:t>+ FİİL 3</a:t>
            </a:r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r>
              <a:rPr lang="tr-TR" dirty="0"/>
              <a:t>Cümlede </a:t>
            </a:r>
            <a:r>
              <a:rPr lang="tr-T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perfect</a:t>
            </a:r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tr-T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Present</a:t>
            </a:r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.P./</a:t>
            </a:r>
            <a:r>
              <a:rPr lang="tr-T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Past</a:t>
            </a:r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.P.)</a:t>
            </a:r>
            <a:r>
              <a:rPr lang="tr-TR" dirty="0" smtClean="0"/>
              <a:t> </a:t>
            </a:r>
            <a:r>
              <a:rPr lang="tr-TR" dirty="0"/>
              <a:t>zamanlar varsa 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BEEN</a:t>
            </a:r>
            <a:r>
              <a:rPr lang="tr-TR" dirty="0"/>
              <a:t> </a:t>
            </a:r>
            <a:r>
              <a:rPr lang="tr-TR" b="1" dirty="0"/>
              <a:t>+ FİİL 3</a:t>
            </a:r>
          </a:p>
          <a:p>
            <a:pPr algn="ctr"/>
            <a:endParaRPr lang="tr-TR" b="1" dirty="0"/>
          </a:p>
          <a:p>
            <a:pPr algn="ctr"/>
            <a:r>
              <a:rPr lang="tr-TR" dirty="0"/>
              <a:t>kullanılır.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683568" y="2780928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TENSE’LERE GÖRE PASSİVELER</a:t>
            </a:r>
            <a:endParaRPr lang="tr-TR" sz="4400" dirty="0">
              <a:solidFill>
                <a:schemeClr val="bg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4 Dikdörtgen"/>
          <p:cNvSpPr/>
          <p:nvPr/>
        </p:nvSpPr>
        <p:spPr>
          <a:xfrm rot="20542862">
            <a:off x="604685" y="1105060"/>
            <a:ext cx="3272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has </a:t>
            </a:r>
            <a:r>
              <a:rPr lang="tr-TR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been</a:t>
            </a:r>
            <a:r>
              <a:rPr lang="tr-T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opened</a:t>
            </a:r>
            <a:r>
              <a:rPr lang="tr-T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tr-TR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 rot="630132">
            <a:off x="4804344" y="1113079"/>
            <a:ext cx="3074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>
                <a:solidFill>
                  <a:schemeClr val="accent6">
                    <a:lumMod val="50000"/>
                  </a:schemeClr>
                </a:solidFill>
              </a:rPr>
              <a:t>was</a:t>
            </a: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accent6">
                    <a:lumMod val="50000"/>
                  </a:schemeClr>
                </a:solidFill>
              </a:rPr>
              <a:t>being</a:t>
            </a: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accent6">
                    <a:lumMod val="50000"/>
                  </a:schemeClr>
                </a:solidFill>
              </a:rPr>
              <a:t>opened</a:t>
            </a: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tr-T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rot="20368645">
            <a:off x="551529" y="3849917"/>
            <a:ext cx="1941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</a:rPr>
              <a:t>was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invited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endParaRPr lang="tr-TR" sz="2400" dirty="0">
              <a:solidFill>
                <a:srgbClr val="C00000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3203848" y="1844824"/>
            <a:ext cx="2422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</a:rPr>
              <a:t>can be </a:t>
            </a:r>
            <a:r>
              <a:rPr lang="tr-TR" sz="2400" b="1" dirty="0" err="1" smtClean="0">
                <a:solidFill>
                  <a:schemeClr val="accent6">
                    <a:lumMod val="75000"/>
                  </a:schemeClr>
                </a:solidFill>
              </a:rPr>
              <a:t>beaten</a:t>
            </a:r>
            <a:endParaRPr lang="tr-T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3635896" y="4653136"/>
            <a:ext cx="2015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will</a:t>
            </a:r>
            <a:r>
              <a:rPr lang="tr-TR" sz="2400" b="1" dirty="0" smtClean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 be </a:t>
            </a:r>
            <a:r>
              <a:rPr lang="tr-TR" sz="2400" b="1" dirty="0" err="1" smtClean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read</a:t>
            </a:r>
            <a:r>
              <a:rPr lang="tr-TR" sz="2400" b="1" dirty="0" smtClean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 </a:t>
            </a:r>
            <a:endParaRPr lang="tr-TR" sz="2400" dirty="0"/>
          </a:p>
        </p:txBody>
      </p:sp>
      <p:sp>
        <p:nvSpPr>
          <p:cNvPr id="10" name="9 Dikdörtgen"/>
          <p:cNvSpPr/>
          <p:nvPr/>
        </p:nvSpPr>
        <p:spPr>
          <a:xfrm>
            <a:off x="3275856" y="5805264"/>
            <a:ext cx="2956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7030A0"/>
                </a:solidFill>
                <a:cs typeface="Times New Roman" pitchFamily="18" charset="0"/>
              </a:rPr>
              <a:t>had </a:t>
            </a:r>
            <a:r>
              <a:rPr lang="tr-TR" sz="2400" b="1" dirty="0" err="1" smtClean="0">
                <a:solidFill>
                  <a:srgbClr val="7030A0"/>
                </a:solidFill>
                <a:cs typeface="Times New Roman" pitchFamily="18" charset="0"/>
              </a:rPr>
              <a:t>been</a:t>
            </a:r>
            <a:r>
              <a:rPr lang="tr-TR" sz="24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  <a:cs typeface="Times New Roman" pitchFamily="18" charset="0"/>
              </a:rPr>
              <a:t>finished</a:t>
            </a:r>
            <a:r>
              <a:rPr lang="tr-TR" sz="24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endParaRPr lang="tr-TR" sz="2400" dirty="0">
              <a:solidFill>
                <a:srgbClr val="7030A0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 rot="1240008">
            <a:off x="5568639" y="4287496"/>
            <a:ext cx="3060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is </a:t>
            </a:r>
            <a:r>
              <a:rPr lang="tr-TR" sz="2400" b="1" dirty="0" err="1" smtClean="0">
                <a:solidFill>
                  <a:srgbClr val="FF0000"/>
                </a:solidFill>
              </a:rPr>
              <a:t>being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introduced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303</TotalTime>
  <Words>1161</Words>
  <Application>Microsoft Office PowerPoint</Application>
  <PresentationFormat>Ekran Gösterisi (4:3)</PresentationFormat>
  <Paragraphs>247</Paragraphs>
  <Slides>31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3" baseType="lpstr">
      <vt:lpstr>Canlı</vt:lpstr>
      <vt:lpstr>Image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Guest</dc:creator>
  <cp:lastModifiedBy>Guest</cp:lastModifiedBy>
  <cp:revision>38</cp:revision>
  <dcterms:created xsi:type="dcterms:W3CDTF">2016-05-03T16:11:50Z</dcterms:created>
  <dcterms:modified xsi:type="dcterms:W3CDTF">2016-05-04T18:58:47Z</dcterms:modified>
</cp:coreProperties>
</file>