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4" r:id="rId7"/>
    <p:sldId id="265" r:id="rId8"/>
    <p:sldId id="258" r:id="rId9"/>
    <p:sldId id="266" r:id="rId10"/>
    <p:sldId id="267" r:id="rId11"/>
    <p:sldId id="260" r:id="rId12"/>
    <p:sldId id="268" r:id="rId13"/>
    <p:sldId id="261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prÄpositionen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Mit </a:t>
            </a:r>
            <a:r>
              <a:rPr lang="tr-TR" sz="3200" dirty="0" err="1">
                <a:solidFill>
                  <a:srgbClr val="FF0000"/>
                </a:solidFill>
              </a:rPr>
              <a:t>Akkusativ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und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Dativ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4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44" y="845331"/>
            <a:ext cx="2867025" cy="22479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9862" y="685800"/>
            <a:ext cx="4871804" cy="5181600"/>
          </a:xfrm>
        </p:spPr>
        <p:txBody>
          <a:bodyPr>
            <a:normAutofit/>
          </a:bodyPr>
          <a:lstStyle/>
          <a:p>
            <a:r>
              <a:rPr lang="tr-TR" sz="3200" dirty="0" err="1"/>
              <a:t>Ich</a:t>
            </a:r>
            <a:r>
              <a:rPr lang="tr-TR" sz="3200" dirty="0"/>
              <a:t> </a:t>
            </a:r>
            <a:r>
              <a:rPr lang="tr-TR" sz="3200" dirty="0" err="1"/>
              <a:t>komme</a:t>
            </a:r>
            <a:r>
              <a:rPr lang="tr-TR" sz="3200" dirty="0"/>
              <a:t> …….</a:t>
            </a:r>
            <a:r>
              <a:rPr lang="tr-TR" sz="3200" dirty="0" err="1"/>
              <a:t>meinem</a:t>
            </a:r>
            <a:r>
              <a:rPr lang="tr-TR" sz="3200" dirty="0"/>
              <a:t> </a:t>
            </a:r>
            <a:r>
              <a:rPr lang="tr-TR" sz="3200" dirty="0" err="1"/>
              <a:t>Hund</a:t>
            </a:r>
            <a:endParaRPr lang="en-US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276111" y="685800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mit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01" y="3516443"/>
            <a:ext cx="4459432" cy="316111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09862" y="4407108"/>
            <a:ext cx="4871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Frank </a:t>
            </a:r>
            <a:r>
              <a:rPr lang="tr-TR" sz="3200" dirty="0" err="1"/>
              <a:t>ist</a:t>
            </a:r>
            <a:r>
              <a:rPr lang="tr-TR" sz="3200" dirty="0"/>
              <a:t> ……….. </a:t>
            </a:r>
            <a:r>
              <a:rPr lang="tr-TR" sz="3200" dirty="0" err="1"/>
              <a:t>seinen</a:t>
            </a:r>
            <a:endParaRPr lang="tr-TR" sz="3200" dirty="0"/>
          </a:p>
          <a:p>
            <a:r>
              <a:rPr lang="tr-TR" sz="3200" dirty="0" err="1"/>
              <a:t>Freunden</a:t>
            </a:r>
            <a:endParaRPr lang="en-US" sz="3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2056045" y="4337208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mit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04341" y="494676"/>
            <a:ext cx="4991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Präpositionen</a:t>
            </a:r>
            <a:r>
              <a:rPr lang="tr-TR" sz="3200" dirty="0">
                <a:solidFill>
                  <a:srgbClr val="FF0000"/>
                </a:solidFill>
              </a:rPr>
              <a:t> mit </a:t>
            </a:r>
            <a:r>
              <a:rPr lang="tr-TR" sz="3200" dirty="0" err="1">
                <a:solidFill>
                  <a:srgbClr val="FF0000"/>
                </a:solidFill>
              </a:rPr>
              <a:t>Akkusativ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338466" y="1633928"/>
            <a:ext cx="9512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Bu ekler de kendinden sonra gelen ismi </a:t>
            </a:r>
            <a:r>
              <a:rPr lang="tr-TR" sz="2000" dirty="0" err="1"/>
              <a:t>Akkusativ</a:t>
            </a:r>
            <a:r>
              <a:rPr lang="tr-TR" sz="2000" dirty="0"/>
              <a:t> </a:t>
            </a:r>
            <a:r>
              <a:rPr lang="tr-TR" sz="2000" dirty="0" err="1"/>
              <a:t>yaparlar.Yalnız</a:t>
            </a:r>
            <a:r>
              <a:rPr lang="tr-TR" sz="2000" dirty="0"/>
              <a:t> dikkatimizi yükleme </a:t>
            </a:r>
          </a:p>
          <a:p>
            <a:r>
              <a:rPr lang="tr-TR" sz="2000" dirty="0"/>
              <a:t>verecek olursak zaten yüklemin </a:t>
            </a:r>
            <a:r>
              <a:rPr lang="tr-TR" sz="2000" dirty="0" err="1"/>
              <a:t>akkusativ</a:t>
            </a:r>
            <a:r>
              <a:rPr lang="tr-TR" sz="2000" dirty="0"/>
              <a:t> bir yüklem olduğunu görürüz. </a:t>
            </a:r>
            <a:endParaRPr lang="en-US" sz="2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90926" y="2838734"/>
            <a:ext cx="801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durch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Düz Ok Bağlayıcısı 6"/>
          <p:cNvCxnSpPr>
            <a:stCxn id="5" idx="3"/>
          </p:cNvCxnSpPr>
          <p:nvPr/>
        </p:nvCxnSpPr>
        <p:spPr>
          <a:xfrm>
            <a:off x="1892043" y="3038789"/>
            <a:ext cx="79656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2881787" y="2838734"/>
            <a:ext cx="8927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şeyin veya bir yerin içinden geçme </a:t>
            </a:r>
            <a:r>
              <a:rPr lang="tr-TR" sz="2000" dirty="0" err="1"/>
              <a:t>Örn</a:t>
            </a:r>
            <a:r>
              <a:rPr lang="tr-TR" sz="2000" dirty="0"/>
              <a:t>; Tünelin içinden geçiyoruz (</a:t>
            </a:r>
            <a:r>
              <a:rPr lang="tr-TR" sz="2000" dirty="0" err="1"/>
              <a:t>Almanca’da</a:t>
            </a:r>
            <a:endParaRPr lang="tr-TR" sz="2000" dirty="0"/>
          </a:p>
          <a:p>
            <a:r>
              <a:rPr lang="tr-TR" sz="2000" dirty="0"/>
              <a:t>sürüyoruz veya yürüyoruz) , parkın içinden geçiyorum</a:t>
            </a:r>
          </a:p>
          <a:p>
            <a:r>
              <a:rPr lang="tr-TR" sz="2000" dirty="0" err="1"/>
              <a:t>Wir</a:t>
            </a:r>
            <a:r>
              <a:rPr lang="tr-TR" sz="2000" dirty="0"/>
              <a:t> </a:t>
            </a:r>
            <a:r>
              <a:rPr lang="tr-TR" sz="2000" dirty="0" err="1"/>
              <a:t>fahren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durch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u="sng" dirty="0"/>
              <a:t>den</a:t>
            </a:r>
            <a:r>
              <a:rPr lang="tr-TR" sz="2000" dirty="0"/>
              <a:t> </a:t>
            </a:r>
            <a:r>
              <a:rPr lang="tr-TR" sz="2000" dirty="0" err="1"/>
              <a:t>Tunnel</a:t>
            </a:r>
            <a:r>
              <a:rPr lang="tr-TR" sz="2000" dirty="0"/>
              <a:t>   </a:t>
            </a:r>
            <a:r>
              <a:rPr lang="tr-TR" sz="2000" dirty="0" err="1"/>
              <a:t>oder</a:t>
            </a:r>
            <a:r>
              <a:rPr lang="tr-TR" sz="2000" dirty="0"/>
              <a:t>      </a:t>
            </a:r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gehe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durch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u="sng" dirty="0"/>
              <a:t>den</a:t>
            </a:r>
            <a:r>
              <a:rPr lang="tr-TR" sz="2000" dirty="0"/>
              <a:t> Park</a:t>
            </a:r>
            <a:endParaRPr lang="en-US" sz="2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090926" y="4598017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um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1680236" y="4804474"/>
            <a:ext cx="86492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2881787" y="4444129"/>
            <a:ext cx="87082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Daha önce zaman belirtirken kullanmıştık </a:t>
            </a:r>
            <a:r>
              <a:rPr lang="tr-TR" sz="2000" dirty="0" err="1"/>
              <a:t>Örn</a:t>
            </a:r>
            <a:r>
              <a:rPr lang="tr-TR" sz="2000" dirty="0"/>
              <a:t>; saat 09.00 da buluşuyoruz</a:t>
            </a:r>
          </a:p>
          <a:p>
            <a:r>
              <a:rPr lang="tr-TR" sz="2000" dirty="0" err="1"/>
              <a:t>Wir</a:t>
            </a:r>
            <a:r>
              <a:rPr lang="tr-TR" sz="2000" dirty="0"/>
              <a:t> </a:t>
            </a:r>
            <a:r>
              <a:rPr lang="tr-TR" sz="2000" dirty="0" err="1"/>
              <a:t>treffen</a:t>
            </a:r>
            <a:r>
              <a:rPr lang="tr-TR" sz="2000" dirty="0"/>
              <a:t> </a:t>
            </a:r>
            <a:r>
              <a:rPr lang="tr-TR" sz="2000" dirty="0" err="1"/>
              <a:t>uns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um</a:t>
            </a:r>
            <a:r>
              <a:rPr lang="tr-TR" sz="2000" dirty="0"/>
              <a:t> 09.00 </a:t>
            </a:r>
            <a:r>
              <a:rPr lang="tr-TR" sz="2000" dirty="0" err="1"/>
              <a:t>Uhr</a:t>
            </a:r>
            <a:r>
              <a:rPr lang="tr-TR" sz="2000" dirty="0"/>
              <a:t>.</a:t>
            </a:r>
          </a:p>
          <a:p>
            <a:r>
              <a:rPr lang="tr-TR" sz="2000" dirty="0"/>
              <a:t>Şimdi bir yerin veya bir nesnenin etrafını turlama anlamında kullanacağız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Köln Katedralinin etrafında turluyoruz veya Arı lambanın etrafında dönüyor</a:t>
            </a:r>
          </a:p>
          <a:p>
            <a:r>
              <a:rPr lang="tr-TR" sz="2000" dirty="0" err="1"/>
              <a:t>Wir</a:t>
            </a:r>
            <a:r>
              <a:rPr lang="tr-TR" sz="2000" dirty="0"/>
              <a:t> </a:t>
            </a:r>
            <a:r>
              <a:rPr lang="tr-TR" sz="2000" dirty="0" err="1"/>
              <a:t>fahren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um </a:t>
            </a:r>
            <a:r>
              <a:rPr lang="tr-TR" sz="2000" u="sng" dirty="0"/>
              <a:t>den </a:t>
            </a:r>
            <a:r>
              <a:rPr lang="tr-TR" sz="2000" dirty="0"/>
              <a:t> </a:t>
            </a:r>
            <a:r>
              <a:rPr lang="tr-TR" sz="2000" dirty="0" err="1"/>
              <a:t>Kölner</a:t>
            </a:r>
            <a:r>
              <a:rPr lang="tr-TR" sz="2000" dirty="0"/>
              <a:t> </a:t>
            </a:r>
            <a:r>
              <a:rPr lang="tr-TR" sz="2000" dirty="0" err="1"/>
              <a:t>Dom</a:t>
            </a:r>
            <a:r>
              <a:rPr lang="tr-TR" sz="2000" dirty="0"/>
              <a:t>    </a:t>
            </a:r>
            <a:r>
              <a:rPr lang="tr-TR" sz="2000" dirty="0" err="1"/>
              <a:t>oder</a:t>
            </a:r>
            <a:r>
              <a:rPr lang="tr-TR" sz="2000" dirty="0"/>
              <a:t>   </a:t>
            </a:r>
            <a:r>
              <a:rPr lang="tr-TR" sz="2000" dirty="0" err="1"/>
              <a:t>Die</a:t>
            </a:r>
            <a:r>
              <a:rPr lang="tr-TR" sz="2000" dirty="0"/>
              <a:t> </a:t>
            </a:r>
            <a:r>
              <a:rPr lang="tr-TR" sz="2000" dirty="0" err="1"/>
              <a:t>Biene</a:t>
            </a:r>
            <a:r>
              <a:rPr lang="tr-TR" sz="2000" dirty="0"/>
              <a:t> </a:t>
            </a:r>
            <a:r>
              <a:rPr lang="tr-TR" sz="2000" dirty="0" err="1"/>
              <a:t>fliegt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um</a:t>
            </a:r>
            <a:r>
              <a:rPr lang="tr-TR" sz="2000" dirty="0"/>
              <a:t> </a:t>
            </a:r>
            <a:r>
              <a:rPr lang="tr-TR" sz="2000" u="sng" dirty="0" err="1"/>
              <a:t>die</a:t>
            </a:r>
            <a:r>
              <a:rPr lang="tr-TR" sz="2000" dirty="0"/>
              <a:t> </a:t>
            </a:r>
            <a:r>
              <a:rPr lang="tr-TR" sz="2000" dirty="0" err="1"/>
              <a:t>Lampe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0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66" y="685800"/>
            <a:ext cx="3200400" cy="23622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23900" y="619858"/>
            <a:ext cx="3855720" cy="1607695"/>
          </a:xfrm>
        </p:spPr>
        <p:txBody>
          <a:bodyPr>
            <a:normAutofit/>
          </a:bodyPr>
          <a:lstStyle/>
          <a:p>
            <a:r>
              <a:rPr lang="tr-TR" sz="3200" dirty="0"/>
              <a:t>Der </a:t>
            </a:r>
            <a:r>
              <a:rPr lang="tr-TR" sz="3200" dirty="0" err="1"/>
              <a:t>Zug</a:t>
            </a:r>
            <a:r>
              <a:rPr lang="tr-TR" sz="3200" dirty="0"/>
              <a:t> </a:t>
            </a:r>
            <a:r>
              <a:rPr lang="tr-TR" sz="3200" dirty="0" err="1"/>
              <a:t>fährt</a:t>
            </a:r>
            <a:r>
              <a:rPr lang="tr-TR" sz="3200" dirty="0"/>
              <a:t> ……….</a:t>
            </a:r>
          </a:p>
          <a:p>
            <a:r>
              <a:rPr lang="tr-TR" sz="3200" dirty="0"/>
              <a:t>den </a:t>
            </a:r>
            <a:r>
              <a:rPr lang="tr-TR" sz="3200" dirty="0" err="1"/>
              <a:t>Tunnel</a:t>
            </a:r>
            <a:endParaRPr lang="en-US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072984" y="569626"/>
            <a:ext cx="1169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durch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627" y="4276178"/>
            <a:ext cx="2143125" cy="2143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06" y="3814215"/>
            <a:ext cx="2743200" cy="15335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227" y="3840291"/>
            <a:ext cx="2743200" cy="153352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23900" y="4452079"/>
            <a:ext cx="4352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/>
              <a:t>die</a:t>
            </a:r>
            <a:r>
              <a:rPr lang="tr-TR" sz="3200" dirty="0"/>
              <a:t> </a:t>
            </a:r>
            <a:r>
              <a:rPr lang="tr-TR" sz="3200" dirty="0" err="1"/>
              <a:t>Fliegen</a:t>
            </a:r>
            <a:r>
              <a:rPr lang="tr-TR" sz="3200" dirty="0"/>
              <a:t> </a:t>
            </a:r>
            <a:r>
              <a:rPr lang="tr-TR" sz="3200" dirty="0" err="1"/>
              <a:t>fliegen</a:t>
            </a:r>
            <a:r>
              <a:rPr lang="tr-TR" sz="3200" dirty="0"/>
              <a:t>……….</a:t>
            </a:r>
          </a:p>
          <a:p>
            <a:r>
              <a:rPr lang="tr-TR" sz="3200" dirty="0" err="1"/>
              <a:t>die</a:t>
            </a:r>
            <a:r>
              <a:rPr lang="tr-TR" sz="3200" dirty="0"/>
              <a:t> </a:t>
            </a:r>
            <a:r>
              <a:rPr lang="tr-TR" sz="3200" dirty="0" err="1"/>
              <a:t>Lampe</a:t>
            </a:r>
            <a:r>
              <a:rPr lang="tr-TR" sz="3200" dirty="0"/>
              <a:t> </a:t>
            </a:r>
            <a:endParaRPr lang="en-US" sz="32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956746" y="4405913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um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9311" y="584616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gegen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1892812" y="804844"/>
            <a:ext cx="98529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3102964" y="604789"/>
            <a:ext cx="79857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şeye karşı yönelme (-e karşı,- doğru) </a:t>
            </a:r>
            <a:r>
              <a:rPr lang="tr-TR" sz="2000" dirty="0" err="1"/>
              <a:t>Örn</a:t>
            </a:r>
            <a:r>
              <a:rPr lang="tr-TR" sz="2000" dirty="0"/>
              <a:t>; Otobüs ağaca doğru gidiyor</a:t>
            </a:r>
          </a:p>
          <a:p>
            <a:r>
              <a:rPr lang="tr-TR" sz="2000" dirty="0"/>
              <a:t> (ağaca karşı )</a:t>
            </a:r>
          </a:p>
          <a:p>
            <a:r>
              <a:rPr lang="tr-TR" sz="2000" dirty="0"/>
              <a:t>Der </a:t>
            </a:r>
            <a:r>
              <a:rPr lang="tr-TR" sz="2000" dirty="0" err="1"/>
              <a:t>Bus</a:t>
            </a:r>
            <a:r>
              <a:rPr lang="tr-TR" sz="2000" dirty="0"/>
              <a:t> </a:t>
            </a:r>
            <a:r>
              <a:rPr lang="tr-TR" sz="2000" dirty="0" err="1"/>
              <a:t>fährt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gegen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u="sng" dirty="0"/>
              <a:t>den </a:t>
            </a:r>
            <a:r>
              <a:rPr lang="tr-TR" sz="2000" dirty="0"/>
              <a:t> </a:t>
            </a:r>
            <a:r>
              <a:rPr lang="tr-TR" sz="2000" dirty="0" err="1"/>
              <a:t>Baum</a:t>
            </a:r>
            <a:endParaRPr lang="tr-TR" sz="2000" dirty="0"/>
          </a:p>
          <a:p>
            <a:r>
              <a:rPr lang="tr-TR" sz="2000" dirty="0"/>
              <a:t>Bir de zaman ifade ederken kullanılıyor ( biz çok üstünde durmayacağız )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Tren 12.00‘ </a:t>
            </a:r>
            <a:r>
              <a:rPr lang="tr-TR" sz="2000" dirty="0">
                <a:solidFill>
                  <a:srgbClr val="FF0000"/>
                </a:solidFill>
              </a:rPr>
              <a:t>ye</a:t>
            </a:r>
            <a:r>
              <a:rPr lang="tr-TR" sz="2000" dirty="0"/>
              <a:t> doğru gelecek</a:t>
            </a:r>
          </a:p>
          <a:p>
            <a:r>
              <a:rPr lang="tr-TR" sz="2000" dirty="0"/>
              <a:t>Der </a:t>
            </a:r>
            <a:r>
              <a:rPr lang="tr-TR" sz="2000" dirty="0" err="1"/>
              <a:t>Zug</a:t>
            </a:r>
            <a:r>
              <a:rPr lang="tr-TR" sz="2000" dirty="0"/>
              <a:t> </a:t>
            </a:r>
            <a:r>
              <a:rPr lang="tr-TR" sz="2000" dirty="0" err="1"/>
              <a:t>kommt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gegen</a:t>
            </a:r>
            <a:r>
              <a:rPr lang="tr-TR" sz="2000" dirty="0"/>
              <a:t> 12.00 </a:t>
            </a:r>
            <a:r>
              <a:rPr lang="tr-TR" sz="2000" dirty="0" err="1"/>
              <a:t>Uhr</a:t>
            </a:r>
            <a:r>
              <a:rPr lang="tr-TR" sz="2000" dirty="0"/>
              <a:t> </a:t>
            </a:r>
          </a:p>
          <a:p>
            <a:r>
              <a:rPr lang="tr-TR" sz="2000" dirty="0"/>
              <a:t>Um tam saat ; der </a:t>
            </a:r>
            <a:r>
              <a:rPr lang="tr-TR" sz="2000" dirty="0" err="1"/>
              <a:t>Zug</a:t>
            </a:r>
            <a:r>
              <a:rPr lang="tr-TR" sz="2000" dirty="0"/>
              <a:t> </a:t>
            </a:r>
            <a:r>
              <a:rPr lang="tr-TR" sz="2000" dirty="0" err="1"/>
              <a:t>kommt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um</a:t>
            </a:r>
            <a:r>
              <a:rPr lang="tr-TR" sz="2000" dirty="0"/>
              <a:t> 12.00 </a:t>
            </a:r>
            <a:r>
              <a:rPr lang="tr-TR" sz="2000" dirty="0" err="1"/>
              <a:t>Uhr</a:t>
            </a:r>
            <a:r>
              <a:rPr lang="tr-TR" sz="2000" dirty="0"/>
              <a:t> / Tren 12.00 </a:t>
            </a:r>
            <a:r>
              <a:rPr lang="tr-TR" sz="2000" dirty="0">
                <a:solidFill>
                  <a:srgbClr val="FF0000"/>
                </a:solidFill>
              </a:rPr>
              <a:t>de </a:t>
            </a:r>
            <a:r>
              <a:rPr lang="tr-TR" sz="2000" dirty="0"/>
              <a:t>gelecek </a:t>
            </a:r>
          </a:p>
          <a:p>
            <a:r>
              <a:rPr lang="tr-TR" sz="2000" dirty="0"/>
              <a:t>Aradaki farkı bilin karıştırmayın …  </a:t>
            </a:r>
            <a:endParaRPr lang="en-US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49311" y="361263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entlang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Düz Ok Bağlayıcısı 7"/>
          <p:cNvCxnSpPr>
            <a:stCxn id="6" idx="3"/>
          </p:cNvCxnSpPr>
          <p:nvPr/>
        </p:nvCxnSpPr>
        <p:spPr>
          <a:xfrm>
            <a:off x="2046700" y="3812685"/>
            <a:ext cx="83141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2878111" y="3159334"/>
            <a:ext cx="9350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Boyunca gitmek </a:t>
            </a:r>
            <a:r>
              <a:rPr lang="tr-TR" sz="2000" dirty="0" err="1"/>
              <a:t>Örn</a:t>
            </a:r>
            <a:r>
              <a:rPr lang="tr-TR" sz="2000" dirty="0"/>
              <a:t>; Duvar boyunca koşuyorum bu edat önde veya sonda yer alabilir.</a:t>
            </a:r>
            <a:br>
              <a:rPr lang="tr-TR" sz="2000" dirty="0"/>
            </a:br>
            <a:r>
              <a:rPr lang="tr-TR" sz="2000" dirty="0"/>
              <a:t>Farklı hallerde </a:t>
            </a:r>
            <a:r>
              <a:rPr lang="tr-TR" sz="2000" dirty="0" err="1"/>
              <a:t>kullanılabilr</a:t>
            </a:r>
            <a:r>
              <a:rPr lang="tr-TR" sz="2000" dirty="0"/>
              <a:t>.</a:t>
            </a:r>
          </a:p>
          <a:p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laufe</a:t>
            </a:r>
            <a:r>
              <a:rPr lang="tr-TR" sz="2000" dirty="0"/>
              <a:t> </a:t>
            </a:r>
            <a:r>
              <a:rPr lang="tr-TR" sz="2000" dirty="0" err="1"/>
              <a:t>die</a:t>
            </a:r>
            <a:r>
              <a:rPr lang="tr-TR" sz="2000" dirty="0"/>
              <a:t> </a:t>
            </a:r>
            <a:r>
              <a:rPr lang="tr-TR" sz="2000" dirty="0" err="1"/>
              <a:t>Mauer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entlang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49311" y="4736892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für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Düz Ok Bağlayıcısı 11"/>
          <p:cNvCxnSpPr>
            <a:stCxn id="10" idx="3"/>
          </p:cNvCxnSpPr>
          <p:nvPr/>
        </p:nvCxnSpPr>
        <p:spPr>
          <a:xfrm>
            <a:off x="1535341" y="4936947"/>
            <a:ext cx="92706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2878111" y="4370670"/>
            <a:ext cx="91332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anlamının «için» olduğunu daha önceden biliyoruz .Şimdide kendinden sonra gelen </a:t>
            </a:r>
          </a:p>
          <a:p>
            <a:r>
              <a:rPr lang="tr-TR" sz="2000" dirty="0"/>
              <a:t>İsmi </a:t>
            </a:r>
            <a:r>
              <a:rPr lang="tr-TR" sz="2000" dirty="0" err="1"/>
              <a:t>akk</a:t>
            </a:r>
            <a:r>
              <a:rPr lang="tr-TR" sz="2000" dirty="0"/>
              <a:t> yaptığını öğrenmiş olduk. </a:t>
            </a:r>
            <a:r>
              <a:rPr lang="tr-TR" sz="2000" dirty="0" err="1"/>
              <a:t>Örn</a:t>
            </a:r>
            <a:r>
              <a:rPr lang="tr-TR" sz="2000" dirty="0"/>
              <a:t>; </a:t>
            </a:r>
            <a:r>
              <a:rPr lang="tr-TR" sz="2000" dirty="0" err="1"/>
              <a:t>party</a:t>
            </a:r>
            <a:r>
              <a:rPr lang="tr-TR" sz="2000" dirty="0"/>
              <a:t> için pasta yapıyor  veya </a:t>
            </a:r>
          </a:p>
          <a:p>
            <a:r>
              <a:rPr lang="tr-TR" sz="2000" dirty="0"/>
              <a:t>çiçekler annem için</a:t>
            </a:r>
          </a:p>
          <a:p>
            <a:r>
              <a:rPr lang="tr-TR" sz="2000" dirty="0" err="1"/>
              <a:t>Sie</a:t>
            </a:r>
            <a:r>
              <a:rPr lang="tr-TR" sz="2000" dirty="0"/>
              <a:t> </a:t>
            </a:r>
            <a:r>
              <a:rPr lang="tr-TR" sz="2000" dirty="0" err="1"/>
              <a:t>backt</a:t>
            </a:r>
            <a:r>
              <a:rPr lang="tr-TR" sz="2000" dirty="0"/>
              <a:t> </a:t>
            </a:r>
            <a:r>
              <a:rPr lang="tr-TR" sz="2000" u="sng" dirty="0"/>
              <a:t>den</a:t>
            </a:r>
            <a:r>
              <a:rPr lang="tr-TR" sz="2000" dirty="0"/>
              <a:t> </a:t>
            </a:r>
            <a:r>
              <a:rPr lang="tr-TR" sz="2000" dirty="0" err="1"/>
              <a:t>Kuchen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für</a:t>
            </a:r>
            <a:r>
              <a:rPr lang="tr-TR" sz="2000" dirty="0"/>
              <a:t> </a:t>
            </a:r>
            <a:r>
              <a:rPr lang="tr-TR" sz="2000" dirty="0" err="1"/>
              <a:t>die</a:t>
            </a:r>
            <a:r>
              <a:rPr lang="tr-TR" sz="2000" dirty="0"/>
              <a:t> </a:t>
            </a:r>
            <a:r>
              <a:rPr lang="tr-TR" sz="2000" dirty="0" err="1"/>
              <a:t>Party</a:t>
            </a:r>
            <a:r>
              <a:rPr lang="tr-TR" sz="2000" dirty="0"/>
              <a:t>   </a:t>
            </a:r>
            <a:r>
              <a:rPr lang="tr-TR" sz="2000" dirty="0" err="1"/>
              <a:t>oder</a:t>
            </a:r>
            <a:r>
              <a:rPr lang="tr-TR" sz="2000" dirty="0"/>
              <a:t> </a:t>
            </a:r>
            <a:r>
              <a:rPr lang="tr-TR" sz="2000" dirty="0" err="1"/>
              <a:t>die</a:t>
            </a:r>
            <a:r>
              <a:rPr lang="tr-TR" sz="2000" dirty="0"/>
              <a:t> </a:t>
            </a:r>
            <a:r>
              <a:rPr lang="tr-TR" sz="2000" dirty="0" err="1"/>
              <a:t>Blumen</a:t>
            </a:r>
            <a:r>
              <a:rPr lang="tr-TR" sz="2000" dirty="0"/>
              <a:t> </a:t>
            </a:r>
            <a:r>
              <a:rPr lang="tr-TR" sz="2000" dirty="0" err="1"/>
              <a:t>sind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für</a:t>
            </a:r>
            <a:r>
              <a:rPr lang="tr-TR" sz="2000" dirty="0"/>
              <a:t> </a:t>
            </a:r>
            <a:r>
              <a:rPr lang="tr-TR" sz="2000" dirty="0" err="1"/>
              <a:t>mein</a:t>
            </a:r>
            <a:r>
              <a:rPr lang="tr-TR" sz="2000" u="sng" dirty="0" err="1"/>
              <a:t>e</a:t>
            </a:r>
            <a:r>
              <a:rPr lang="tr-TR" sz="2000" dirty="0"/>
              <a:t> </a:t>
            </a:r>
            <a:r>
              <a:rPr lang="tr-TR" sz="2000" dirty="0" err="1"/>
              <a:t>Mutter</a:t>
            </a:r>
            <a:endParaRPr lang="tr-TR" sz="2000" dirty="0"/>
          </a:p>
          <a:p>
            <a:endParaRPr lang="en-US" sz="20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107019" y="5871519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ohne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Düz Ok Bağlayıcısı 15"/>
          <p:cNvCxnSpPr>
            <a:stCxn id="14" idx="3"/>
          </p:cNvCxnSpPr>
          <p:nvPr/>
        </p:nvCxnSpPr>
        <p:spPr>
          <a:xfrm>
            <a:off x="1835103" y="6071574"/>
            <a:ext cx="83314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2878111" y="5813231"/>
            <a:ext cx="818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-</a:t>
            </a:r>
            <a:r>
              <a:rPr lang="tr-TR" sz="2000" dirty="0" err="1"/>
              <a:t>sız,siz</a:t>
            </a:r>
            <a:r>
              <a:rPr lang="tr-TR" sz="2000" dirty="0"/>
              <a:t> anlamını katar </a:t>
            </a:r>
            <a:r>
              <a:rPr lang="tr-TR" sz="2000" dirty="0" err="1"/>
              <a:t>Örn</a:t>
            </a:r>
            <a:r>
              <a:rPr lang="tr-TR" sz="2000" dirty="0"/>
              <a:t>: kahveyi sütsüz içerim    veya şekersiz çay lütfen</a:t>
            </a:r>
          </a:p>
          <a:p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trinke</a:t>
            </a:r>
            <a:r>
              <a:rPr lang="tr-TR" sz="2000" dirty="0"/>
              <a:t> </a:t>
            </a:r>
            <a:r>
              <a:rPr lang="tr-TR" sz="2000" dirty="0" err="1"/>
              <a:t>kaffee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ohne</a:t>
            </a:r>
            <a:r>
              <a:rPr lang="tr-TR" sz="2000" dirty="0"/>
              <a:t> </a:t>
            </a:r>
            <a:r>
              <a:rPr lang="tr-TR" sz="2000" dirty="0" err="1"/>
              <a:t>Milch</a:t>
            </a:r>
            <a:r>
              <a:rPr lang="tr-TR" sz="2000" dirty="0"/>
              <a:t>     </a:t>
            </a:r>
            <a:r>
              <a:rPr lang="tr-TR" sz="2000" dirty="0" err="1"/>
              <a:t>oder</a:t>
            </a:r>
            <a:r>
              <a:rPr lang="tr-TR" sz="2000" dirty="0"/>
              <a:t>   </a:t>
            </a:r>
            <a:r>
              <a:rPr lang="tr-TR" sz="2000" dirty="0" err="1"/>
              <a:t>Tee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ohne</a:t>
            </a:r>
            <a:r>
              <a:rPr lang="tr-TR" sz="2000" dirty="0"/>
              <a:t> </a:t>
            </a:r>
            <a:r>
              <a:rPr lang="tr-TR" sz="2000" dirty="0" err="1"/>
              <a:t>Zucker</a:t>
            </a:r>
            <a:r>
              <a:rPr lang="tr-TR" sz="2000" dirty="0"/>
              <a:t> bitte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8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46161" y="204716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ÜBUNGEN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46161" y="914400"/>
            <a:ext cx="894770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/>
              <a:t>Mario</a:t>
            </a:r>
            <a:r>
              <a:rPr lang="tr-TR" sz="2400" dirty="0"/>
              <a:t> </a:t>
            </a:r>
            <a:r>
              <a:rPr lang="tr-TR" sz="2400" dirty="0" err="1"/>
              <a:t>kommt</a:t>
            </a:r>
            <a:r>
              <a:rPr lang="tr-TR" sz="2400" dirty="0"/>
              <a:t> ………. </a:t>
            </a:r>
            <a:r>
              <a:rPr lang="tr-TR" sz="2400" dirty="0" err="1"/>
              <a:t>Spanien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die</a:t>
            </a:r>
            <a:r>
              <a:rPr lang="tr-TR" sz="2400" dirty="0"/>
              <a:t> </a:t>
            </a:r>
            <a:r>
              <a:rPr lang="tr-TR" sz="2400" dirty="0" err="1"/>
              <a:t>Kinder</a:t>
            </a:r>
            <a:r>
              <a:rPr lang="tr-TR" sz="2400" dirty="0"/>
              <a:t> </a:t>
            </a:r>
            <a:r>
              <a:rPr lang="tr-TR" sz="2400" dirty="0" err="1"/>
              <a:t>kommen</a:t>
            </a:r>
            <a:r>
              <a:rPr lang="tr-TR" sz="2400" dirty="0"/>
              <a:t> ……… der </a:t>
            </a:r>
            <a:r>
              <a:rPr lang="tr-TR" sz="2400" dirty="0" err="1"/>
              <a:t>Schule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Peter </a:t>
            </a:r>
            <a:r>
              <a:rPr lang="tr-TR" sz="2400" dirty="0" err="1"/>
              <a:t>geht</a:t>
            </a:r>
            <a:r>
              <a:rPr lang="tr-TR" sz="2400" dirty="0"/>
              <a:t> </a:t>
            </a:r>
            <a:r>
              <a:rPr lang="tr-TR" sz="2400" dirty="0" err="1"/>
              <a:t>heute</a:t>
            </a:r>
            <a:r>
              <a:rPr lang="tr-TR" sz="2400" dirty="0"/>
              <a:t> </a:t>
            </a:r>
            <a:r>
              <a:rPr lang="tr-TR" sz="2400" dirty="0" err="1"/>
              <a:t>Abend</a:t>
            </a:r>
            <a:r>
              <a:rPr lang="tr-TR" sz="2400" dirty="0"/>
              <a:t> ……….. </a:t>
            </a:r>
            <a:r>
              <a:rPr lang="tr-TR" sz="2400" dirty="0" err="1"/>
              <a:t>seinem</a:t>
            </a:r>
            <a:r>
              <a:rPr lang="tr-TR" sz="2400" dirty="0"/>
              <a:t> </a:t>
            </a:r>
            <a:r>
              <a:rPr lang="tr-TR" sz="2400" dirty="0" err="1"/>
              <a:t>Vater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die</a:t>
            </a:r>
            <a:r>
              <a:rPr lang="tr-TR" sz="2400" dirty="0"/>
              <a:t> </a:t>
            </a:r>
            <a:r>
              <a:rPr lang="tr-TR" sz="2400" dirty="0" err="1"/>
              <a:t>Pferde</a:t>
            </a:r>
            <a:r>
              <a:rPr lang="tr-TR" sz="2400" dirty="0"/>
              <a:t> </a:t>
            </a:r>
            <a:r>
              <a:rPr lang="tr-TR" sz="2400" dirty="0" err="1"/>
              <a:t>reiten</a:t>
            </a:r>
            <a:r>
              <a:rPr lang="tr-TR" sz="2400" dirty="0"/>
              <a:t> den </a:t>
            </a:r>
            <a:r>
              <a:rPr lang="tr-TR" sz="2400" dirty="0" err="1"/>
              <a:t>Mauer</a:t>
            </a:r>
            <a:r>
              <a:rPr lang="tr-TR" sz="2400" dirty="0"/>
              <a:t> ………………</a:t>
            </a:r>
          </a:p>
          <a:p>
            <a:endParaRPr lang="tr-TR" sz="2400" dirty="0"/>
          </a:p>
          <a:p>
            <a:r>
              <a:rPr lang="tr-TR" sz="2400" dirty="0" err="1"/>
              <a:t>Ich</a:t>
            </a:r>
            <a:r>
              <a:rPr lang="tr-TR" sz="2400" dirty="0"/>
              <a:t> </a:t>
            </a:r>
            <a:r>
              <a:rPr lang="tr-TR" sz="2400" dirty="0" err="1"/>
              <a:t>will</a:t>
            </a:r>
            <a:r>
              <a:rPr lang="tr-TR" sz="2400" dirty="0"/>
              <a:t> </a:t>
            </a:r>
            <a:r>
              <a:rPr lang="tr-TR" sz="2400" dirty="0" err="1"/>
              <a:t>Samstag</a:t>
            </a:r>
            <a:r>
              <a:rPr lang="tr-TR" sz="2400" dirty="0"/>
              <a:t> </a:t>
            </a:r>
            <a:r>
              <a:rPr lang="tr-TR" sz="2400" dirty="0" err="1"/>
              <a:t>Abend</a:t>
            </a:r>
            <a:r>
              <a:rPr lang="tr-TR" sz="2400" dirty="0"/>
              <a:t> mit </a:t>
            </a:r>
            <a:r>
              <a:rPr lang="tr-TR" sz="2400" dirty="0" err="1"/>
              <a:t>meine</a:t>
            </a:r>
            <a:r>
              <a:rPr lang="tr-TR" sz="2400" dirty="0"/>
              <a:t> </a:t>
            </a:r>
            <a:r>
              <a:rPr lang="tr-TR" sz="2400" dirty="0" err="1"/>
              <a:t>Freunde</a:t>
            </a:r>
            <a:r>
              <a:rPr lang="tr-TR" sz="2400" dirty="0"/>
              <a:t> ……………. Theater </a:t>
            </a:r>
            <a:r>
              <a:rPr lang="tr-TR" sz="2400" dirty="0" err="1"/>
              <a:t>gehen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Bist</a:t>
            </a:r>
            <a:r>
              <a:rPr lang="tr-TR" sz="2400" dirty="0"/>
              <a:t> </a:t>
            </a:r>
            <a:r>
              <a:rPr lang="tr-TR" sz="2400" dirty="0" err="1"/>
              <a:t>du</a:t>
            </a:r>
            <a:r>
              <a:rPr lang="tr-TR" sz="2400" dirty="0"/>
              <a:t> ……… </a:t>
            </a:r>
            <a:r>
              <a:rPr lang="tr-TR" sz="2400" dirty="0" err="1"/>
              <a:t>deiner</a:t>
            </a:r>
            <a:r>
              <a:rPr lang="tr-TR" sz="2400" dirty="0"/>
              <a:t> </a:t>
            </a:r>
            <a:r>
              <a:rPr lang="tr-TR" sz="2400" dirty="0" err="1"/>
              <a:t>Mutter</a:t>
            </a:r>
            <a:r>
              <a:rPr lang="tr-TR" sz="2400" dirty="0"/>
              <a:t>?</a:t>
            </a:r>
          </a:p>
          <a:p>
            <a:endParaRPr lang="tr-TR" sz="2400" dirty="0"/>
          </a:p>
          <a:p>
            <a:r>
              <a:rPr lang="tr-TR" sz="2400" dirty="0" err="1"/>
              <a:t>Mein</a:t>
            </a:r>
            <a:r>
              <a:rPr lang="tr-TR" sz="2400" dirty="0"/>
              <a:t> </a:t>
            </a:r>
            <a:r>
              <a:rPr lang="tr-TR" sz="2400" dirty="0" err="1"/>
              <a:t>Vater</a:t>
            </a:r>
            <a:r>
              <a:rPr lang="tr-TR" sz="2400" dirty="0"/>
              <a:t> </a:t>
            </a:r>
            <a:r>
              <a:rPr lang="tr-TR" sz="2400" dirty="0" err="1"/>
              <a:t>arbeitet</a:t>
            </a:r>
            <a:r>
              <a:rPr lang="tr-TR" sz="2400" dirty="0"/>
              <a:t> ………….. 1990 in </a:t>
            </a:r>
            <a:r>
              <a:rPr lang="tr-TR" sz="2400" dirty="0" err="1"/>
              <a:t>Deutschland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Famillie</a:t>
            </a:r>
            <a:r>
              <a:rPr lang="tr-TR" sz="2400" dirty="0"/>
              <a:t> </a:t>
            </a:r>
            <a:r>
              <a:rPr lang="tr-TR" sz="2400" dirty="0" err="1"/>
              <a:t>Schneider</a:t>
            </a:r>
            <a:r>
              <a:rPr lang="tr-TR" sz="2400" dirty="0"/>
              <a:t>  </a:t>
            </a:r>
            <a:r>
              <a:rPr lang="tr-TR" sz="2400" dirty="0" err="1"/>
              <a:t>fährt</a:t>
            </a:r>
            <a:r>
              <a:rPr lang="tr-TR" sz="2400" dirty="0"/>
              <a:t> im </a:t>
            </a:r>
            <a:r>
              <a:rPr lang="tr-TR" sz="2400" dirty="0" err="1"/>
              <a:t>Juli</a:t>
            </a:r>
            <a:r>
              <a:rPr lang="tr-TR" sz="2400" dirty="0"/>
              <a:t> ………….. </a:t>
            </a:r>
            <a:r>
              <a:rPr lang="tr-TR" sz="2400" dirty="0" err="1"/>
              <a:t>İtalien</a:t>
            </a:r>
            <a:r>
              <a:rPr lang="tr-TR" sz="2400" dirty="0"/>
              <a:t> </a:t>
            </a:r>
          </a:p>
          <a:p>
            <a:r>
              <a:rPr lang="tr-TR" sz="2400" dirty="0"/>
              <a:t>   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651379" y="914400"/>
            <a:ext cx="1050878" cy="518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4916774" y="1214203"/>
            <a:ext cx="7794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696262" y="497103"/>
            <a:ext cx="6371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Kommen</a:t>
            </a:r>
            <a:r>
              <a:rPr lang="tr-TR" sz="2000" dirty="0"/>
              <a:t> ,gelmek demek yani ya «</a:t>
            </a:r>
            <a:r>
              <a:rPr lang="tr-TR" sz="2000" dirty="0" err="1"/>
              <a:t>aus</a:t>
            </a:r>
            <a:r>
              <a:rPr lang="tr-TR" sz="2000" dirty="0"/>
              <a:t>» olacak ya da «</a:t>
            </a:r>
            <a:r>
              <a:rPr lang="tr-TR" sz="2000" dirty="0" err="1"/>
              <a:t>von</a:t>
            </a:r>
            <a:r>
              <a:rPr lang="tr-TR" sz="2000" dirty="0"/>
              <a:t>»</a:t>
            </a:r>
          </a:p>
          <a:p>
            <a:r>
              <a:rPr lang="tr-TR" sz="2000" dirty="0"/>
              <a:t>Hemen isime bakıyoruz .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492708" y="914400"/>
            <a:ext cx="1259174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/>
          <p:cNvSpPr txBox="1"/>
          <p:nvPr/>
        </p:nvSpPr>
        <p:spPr>
          <a:xfrm>
            <a:off x="5686545" y="1137686"/>
            <a:ext cx="493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Spanien</a:t>
            </a:r>
            <a:r>
              <a:rPr lang="tr-TR" sz="2000" dirty="0"/>
              <a:t> ,yani bir ülke var .Cevap </a:t>
            </a:r>
            <a:r>
              <a:rPr lang="tr-TR" sz="2000" dirty="0" err="1">
                <a:solidFill>
                  <a:srgbClr val="FF0000"/>
                </a:solidFill>
              </a:rPr>
              <a:t>aus</a:t>
            </a:r>
            <a:r>
              <a:rPr lang="tr-TR" sz="2000" dirty="0"/>
              <a:t> olacak</a:t>
            </a:r>
            <a:endParaRPr lang="en-US" sz="2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785719" y="851046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aus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63515" y="1557925"/>
            <a:ext cx="1229193" cy="645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etin kutusu 11"/>
          <p:cNvSpPr txBox="1"/>
          <p:nvPr/>
        </p:nvSpPr>
        <p:spPr>
          <a:xfrm>
            <a:off x="5891398" y="1557925"/>
            <a:ext cx="4314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gelmek, yine «</a:t>
            </a:r>
            <a:r>
              <a:rPr lang="tr-TR" sz="2000" dirty="0" err="1"/>
              <a:t>aus</a:t>
            </a:r>
            <a:r>
              <a:rPr lang="tr-TR" sz="2000" dirty="0"/>
              <a:t>» veya «</a:t>
            </a:r>
            <a:r>
              <a:rPr lang="tr-TR" sz="2000" dirty="0" err="1"/>
              <a:t>von</a:t>
            </a:r>
            <a:r>
              <a:rPr lang="tr-TR" sz="2000" dirty="0"/>
              <a:t>» olacak . 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4751882" y="1662705"/>
            <a:ext cx="934663" cy="540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etin kutusu 13"/>
          <p:cNvSpPr txBox="1"/>
          <p:nvPr/>
        </p:nvSpPr>
        <p:spPr>
          <a:xfrm>
            <a:off x="5891398" y="1946475"/>
            <a:ext cx="4674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Schule</a:t>
            </a:r>
            <a:r>
              <a:rPr lang="tr-TR" sz="2000" dirty="0"/>
              <a:t> «okul» bir bina cevap </a:t>
            </a:r>
            <a:r>
              <a:rPr lang="tr-TR" sz="2000" dirty="0">
                <a:solidFill>
                  <a:srgbClr val="FF0000"/>
                </a:solidFill>
              </a:rPr>
              <a:t>«</a:t>
            </a:r>
            <a:r>
              <a:rPr lang="tr-TR" sz="2000" dirty="0" err="1">
                <a:solidFill>
                  <a:srgbClr val="FF0000"/>
                </a:solidFill>
              </a:rPr>
              <a:t>aus</a:t>
            </a:r>
            <a:r>
              <a:rPr lang="tr-TR" sz="2000" dirty="0"/>
              <a:t>» olacak.</a:t>
            </a:r>
            <a:endParaRPr lang="en-US" sz="20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536849" y="1470523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aus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51379" y="2346585"/>
            <a:ext cx="612136" cy="54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tin kutusu 17"/>
          <p:cNvSpPr txBox="1"/>
          <p:nvPr/>
        </p:nvSpPr>
        <p:spPr>
          <a:xfrm>
            <a:off x="6580682" y="2271439"/>
            <a:ext cx="529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Eylem «gitmek» yani ya «</a:t>
            </a:r>
            <a:r>
              <a:rPr lang="tr-TR" sz="2000" dirty="0" err="1"/>
              <a:t>zu</a:t>
            </a:r>
            <a:r>
              <a:rPr lang="tr-TR" sz="2000" dirty="0"/>
              <a:t>» olacak ya da «</a:t>
            </a:r>
            <a:r>
              <a:rPr lang="tr-TR" sz="2000" dirty="0" err="1"/>
              <a:t>nach</a:t>
            </a:r>
            <a:r>
              <a:rPr lang="tr-TR" sz="2000" dirty="0"/>
              <a:t>»</a:t>
            </a:r>
          </a:p>
          <a:p>
            <a:r>
              <a:rPr lang="tr-TR" sz="2000" dirty="0"/>
              <a:t>İsime bakıyoruz 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5891398" y="2366714"/>
            <a:ext cx="794215" cy="526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etin kutusu 19"/>
          <p:cNvSpPr txBox="1"/>
          <p:nvPr/>
        </p:nvSpPr>
        <p:spPr>
          <a:xfrm>
            <a:off x="6353750" y="2842624"/>
            <a:ext cx="464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«baba» o zaman bir kişi var ve «</a:t>
            </a:r>
            <a:r>
              <a:rPr lang="tr-TR" sz="2000" dirty="0" err="1"/>
              <a:t>zu</a:t>
            </a:r>
            <a:r>
              <a:rPr lang="tr-TR" sz="2000" dirty="0"/>
              <a:t>» olacak</a:t>
            </a:r>
            <a:endParaRPr lang="en-US" sz="20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210831" y="2271439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zu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957968" y="3149156"/>
            <a:ext cx="610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/>
              <a:t>Kısayol</a:t>
            </a:r>
            <a:r>
              <a:rPr lang="tr-TR" sz="2000" dirty="0"/>
              <a:t>; sonda ise boşluk «</a:t>
            </a:r>
            <a:r>
              <a:rPr lang="tr-TR" sz="2000" dirty="0" err="1"/>
              <a:t>entlang</a:t>
            </a:r>
            <a:r>
              <a:rPr lang="tr-TR" sz="2000" dirty="0"/>
              <a:t>» </a:t>
            </a:r>
            <a:r>
              <a:rPr lang="tr-TR" sz="2000" dirty="0" err="1"/>
              <a:t>dır</a:t>
            </a:r>
            <a:r>
              <a:rPr lang="tr-TR" sz="2000" dirty="0"/>
              <a:t> «</a:t>
            </a:r>
            <a:r>
              <a:rPr lang="tr-TR" sz="2000" dirty="0" err="1"/>
              <a:t>boyunca».Atlar</a:t>
            </a:r>
            <a:endParaRPr lang="tr-TR" sz="2000" dirty="0"/>
          </a:p>
          <a:p>
            <a:r>
              <a:rPr lang="tr-TR" sz="2000" dirty="0"/>
              <a:t>Duvar boyunca koşuyor.</a:t>
            </a:r>
            <a:endParaRPr lang="en-US" sz="20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741169" y="301190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entlang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19134" y="3857042"/>
            <a:ext cx="638313" cy="520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etin kutusu 24"/>
          <p:cNvSpPr txBox="1"/>
          <p:nvPr/>
        </p:nvSpPr>
        <p:spPr>
          <a:xfrm>
            <a:off x="846161" y="4254567"/>
            <a:ext cx="1097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Modalverb</a:t>
            </a:r>
            <a:r>
              <a:rPr lang="tr-TR" sz="2000" dirty="0"/>
              <a:t> var cümlenin sonuna bakalım «</a:t>
            </a:r>
            <a:r>
              <a:rPr lang="tr-TR" sz="2000" dirty="0" err="1"/>
              <a:t>gehen</a:t>
            </a:r>
            <a:r>
              <a:rPr lang="tr-TR" sz="2000" dirty="0"/>
              <a:t>» «gitmek» yani ya «</a:t>
            </a:r>
            <a:r>
              <a:rPr lang="tr-TR" sz="2000" dirty="0" err="1"/>
              <a:t>zu</a:t>
            </a:r>
            <a:r>
              <a:rPr lang="tr-TR" sz="2000" dirty="0"/>
              <a:t>» ya da «</a:t>
            </a:r>
            <a:r>
              <a:rPr lang="tr-TR" sz="2000" dirty="0" err="1"/>
              <a:t>nach</a:t>
            </a:r>
            <a:r>
              <a:rPr lang="tr-TR" sz="2000" dirty="0"/>
              <a:t>» </a:t>
            </a:r>
            <a:r>
              <a:rPr lang="tr-TR" sz="2000" dirty="0" err="1"/>
              <a:t>olmalı.İsim</a:t>
            </a:r>
            <a:r>
              <a:rPr lang="tr-TR" sz="2000" dirty="0"/>
              <a:t> Bina</a:t>
            </a:r>
            <a:endParaRPr lang="en-US" sz="2000" dirty="0"/>
          </a:p>
        </p:txBody>
      </p:sp>
      <p:sp>
        <p:nvSpPr>
          <p:cNvPr id="26" name="Oval 25"/>
          <p:cNvSpPr/>
          <p:nvPr/>
        </p:nvSpPr>
        <p:spPr>
          <a:xfrm>
            <a:off x="7615003" y="3915221"/>
            <a:ext cx="1266971" cy="461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etin kutusu 26"/>
          <p:cNvSpPr txBox="1"/>
          <p:nvPr/>
        </p:nvSpPr>
        <p:spPr>
          <a:xfrm>
            <a:off x="6685613" y="3730447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zum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6161" y="4654677"/>
            <a:ext cx="667846" cy="441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etin kutusu 28"/>
          <p:cNvSpPr txBox="1"/>
          <p:nvPr/>
        </p:nvSpPr>
        <p:spPr>
          <a:xfrm>
            <a:off x="4451442" y="4587615"/>
            <a:ext cx="7850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«gitmek» veya «gelmek» eylemleri </a:t>
            </a:r>
            <a:r>
              <a:rPr lang="tr-TR" sz="2000" dirty="0" err="1"/>
              <a:t>yok.Onun</a:t>
            </a:r>
            <a:r>
              <a:rPr lang="tr-TR" sz="2000" dirty="0"/>
              <a:t> yerine «olmak» «</a:t>
            </a:r>
            <a:r>
              <a:rPr lang="tr-TR" sz="2000" dirty="0" err="1"/>
              <a:t>sein</a:t>
            </a:r>
            <a:r>
              <a:rPr lang="tr-TR" sz="2000" dirty="0"/>
              <a:t>» eylemi</a:t>
            </a:r>
          </a:p>
          <a:p>
            <a:r>
              <a:rPr lang="tr-TR" sz="2000" dirty="0" err="1"/>
              <a:t>var.Bir</a:t>
            </a:r>
            <a:r>
              <a:rPr lang="tr-TR" sz="2000" dirty="0"/>
              <a:t> kişide olmak  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3536849" y="4587615"/>
            <a:ext cx="914593" cy="509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etin kutusu 30"/>
          <p:cNvSpPr txBox="1"/>
          <p:nvPr/>
        </p:nvSpPr>
        <p:spPr>
          <a:xfrm>
            <a:off x="1973211" y="452593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bei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51442" y="5295501"/>
            <a:ext cx="868571" cy="490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etin kutusu 32"/>
          <p:cNvSpPr txBox="1"/>
          <p:nvPr/>
        </p:nvSpPr>
        <p:spPr>
          <a:xfrm>
            <a:off x="7615003" y="5366093"/>
            <a:ext cx="234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Tarih varsa «</a:t>
            </a:r>
            <a:r>
              <a:rPr lang="tr-TR" sz="2000" dirty="0" err="1"/>
              <a:t>seit</a:t>
            </a:r>
            <a:r>
              <a:rPr lang="tr-TR" sz="2000" dirty="0"/>
              <a:t>» </a:t>
            </a:r>
            <a:r>
              <a:rPr lang="tr-TR" sz="2000" dirty="0" err="1"/>
              <a:t>dır</a:t>
            </a:r>
            <a:endParaRPr lang="en-US" sz="2000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3795923" y="5251133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seit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97836" y="6011056"/>
            <a:ext cx="824458" cy="58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etin kutusu 35"/>
          <p:cNvSpPr txBox="1"/>
          <p:nvPr/>
        </p:nvSpPr>
        <p:spPr>
          <a:xfrm>
            <a:off x="7192442" y="5941013"/>
            <a:ext cx="3810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«sürmek» eylemi yani yönelme var</a:t>
            </a:r>
            <a:endParaRPr lang="en-US" sz="2000" dirty="0"/>
          </a:p>
        </p:txBody>
      </p:sp>
      <p:sp>
        <p:nvSpPr>
          <p:cNvPr id="37" name="Oval 36"/>
          <p:cNvSpPr/>
          <p:nvPr/>
        </p:nvSpPr>
        <p:spPr>
          <a:xfrm>
            <a:off x="5957968" y="5905717"/>
            <a:ext cx="1093290" cy="677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etin kutusu 37"/>
          <p:cNvSpPr txBox="1"/>
          <p:nvPr/>
        </p:nvSpPr>
        <p:spPr>
          <a:xfrm>
            <a:off x="7349791" y="6228085"/>
            <a:ext cx="258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Ülkeye ,yani «</a:t>
            </a:r>
            <a:r>
              <a:rPr lang="tr-TR" sz="2000" dirty="0" err="1"/>
              <a:t>nach</a:t>
            </a:r>
            <a:r>
              <a:rPr lang="tr-TR" sz="2000" dirty="0"/>
              <a:t>»</a:t>
            </a:r>
            <a:endParaRPr lang="en-US" sz="2000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5166438" y="5972667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nach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96287" y="518615"/>
            <a:ext cx="636744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/>
              <a:t>Ich</a:t>
            </a:r>
            <a:r>
              <a:rPr lang="tr-TR" sz="2400" dirty="0"/>
              <a:t> </a:t>
            </a:r>
            <a:r>
              <a:rPr lang="tr-TR" sz="2400" dirty="0" err="1"/>
              <a:t>laufe</a:t>
            </a:r>
            <a:r>
              <a:rPr lang="tr-TR" sz="2400" dirty="0"/>
              <a:t> ……………… den Park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Kommt</a:t>
            </a:r>
            <a:r>
              <a:rPr lang="tr-TR" sz="2400" dirty="0"/>
              <a:t> </a:t>
            </a:r>
            <a:r>
              <a:rPr lang="tr-TR" sz="2400" dirty="0" err="1"/>
              <a:t>Frau</a:t>
            </a:r>
            <a:r>
              <a:rPr lang="tr-TR" sz="2400" dirty="0"/>
              <a:t> Siege ………….. </a:t>
            </a:r>
            <a:r>
              <a:rPr lang="tr-TR" sz="2400" dirty="0" err="1"/>
              <a:t>meiner</a:t>
            </a:r>
            <a:r>
              <a:rPr lang="tr-TR" sz="2400" dirty="0"/>
              <a:t> </a:t>
            </a:r>
            <a:r>
              <a:rPr lang="tr-TR" sz="2400" dirty="0" err="1"/>
              <a:t>Mutter</a:t>
            </a:r>
            <a:r>
              <a:rPr lang="tr-TR" sz="2400" dirty="0"/>
              <a:t>?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 err="1"/>
              <a:t>Kommt</a:t>
            </a:r>
            <a:r>
              <a:rPr lang="tr-TR" sz="2400" dirty="0"/>
              <a:t> </a:t>
            </a:r>
            <a:r>
              <a:rPr lang="tr-TR" sz="2400" dirty="0" err="1"/>
              <a:t>Frau</a:t>
            </a:r>
            <a:r>
              <a:rPr lang="tr-TR" sz="2400" dirty="0"/>
              <a:t> Siege ………… </a:t>
            </a:r>
            <a:r>
              <a:rPr lang="tr-TR" sz="2400" dirty="0" err="1"/>
              <a:t>meiner</a:t>
            </a:r>
            <a:r>
              <a:rPr lang="tr-TR" sz="2400" dirty="0"/>
              <a:t> </a:t>
            </a:r>
            <a:r>
              <a:rPr lang="tr-TR" sz="2400" dirty="0" err="1"/>
              <a:t>Mutter</a:t>
            </a:r>
            <a:r>
              <a:rPr lang="tr-TR" sz="2400" dirty="0"/>
              <a:t>?</a:t>
            </a:r>
          </a:p>
          <a:p>
            <a:endParaRPr lang="tr-TR" sz="2400" dirty="0"/>
          </a:p>
          <a:p>
            <a:r>
              <a:rPr lang="tr-TR" sz="2400" dirty="0" err="1"/>
              <a:t>Kommt</a:t>
            </a:r>
            <a:r>
              <a:rPr lang="tr-TR" sz="2400" dirty="0"/>
              <a:t> </a:t>
            </a:r>
            <a:r>
              <a:rPr lang="tr-TR" sz="2400" dirty="0" err="1"/>
              <a:t>Frau</a:t>
            </a:r>
            <a:r>
              <a:rPr lang="tr-TR" sz="2400" dirty="0"/>
              <a:t> Siege ………… </a:t>
            </a:r>
            <a:r>
              <a:rPr lang="tr-TR" sz="2400" dirty="0" err="1"/>
              <a:t>meiner</a:t>
            </a:r>
            <a:r>
              <a:rPr lang="tr-TR" sz="2400" dirty="0"/>
              <a:t> </a:t>
            </a:r>
            <a:r>
              <a:rPr lang="tr-TR" sz="2400" dirty="0" err="1"/>
              <a:t>Mutter</a:t>
            </a:r>
            <a:r>
              <a:rPr lang="tr-TR" sz="2400" dirty="0"/>
              <a:t>?</a:t>
            </a:r>
          </a:p>
          <a:p>
            <a:endParaRPr lang="tr-TR" sz="2400" dirty="0"/>
          </a:p>
          <a:p>
            <a:r>
              <a:rPr lang="tr-TR" sz="2400" dirty="0" err="1"/>
              <a:t>die</a:t>
            </a:r>
            <a:r>
              <a:rPr lang="tr-TR" sz="2400" dirty="0"/>
              <a:t> </a:t>
            </a:r>
            <a:r>
              <a:rPr lang="tr-TR" sz="2400" dirty="0" err="1"/>
              <a:t>Schülern</a:t>
            </a:r>
            <a:r>
              <a:rPr lang="tr-TR" sz="2400" dirty="0"/>
              <a:t> </a:t>
            </a:r>
            <a:r>
              <a:rPr lang="tr-TR" sz="2400" dirty="0" err="1"/>
              <a:t>lernen</a:t>
            </a:r>
            <a:r>
              <a:rPr lang="tr-TR" sz="2400" dirty="0"/>
              <a:t> …………… 4 </a:t>
            </a:r>
            <a:r>
              <a:rPr lang="tr-TR" sz="2400" dirty="0" err="1"/>
              <a:t>Jahren</a:t>
            </a:r>
            <a:r>
              <a:rPr lang="tr-TR" sz="2400" dirty="0"/>
              <a:t> </a:t>
            </a:r>
            <a:r>
              <a:rPr lang="tr-TR" sz="2400" dirty="0" err="1"/>
              <a:t>Deutsch</a:t>
            </a:r>
            <a:r>
              <a:rPr lang="tr-TR" sz="2400" dirty="0"/>
              <a:t> </a:t>
            </a:r>
          </a:p>
          <a:p>
            <a:endParaRPr lang="tr-TR" sz="2400" dirty="0"/>
          </a:p>
          <a:p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439056" y="518615"/>
            <a:ext cx="839449" cy="530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5171607" y="518615"/>
            <a:ext cx="646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Eylem «koşmak» eylemi bir yönelme söz konusu olabilir???</a:t>
            </a:r>
            <a:endParaRPr lang="en-US" sz="2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71607" y="788288"/>
            <a:ext cx="6961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Peki «parkın içinden mi koşuyoruz» yoksa «</a:t>
            </a:r>
            <a:r>
              <a:rPr lang="tr-TR" sz="2000" dirty="0" err="1"/>
              <a:t>park’a</a:t>
            </a:r>
            <a:r>
              <a:rPr lang="tr-TR" sz="2000" dirty="0"/>
              <a:t> mı koşuyoruz </a:t>
            </a:r>
          </a:p>
          <a:p>
            <a:r>
              <a:rPr lang="tr-TR" sz="2000" dirty="0"/>
              <a:t>İsmin nasıl etkilendiğini anlamak için Artikele bakalım mı?</a:t>
            </a:r>
          </a:p>
          <a:p>
            <a:r>
              <a:rPr lang="tr-TR" sz="2000" dirty="0"/>
              <a:t> 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3582649" y="518615"/>
            <a:ext cx="659567" cy="665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3207895" y="1403841"/>
            <a:ext cx="8977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Artikel «den» ise isim </a:t>
            </a:r>
            <a:r>
              <a:rPr lang="tr-TR" sz="2000" u="sng" dirty="0" err="1"/>
              <a:t>Akkusativ</a:t>
            </a:r>
            <a:r>
              <a:rPr lang="tr-TR" sz="2000" dirty="0"/>
              <a:t> </a:t>
            </a:r>
            <a:r>
              <a:rPr lang="tr-TR" sz="2000" dirty="0" err="1"/>
              <a:t>etilenmiştir.yani</a:t>
            </a:r>
            <a:r>
              <a:rPr lang="tr-TR" sz="2000" dirty="0"/>
              <a:t> «</a:t>
            </a:r>
            <a:r>
              <a:rPr lang="tr-TR" sz="2000" dirty="0" err="1"/>
              <a:t>nach</a:t>
            </a:r>
            <a:r>
              <a:rPr lang="tr-TR" sz="2000" dirty="0"/>
              <a:t>» veya «</a:t>
            </a:r>
            <a:r>
              <a:rPr lang="tr-TR" sz="2000" dirty="0" err="1"/>
              <a:t>zu</a:t>
            </a:r>
            <a:r>
              <a:rPr lang="tr-TR" sz="2000" dirty="0"/>
              <a:t>» </a:t>
            </a:r>
            <a:r>
              <a:rPr lang="tr-TR" sz="2000" dirty="0" err="1"/>
              <a:t>olamaz.O</a:t>
            </a:r>
            <a:r>
              <a:rPr lang="tr-TR" sz="2000" dirty="0"/>
              <a:t> yüzden</a:t>
            </a:r>
          </a:p>
          <a:p>
            <a:r>
              <a:rPr lang="tr-TR" sz="2000" dirty="0"/>
              <a:t>«</a:t>
            </a:r>
            <a:r>
              <a:rPr lang="tr-TR" sz="2000" dirty="0" err="1"/>
              <a:t>durch</a:t>
            </a:r>
            <a:r>
              <a:rPr lang="tr-TR" sz="2000" dirty="0"/>
              <a:t>» dur </a:t>
            </a:r>
            <a:endParaRPr lang="en-US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14061" y="457060"/>
            <a:ext cx="92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durch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54439" y="2293495"/>
            <a:ext cx="1214204" cy="659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6760565" y="1937399"/>
            <a:ext cx="5104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«gelmek» eylemi </a:t>
            </a:r>
            <a:r>
              <a:rPr lang="tr-TR" sz="2000" dirty="0" err="1"/>
              <a:t>var.Peki</a:t>
            </a:r>
            <a:r>
              <a:rPr lang="tr-TR" sz="2000" dirty="0"/>
              <a:t> «anne</a:t>
            </a:r>
            <a:r>
              <a:rPr lang="tr-TR" sz="2000" dirty="0">
                <a:solidFill>
                  <a:srgbClr val="FF0000"/>
                </a:solidFill>
              </a:rPr>
              <a:t>me</a:t>
            </a:r>
            <a:r>
              <a:rPr lang="tr-TR" sz="2000" dirty="0"/>
              <a:t> mi geliyor </a:t>
            </a:r>
          </a:p>
          <a:p>
            <a:r>
              <a:rPr lang="tr-TR" sz="2000" dirty="0" err="1"/>
              <a:t>Frau</a:t>
            </a:r>
            <a:r>
              <a:rPr lang="tr-TR" sz="2000" dirty="0"/>
              <a:t> Siege» yoksa «annem</a:t>
            </a:r>
            <a:r>
              <a:rPr lang="tr-TR" sz="2000" dirty="0">
                <a:solidFill>
                  <a:srgbClr val="FF0000"/>
                </a:solidFill>
              </a:rPr>
              <a:t>den</a:t>
            </a:r>
            <a:r>
              <a:rPr lang="tr-TR" sz="2000" dirty="0"/>
              <a:t> mi </a:t>
            </a:r>
            <a:r>
              <a:rPr lang="tr-TR" sz="2000" dirty="0" err="1"/>
              <a:t>geliyor»yani</a:t>
            </a:r>
            <a:r>
              <a:rPr lang="tr-TR" sz="2000" dirty="0"/>
              <a:t> </a:t>
            </a:r>
          </a:p>
          <a:p>
            <a:r>
              <a:rPr lang="tr-TR" sz="2000" dirty="0"/>
              <a:t>«</a:t>
            </a:r>
            <a:r>
              <a:rPr lang="tr-TR" sz="2000" dirty="0" err="1"/>
              <a:t>aus</a:t>
            </a:r>
            <a:r>
              <a:rPr lang="tr-TR" sz="2000" dirty="0"/>
              <a:t>» mu «</a:t>
            </a:r>
            <a:r>
              <a:rPr lang="tr-TR" sz="2000" dirty="0" err="1"/>
              <a:t>zu</a:t>
            </a:r>
            <a:r>
              <a:rPr lang="tr-TR" sz="2000" dirty="0"/>
              <a:t>» mu </a:t>
            </a:r>
            <a:r>
              <a:rPr lang="tr-TR" sz="2000" dirty="0">
                <a:sym typeface="Wingdings" panose="05000000000000000000" pitchFamily="2" charset="2"/>
              </a:rPr>
              <a:t>…Her ikisi de olur </a:t>
            </a:r>
            <a:endParaRPr lang="en-US" sz="2000" dirty="0"/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1058288" y="2938072"/>
            <a:ext cx="80650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6056026" y="2938072"/>
            <a:ext cx="4404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Ancak kesinlik olsun </a:t>
            </a:r>
            <a:r>
              <a:rPr lang="tr-TR" sz="2000" dirty="0" err="1"/>
              <a:t>diya</a:t>
            </a:r>
            <a:r>
              <a:rPr lang="tr-TR" sz="2000" dirty="0"/>
              <a:t> şöyle yapalım</a:t>
            </a:r>
            <a:endParaRPr lang="en-US" sz="20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259133" y="2768795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-dan geliyor</a:t>
            </a:r>
            <a:endParaRPr lang="en-US" dirty="0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1058288" y="3338182"/>
            <a:ext cx="80049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2201026" y="3138127"/>
            <a:ext cx="10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-e geliyor</a:t>
            </a:r>
            <a:endParaRPr lang="en-US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492647" y="2214397"/>
            <a:ext cx="111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Zu</a:t>
            </a:r>
            <a:r>
              <a:rPr lang="tr-TR" sz="2400" dirty="0">
                <a:solidFill>
                  <a:srgbClr val="FF0000"/>
                </a:solidFill>
              </a:rPr>
              <a:t>/</a:t>
            </a:r>
            <a:r>
              <a:rPr lang="tr-TR" sz="2400" dirty="0" err="1">
                <a:solidFill>
                  <a:srgbClr val="FF0000"/>
                </a:solidFill>
              </a:rPr>
              <a:t>von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1095967" y="4302177"/>
            <a:ext cx="88043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3760994" y="3715828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zu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Düz Ok Bağlayıcısı 22"/>
          <p:cNvCxnSpPr/>
          <p:nvPr/>
        </p:nvCxnSpPr>
        <p:spPr>
          <a:xfrm flipH="1">
            <a:off x="1058288" y="5081666"/>
            <a:ext cx="91811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3764003" y="4450339"/>
            <a:ext cx="56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von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7140698" y="5081666"/>
            <a:ext cx="5067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/>
              <a:t>Almanca’da</a:t>
            </a:r>
            <a:r>
              <a:rPr lang="tr-TR" sz="2000" dirty="0"/>
              <a:t> İngilizcedeki «since» «</a:t>
            </a:r>
            <a:r>
              <a:rPr lang="tr-TR" sz="2000" dirty="0" err="1"/>
              <a:t>for</a:t>
            </a:r>
            <a:r>
              <a:rPr lang="tr-TR" sz="2000" dirty="0"/>
              <a:t>» ayrımı</a:t>
            </a:r>
          </a:p>
          <a:p>
            <a:r>
              <a:rPr lang="tr-TR" sz="2000" dirty="0" err="1"/>
              <a:t>yoktur.yani</a:t>
            </a:r>
            <a:r>
              <a:rPr lang="tr-TR" sz="2000" dirty="0"/>
              <a:t> tarih de olsa kaç yıldır yaptığını da</a:t>
            </a:r>
          </a:p>
          <a:p>
            <a:r>
              <a:rPr lang="tr-TR" sz="2000" dirty="0"/>
              <a:t>belirtse hep «</a:t>
            </a:r>
            <a:r>
              <a:rPr lang="tr-TR" sz="2000" dirty="0" err="1"/>
              <a:t>seit</a:t>
            </a:r>
            <a:r>
              <a:rPr lang="tr-TR" sz="2000" dirty="0"/>
              <a:t>»  </a:t>
            </a:r>
            <a:endParaRPr lang="en-US" sz="20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15844" y="5217259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seit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3" grpId="0"/>
      <p:bldP spid="14" grpId="0"/>
      <p:bldP spid="17" grpId="0"/>
      <p:bldP spid="18" grpId="0"/>
      <p:bldP spid="21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 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Deutschlehrer</a:t>
            </a:r>
            <a:r>
              <a:rPr lang="tr-TR" dirty="0"/>
              <a:t> Erdem OVAT</a:t>
            </a:r>
          </a:p>
          <a:p>
            <a:r>
              <a:rPr lang="tr-TR" dirty="0"/>
              <a:t>Bazı yazım dilbilgisi hataları ve eksik açıklamalar düzeltilmiştir. Çalışmanın eksikleri tamamlanmıştır.</a:t>
            </a:r>
          </a:p>
          <a:p>
            <a:r>
              <a:rPr lang="tr-TR" dirty="0">
                <a:hlinkClick r:id="rId2"/>
              </a:rPr>
              <a:t>www.eegitimim.com</a:t>
            </a:r>
            <a:r>
              <a:rPr lang="tr-TR" dirty="0"/>
              <a:t> </a:t>
            </a:r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3F61A-4F06-4AA3-9817-C4E6D68B0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203" y="1889208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Präpositionen</a:t>
            </a:r>
            <a:r>
              <a:rPr lang="tr-TR" sz="3200" dirty="0">
                <a:solidFill>
                  <a:srgbClr val="FF0000"/>
                </a:solidFill>
              </a:rPr>
              <a:t> mit </a:t>
            </a:r>
            <a:r>
              <a:rPr lang="tr-TR" sz="3200" dirty="0" err="1">
                <a:solidFill>
                  <a:srgbClr val="FF0000"/>
                </a:solidFill>
              </a:rPr>
              <a:t>Dativ</a:t>
            </a:r>
            <a:r>
              <a:rPr lang="tr-TR" sz="3200" dirty="0">
                <a:solidFill>
                  <a:srgbClr val="FF0000"/>
                </a:solidFill>
              </a:rPr>
              <a:t>:</a:t>
            </a:r>
            <a:br>
              <a:rPr lang="tr-TR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243" y="1107474"/>
            <a:ext cx="10570191" cy="5295331"/>
          </a:xfrm>
        </p:spPr>
        <p:txBody>
          <a:bodyPr/>
          <a:lstStyle/>
          <a:p>
            <a:r>
              <a:rPr lang="tr-TR" dirty="0"/>
              <a:t>«</a:t>
            </a:r>
            <a:r>
              <a:rPr lang="tr-TR" dirty="0" err="1"/>
              <a:t>Präposition</a:t>
            </a:r>
            <a:r>
              <a:rPr lang="tr-TR" dirty="0"/>
              <a:t>» Türkçe </a:t>
            </a:r>
            <a:r>
              <a:rPr lang="tr-TR" dirty="0" err="1"/>
              <a:t>mizde</a:t>
            </a:r>
            <a:r>
              <a:rPr lang="tr-TR" dirty="0"/>
              <a:t> isimlerin  sonlarına getirdiğimiz bulunma, ayrılma, belirtme ve yönelme zaman neden amaç </a:t>
            </a:r>
            <a:r>
              <a:rPr lang="tr-TR" dirty="0" err="1"/>
              <a:t>vs</a:t>
            </a:r>
            <a:r>
              <a:rPr lang="tr-TR" dirty="0"/>
              <a:t> </a:t>
            </a:r>
            <a:r>
              <a:rPr lang="tr-TR" dirty="0" err="1"/>
              <a:t>bildirebilr</a:t>
            </a:r>
            <a:r>
              <a:rPr lang="tr-TR" dirty="0"/>
              <a:t>. Cümleye değişik anlamlar yüklenebilir« </a:t>
            </a:r>
            <a:r>
              <a:rPr lang="tr-TR" dirty="0" err="1"/>
              <a:t>Präposition»da</a:t>
            </a:r>
            <a:r>
              <a:rPr lang="tr-TR" dirty="0"/>
              <a:t> zaten önek demektir. Tek başına anlamı olmayan ancak bir kelime ile birlikte kullanıldığında anlam taşıyan sözcüklere edat denir. Bunlar </a:t>
            </a:r>
            <a:r>
              <a:rPr lang="tr-TR" dirty="0" err="1"/>
              <a:t>dativ</a:t>
            </a:r>
            <a:r>
              <a:rPr lang="tr-TR" dirty="0"/>
              <a:t>,  </a:t>
            </a:r>
            <a:r>
              <a:rPr lang="tr-TR" dirty="0" err="1"/>
              <a:t>akkusativ</a:t>
            </a:r>
            <a:r>
              <a:rPr lang="tr-TR" dirty="0"/>
              <a:t>  </a:t>
            </a:r>
            <a:r>
              <a:rPr lang="tr-TR" dirty="0" err="1"/>
              <a:t>genitiv</a:t>
            </a:r>
            <a:r>
              <a:rPr lang="tr-TR" dirty="0"/>
              <a:t> </a:t>
            </a:r>
            <a:r>
              <a:rPr lang="tr-TR" dirty="0" err="1"/>
              <a:t>wechselpräposition</a:t>
            </a:r>
            <a:r>
              <a:rPr lang="tr-TR" dirty="0"/>
              <a:t>  </a:t>
            </a:r>
            <a:r>
              <a:rPr lang="tr-TR" dirty="0" err="1"/>
              <a:t>lar</a:t>
            </a:r>
            <a:r>
              <a:rPr lang="tr-TR" dirty="0"/>
              <a:t> olmak üzere dörde ayrılırlar. </a:t>
            </a:r>
            <a:r>
              <a:rPr lang="tr-TR" dirty="0" err="1"/>
              <a:t>Wechselpräpositionlar</a:t>
            </a:r>
            <a:r>
              <a:rPr lang="tr-TR" dirty="0"/>
              <a:t> ya bulunma ya da yönelme bildirir bu yüzden bu edatlara değişken edatlar denir. «</a:t>
            </a:r>
            <a:r>
              <a:rPr lang="tr-TR" dirty="0" err="1"/>
              <a:t>in,auf,neben</a:t>
            </a:r>
            <a:r>
              <a:rPr lang="tr-TR" dirty="0"/>
              <a:t>, </a:t>
            </a:r>
            <a:r>
              <a:rPr lang="tr-TR" dirty="0" err="1"/>
              <a:t>zwischen</a:t>
            </a:r>
            <a:r>
              <a:rPr lang="tr-TR" dirty="0"/>
              <a:t>, </a:t>
            </a:r>
            <a:r>
              <a:rPr lang="tr-TR" dirty="0" err="1"/>
              <a:t>über</a:t>
            </a:r>
            <a:r>
              <a:rPr lang="tr-TR" dirty="0"/>
              <a:t>, an, </a:t>
            </a:r>
            <a:r>
              <a:rPr lang="tr-TR" dirty="0" err="1"/>
              <a:t>unten</a:t>
            </a:r>
            <a:r>
              <a:rPr lang="tr-TR" dirty="0"/>
              <a:t>, </a:t>
            </a:r>
            <a:r>
              <a:rPr lang="tr-TR" dirty="0" err="1"/>
              <a:t>hinten</a:t>
            </a:r>
            <a:r>
              <a:rPr lang="tr-TR" dirty="0"/>
              <a:t> ,</a:t>
            </a:r>
            <a:r>
              <a:rPr lang="tr-TR" dirty="0" err="1"/>
              <a:t>vor</a:t>
            </a:r>
            <a:r>
              <a:rPr lang="tr-TR" dirty="0"/>
              <a:t>»  Önce bulunma ve ayrılma bildiren edatlara bakalım                                    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71598" y="3147934"/>
            <a:ext cx="585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Von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113613" y="3368162"/>
            <a:ext cx="122919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3687579" y="3247309"/>
            <a:ext cx="6795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</a:t>
            </a:r>
            <a:r>
              <a:rPr lang="tr-TR" sz="2000" dirty="0"/>
              <a:t>Bir kişiden veya bir isimden geliyorsak    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doktor</a:t>
            </a:r>
            <a:r>
              <a:rPr lang="tr-TR" sz="2000" dirty="0">
                <a:solidFill>
                  <a:srgbClr val="FF0000"/>
                </a:solidFill>
              </a:rPr>
              <a:t>dan</a:t>
            </a:r>
            <a:r>
              <a:rPr lang="tr-TR" sz="2000" dirty="0"/>
              <a:t> geliyorum veya komşu</a:t>
            </a:r>
            <a:r>
              <a:rPr lang="tr-TR" sz="2000" dirty="0">
                <a:solidFill>
                  <a:srgbClr val="FF0000"/>
                </a:solidFill>
              </a:rPr>
              <a:t>dan </a:t>
            </a:r>
            <a:r>
              <a:rPr lang="tr-TR" sz="2000" dirty="0"/>
              <a:t>geliyorum</a:t>
            </a:r>
          </a:p>
          <a:p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komme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von</a:t>
            </a:r>
            <a:r>
              <a:rPr lang="tr-TR" sz="2000" dirty="0"/>
              <a:t> </a:t>
            </a:r>
            <a:r>
              <a:rPr lang="tr-TR" sz="2000" u="sng" dirty="0"/>
              <a:t>dem</a:t>
            </a:r>
            <a:r>
              <a:rPr lang="tr-TR" sz="2000" dirty="0"/>
              <a:t> </a:t>
            </a:r>
            <a:r>
              <a:rPr lang="tr-TR" sz="2000" dirty="0" err="1"/>
              <a:t>Arzt</a:t>
            </a:r>
            <a:r>
              <a:rPr lang="tr-TR" sz="2000" dirty="0"/>
              <a:t>        </a:t>
            </a:r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komme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von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u="sng" dirty="0" err="1"/>
              <a:t>meiner</a:t>
            </a:r>
            <a:r>
              <a:rPr lang="tr-TR" sz="2000" dirty="0"/>
              <a:t> </a:t>
            </a:r>
            <a:r>
              <a:rPr lang="tr-TR" sz="2000" dirty="0" err="1"/>
              <a:t>Mutter</a:t>
            </a:r>
            <a:endParaRPr lang="en-US" dirty="0"/>
          </a:p>
        </p:txBody>
      </p:sp>
      <p:sp>
        <p:nvSpPr>
          <p:cNvPr id="8" name="Metin kutusu 7"/>
          <p:cNvSpPr txBox="1"/>
          <p:nvPr/>
        </p:nvSpPr>
        <p:spPr>
          <a:xfrm>
            <a:off x="1371598" y="444323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Aus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2043187" y="4627899"/>
            <a:ext cx="117969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505609" y="3632231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</a:rPr>
              <a:t>X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1968236" y="3862618"/>
            <a:ext cx="718187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kış Çizelgesi: Bağlayıcı 14"/>
          <p:cNvSpPr/>
          <p:nvPr/>
        </p:nvSpPr>
        <p:spPr>
          <a:xfrm>
            <a:off x="2958672" y="3708705"/>
            <a:ext cx="224853" cy="24847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etin kutusu 16"/>
          <p:cNvSpPr txBox="1"/>
          <p:nvPr/>
        </p:nvSpPr>
        <p:spPr>
          <a:xfrm>
            <a:off x="3687579" y="4424181"/>
            <a:ext cx="6274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ülke</a:t>
            </a:r>
            <a:r>
              <a:rPr lang="tr-TR" sz="2000" dirty="0">
                <a:solidFill>
                  <a:srgbClr val="FF0000"/>
                </a:solidFill>
              </a:rPr>
              <a:t>den</a:t>
            </a:r>
            <a:r>
              <a:rPr lang="tr-TR" sz="2000" dirty="0"/>
              <a:t>, şehirden veya bir bina</a:t>
            </a:r>
            <a:r>
              <a:rPr lang="tr-TR" sz="2000" dirty="0">
                <a:solidFill>
                  <a:srgbClr val="FF0000"/>
                </a:solidFill>
              </a:rPr>
              <a:t>dan </a:t>
            </a:r>
            <a:r>
              <a:rPr lang="tr-TR" sz="2000" dirty="0"/>
              <a:t>geliyorsak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</a:t>
            </a:r>
            <a:r>
              <a:rPr lang="tr-TR" sz="2000" dirty="0" err="1"/>
              <a:t>Türkiye</a:t>
            </a:r>
            <a:r>
              <a:rPr lang="tr-TR" sz="2000" dirty="0" err="1">
                <a:solidFill>
                  <a:srgbClr val="FF0000"/>
                </a:solidFill>
              </a:rPr>
              <a:t>den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geliyorum veya Okul</a:t>
            </a:r>
            <a:r>
              <a:rPr lang="tr-TR" sz="2000" dirty="0">
                <a:solidFill>
                  <a:srgbClr val="FF0000"/>
                </a:solidFill>
              </a:rPr>
              <a:t>dan</a:t>
            </a:r>
            <a:r>
              <a:rPr lang="tr-TR" sz="2000" dirty="0"/>
              <a:t> geliyorum</a:t>
            </a:r>
          </a:p>
          <a:p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komme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aus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der </a:t>
            </a:r>
            <a:r>
              <a:rPr lang="tr-TR" sz="2000" dirty="0" err="1"/>
              <a:t>Türkei</a:t>
            </a:r>
            <a:r>
              <a:rPr lang="tr-TR" sz="2000" dirty="0"/>
              <a:t>       </a:t>
            </a:r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komme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aus</a:t>
            </a:r>
            <a:r>
              <a:rPr lang="tr-TR" sz="2000" dirty="0"/>
              <a:t> der </a:t>
            </a:r>
            <a:r>
              <a:rPr lang="tr-TR" sz="2000" dirty="0" err="1"/>
              <a:t>Schule</a:t>
            </a:r>
            <a:endParaRPr lang="en-US" sz="2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538665" y="503879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X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0" name="Düz Ok Bağlayıcısı 19"/>
          <p:cNvCxnSpPr>
            <a:endCxn id="18" idx="3"/>
          </p:cNvCxnSpPr>
          <p:nvPr/>
        </p:nvCxnSpPr>
        <p:spPr>
          <a:xfrm flipH="1">
            <a:off x="1843557" y="5223457"/>
            <a:ext cx="75885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kış Çizelgesi: Bağlayıcı 20"/>
          <p:cNvSpPr/>
          <p:nvPr/>
        </p:nvSpPr>
        <p:spPr>
          <a:xfrm>
            <a:off x="2793545" y="5075947"/>
            <a:ext cx="264213" cy="29501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etin kutusu 21"/>
          <p:cNvSpPr txBox="1"/>
          <p:nvPr/>
        </p:nvSpPr>
        <p:spPr>
          <a:xfrm>
            <a:off x="3551516" y="5660860"/>
            <a:ext cx="7067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«</a:t>
            </a:r>
            <a:r>
              <a:rPr lang="tr-TR" dirty="0" err="1"/>
              <a:t>aus</a:t>
            </a:r>
            <a:r>
              <a:rPr lang="tr-TR" dirty="0"/>
              <a:t>» ayrıca zaman dilimlerini ifade ederken de kullanılır. Ham madde</a:t>
            </a:r>
          </a:p>
          <a:p>
            <a:r>
              <a:rPr lang="tr-TR" dirty="0" err="1"/>
              <a:t>Örn</a:t>
            </a:r>
            <a:r>
              <a:rPr lang="tr-TR" dirty="0"/>
              <a:t>; </a:t>
            </a:r>
            <a:r>
              <a:rPr lang="tr-TR" dirty="0" err="1"/>
              <a:t>Die</a:t>
            </a:r>
            <a:r>
              <a:rPr lang="tr-TR" dirty="0"/>
              <a:t> </a:t>
            </a:r>
            <a:r>
              <a:rPr lang="tr-TR" dirty="0" err="1"/>
              <a:t>Jacke</a:t>
            </a:r>
            <a:r>
              <a:rPr lang="tr-TR" dirty="0"/>
              <a:t> </a:t>
            </a:r>
            <a:r>
              <a:rPr lang="tr-TR" dirty="0" err="1"/>
              <a:t>ist</a:t>
            </a:r>
            <a:r>
              <a:rPr lang="tr-TR" dirty="0"/>
              <a:t> </a:t>
            </a:r>
            <a:r>
              <a:rPr lang="tr-TR" dirty="0" err="1"/>
              <a:t>aus</a:t>
            </a:r>
            <a:r>
              <a:rPr lang="tr-TR" dirty="0"/>
              <a:t> </a:t>
            </a:r>
            <a:r>
              <a:rPr lang="tr-TR" dirty="0" err="1"/>
              <a:t>Leder</a:t>
            </a:r>
            <a:endParaRPr lang="tr-TR" dirty="0"/>
          </a:p>
          <a:p>
            <a:r>
              <a:rPr lang="tr-TR" dirty="0" err="1"/>
              <a:t>Die</a:t>
            </a:r>
            <a:r>
              <a:rPr lang="tr-TR" dirty="0"/>
              <a:t> </a:t>
            </a:r>
            <a:r>
              <a:rPr lang="tr-TR" dirty="0" err="1"/>
              <a:t>Hose</a:t>
            </a:r>
            <a:r>
              <a:rPr lang="tr-TR" dirty="0"/>
              <a:t> </a:t>
            </a:r>
            <a:r>
              <a:rPr lang="tr-TR" dirty="0" err="1"/>
              <a:t>ist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aus</a:t>
            </a:r>
            <a:r>
              <a:rPr lang="tr-TR" dirty="0"/>
              <a:t> der 70’er </a:t>
            </a:r>
            <a:r>
              <a:rPr lang="tr-TR" dirty="0" err="1"/>
              <a:t>Jahren</a:t>
            </a:r>
            <a:r>
              <a:rPr lang="tr-TR" dirty="0"/>
              <a:t> ancak biz çok üstünde durmayacağız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2" grpId="0"/>
      <p:bldP spid="15" grpId="0" animBg="1"/>
      <p:bldP spid="17" grpId="0"/>
      <p:bldP spid="18" grpId="0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9921" y="374754"/>
            <a:ext cx="4991725" cy="5492646"/>
          </a:xfrm>
        </p:spPr>
        <p:txBody>
          <a:bodyPr>
            <a:normAutofit/>
          </a:bodyPr>
          <a:lstStyle/>
          <a:p>
            <a:r>
              <a:rPr lang="tr-TR" sz="3200" dirty="0"/>
              <a:t>  </a:t>
            </a:r>
          </a:p>
          <a:p>
            <a:endParaRPr lang="tr-TR" sz="3200" dirty="0"/>
          </a:p>
          <a:p>
            <a:endParaRPr lang="tr-TR" sz="3200" dirty="0"/>
          </a:p>
          <a:p>
            <a:r>
              <a:rPr lang="tr-TR" sz="3200" dirty="0" err="1"/>
              <a:t>Wir</a:t>
            </a:r>
            <a:r>
              <a:rPr lang="tr-TR" sz="3200" dirty="0"/>
              <a:t> </a:t>
            </a:r>
            <a:r>
              <a:rPr lang="tr-TR" sz="3200" dirty="0" err="1"/>
              <a:t>kommen</a:t>
            </a:r>
            <a:r>
              <a:rPr lang="tr-TR" sz="3200" dirty="0"/>
              <a:t> ………Köln</a:t>
            </a:r>
          </a:p>
          <a:p>
            <a:endParaRPr lang="tr-TR" sz="3200" dirty="0"/>
          </a:p>
          <a:p>
            <a:endParaRPr lang="tr-TR" sz="3200" dirty="0"/>
          </a:p>
          <a:p>
            <a:r>
              <a:rPr lang="tr-TR" sz="3200" dirty="0"/>
              <a:t>I</a:t>
            </a:r>
            <a:r>
              <a:rPr lang="tr-TR" sz="3200"/>
              <a:t>ch</a:t>
            </a:r>
            <a:r>
              <a:rPr lang="tr-TR" sz="3200" dirty="0"/>
              <a:t> </a:t>
            </a:r>
            <a:r>
              <a:rPr lang="tr-TR" sz="3200" dirty="0" err="1"/>
              <a:t>komme</a:t>
            </a:r>
            <a:r>
              <a:rPr lang="tr-TR" sz="3200" dirty="0"/>
              <a:t> ………der </a:t>
            </a:r>
            <a:r>
              <a:rPr lang="tr-TR" sz="3200" dirty="0" err="1"/>
              <a:t>Schule</a:t>
            </a:r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en-US" sz="32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53" y="1044687"/>
            <a:ext cx="3600450" cy="1438275"/>
          </a:xfrm>
        </p:spPr>
      </p:pic>
      <p:sp>
        <p:nvSpPr>
          <p:cNvPr id="10" name="Metin kutusu 9"/>
          <p:cNvSpPr txBox="1"/>
          <p:nvPr/>
        </p:nvSpPr>
        <p:spPr>
          <a:xfrm>
            <a:off x="8379502" y="5531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86" y="1119771"/>
            <a:ext cx="1557294" cy="128810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50891" y="2482962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aus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865495" y="5531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31" y="2843684"/>
            <a:ext cx="2609850" cy="35433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45" y="3582361"/>
            <a:ext cx="2143125" cy="2143125"/>
          </a:xfrm>
          <a:prstGeom prst="rect">
            <a:avLst/>
          </a:prstGeom>
        </p:spPr>
      </p:pic>
      <p:cxnSp>
        <p:nvCxnSpPr>
          <p:cNvPr id="19" name="Düz Ok Bağlayıcısı 18"/>
          <p:cNvCxnSpPr/>
          <p:nvPr/>
        </p:nvCxnSpPr>
        <p:spPr>
          <a:xfrm flipH="1">
            <a:off x="7857878" y="5336498"/>
            <a:ext cx="1436024" cy="7345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2208459" y="4640846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aus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160BE4A-C409-4B67-9AE9-FB15AAC9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53" y="2843684"/>
            <a:ext cx="26098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8853" y="685800"/>
            <a:ext cx="2920524" cy="38100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23900" y="685800"/>
            <a:ext cx="3855720" cy="5181600"/>
          </a:xfrm>
        </p:spPr>
        <p:txBody>
          <a:bodyPr>
            <a:normAutofit/>
          </a:bodyPr>
          <a:lstStyle/>
          <a:p>
            <a:r>
              <a:rPr lang="tr-TR" sz="3200" dirty="0" err="1"/>
              <a:t>İch</a:t>
            </a:r>
            <a:r>
              <a:rPr lang="tr-TR" sz="3200" dirty="0"/>
              <a:t> </a:t>
            </a:r>
            <a:r>
              <a:rPr lang="tr-TR" sz="3200" dirty="0" err="1"/>
              <a:t>komme</a:t>
            </a:r>
            <a:r>
              <a:rPr lang="tr-TR" sz="3200" dirty="0"/>
              <a:t> ……..</a:t>
            </a:r>
            <a:r>
              <a:rPr lang="tr-TR" sz="3200" dirty="0" err="1"/>
              <a:t>meiner</a:t>
            </a:r>
            <a:r>
              <a:rPr lang="tr-TR" sz="3200" dirty="0"/>
              <a:t> </a:t>
            </a:r>
            <a:r>
              <a:rPr lang="tr-TR" sz="3200" dirty="0" err="1"/>
              <a:t>Freundin</a:t>
            </a:r>
            <a:endParaRPr lang="tr-TR" sz="3200" dirty="0"/>
          </a:p>
          <a:p>
            <a:endParaRPr lang="tr-TR" sz="3200" dirty="0"/>
          </a:p>
          <a:p>
            <a:r>
              <a:rPr lang="tr-TR" sz="3200" dirty="0" err="1"/>
              <a:t>Ich</a:t>
            </a:r>
            <a:r>
              <a:rPr lang="tr-TR" sz="3200" dirty="0"/>
              <a:t> </a:t>
            </a:r>
            <a:r>
              <a:rPr lang="tr-TR" sz="3200" dirty="0" err="1"/>
              <a:t>komme</a:t>
            </a:r>
            <a:r>
              <a:rPr lang="tr-TR" sz="3200" dirty="0"/>
              <a:t> ……..</a:t>
            </a:r>
            <a:r>
              <a:rPr lang="tr-TR" sz="3200" dirty="0" err="1"/>
              <a:t>Arzt</a:t>
            </a:r>
            <a:endParaRPr lang="tr-TR" sz="3200" dirty="0"/>
          </a:p>
          <a:p>
            <a:endParaRPr lang="en-US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9449" y="1179967"/>
            <a:ext cx="79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von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039069" y="2293495"/>
            <a:ext cx="2728210" cy="157396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İkizkenar Üçgen 7"/>
          <p:cNvSpPr/>
          <p:nvPr/>
        </p:nvSpPr>
        <p:spPr>
          <a:xfrm>
            <a:off x="9069049" y="1179967"/>
            <a:ext cx="2653259" cy="105356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/>
          <p:cNvSpPr/>
          <p:nvPr/>
        </p:nvSpPr>
        <p:spPr>
          <a:xfrm>
            <a:off x="9653666" y="2590800"/>
            <a:ext cx="1469036" cy="1051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678" y="2643265"/>
            <a:ext cx="850992" cy="946879"/>
          </a:xfrm>
          <a:prstGeom prst="rect">
            <a:avLst/>
          </a:prstGeom>
        </p:spPr>
      </p:pic>
      <p:cxnSp>
        <p:nvCxnSpPr>
          <p:cNvPr id="13" name="Düz Ok Bağlayıcısı 12"/>
          <p:cNvCxnSpPr/>
          <p:nvPr/>
        </p:nvCxnSpPr>
        <p:spPr>
          <a:xfrm flipH="1">
            <a:off x="7525062" y="3702571"/>
            <a:ext cx="1395810" cy="7932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678" y="4164767"/>
            <a:ext cx="1316247" cy="2381172"/>
          </a:xfrm>
          <a:prstGeom prst="rect">
            <a:avLst/>
          </a:prstGeom>
        </p:spPr>
      </p:pic>
      <p:cxnSp>
        <p:nvCxnSpPr>
          <p:cNvPr id="19" name="Düz Ok Bağlayıcısı 18"/>
          <p:cNvCxnSpPr/>
          <p:nvPr/>
        </p:nvCxnSpPr>
        <p:spPr>
          <a:xfrm flipH="1" flipV="1">
            <a:off x="7525062" y="4766872"/>
            <a:ext cx="1828800" cy="158895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2766948" y="2643265"/>
            <a:ext cx="909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vom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2383436" y="3276600"/>
            <a:ext cx="494675" cy="425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1983764" y="3693827"/>
            <a:ext cx="64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von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3402767" y="3276600"/>
            <a:ext cx="494676" cy="425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3624250" y="3751131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dem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20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04341" y="68954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Nach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1978702" y="889603"/>
            <a:ext cx="92939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3071012" y="537493"/>
            <a:ext cx="69390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</a:t>
            </a:r>
            <a:r>
              <a:rPr lang="tr-TR" sz="2000" dirty="0" err="1"/>
              <a:t>şehire</a:t>
            </a:r>
            <a:r>
              <a:rPr lang="tr-TR" sz="2000" dirty="0"/>
              <a:t> veya artikeli olmayan bir ülkeye yöneliyorsak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Hamburg</a:t>
            </a:r>
            <a:r>
              <a:rPr lang="tr-TR" sz="2000" dirty="0">
                <a:solidFill>
                  <a:srgbClr val="FF0000"/>
                </a:solidFill>
              </a:rPr>
              <a:t>’a </a:t>
            </a:r>
            <a:r>
              <a:rPr lang="tr-TR" sz="2000" dirty="0"/>
              <a:t>gidiyorum   veya Almanya’</a:t>
            </a:r>
            <a:r>
              <a:rPr lang="tr-TR" sz="2000" dirty="0">
                <a:solidFill>
                  <a:srgbClr val="FF0000"/>
                </a:solidFill>
              </a:rPr>
              <a:t>ya </a:t>
            </a:r>
            <a:r>
              <a:rPr lang="tr-TR" sz="2000" dirty="0"/>
              <a:t>gidiyorum</a:t>
            </a:r>
          </a:p>
          <a:p>
            <a:r>
              <a:rPr lang="tr-TR" sz="2000" dirty="0"/>
              <a:t>«Türkiye» artikeli olduğu için istisna</a:t>
            </a:r>
          </a:p>
          <a:p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gehe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nach</a:t>
            </a:r>
            <a:r>
              <a:rPr lang="tr-TR" sz="2000" dirty="0"/>
              <a:t> Hamburg     </a:t>
            </a:r>
            <a:r>
              <a:rPr lang="tr-TR" sz="2000" dirty="0" err="1"/>
              <a:t>oder</a:t>
            </a:r>
            <a:r>
              <a:rPr lang="tr-TR" sz="2000" dirty="0"/>
              <a:t>      </a:t>
            </a:r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fahre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nach</a:t>
            </a:r>
            <a:r>
              <a:rPr lang="tr-TR" sz="2000" dirty="0"/>
              <a:t> </a:t>
            </a:r>
            <a:r>
              <a:rPr lang="tr-TR" sz="2000" dirty="0" err="1"/>
              <a:t>Deutschland</a:t>
            </a:r>
            <a:endParaRPr lang="en-US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92345" y="1199213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X</a:t>
            </a:r>
            <a:endParaRPr lang="en-US" sz="2000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1633928" y="1454046"/>
            <a:ext cx="509665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kış Çizelgesi: Bağlayıcı 9"/>
          <p:cNvSpPr/>
          <p:nvPr/>
        </p:nvSpPr>
        <p:spPr>
          <a:xfrm>
            <a:off x="2367460" y="1354018"/>
            <a:ext cx="221894" cy="20005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etin kutusu 10"/>
          <p:cNvSpPr txBox="1"/>
          <p:nvPr/>
        </p:nvSpPr>
        <p:spPr>
          <a:xfrm>
            <a:off x="1022615" y="215858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Zu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1633928" y="2358638"/>
            <a:ext cx="1274164" cy="149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3071012" y="2158583"/>
            <a:ext cx="5187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kişiye veya bir binaya yöneliyorsak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Okul</a:t>
            </a:r>
            <a:r>
              <a:rPr lang="tr-TR" sz="2000" dirty="0">
                <a:solidFill>
                  <a:srgbClr val="FF0000"/>
                </a:solidFill>
              </a:rPr>
              <a:t>a</a:t>
            </a:r>
            <a:r>
              <a:rPr lang="tr-TR" sz="2000" dirty="0"/>
              <a:t> gidiyorum veya sinema</a:t>
            </a:r>
            <a:r>
              <a:rPr lang="tr-TR" sz="2000" dirty="0">
                <a:solidFill>
                  <a:srgbClr val="FF0000"/>
                </a:solidFill>
              </a:rPr>
              <a:t>ya</a:t>
            </a:r>
            <a:r>
              <a:rPr lang="tr-TR" sz="2000" dirty="0"/>
              <a:t> gidiyorum</a:t>
            </a:r>
          </a:p>
          <a:p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gehe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zur</a:t>
            </a:r>
            <a:r>
              <a:rPr lang="tr-TR" sz="2000" dirty="0"/>
              <a:t> </a:t>
            </a:r>
            <a:r>
              <a:rPr lang="tr-TR" sz="2000" dirty="0" err="1"/>
              <a:t>Schule</a:t>
            </a:r>
            <a:r>
              <a:rPr lang="tr-TR" sz="2000" dirty="0"/>
              <a:t>   </a:t>
            </a:r>
            <a:r>
              <a:rPr lang="tr-TR" sz="2000" dirty="0" err="1"/>
              <a:t>oder</a:t>
            </a:r>
            <a:r>
              <a:rPr lang="tr-TR" sz="2000" dirty="0"/>
              <a:t> </a:t>
            </a:r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gehe</a:t>
            </a:r>
            <a:r>
              <a:rPr lang="tr-TR" sz="2000" dirty="0">
                <a:solidFill>
                  <a:srgbClr val="FF0000"/>
                </a:solidFill>
              </a:rPr>
              <a:t> zum </a:t>
            </a:r>
            <a:r>
              <a:rPr lang="tr-TR" sz="2000" dirty="0" err="1"/>
              <a:t>Kino</a:t>
            </a:r>
            <a:endParaRPr lang="tr-TR" sz="2000" dirty="0"/>
          </a:p>
          <a:p>
            <a:endParaRPr lang="en-US" sz="20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092345" y="2917898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X</a:t>
            </a:r>
            <a:endParaRPr lang="en-US" sz="2000" dirty="0"/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1633928" y="3220412"/>
            <a:ext cx="63708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kış Çizelgesi: Bağlayıcı 18"/>
          <p:cNvSpPr/>
          <p:nvPr/>
        </p:nvSpPr>
        <p:spPr>
          <a:xfrm>
            <a:off x="2433930" y="3060702"/>
            <a:ext cx="213807" cy="25730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11" grpId="0"/>
      <p:bldP spid="15" grpId="0"/>
      <p:bldP spid="16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3900" y="685799"/>
            <a:ext cx="3855720" cy="5655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9921" y="685800"/>
            <a:ext cx="4976735" cy="5181600"/>
          </a:xfrm>
        </p:spPr>
        <p:txBody>
          <a:bodyPr>
            <a:normAutofit/>
          </a:bodyPr>
          <a:lstStyle/>
          <a:p>
            <a:r>
              <a:rPr lang="tr-TR" sz="3200" dirty="0" err="1"/>
              <a:t>Herr</a:t>
            </a:r>
            <a:r>
              <a:rPr lang="tr-TR" sz="3200" dirty="0"/>
              <a:t> </a:t>
            </a:r>
            <a:r>
              <a:rPr lang="tr-TR" sz="3200" dirty="0" err="1"/>
              <a:t>Müller</a:t>
            </a:r>
            <a:r>
              <a:rPr lang="tr-TR" sz="3200" dirty="0"/>
              <a:t> </a:t>
            </a:r>
            <a:r>
              <a:rPr lang="tr-TR" sz="3200" dirty="0" err="1"/>
              <a:t>fliegt</a:t>
            </a:r>
            <a:r>
              <a:rPr lang="tr-TR" sz="3200" dirty="0"/>
              <a:t> ………. </a:t>
            </a:r>
            <a:r>
              <a:rPr lang="tr-TR" sz="3200" dirty="0" err="1"/>
              <a:t>Deutschland</a:t>
            </a:r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r>
              <a:rPr lang="tr-TR" sz="3200" dirty="0" err="1"/>
              <a:t>Ich</a:t>
            </a:r>
            <a:r>
              <a:rPr lang="tr-TR" sz="3200" dirty="0"/>
              <a:t> </a:t>
            </a:r>
            <a:r>
              <a:rPr lang="tr-TR" sz="3200" dirty="0" err="1"/>
              <a:t>komme</a:t>
            </a:r>
            <a:r>
              <a:rPr lang="tr-TR" sz="3200" dirty="0"/>
              <a:t>……....İstanbul</a:t>
            </a:r>
            <a:endParaRPr lang="en-US" sz="32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7" y="1193242"/>
            <a:ext cx="1428750" cy="1143000"/>
          </a:xfrm>
        </p:spPr>
      </p:pic>
      <p:cxnSp>
        <p:nvCxnSpPr>
          <p:cNvPr id="9" name="Düz Ok Bağlayıcısı 8"/>
          <p:cNvCxnSpPr/>
          <p:nvPr/>
        </p:nvCxnSpPr>
        <p:spPr>
          <a:xfrm>
            <a:off x="8199620" y="1993692"/>
            <a:ext cx="1379095" cy="149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04" y="872202"/>
            <a:ext cx="1785079" cy="178507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284347" y="608467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nach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67" y="3717103"/>
            <a:ext cx="2621808" cy="2150297"/>
          </a:xfrm>
          <a:prstGeom prst="rect">
            <a:avLst/>
          </a:prstGeom>
        </p:spPr>
      </p:pic>
      <p:cxnSp>
        <p:nvCxnSpPr>
          <p:cNvPr id="14" name="Düz Ok Bağlayıcısı 13"/>
          <p:cNvCxnSpPr/>
          <p:nvPr/>
        </p:nvCxnSpPr>
        <p:spPr>
          <a:xfrm>
            <a:off x="8874177" y="5867400"/>
            <a:ext cx="109272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904" y="4407810"/>
            <a:ext cx="1907920" cy="134841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2133829" y="4115422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nach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40" y="790731"/>
            <a:ext cx="1846600" cy="246213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23900" y="685800"/>
            <a:ext cx="3855720" cy="5181600"/>
          </a:xfrm>
        </p:spPr>
        <p:txBody>
          <a:bodyPr>
            <a:normAutofit/>
          </a:bodyPr>
          <a:lstStyle/>
          <a:p>
            <a:r>
              <a:rPr lang="tr-TR" sz="3200" dirty="0" err="1"/>
              <a:t>Sandra</a:t>
            </a:r>
            <a:r>
              <a:rPr lang="tr-TR" sz="3200" dirty="0"/>
              <a:t> </a:t>
            </a:r>
            <a:r>
              <a:rPr lang="tr-TR" sz="3200" dirty="0" err="1"/>
              <a:t>geht</a:t>
            </a:r>
            <a:r>
              <a:rPr lang="tr-TR" sz="3200" dirty="0"/>
              <a:t> ………..</a:t>
            </a:r>
          </a:p>
          <a:p>
            <a:r>
              <a:rPr lang="tr-TR" sz="3200" dirty="0" err="1"/>
              <a:t>İhrer</a:t>
            </a:r>
            <a:r>
              <a:rPr lang="tr-TR" sz="3200" dirty="0"/>
              <a:t> </a:t>
            </a:r>
            <a:r>
              <a:rPr lang="tr-TR" sz="3200" dirty="0" err="1"/>
              <a:t>Großmutter</a:t>
            </a:r>
            <a:endParaRPr lang="en-US" sz="3200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8019738" y="3013023"/>
            <a:ext cx="1334124" cy="149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860" y="1186721"/>
            <a:ext cx="2089879" cy="2089879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267856" y="601946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zu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99410" y="463196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8304551" y="6069223"/>
            <a:ext cx="104931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10" y="4314671"/>
            <a:ext cx="2505804" cy="17545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723900" y="4364248"/>
            <a:ext cx="3846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Er </a:t>
            </a:r>
            <a:r>
              <a:rPr lang="tr-TR" sz="3200" dirty="0" err="1"/>
              <a:t>geht</a:t>
            </a:r>
            <a:r>
              <a:rPr lang="tr-TR" sz="3200" dirty="0"/>
              <a:t>……. </a:t>
            </a:r>
            <a:r>
              <a:rPr lang="tr-TR" sz="3200" dirty="0" err="1"/>
              <a:t>Apotheke</a:t>
            </a:r>
            <a:endParaRPr lang="en-US" sz="3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094031" y="4205717"/>
            <a:ext cx="71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zur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 flipH="1">
            <a:off x="1663908" y="4949023"/>
            <a:ext cx="599607" cy="402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1328473" y="530296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zu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2809291" y="4949023"/>
            <a:ext cx="293673" cy="402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2861712" y="532991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der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04" y="4450477"/>
            <a:ext cx="22288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5" grpId="0"/>
      <p:bldP spid="16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685800"/>
            <a:ext cx="10485620" cy="5864902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70163" y="1228695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Bei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299906" y="1478903"/>
            <a:ext cx="122919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3724918" y="991126"/>
            <a:ext cx="73665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kişinin veya bir meslek grubunun yanındaysak veya çalıştığımız </a:t>
            </a:r>
          </a:p>
          <a:p>
            <a:r>
              <a:rPr lang="tr-TR" sz="2000" dirty="0"/>
              <a:t>Yeri belirteceksek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Doktor</a:t>
            </a:r>
            <a:r>
              <a:rPr lang="tr-TR" sz="2000" dirty="0">
                <a:solidFill>
                  <a:srgbClr val="FF0000"/>
                </a:solidFill>
              </a:rPr>
              <a:t>da</a:t>
            </a:r>
            <a:r>
              <a:rPr lang="tr-TR" sz="2000" dirty="0"/>
              <a:t>yım .    Veya   Babam</a:t>
            </a:r>
            <a:r>
              <a:rPr lang="tr-TR" sz="2000" dirty="0">
                <a:solidFill>
                  <a:srgbClr val="FF0000"/>
                </a:solidFill>
              </a:rPr>
              <a:t>da</a:t>
            </a:r>
            <a:r>
              <a:rPr lang="tr-TR" sz="2000" dirty="0"/>
              <a:t>yım</a:t>
            </a:r>
          </a:p>
          <a:p>
            <a:r>
              <a:rPr lang="tr-TR" sz="2000" dirty="0" err="1"/>
              <a:t>Ich</a:t>
            </a:r>
            <a:r>
              <a:rPr lang="tr-TR" sz="2000" dirty="0"/>
              <a:t> bin </a:t>
            </a:r>
            <a:r>
              <a:rPr lang="tr-TR" sz="2000" dirty="0" err="1">
                <a:solidFill>
                  <a:srgbClr val="FF0000"/>
                </a:solidFill>
              </a:rPr>
              <a:t>beim</a:t>
            </a:r>
            <a:r>
              <a:rPr lang="tr-TR" sz="2000" dirty="0"/>
              <a:t> </a:t>
            </a:r>
            <a:r>
              <a:rPr lang="tr-TR" sz="2000" dirty="0" err="1"/>
              <a:t>Arzt</a:t>
            </a:r>
            <a:r>
              <a:rPr lang="tr-TR" sz="2000" dirty="0"/>
              <a:t>      </a:t>
            </a:r>
            <a:r>
              <a:rPr lang="tr-TR" sz="2000" dirty="0" err="1"/>
              <a:t>oder</a:t>
            </a:r>
            <a:r>
              <a:rPr lang="tr-TR" sz="2000" dirty="0"/>
              <a:t>    </a:t>
            </a:r>
            <a:r>
              <a:rPr lang="tr-TR" sz="2000" dirty="0" err="1"/>
              <a:t>Ich</a:t>
            </a:r>
            <a:r>
              <a:rPr lang="tr-TR" sz="2000" dirty="0"/>
              <a:t> bin </a:t>
            </a:r>
            <a:r>
              <a:rPr lang="tr-TR" sz="2000" dirty="0" err="1">
                <a:solidFill>
                  <a:srgbClr val="FF0000"/>
                </a:solidFill>
              </a:rPr>
              <a:t>bei</a:t>
            </a:r>
            <a:r>
              <a:rPr lang="tr-TR" sz="2000" dirty="0"/>
              <a:t> </a:t>
            </a:r>
            <a:r>
              <a:rPr lang="tr-TR" sz="2000" dirty="0" err="1"/>
              <a:t>meinem</a:t>
            </a:r>
            <a:r>
              <a:rPr lang="tr-TR" sz="2000" dirty="0"/>
              <a:t> </a:t>
            </a:r>
            <a:r>
              <a:rPr lang="tr-TR" sz="2000" dirty="0" err="1"/>
              <a:t>Vater</a:t>
            </a:r>
            <a:endParaRPr lang="tr-TR" sz="2000" dirty="0"/>
          </a:p>
          <a:p>
            <a:r>
              <a:rPr lang="tr-TR" sz="2000" dirty="0"/>
              <a:t>Yada    </a:t>
            </a:r>
            <a:r>
              <a:rPr lang="tr-TR" sz="2000" dirty="0" err="1"/>
              <a:t>Siemens</a:t>
            </a:r>
            <a:r>
              <a:rPr lang="tr-TR" sz="2000" dirty="0" err="1">
                <a:solidFill>
                  <a:srgbClr val="FF0000"/>
                </a:solidFill>
              </a:rPr>
              <a:t>te</a:t>
            </a:r>
            <a:r>
              <a:rPr lang="tr-TR" sz="2000" dirty="0"/>
              <a:t> çalışıyorum       </a:t>
            </a:r>
            <a:r>
              <a:rPr lang="tr-TR" sz="2000" dirty="0" err="1"/>
              <a:t>Ich</a:t>
            </a:r>
            <a:r>
              <a:rPr lang="tr-TR" sz="2000" dirty="0"/>
              <a:t> </a:t>
            </a:r>
            <a:r>
              <a:rPr lang="tr-TR" sz="2000" dirty="0" err="1"/>
              <a:t>arbeite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bei</a:t>
            </a:r>
            <a:r>
              <a:rPr lang="tr-TR" sz="2000" dirty="0"/>
              <a:t> Siemens</a:t>
            </a:r>
            <a:endParaRPr lang="en-US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1471766" y="279283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Mit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26697" y="1804240"/>
            <a:ext cx="643125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dirty="0"/>
              <a:t>X : X</a:t>
            </a:r>
            <a:endParaRPr lang="en-US" sz="2000" dirty="0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2226697" y="2985549"/>
            <a:ext cx="92939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592108" y="2705742"/>
            <a:ext cx="6044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Bir kişi ile berabersem  Türkçe deki «ile»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 Annem</a:t>
            </a:r>
            <a:r>
              <a:rPr lang="tr-TR" sz="2000" dirty="0">
                <a:solidFill>
                  <a:srgbClr val="FF0000"/>
                </a:solidFill>
              </a:rPr>
              <a:t>le</a:t>
            </a:r>
            <a:r>
              <a:rPr lang="tr-TR" sz="2000" dirty="0"/>
              <a:t> gidiyorum  veya Peter</a:t>
            </a:r>
            <a:r>
              <a:rPr lang="tr-TR" sz="2000" dirty="0">
                <a:solidFill>
                  <a:srgbClr val="FF0000"/>
                </a:solidFill>
              </a:rPr>
              <a:t> ile </a:t>
            </a:r>
            <a:r>
              <a:rPr lang="tr-TR" sz="2000" dirty="0"/>
              <a:t>çalışıyorum</a:t>
            </a:r>
          </a:p>
          <a:p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gehe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mit </a:t>
            </a:r>
            <a:r>
              <a:rPr lang="tr-TR" sz="2000" u="sng" dirty="0" err="1"/>
              <a:t>meiner</a:t>
            </a:r>
            <a:r>
              <a:rPr lang="tr-TR" sz="2000" dirty="0"/>
              <a:t> </a:t>
            </a:r>
            <a:r>
              <a:rPr lang="tr-TR" sz="2000" dirty="0" err="1"/>
              <a:t>Mutter</a:t>
            </a:r>
            <a:r>
              <a:rPr lang="tr-TR" sz="2000" dirty="0"/>
              <a:t>  </a:t>
            </a:r>
            <a:r>
              <a:rPr lang="tr-TR" sz="2000" dirty="0" err="1"/>
              <a:t>oder</a:t>
            </a:r>
            <a:r>
              <a:rPr lang="tr-TR" sz="2000" dirty="0"/>
              <a:t>  </a:t>
            </a:r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arbeite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mit </a:t>
            </a:r>
            <a:r>
              <a:rPr lang="tr-TR" sz="2000" dirty="0"/>
              <a:t>Peter</a:t>
            </a:r>
            <a:endParaRPr lang="en-US" sz="2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470163" y="4041757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Seit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2135730" y="4271549"/>
            <a:ext cx="92939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347956" y="3804882"/>
            <a:ext cx="80018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Türkçe karşılığı «-den beri»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; üç yıl</a:t>
            </a:r>
            <a:r>
              <a:rPr lang="tr-TR" sz="2000" dirty="0">
                <a:solidFill>
                  <a:srgbClr val="FF0000"/>
                </a:solidFill>
              </a:rPr>
              <a:t>dan</a:t>
            </a:r>
            <a:r>
              <a:rPr lang="tr-TR" sz="2000" dirty="0"/>
              <a:t> beri Almanca öğreniyorum veya 1990 </a:t>
            </a:r>
            <a:r>
              <a:rPr lang="tr-TR" sz="2000" dirty="0">
                <a:solidFill>
                  <a:srgbClr val="FF0000"/>
                </a:solidFill>
              </a:rPr>
              <a:t>dan</a:t>
            </a:r>
            <a:r>
              <a:rPr lang="tr-TR" sz="2000" dirty="0"/>
              <a:t> beri çalışıyorum</a:t>
            </a:r>
          </a:p>
          <a:p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lerne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seit</a:t>
            </a:r>
            <a:r>
              <a:rPr lang="tr-TR" sz="2000" dirty="0"/>
              <a:t> </a:t>
            </a:r>
            <a:r>
              <a:rPr lang="tr-TR" sz="2000" dirty="0" err="1"/>
              <a:t>drei</a:t>
            </a:r>
            <a:r>
              <a:rPr lang="tr-TR" sz="2000" dirty="0"/>
              <a:t> </a:t>
            </a:r>
            <a:r>
              <a:rPr lang="tr-TR" sz="2000" dirty="0" err="1"/>
              <a:t>Jahren</a:t>
            </a:r>
            <a:r>
              <a:rPr lang="tr-TR" sz="2000" dirty="0"/>
              <a:t> </a:t>
            </a:r>
            <a:r>
              <a:rPr lang="tr-TR" sz="2000" dirty="0" err="1"/>
              <a:t>Deutsch</a:t>
            </a:r>
            <a:r>
              <a:rPr lang="tr-TR" sz="2000" dirty="0"/>
              <a:t>     </a:t>
            </a:r>
            <a:r>
              <a:rPr lang="tr-TR" sz="2000" dirty="0" err="1"/>
              <a:t>oder</a:t>
            </a:r>
            <a:r>
              <a:rPr lang="tr-TR" sz="2000" dirty="0"/>
              <a:t>   </a:t>
            </a:r>
            <a:r>
              <a:rPr lang="tr-TR" sz="2000" dirty="0" err="1"/>
              <a:t>İch</a:t>
            </a:r>
            <a:r>
              <a:rPr lang="tr-TR" sz="2000" dirty="0"/>
              <a:t> </a:t>
            </a:r>
            <a:r>
              <a:rPr lang="tr-TR" sz="2000" dirty="0" err="1"/>
              <a:t>arbeite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FF0000"/>
                </a:solidFill>
              </a:rPr>
              <a:t>seit</a:t>
            </a:r>
            <a:r>
              <a:rPr lang="tr-TR" sz="2000" dirty="0"/>
              <a:t> 1990</a:t>
            </a:r>
          </a:p>
          <a:p>
            <a:endParaRPr lang="tr-TR" sz="2000" dirty="0"/>
          </a:p>
          <a:p>
            <a:endParaRPr lang="tr-TR" sz="2000" dirty="0"/>
          </a:p>
          <a:p>
            <a:endParaRPr lang="en-US" sz="20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414218" y="5062999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Gegenüber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2091874" y="3290140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X + X</a:t>
            </a:r>
            <a:endParaRPr lang="en-US" sz="2000" dirty="0"/>
          </a:p>
        </p:txBody>
      </p:sp>
      <p:cxnSp>
        <p:nvCxnSpPr>
          <p:cNvPr id="20" name="Düz Ok Bağlayıcısı 19"/>
          <p:cNvCxnSpPr/>
          <p:nvPr/>
        </p:nvCxnSpPr>
        <p:spPr>
          <a:xfrm>
            <a:off x="2914503" y="5263054"/>
            <a:ext cx="11778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149576" y="4892922"/>
            <a:ext cx="446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Bir yerin konum olarak karşısında bulunmak</a:t>
            </a:r>
          </a:p>
          <a:p>
            <a:r>
              <a:rPr lang="tr-TR" dirty="0" err="1"/>
              <a:t>Örn</a:t>
            </a:r>
            <a:r>
              <a:rPr lang="tr-TR" dirty="0"/>
              <a:t>;  Banka, okulun karşısın</a:t>
            </a:r>
            <a:r>
              <a:rPr lang="tr-TR" dirty="0">
                <a:solidFill>
                  <a:srgbClr val="FF0000"/>
                </a:solidFill>
              </a:rPr>
              <a:t>da</a:t>
            </a:r>
            <a:r>
              <a:rPr lang="tr-TR" dirty="0"/>
              <a:t> </a:t>
            </a:r>
          </a:p>
          <a:p>
            <a:r>
              <a:rPr lang="tr-TR" dirty="0" err="1"/>
              <a:t>Die</a:t>
            </a:r>
            <a:r>
              <a:rPr lang="tr-TR" dirty="0"/>
              <a:t> Bank </a:t>
            </a:r>
            <a:r>
              <a:rPr lang="tr-TR" dirty="0" err="1"/>
              <a:t>ist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gegenüber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u="sng" dirty="0"/>
              <a:t>der</a:t>
            </a:r>
            <a:r>
              <a:rPr lang="tr-TR" dirty="0"/>
              <a:t> </a:t>
            </a:r>
            <a:r>
              <a:rPr lang="tr-TR" dirty="0" err="1"/>
              <a:t>Schule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2" grpId="0"/>
      <p:bldP spid="13" grpId="0"/>
      <p:bldP spid="16" grpId="0"/>
      <p:bldP spid="17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742" y="984848"/>
            <a:ext cx="2257425" cy="2028825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9862" y="685800"/>
            <a:ext cx="4721902" cy="1008089"/>
          </a:xfrm>
        </p:spPr>
        <p:txBody>
          <a:bodyPr>
            <a:normAutofit/>
          </a:bodyPr>
          <a:lstStyle/>
          <a:p>
            <a:r>
              <a:rPr lang="tr-TR" sz="3200" dirty="0" err="1"/>
              <a:t>Ich</a:t>
            </a:r>
            <a:r>
              <a:rPr lang="tr-TR" sz="3200" dirty="0"/>
              <a:t> bin ……….</a:t>
            </a:r>
            <a:r>
              <a:rPr lang="tr-TR" sz="3200" dirty="0" err="1"/>
              <a:t>Zahnarzt</a:t>
            </a:r>
            <a:endParaRPr lang="en-US" sz="3200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9054059" y="1999260"/>
            <a:ext cx="131913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364105" y="605069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beim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373193" y="169388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/>
              <a:t>ich</a:t>
            </a:r>
            <a:endParaRPr lang="en-US" sz="2400" dirty="0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1064302" y="1189844"/>
            <a:ext cx="614596" cy="734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97234" y="177462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bei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2284501" y="1200123"/>
            <a:ext cx="734518" cy="680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2800364" y="1800787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220918" y="3282846"/>
            <a:ext cx="5111646" cy="3192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etin kutusu 17"/>
          <p:cNvSpPr txBox="1"/>
          <p:nvPr/>
        </p:nvSpPr>
        <p:spPr>
          <a:xfrm>
            <a:off x="9425658" y="4294523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Siemens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28088" y="4586910"/>
            <a:ext cx="4539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/>
              <a:t>Ich</a:t>
            </a:r>
            <a:r>
              <a:rPr lang="tr-TR" sz="3200" dirty="0"/>
              <a:t> </a:t>
            </a:r>
            <a:r>
              <a:rPr lang="tr-TR" sz="3200" dirty="0" err="1"/>
              <a:t>arbeite</a:t>
            </a:r>
            <a:r>
              <a:rPr lang="tr-TR" sz="3200" dirty="0"/>
              <a:t> …….. Siemens</a:t>
            </a:r>
            <a:endParaRPr lang="en-US" sz="32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2294931" y="4480882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bei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68" y="3450547"/>
            <a:ext cx="2000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12" grpId="0"/>
      <p:bldP spid="15" grpId="0"/>
      <p:bldP spid="17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0</TotalTime>
  <Words>1168</Words>
  <Application>Microsoft Office PowerPoint</Application>
  <PresentationFormat>Geniş ekran</PresentationFormat>
  <Paragraphs>211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prÄpositionen</vt:lpstr>
      <vt:lpstr>Präpositionen mit Dativ: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prÄpositionen</dc:title>
  <dc:creator>GURAYHOME</dc:creator>
  <cp:lastModifiedBy>erdem ovat</cp:lastModifiedBy>
  <cp:revision>72</cp:revision>
  <dcterms:created xsi:type="dcterms:W3CDTF">2020-05-05T08:46:01Z</dcterms:created>
  <dcterms:modified xsi:type="dcterms:W3CDTF">2022-03-20T07:45:09Z</dcterms:modified>
</cp:coreProperties>
</file>