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56" r:id="rId2"/>
    <p:sldId id="257" r:id="rId3"/>
    <p:sldId id="258" r:id="rId4"/>
    <p:sldId id="259" r:id="rId5"/>
    <p:sldId id="261" r:id="rId6"/>
    <p:sldId id="260" r:id="rId7"/>
    <p:sldId id="262" r:id="rId8"/>
    <p:sldId id="263" r:id="rId9"/>
    <p:sldId id="264" r:id="rId10"/>
    <p:sldId id="265" r:id="rId11"/>
    <p:sldId id="266" r:id="rId12"/>
    <p:sldId id="267" r:id="rId13"/>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EB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81"/>
  </p:normalViewPr>
  <p:slideViewPr>
    <p:cSldViewPr snapToGrid="0" snapToObjects="1">
      <p:cViewPr varScale="1">
        <p:scale>
          <a:sx n="63" d="100"/>
          <a:sy n="63" d="100"/>
        </p:scale>
        <p:origin x="2952"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tr-TR"/>
              <a:t>Asıl başlık stilini düzenlemek için tıklayın</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62C30CB7-E891-654D-AF35-39F12637B8AC}" type="datetimeFigureOut">
              <a:rPr lang="tr-GB" smtClean="0"/>
              <a:t>1.12.2020</a:t>
            </a:fld>
            <a:endParaRPr lang="tr-GB"/>
          </a:p>
        </p:txBody>
      </p:sp>
      <p:sp>
        <p:nvSpPr>
          <p:cNvPr id="5" name="Footer Placeholder 4"/>
          <p:cNvSpPr>
            <a:spLocks noGrp="1"/>
          </p:cNvSpPr>
          <p:nvPr>
            <p:ph type="ftr" sz="quarter" idx="11"/>
          </p:nvPr>
        </p:nvSpPr>
        <p:spPr/>
        <p:txBody>
          <a:bodyPr/>
          <a:lstStyle/>
          <a:p>
            <a:endParaRPr lang="tr-GB"/>
          </a:p>
        </p:txBody>
      </p:sp>
      <p:sp>
        <p:nvSpPr>
          <p:cNvPr id="6" name="Slide Number Placeholder 5"/>
          <p:cNvSpPr>
            <a:spLocks noGrp="1"/>
          </p:cNvSpPr>
          <p:nvPr>
            <p:ph type="sldNum" sz="quarter" idx="12"/>
          </p:nvPr>
        </p:nvSpPr>
        <p:spPr/>
        <p:txBody>
          <a:bodyPr/>
          <a:lstStyle/>
          <a:p>
            <a:fld id="{44BC8F32-E74C-2943-AAA8-A1B1176C8B42}" type="slidenum">
              <a:rPr lang="tr-GB" smtClean="0"/>
              <a:t>‹#›</a:t>
            </a:fld>
            <a:endParaRPr lang="tr-GB"/>
          </a:p>
        </p:txBody>
      </p:sp>
    </p:spTree>
    <p:extLst>
      <p:ext uri="{BB962C8B-B14F-4D97-AF65-F5344CB8AC3E}">
        <p14:creationId xmlns:p14="http://schemas.microsoft.com/office/powerpoint/2010/main" val="39743084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62C30CB7-E891-654D-AF35-39F12637B8AC}" type="datetimeFigureOut">
              <a:rPr lang="tr-GB" smtClean="0"/>
              <a:t>1.12.2020</a:t>
            </a:fld>
            <a:endParaRPr lang="tr-GB"/>
          </a:p>
        </p:txBody>
      </p:sp>
      <p:sp>
        <p:nvSpPr>
          <p:cNvPr id="5" name="Footer Placeholder 4"/>
          <p:cNvSpPr>
            <a:spLocks noGrp="1"/>
          </p:cNvSpPr>
          <p:nvPr>
            <p:ph type="ftr" sz="quarter" idx="11"/>
          </p:nvPr>
        </p:nvSpPr>
        <p:spPr/>
        <p:txBody>
          <a:bodyPr/>
          <a:lstStyle/>
          <a:p>
            <a:endParaRPr lang="tr-GB"/>
          </a:p>
        </p:txBody>
      </p:sp>
      <p:sp>
        <p:nvSpPr>
          <p:cNvPr id="6" name="Slide Number Placeholder 5"/>
          <p:cNvSpPr>
            <a:spLocks noGrp="1"/>
          </p:cNvSpPr>
          <p:nvPr>
            <p:ph type="sldNum" sz="quarter" idx="12"/>
          </p:nvPr>
        </p:nvSpPr>
        <p:spPr/>
        <p:txBody>
          <a:bodyPr/>
          <a:lstStyle/>
          <a:p>
            <a:fld id="{44BC8F32-E74C-2943-AAA8-A1B1176C8B42}" type="slidenum">
              <a:rPr lang="tr-GB" smtClean="0"/>
              <a:t>‹#›</a:t>
            </a:fld>
            <a:endParaRPr lang="tr-GB"/>
          </a:p>
        </p:txBody>
      </p:sp>
    </p:spTree>
    <p:extLst>
      <p:ext uri="{BB962C8B-B14F-4D97-AF65-F5344CB8AC3E}">
        <p14:creationId xmlns:p14="http://schemas.microsoft.com/office/powerpoint/2010/main" val="12214656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62C30CB7-E891-654D-AF35-39F12637B8AC}" type="datetimeFigureOut">
              <a:rPr lang="tr-GB" smtClean="0"/>
              <a:t>1.12.2020</a:t>
            </a:fld>
            <a:endParaRPr lang="tr-GB"/>
          </a:p>
        </p:txBody>
      </p:sp>
      <p:sp>
        <p:nvSpPr>
          <p:cNvPr id="5" name="Footer Placeholder 4"/>
          <p:cNvSpPr>
            <a:spLocks noGrp="1"/>
          </p:cNvSpPr>
          <p:nvPr>
            <p:ph type="ftr" sz="quarter" idx="11"/>
          </p:nvPr>
        </p:nvSpPr>
        <p:spPr/>
        <p:txBody>
          <a:bodyPr/>
          <a:lstStyle/>
          <a:p>
            <a:endParaRPr lang="tr-GB"/>
          </a:p>
        </p:txBody>
      </p:sp>
      <p:sp>
        <p:nvSpPr>
          <p:cNvPr id="6" name="Slide Number Placeholder 5"/>
          <p:cNvSpPr>
            <a:spLocks noGrp="1"/>
          </p:cNvSpPr>
          <p:nvPr>
            <p:ph type="sldNum" sz="quarter" idx="12"/>
          </p:nvPr>
        </p:nvSpPr>
        <p:spPr/>
        <p:txBody>
          <a:bodyPr/>
          <a:lstStyle/>
          <a:p>
            <a:fld id="{44BC8F32-E74C-2943-AAA8-A1B1176C8B42}" type="slidenum">
              <a:rPr lang="tr-GB" smtClean="0"/>
              <a:t>‹#›</a:t>
            </a:fld>
            <a:endParaRPr lang="tr-GB"/>
          </a:p>
        </p:txBody>
      </p:sp>
    </p:spTree>
    <p:extLst>
      <p:ext uri="{BB962C8B-B14F-4D97-AF65-F5344CB8AC3E}">
        <p14:creationId xmlns:p14="http://schemas.microsoft.com/office/powerpoint/2010/main" val="3216518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62C30CB7-E891-654D-AF35-39F12637B8AC}" type="datetimeFigureOut">
              <a:rPr lang="tr-GB" smtClean="0"/>
              <a:t>1.12.2020</a:t>
            </a:fld>
            <a:endParaRPr lang="tr-GB"/>
          </a:p>
        </p:txBody>
      </p:sp>
      <p:sp>
        <p:nvSpPr>
          <p:cNvPr id="5" name="Footer Placeholder 4"/>
          <p:cNvSpPr>
            <a:spLocks noGrp="1"/>
          </p:cNvSpPr>
          <p:nvPr>
            <p:ph type="ftr" sz="quarter" idx="11"/>
          </p:nvPr>
        </p:nvSpPr>
        <p:spPr/>
        <p:txBody>
          <a:bodyPr/>
          <a:lstStyle/>
          <a:p>
            <a:endParaRPr lang="tr-GB"/>
          </a:p>
        </p:txBody>
      </p:sp>
      <p:sp>
        <p:nvSpPr>
          <p:cNvPr id="6" name="Slide Number Placeholder 5"/>
          <p:cNvSpPr>
            <a:spLocks noGrp="1"/>
          </p:cNvSpPr>
          <p:nvPr>
            <p:ph type="sldNum" sz="quarter" idx="12"/>
          </p:nvPr>
        </p:nvSpPr>
        <p:spPr/>
        <p:txBody>
          <a:bodyPr/>
          <a:lstStyle/>
          <a:p>
            <a:fld id="{44BC8F32-E74C-2943-AAA8-A1B1176C8B42}" type="slidenum">
              <a:rPr lang="tr-GB" smtClean="0"/>
              <a:t>‹#›</a:t>
            </a:fld>
            <a:endParaRPr lang="tr-GB"/>
          </a:p>
        </p:txBody>
      </p:sp>
    </p:spTree>
    <p:extLst>
      <p:ext uri="{BB962C8B-B14F-4D97-AF65-F5344CB8AC3E}">
        <p14:creationId xmlns:p14="http://schemas.microsoft.com/office/powerpoint/2010/main" val="8245871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tr-TR"/>
              <a:t>Asıl başlık stilini düzenlemek için tıklayın</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62C30CB7-E891-654D-AF35-39F12637B8AC}" type="datetimeFigureOut">
              <a:rPr lang="tr-GB" smtClean="0"/>
              <a:t>1.12.2020</a:t>
            </a:fld>
            <a:endParaRPr lang="tr-GB"/>
          </a:p>
        </p:txBody>
      </p:sp>
      <p:sp>
        <p:nvSpPr>
          <p:cNvPr id="5" name="Footer Placeholder 4"/>
          <p:cNvSpPr>
            <a:spLocks noGrp="1"/>
          </p:cNvSpPr>
          <p:nvPr>
            <p:ph type="ftr" sz="quarter" idx="11"/>
          </p:nvPr>
        </p:nvSpPr>
        <p:spPr/>
        <p:txBody>
          <a:bodyPr/>
          <a:lstStyle/>
          <a:p>
            <a:endParaRPr lang="tr-GB"/>
          </a:p>
        </p:txBody>
      </p:sp>
      <p:sp>
        <p:nvSpPr>
          <p:cNvPr id="6" name="Slide Number Placeholder 5"/>
          <p:cNvSpPr>
            <a:spLocks noGrp="1"/>
          </p:cNvSpPr>
          <p:nvPr>
            <p:ph type="sldNum" sz="quarter" idx="12"/>
          </p:nvPr>
        </p:nvSpPr>
        <p:spPr/>
        <p:txBody>
          <a:bodyPr/>
          <a:lstStyle/>
          <a:p>
            <a:fld id="{44BC8F32-E74C-2943-AAA8-A1B1176C8B42}" type="slidenum">
              <a:rPr lang="tr-GB" smtClean="0"/>
              <a:t>‹#›</a:t>
            </a:fld>
            <a:endParaRPr lang="tr-GB"/>
          </a:p>
        </p:txBody>
      </p:sp>
    </p:spTree>
    <p:extLst>
      <p:ext uri="{BB962C8B-B14F-4D97-AF65-F5344CB8AC3E}">
        <p14:creationId xmlns:p14="http://schemas.microsoft.com/office/powerpoint/2010/main" val="1272745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62C30CB7-E891-654D-AF35-39F12637B8AC}" type="datetimeFigureOut">
              <a:rPr lang="tr-GB" smtClean="0"/>
              <a:t>1.12.2020</a:t>
            </a:fld>
            <a:endParaRPr lang="tr-GB"/>
          </a:p>
        </p:txBody>
      </p:sp>
      <p:sp>
        <p:nvSpPr>
          <p:cNvPr id="6" name="Footer Placeholder 5"/>
          <p:cNvSpPr>
            <a:spLocks noGrp="1"/>
          </p:cNvSpPr>
          <p:nvPr>
            <p:ph type="ftr" sz="quarter" idx="11"/>
          </p:nvPr>
        </p:nvSpPr>
        <p:spPr/>
        <p:txBody>
          <a:bodyPr/>
          <a:lstStyle/>
          <a:p>
            <a:endParaRPr lang="tr-GB"/>
          </a:p>
        </p:txBody>
      </p:sp>
      <p:sp>
        <p:nvSpPr>
          <p:cNvPr id="7" name="Slide Number Placeholder 6"/>
          <p:cNvSpPr>
            <a:spLocks noGrp="1"/>
          </p:cNvSpPr>
          <p:nvPr>
            <p:ph type="sldNum" sz="quarter" idx="12"/>
          </p:nvPr>
        </p:nvSpPr>
        <p:spPr/>
        <p:txBody>
          <a:bodyPr/>
          <a:lstStyle/>
          <a:p>
            <a:fld id="{44BC8F32-E74C-2943-AAA8-A1B1176C8B42}" type="slidenum">
              <a:rPr lang="tr-GB" smtClean="0"/>
              <a:t>‹#›</a:t>
            </a:fld>
            <a:endParaRPr lang="tr-GB"/>
          </a:p>
        </p:txBody>
      </p:sp>
    </p:spTree>
    <p:extLst>
      <p:ext uri="{BB962C8B-B14F-4D97-AF65-F5344CB8AC3E}">
        <p14:creationId xmlns:p14="http://schemas.microsoft.com/office/powerpoint/2010/main" val="396738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düzenlemek için tıklayın</a:t>
            </a:r>
          </a:p>
        </p:txBody>
      </p:sp>
      <p:sp>
        <p:nvSpPr>
          <p:cNvPr id="4" name="Content Placeholder 3"/>
          <p:cNvSpPr>
            <a:spLocks noGrp="1"/>
          </p:cNvSpPr>
          <p:nvPr>
            <p:ph sz="half" idx="2"/>
          </p:nvPr>
        </p:nvSpPr>
        <p:spPr>
          <a:xfrm>
            <a:off x="472381" y="3618442"/>
            <a:ext cx="2901255" cy="5322183"/>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düzenlemek için tıklayın</a:t>
            </a:r>
          </a:p>
        </p:txBody>
      </p:sp>
      <p:sp>
        <p:nvSpPr>
          <p:cNvPr id="6" name="Content Placeholder 5"/>
          <p:cNvSpPr>
            <a:spLocks noGrp="1"/>
          </p:cNvSpPr>
          <p:nvPr>
            <p:ph sz="quarter" idx="4"/>
          </p:nvPr>
        </p:nvSpPr>
        <p:spPr>
          <a:xfrm>
            <a:off x="3471863" y="3618442"/>
            <a:ext cx="2915543" cy="5322183"/>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62C30CB7-E891-654D-AF35-39F12637B8AC}" type="datetimeFigureOut">
              <a:rPr lang="tr-GB" smtClean="0"/>
              <a:t>1.12.2020</a:t>
            </a:fld>
            <a:endParaRPr lang="tr-GB"/>
          </a:p>
        </p:txBody>
      </p:sp>
      <p:sp>
        <p:nvSpPr>
          <p:cNvPr id="8" name="Footer Placeholder 7"/>
          <p:cNvSpPr>
            <a:spLocks noGrp="1"/>
          </p:cNvSpPr>
          <p:nvPr>
            <p:ph type="ftr" sz="quarter" idx="11"/>
          </p:nvPr>
        </p:nvSpPr>
        <p:spPr/>
        <p:txBody>
          <a:bodyPr/>
          <a:lstStyle/>
          <a:p>
            <a:endParaRPr lang="tr-GB"/>
          </a:p>
        </p:txBody>
      </p:sp>
      <p:sp>
        <p:nvSpPr>
          <p:cNvPr id="9" name="Slide Number Placeholder 8"/>
          <p:cNvSpPr>
            <a:spLocks noGrp="1"/>
          </p:cNvSpPr>
          <p:nvPr>
            <p:ph type="sldNum" sz="quarter" idx="12"/>
          </p:nvPr>
        </p:nvSpPr>
        <p:spPr/>
        <p:txBody>
          <a:bodyPr/>
          <a:lstStyle/>
          <a:p>
            <a:fld id="{44BC8F32-E74C-2943-AAA8-A1B1176C8B42}" type="slidenum">
              <a:rPr lang="tr-GB" smtClean="0"/>
              <a:t>‹#›</a:t>
            </a:fld>
            <a:endParaRPr lang="tr-GB"/>
          </a:p>
        </p:txBody>
      </p:sp>
    </p:spTree>
    <p:extLst>
      <p:ext uri="{BB962C8B-B14F-4D97-AF65-F5344CB8AC3E}">
        <p14:creationId xmlns:p14="http://schemas.microsoft.com/office/powerpoint/2010/main" val="3066385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62C30CB7-E891-654D-AF35-39F12637B8AC}" type="datetimeFigureOut">
              <a:rPr lang="tr-GB" smtClean="0"/>
              <a:t>1.12.2020</a:t>
            </a:fld>
            <a:endParaRPr lang="tr-GB"/>
          </a:p>
        </p:txBody>
      </p:sp>
      <p:sp>
        <p:nvSpPr>
          <p:cNvPr id="4" name="Footer Placeholder 3"/>
          <p:cNvSpPr>
            <a:spLocks noGrp="1"/>
          </p:cNvSpPr>
          <p:nvPr>
            <p:ph type="ftr" sz="quarter" idx="11"/>
          </p:nvPr>
        </p:nvSpPr>
        <p:spPr/>
        <p:txBody>
          <a:bodyPr/>
          <a:lstStyle/>
          <a:p>
            <a:endParaRPr lang="tr-GB"/>
          </a:p>
        </p:txBody>
      </p:sp>
      <p:sp>
        <p:nvSpPr>
          <p:cNvPr id="5" name="Slide Number Placeholder 4"/>
          <p:cNvSpPr>
            <a:spLocks noGrp="1"/>
          </p:cNvSpPr>
          <p:nvPr>
            <p:ph type="sldNum" sz="quarter" idx="12"/>
          </p:nvPr>
        </p:nvSpPr>
        <p:spPr/>
        <p:txBody>
          <a:bodyPr/>
          <a:lstStyle/>
          <a:p>
            <a:fld id="{44BC8F32-E74C-2943-AAA8-A1B1176C8B42}" type="slidenum">
              <a:rPr lang="tr-GB" smtClean="0"/>
              <a:t>‹#›</a:t>
            </a:fld>
            <a:endParaRPr lang="tr-GB"/>
          </a:p>
        </p:txBody>
      </p:sp>
    </p:spTree>
    <p:extLst>
      <p:ext uri="{BB962C8B-B14F-4D97-AF65-F5344CB8AC3E}">
        <p14:creationId xmlns:p14="http://schemas.microsoft.com/office/powerpoint/2010/main" val="12119603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C30CB7-E891-654D-AF35-39F12637B8AC}" type="datetimeFigureOut">
              <a:rPr lang="tr-GB" smtClean="0"/>
              <a:t>1.12.2020</a:t>
            </a:fld>
            <a:endParaRPr lang="tr-GB"/>
          </a:p>
        </p:txBody>
      </p:sp>
      <p:sp>
        <p:nvSpPr>
          <p:cNvPr id="3" name="Footer Placeholder 2"/>
          <p:cNvSpPr>
            <a:spLocks noGrp="1"/>
          </p:cNvSpPr>
          <p:nvPr>
            <p:ph type="ftr" sz="quarter" idx="11"/>
          </p:nvPr>
        </p:nvSpPr>
        <p:spPr/>
        <p:txBody>
          <a:bodyPr/>
          <a:lstStyle/>
          <a:p>
            <a:endParaRPr lang="tr-GB"/>
          </a:p>
        </p:txBody>
      </p:sp>
      <p:sp>
        <p:nvSpPr>
          <p:cNvPr id="4" name="Slide Number Placeholder 3"/>
          <p:cNvSpPr>
            <a:spLocks noGrp="1"/>
          </p:cNvSpPr>
          <p:nvPr>
            <p:ph type="sldNum" sz="quarter" idx="12"/>
          </p:nvPr>
        </p:nvSpPr>
        <p:spPr/>
        <p:txBody>
          <a:bodyPr/>
          <a:lstStyle/>
          <a:p>
            <a:fld id="{44BC8F32-E74C-2943-AAA8-A1B1176C8B42}" type="slidenum">
              <a:rPr lang="tr-GB" smtClean="0"/>
              <a:t>‹#›</a:t>
            </a:fld>
            <a:endParaRPr lang="tr-GB"/>
          </a:p>
        </p:txBody>
      </p:sp>
    </p:spTree>
    <p:extLst>
      <p:ext uri="{BB962C8B-B14F-4D97-AF65-F5344CB8AC3E}">
        <p14:creationId xmlns:p14="http://schemas.microsoft.com/office/powerpoint/2010/main" val="18171955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tr-TR"/>
              <a:t>Asıl başlık stilini düzenlemek için tıklayın</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62C30CB7-E891-654D-AF35-39F12637B8AC}" type="datetimeFigureOut">
              <a:rPr lang="tr-GB" smtClean="0"/>
              <a:t>1.12.2020</a:t>
            </a:fld>
            <a:endParaRPr lang="tr-GB"/>
          </a:p>
        </p:txBody>
      </p:sp>
      <p:sp>
        <p:nvSpPr>
          <p:cNvPr id="6" name="Footer Placeholder 5"/>
          <p:cNvSpPr>
            <a:spLocks noGrp="1"/>
          </p:cNvSpPr>
          <p:nvPr>
            <p:ph type="ftr" sz="quarter" idx="11"/>
          </p:nvPr>
        </p:nvSpPr>
        <p:spPr/>
        <p:txBody>
          <a:bodyPr/>
          <a:lstStyle/>
          <a:p>
            <a:endParaRPr lang="tr-GB"/>
          </a:p>
        </p:txBody>
      </p:sp>
      <p:sp>
        <p:nvSpPr>
          <p:cNvPr id="7" name="Slide Number Placeholder 6"/>
          <p:cNvSpPr>
            <a:spLocks noGrp="1"/>
          </p:cNvSpPr>
          <p:nvPr>
            <p:ph type="sldNum" sz="quarter" idx="12"/>
          </p:nvPr>
        </p:nvSpPr>
        <p:spPr/>
        <p:txBody>
          <a:bodyPr/>
          <a:lstStyle/>
          <a:p>
            <a:fld id="{44BC8F32-E74C-2943-AAA8-A1B1176C8B42}" type="slidenum">
              <a:rPr lang="tr-GB" smtClean="0"/>
              <a:t>‹#›</a:t>
            </a:fld>
            <a:endParaRPr lang="tr-GB"/>
          </a:p>
        </p:txBody>
      </p:sp>
    </p:spTree>
    <p:extLst>
      <p:ext uri="{BB962C8B-B14F-4D97-AF65-F5344CB8AC3E}">
        <p14:creationId xmlns:p14="http://schemas.microsoft.com/office/powerpoint/2010/main" val="455901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a:t>Resim eklemek için simgeye tıklayın</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62C30CB7-E891-654D-AF35-39F12637B8AC}" type="datetimeFigureOut">
              <a:rPr lang="tr-GB" smtClean="0"/>
              <a:t>1.12.2020</a:t>
            </a:fld>
            <a:endParaRPr lang="tr-GB"/>
          </a:p>
        </p:txBody>
      </p:sp>
      <p:sp>
        <p:nvSpPr>
          <p:cNvPr id="6" name="Footer Placeholder 5"/>
          <p:cNvSpPr>
            <a:spLocks noGrp="1"/>
          </p:cNvSpPr>
          <p:nvPr>
            <p:ph type="ftr" sz="quarter" idx="11"/>
          </p:nvPr>
        </p:nvSpPr>
        <p:spPr/>
        <p:txBody>
          <a:bodyPr/>
          <a:lstStyle/>
          <a:p>
            <a:endParaRPr lang="tr-GB"/>
          </a:p>
        </p:txBody>
      </p:sp>
      <p:sp>
        <p:nvSpPr>
          <p:cNvPr id="7" name="Slide Number Placeholder 6"/>
          <p:cNvSpPr>
            <a:spLocks noGrp="1"/>
          </p:cNvSpPr>
          <p:nvPr>
            <p:ph type="sldNum" sz="quarter" idx="12"/>
          </p:nvPr>
        </p:nvSpPr>
        <p:spPr/>
        <p:txBody>
          <a:bodyPr/>
          <a:lstStyle/>
          <a:p>
            <a:fld id="{44BC8F32-E74C-2943-AAA8-A1B1176C8B42}" type="slidenum">
              <a:rPr lang="tr-GB" smtClean="0"/>
              <a:t>‹#›</a:t>
            </a:fld>
            <a:endParaRPr lang="tr-GB"/>
          </a:p>
        </p:txBody>
      </p:sp>
    </p:spTree>
    <p:extLst>
      <p:ext uri="{BB962C8B-B14F-4D97-AF65-F5344CB8AC3E}">
        <p14:creationId xmlns:p14="http://schemas.microsoft.com/office/powerpoint/2010/main" val="3665652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chemeClr val="bg1"/>
            </a:gs>
            <a:gs pos="0">
              <a:schemeClr val="accent2">
                <a:lumMod val="60000"/>
                <a:lumOff val="40000"/>
              </a:schemeClr>
            </a:gs>
            <a:gs pos="62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62C30CB7-E891-654D-AF35-39F12637B8AC}" type="datetimeFigureOut">
              <a:rPr lang="tr-GB" smtClean="0"/>
              <a:t>1.12.2020</a:t>
            </a:fld>
            <a:endParaRPr lang="tr-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tr-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44BC8F32-E74C-2943-AAA8-A1B1176C8B42}" type="slidenum">
              <a:rPr lang="tr-GB" smtClean="0"/>
              <a:t>‹#›</a:t>
            </a:fld>
            <a:endParaRPr lang="tr-GB"/>
          </a:p>
        </p:txBody>
      </p:sp>
    </p:spTree>
    <p:extLst>
      <p:ext uri="{BB962C8B-B14F-4D97-AF65-F5344CB8AC3E}">
        <p14:creationId xmlns:p14="http://schemas.microsoft.com/office/powerpoint/2010/main" val="86598180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youtube.com/watch?v=PrspfAL3hyc" TargetMode="External"/><Relationship Id="rId2" Type="http://schemas.openxmlformats.org/officeDocument/2006/relationships/hyperlink" Target="https://www.youtube.com/watch?v=PE7h550BOdk"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G2_jen23Kfk" TargetMode="External"/><Relationship Id="rId2" Type="http://schemas.openxmlformats.org/officeDocument/2006/relationships/hyperlink" Target="https://www.youtube.com/watch?v=F-UiVfkT9bY"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s://www.youtube.com/watch?v=F-UiVfkT9bY"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hyperlink" Target="https://www.youtube.com/watch?v=F-UiVfkT9bY"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p78PcSJE50g" TargetMode="External"/><Relationship Id="rId2" Type="http://schemas.openxmlformats.org/officeDocument/2006/relationships/hyperlink" Target="https://www.youtube.com/watch?v=-vttbkhpUjE"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hyperlink" Target="https://www.youtube.com/watch?v=G2_jen23Kfk"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oE0CBa1vjLE" TargetMode="External"/><Relationship Id="rId2" Type="http://schemas.openxmlformats.org/officeDocument/2006/relationships/hyperlink" Target="https://www.youtube.com/watch?v=F-UiVfkT9bY"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G2_jen23Kfk" TargetMode="External"/><Relationship Id="rId2" Type="http://schemas.openxmlformats.org/officeDocument/2006/relationships/hyperlink" Target="https://www.youtube.com/watch?v=F-UiVfkT9bY"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C6RTouturL8" TargetMode="External"/><Relationship Id="rId2" Type="http://schemas.openxmlformats.org/officeDocument/2006/relationships/hyperlink" Target="https://www.youtube.com/watch?v=F-UiVfkT9bY" TargetMode="External"/><Relationship Id="rId1" Type="http://schemas.openxmlformats.org/officeDocument/2006/relationships/slideLayout" Target="../slideLayouts/slideLayout1.xml"/><Relationship Id="rId4" Type="http://schemas.openxmlformats.org/officeDocument/2006/relationships/hyperlink" Target="https://www.youtube.com/watch?v=JRmX5RNwgto"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lfjclBtzPAQ" TargetMode="External"/><Relationship Id="rId2" Type="http://schemas.openxmlformats.org/officeDocument/2006/relationships/hyperlink" Target="https://www.youtube.com/watch?v=F-UiVfkT9bY"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Ghl-ZPMi6Bg" TargetMode="External"/><Relationship Id="rId2" Type="http://schemas.openxmlformats.org/officeDocument/2006/relationships/hyperlink" Target="https://www.youtube.com/watch?v=F-UiVfkT9bY" TargetMode="External"/><Relationship Id="rId1" Type="http://schemas.openxmlformats.org/officeDocument/2006/relationships/slideLayout" Target="../slideLayouts/slideLayout1.xml"/><Relationship Id="rId4" Type="http://schemas.openxmlformats.org/officeDocument/2006/relationships/hyperlink" Target="https://www.youtube.com/watch?v=uJSunnrG6CU"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youtube.com/watch?v=F-UiVfkT9bY"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2">
                <a:lumMod val="20000"/>
                <a:lumOff val="80000"/>
              </a:schemeClr>
            </a:gs>
            <a:gs pos="0">
              <a:schemeClr val="accent2">
                <a:lumMod val="60000"/>
                <a:lumOff val="40000"/>
              </a:schemeClr>
            </a:gs>
            <a:gs pos="1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99E623B8-3329-AE49-B35D-DEE241E79BB9}"/>
              </a:ext>
            </a:extLst>
          </p:cNvPr>
          <p:cNvSpPr/>
          <p:nvPr/>
        </p:nvSpPr>
        <p:spPr>
          <a:xfrm>
            <a:off x="274320" y="248920"/>
            <a:ext cx="6380480" cy="9326880"/>
          </a:xfrm>
          <a:prstGeom prst="rect">
            <a:avLst/>
          </a:prstGeom>
          <a:noFill/>
          <a:ln w="571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a:p>
        </p:txBody>
      </p:sp>
      <p:sp>
        <p:nvSpPr>
          <p:cNvPr id="7" name="Dikdörtgen 6">
            <a:extLst>
              <a:ext uri="{FF2B5EF4-FFF2-40B4-BE49-F238E27FC236}">
                <a16:creationId xmlns:a16="http://schemas.microsoft.com/office/drawing/2014/main" id="{2A20537F-2823-A845-8CC0-8C97176DAE34}"/>
              </a:ext>
            </a:extLst>
          </p:cNvPr>
          <p:cNvSpPr/>
          <p:nvPr/>
        </p:nvSpPr>
        <p:spPr>
          <a:xfrm>
            <a:off x="203200" y="330200"/>
            <a:ext cx="6380480" cy="9326880"/>
          </a:xfrm>
          <a:prstGeom prst="rect">
            <a:avLst/>
          </a:prstGeom>
          <a:noFill/>
          <a:ln w="571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a:p>
        </p:txBody>
      </p:sp>
      <p:sp>
        <p:nvSpPr>
          <p:cNvPr id="8" name="Dikdörtgen 7">
            <a:extLst>
              <a:ext uri="{FF2B5EF4-FFF2-40B4-BE49-F238E27FC236}">
                <a16:creationId xmlns:a16="http://schemas.microsoft.com/office/drawing/2014/main" id="{E14403D7-2DE4-BB49-8919-5671F9A5C065}"/>
              </a:ext>
            </a:extLst>
          </p:cNvPr>
          <p:cNvSpPr/>
          <p:nvPr/>
        </p:nvSpPr>
        <p:spPr>
          <a:xfrm>
            <a:off x="238760" y="289560"/>
            <a:ext cx="6380480" cy="9326880"/>
          </a:xfrm>
          <a:prstGeom prst="rect">
            <a:avLst/>
          </a:prstGeom>
          <a:gradFill>
            <a:gsLst>
              <a:gs pos="100000">
                <a:schemeClr val="bg1"/>
              </a:gs>
              <a:gs pos="0">
                <a:schemeClr val="accent2">
                  <a:lumMod val="60000"/>
                  <a:lumOff val="40000"/>
                </a:schemeClr>
              </a:gs>
              <a:gs pos="1000">
                <a:schemeClr val="accent1">
                  <a:tint val="23500"/>
                  <a:satMod val="160000"/>
                </a:schemeClr>
              </a:gs>
            </a:gsLst>
            <a:lin ang="2700000" scaled="1"/>
          </a:gradFill>
          <a:ln w="571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a:p>
        </p:txBody>
      </p:sp>
      <p:sp>
        <p:nvSpPr>
          <p:cNvPr id="9" name="Metin kutusu 8">
            <a:extLst>
              <a:ext uri="{FF2B5EF4-FFF2-40B4-BE49-F238E27FC236}">
                <a16:creationId xmlns:a16="http://schemas.microsoft.com/office/drawing/2014/main" id="{D66C1F5E-65CD-1B4C-B14E-93422E1D2B95}"/>
              </a:ext>
            </a:extLst>
          </p:cNvPr>
          <p:cNvSpPr txBox="1"/>
          <p:nvPr/>
        </p:nvSpPr>
        <p:spPr>
          <a:xfrm>
            <a:off x="925788" y="640866"/>
            <a:ext cx="5323566" cy="769441"/>
          </a:xfrm>
          <a:prstGeom prst="rect">
            <a:avLst/>
          </a:prstGeom>
          <a:gradFill>
            <a:gsLst>
              <a:gs pos="9000">
                <a:schemeClr val="accent2">
                  <a:lumMod val="20000"/>
                  <a:lumOff val="80000"/>
                </a:schemeClr>
              </a:gs>
              <a:gs pos="0">
                <a:schemeClr val="accent1">
                  <a:lumMod val="60000"/>
                  <a:lumOff val="40000"/>
                </a:schemeClr>
              </a:gs>
            </a:gsLst>
            <a:lin ang="2700000" scaled="1"/>
          </a:gradFill>
        </p:spPr>
        <p:txBody>
          <a:bodyPr wrap="square" rtlCol="0">
            <a:spAutoFit/>
          </a:bodyPr>
          <a:lstStyle/>
          <a:p>
            <a:pPr algn="ctr"/>
            <a:r>
              <a:rPr lang="tr-GB" sz="2400" b="1" dirty="0">
                <a:latin typeface="American Typewriter" panose="02090604020004020304" pitchFamily="18" charset="0"/>
              </a:rPr>
              <a:t>30 KASIM </a:t>
            </a:r>
            <a:r>
              <a:rPr lang="tr-GB" sz="2000" b="1" dirty="0">
                <a:latin typeface="American Typewriter" panose="02090604020004020304" pitchFamily="18" charset="0"/>
              </a:rPr>
              <a:t>2020 PAZARTESİ </a:t>
            </a:r>
          </a:p>
          <a:p>
            <a:pPr algn="ctr"/>
            <a:r>
              <a:rPr lang="tr-GB" sz="2000" b="1" dirty="0">
                <a:latin typeface="American Typewriter" panose="02090604020004020304" pitchFamily="18" charset="0"/>
              </a:rPr>
              <a:t>UZAKTAN EĞİTİM EV ETKİNLİKLERİ</a:t>
            </a:r>
          </a:p>
        </p:txBody>
      </p:sp>
      <p:sp>
        <p:nvSpPr>
          <p:cNvPr id="10" name="Yay 9">
            <a:extLst>
              <a:ext uri="{FF2B5EF4-FFF2-40B4-BE49-F238E27FC236}">
                <a16:creationId xmlns:a16="http://schemas.microsoft.com/office/drawing/2014/main" id="{26046B59-4DB8-3348-9E1E-8C8DFC2E0A5F}"/>
              </a:ext>
            </a:extLst>
          </p:cNvPr>
          <p:cNvSpPr/>
          <p:nvPr/>
        </p:nvSpPr>
        <p:spPr>
          <a:xfrm rot="4459804">
            <a:off x="-504255" y="-243510"/>
            <a:ext cx="1142785" cy="1636249"/>
          </a:xfrm>
          <a:prstGeom prst="arc">
            <a:avLst/>
          </a:prstGeom>
          <a:ln w="57150">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GB"/>
          </a:p>
        </p:txBody>
      </p:sp>
      <p:sp>
        <p:nvSpPr>
          <p:cNvPr id="11" name="Yay 10">
            <a:extLst>
              <a:ext uri="{FF2B5EF4-FFF2-40B4-BE49-F238E27FC236}">
                <a16:creationId xmlns:a16="http://schemas.microsoft.com/office/drawing/2014/main" id="{C559487B-8E83-0D4F-BA36-B15CC3FEBE63}"/>
              </a:ext>
            </a:extLst>
          </p:cNvPr>
          <p:cNvSpPr/>
          <p:nvPr/>
        </p:nvSpPr>
        <p:spPr>
          <a:xfrm rot="4459804">
            <a:off x="-539816" y="-269484"/>
            <a:ext cx="1142785" cy="1636249"/>
          </a:xfrm>
          <a:prstGeom prst="arc">
            <a:avLst/>
          </a:prstGeom>
          <a:ln w="57150">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GB"/>
          </a:p>
        </p:txBody>
      </p:sp>
      <p:sp>
        <p:nvSpPr>
          <p:cNvPr id="12" name="Yay 11">
            <a:extLst>
              <a:ext uri="{FF2B5EF4-FFF2-40B4-BE49-F238E27FC236}">
                <a16:creationId xmlns:a16="http://schemas.microsoft.com/office/drawing/2014/main" id="{60122984-0EFD-D44E-B2E0-1A4C07164B67}"/>
              </a:ext>
            </a:extLst>
          </p:cNvPr>
          <p:cNvSpPr/>
          <p:nvPr/>
        </p:nvSpPr>
        <p:spPr>
          <a:xfrm rot="16200000">
            <a:off x="6118967" y="8712996"/>
            <a:ext cx="1142785" cy="1636249"/>
          </a:xfrm>
          <a:prstGeom prst="arc">
            <a:avLst/>
          </a:prstGeom>
          <a:ln w="57150">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GB"/>
          </a:p>
        </p:txBody>
      </p:sp>
      <p:sp>
        <p:nvSpPr>
          <p:cNvPr id="13" name="Yay 12">
            <a:extLst>
              <a:ext uri="{FF2B5EF4-FFF2-40B4-BE49-F238E27FC236}">
                <a16:creationId xmlns:a16="http://schemas.microsoft.com/office/drawing/2014/main" id="{2F285E4D-D8C4-F147-80AC-FA6F93B62693}"/>
              </a:ext>
            </a:extLst>
          </p:cNvPr>
          <p:cNvSpPr/>
          <p:nvPr/>
        </p:nvSpPr>
        <p:spPr>
          <a:xfrm rot="16200000">
            <a:off x="6126588" y="8757675"/>
            <a:ext cx="1142785" cy="1636249"/>
          </a:xfrm>
          <a:prstGeom prst="arc">
            <a:avLst/>
          </a:prstGeom>
          <a:ln w="57150">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GB"/>
          </a:p>
        </p:txBody>
      </p:sp>
      <p:sp>
        <p:nvSpPr>
          <p:cNvPr id="15" name="Metin kutusu 14">
            <a:extLst>
              <a:ext uri="{FF2B5EF4-FFF2-40B4-BE49-F238E27FC236}">
                <a16:creationId xmlns:a16="http://schemas.microsoft.com/office/drawing/2014/main" id="{EBB3DA5A-E9E5-EF40-B574-47517FAC112A}"/>
              </a:ext>
            </a:extLst>
          </p:cNvPr>
          <p:cNvSpPr txBox="1"/>
          <p:nvPr/>
        </p:nvSpPr>
        <p:spPr>
          <a:xfrm>
            <a:off x="560808" y="1509703"/>
            <a:ext cx="5807503" cy="4185761"/>
          </a:xfrm>
          <a:prstGeom prst="rect">
            <a:avLst/>
          </a:prstGeom>
          <a:gradFill>
            <a:gsLst>
              <a:gs pos="100000">
                <a:schemeClr val="bg1"/>
              </a:gs>
              <a:gs pos="0">
                <a:schemeClr val="accent2">
                  <a:lumMod val="60000"/>
                  <a:lumOff val="40000"/>
                </a:schemeClr>
              </a:gs>
              <a:gs pos="62000">
                <a:schemeClr val="accent1">
                  <a:tint val="23500"/>
                  <a:satMod val="160000"/>
                </a:schemeClr>
              </a:gs>
            </a:gsLst>
            <a:lin ang="2700000" scaled="1"/>
          </a:gradFill>
        </p:spPr>
        <p:txBody>
          <a:bodyPr wrap="square" rtlCol="0">
            <a:spAutoFit/>
          </a:bodyPr>
          <a:lstStyle/>
          <a:p>
            <a:r>
              <a:rPr lang="tr-TR" b="1" dirty="0">
                <a:latin typeface="Chalkboard" panose="03050602040202020205" pitchFamily="66" charset="0"/>
              </a:rPr>
              <a:t>1.Etkinlik : </a:t>
            </a:r>
            <a:r>
              <a:rPr lang="tr-TR" sz="2400" b="1" dirty="0">
                <a:latin typeface="Chalkboard" panose="03050602040202020205" pitchFamily="66" charset="0"/>
              </a:rPr>
              <a:t>Güne başlama zamanı</a:t>
            </a:r>
            <a:endParaRPr lang="tr-GB" b="1" dirty="0">
              <a:latin typeface="Chalkboard" panose="03050602040202020205" pitchFamily="66" charset="0"/>
            </a:endParaRPr>
          </a:p>
          <a:p>
            <a:r>
              <a:rPr lang="tr-GB" b="1" dirty="0">
                <a:latin typeface="Chalkboard" panose="03050602040202020205" pitchFamily="66" charset="0"/>
              </a:rPr>
              <a:t>Süre: 20 DK</a:t>
            </a:r>
          </a:p>
          <a:p>
            <a:endParaRPr lang="tr-TR" sz="1600" b="1" dirty="0">
              <a:latin typeface="Chalkboard" panose="03050602040202020205" pitchFamily="66" charset="0"/>
            </a:endParaRPr>
          </a:p>
          <a:p>
            <a:r>
              <a:rPr lang="tr-TR" sz="1600" b="1" dirty="0">
                <a:latin typeface="Chalkboard" panose="03050602040202020205" pitchFamily="66" charset="0"/>
              </a:rPr>
              <a:t>**Çocuğunuzu sabah uyandığında yatağını düzeltmesi elini yüzünü yıkaması için rehberlik edin.</a:t>
            </a:r>
          </a:p>
          <a:p>
            <a:r>
              <a:rPr lang="tr-TR" sz="1600" b="1" dirty="0">
                <a:latin typeface="Chalkboard" panose="03050602040202020205" pitchFamily="66" charset="0"/>
              </a:rPr>
              <a:t>Sabah kahvaltısında size yardım etmesi için ufak sorumluluklar vererek cesaretlendirebilirsiniz.</a:t>
            </a:r>
          </a:p>
          <a:p>
            <a:r>
              <a:rPr lang="tr-TR" sz="1600" b="1" dirty="0">
                <a:latin typeface="Chalkboard" panose="03050602040202020205" pitchFamily="66" charset="0"/>
              </a:rPr>
              <a:t>Bugün günlerden hangi gün, hangi mevsimdeyiz, bugün hava nasıl, hangi aydayız gibi sorular soralım. Camdan dışarıya bakarak hava ile ilgili gözlemleri yapalım.</a:t>
            </a:r>
          </a:p>
          <a:p>
            <a:endParaRPr lang="tr-TR" sz="1600" b="1" dirty="0">
              <a:latin typeface="Chalkboard" panose="03050602040202020205" pitchFamily="66" charset="0"/>
            </a:endParaRPr>
          </a:p>
          <a:p>
            <a:r>
              <a:rPr lang="tr-TR" sz="1600" b="1" dirty="0">
                <a:latin typeface="Chalkboard" panose="03050602040202020205" pitchFamily="66" charset="0"/>
              </a:rPr>
              <a:t>Toplanma ve temizlik yapıldıktan sonra müzik eşliğinde ailece jimnastik veya spor hareketleri yapabilirsiniz.</a:t>
            </a:r>
          </a:p>
          <a:p>
            <a:endParaRPr lang="tr-TR" sz="1600" b="1" dirty="0">
              <a:latin typeface="Chalkboard" panose="03050602040202020205" pitchFamily="66" charset="0"/>
              <a:hlinkClick r:id="rId2"/>
            </a:endParaRPr>
          </a:p>
          <a:p>
            <a:r>
              <a:rPr lang="tr-TR" sz="1600" b="1" dirty="0">
                <a:latin typeface="Chalkboard" panose="03050602040202020205" pitchFamily="66" charset="0"/>
                <a:hlinkClick r:id="rId2"/>
              </a:rPr>
              <a:t>https://www.youtube.com/watch?v=PE7h550BOdk</a:t>
            </a:r>
            <a:endParaRPr lang="tr-TR" sz="1600" b="1" dirty="0">
              <a:latin typeface="Chalkboard" panose="03050602040202020205" pitchFamily="66" charset="0"/>
            </a:endParaRPr>
          </a:p>
          <a:p>
            <a:endParaRPr lang="tr-TR" sz="1600" b="1" dirty="0">
              <a:latin typeface="Chalkboard" panose="03050602040202020205" pitchFamily="66" charset="0"/>
            </a:endParaRPr>
          </a:p>
        </p:txBody>
      </p:sp>
      <p:sp>
        <p:nvSpPr>
          <p:cNvPr id="18" name="Metin kutusu 17">
            <a:extLst>
              <a:ext uri="{FF2B5EF4-FFF2-40B4-BE49-F238E27FC236}">
                <a16:creationId xmlns:a16="http://schemas.microsoft.com/office/drawing/2014/main" id="{DE3A3CEE-87C8-774F-890F-7AE81D29E5B7}"/>
              </a:ext>
            </a:extLst>
          </p:cNvPr>
          <p:cNvSpPr txBox="1"/>
          <p:nvPr/>
        </p:nvSpPr>
        <p:spPr>
          <a:xfrm>
            <a:off x="648190" y="5835139"/>
            <a:ext cx="5280208" cy="3354765"/>
          </a:xfrm>
          <a:prstGeom prst="rect">
            <a:avLst/>
          </a:prstGeom>
          <a:gradFill>
            <a:gsLst>
              <a:gs pos="100000">
                <a:schemeClr val="accent1">
                  <a:lumMod val="40000"/>
                  <a:lumOff val="60000"/>
                </a:schemeClr>
              </a:gs>
              <a:gs pos="0">
                <a:schemeClr val="accent2">
                  <a:lumMod val="60000"/>
                  <a:lumOff val="40000"/>
                </a:schemeClr>
              </a:gs>
              <a:gs pos="0">
                <a:schemeClr val="accent1">
                  <a:tint val="23500"/>
                  <a:satMod val="160000"/>
                </a:schemeClr>
              </a:gs>
            </a:gsLst>
            <a:lin ang="2700000" scaled="1"/>
          </a:gradFill>
        </p:spPr>
        <p:txBody>
          <a:bodyPr wrap="square" rtlCol="0">
            <a:spAutoFit/>
          </a:bodyPr>
          <a:lstStyle/>
          <a:p>
            <a:r>
              <a:rPr lang="tr-TR" b="1" dirty="0">
                <a:latin typeface="Chalkboard" panose="03050602040202020205" pitchFamily="66" charset="0"/>
              </a:rPr>
              <a:t>2.3. Etkinlik </a:t>
            </a:r>
            <a:r>
              <a:rPr lang="tr-TR" sz="1600" b="1" dirty="0">
                <a:latin typeface="Chalkboard" panose="03050602040202020205" pitchFamily="66" charset="0"/>
              </a:rPr>
              <a:t>: </a:t>
            </a:r>
            <a:r>
              <a:rPr lang="tr-TR" sz="2400" b="1" dirty="0">
                <a:latin typeface="Chalkboard" panose="03050602040202020205" pitchFamily="66" charset="0"/>
              </a:rPr>
              <a:t>I sesi çalışmaları</a:t>
            </a:r>
            <a:endParaRPr lang="tr-TR" sz="1600" b="1" dirty="0">
              <a:latin typeface="Chalkboard" panose="03050602040202020205" pitchFamily="66" charset="0"/>
            </a:endParaRPr>
          </a:p>
          <a:p>
            <a:r>
              <a:rPr lang="tr-TR" sz="1600" b="1" dirty="0">
                <a:latin typeface="Chalkboard" panose="03050602040202020205" pitchFamily="66" charset="0"/>
              </a:rPr>
              <a:t> </a:t>
            </a:r>
            <a:r>
              <a:rPr lang="tr-GB" sz="1600" b="1" dirty="0">
                <a:latin typeface="Chalkboard" panose="03050602040202020205" pitchFamily="66" charset="0"/>
              </a:rPr>
              <a:t>Süre: 20 DK</a:t>
            </a:r>
            <a:endParaRPr lang="tr-GB" sz="1200" b="1" dirty="0">
              <a:latin typeface="Chalkboard" panose="03050602040202020205" pitchFamily="66" charset="0"/>
            </a:endParaRPr>
          </a:p>
          <a:p>
            <a:endParaRPr lang="tr-TR" sz="1200" b="1" dirty="0">
              <a:latin typeface="Chalkboard" panose="03050602040202020205" pitchFamily="66" charset="0"/>
            </a:endParaRPr>
          </a:p>
          <a:p>
            <a:r>
              <a:rPr lang="tr-TR" sz="1600" b="1" dirty="0">
                <a:latin typeface="Chalkboard" panose="03050602040202020205" pitchFamily="66" charset="0"/>
              </a:rPr>
              <a:t>**çocuğumuza I sesi ile başlayan hayvan veya nesne soralım. Doğru yönlendirmek için ona birkaç tane örnek sunalım. sonra kendisinin de bulması için rehberlik edelim. Daha sonra evinizde ı sesi ile başlayan nesneleri bulalım.</a:t>
            </a:r>
          </a:p>
          <a:p>
            <a:r>
              <a:rPr lang="tr-TR" sz="1600" b="1" dirty="0">
                <a:latin typeface="Chalkboard" panose="03050602040202020205" pitchFamily="66" charset="0"/>
              </a:rPr>
              <a:t>Bir kağıda karışık şekilde sesleri yazalım. içlerinden I seslerini bulmasını ve işaretlemesini isteyelim. Youtube den I sesi ile ilgili şarkıyı dinleyelim.</a:t>
            </a:r>
          </a:p>
          <a:p>
            <a:endParaRPr lang="tr-TR" sz="1600" b="1" dirty="0">
              <a:latin typeface="Chalkboard" panose="03050602040202020205" pitchFamily="66" charset="0"/>
              <a:hlinkClick r:id="rId3"/>
            </a:endParaRPr>
          </a:p>
          <a:p>
            <a:r>
              <a:rPr lang="tr-TR" sz="1600" b="1" dirty="0">
                <a:latin typeface="Chalkboard" panose="03050602040202020205" pitchFamily="66" charset="0"/>
                <a:hlinkClick r:id="rId3"/>
              </a:rPr>
              <a:t>https://www.youtube.com/watch?v=PrspfAL3hyc</a:t>
            </a:r>
            <a:endParaRPr lang="tr-TR" sz="1600" b="1" dirty="0">
              <a:latin typeface="Chalkboard" panose="03050602040202020205" pitchFamily="66" charset="0"/>
            </a:endParaRPr>
          </a:p>
        </p:txBody>
      </p:sp>
      <p:sp>
        <p:nvSpPr>
          <p:cNvPr id="17" name="Oval 16">
            <a:extLst>
              <a:ext uri="{FF2B5EF4-FFF2-40B4-BE49-F238E27FC236}">
                <a16:creationId xmlns:a16="http://schemas.microsoft.com/office/drawing/2014/main" id="{DB882576-3F74-3941-B135-17AD9CBADF48}"/>
              </a:ext>
            </a:extLst>
          </p:cNvPr>
          <p:cNvSpPr/>
          <p:nvPr/>
        </p:nvSpPr>
        <p:spPr>
          <a:xfrm>
            <a:off x="6161784" y="9201172"/>
            <a:ext cx="368300" cy="36576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a:p>
        </p:txBody>
      </p:sp>
      <p:sp>
        <p:nvSpPr>
          <p:cNvPr id="19" name="Oval 18">
            <a:extLst>
              <a:ext uri="{FF2B5EF4-FFF2-40B4-BE49-F238E27FC236}">
                <a16:creationId xmlns:a16="http://schemas.microsoft.com/office/drawing/2014/main" id="{1612198A-B4AE-804E-B9A0-3142D8EA3A81}"/>
              </a:ext>
            </a:extLst>
          </p:cNvPr>
          <p:cNvSpPr/>
          <p:nvPr/>
        </p:nvSpPr>
        <p:spPr>
          <a:xfrm>
            <a:off x="341099" y="416615"/>
            <a:ext cx="368300" cy="36576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a:p>
        </p:txBody>
      </p:sp>
      <p:sp>
        <p:nvSpPr>
          <p:cNvPr id="21" name="Metin kutusu 20">
            <a:extLst>
              <a:ext uri="{FF2B5EF4-FFF2-40B4-BE49-F238E27FC236}">
                <a16:creationId xmlns:a16="http://schemas.microsoft.com/office/drawing/2014/main" id="{3AB20C16-2720-C444-89CD-E24C1D2E5E33}"/>
              </a:ext>
            </a:extLst>
          </p:cNvPr>
          <p:cNvSpPr txBox="1"/>
          <p:nvPr/>
        </p:nvSpPr>
        <p:spPr>
          <a:xfrm rot="16200000">
            <a:off x="5523850" y="7780015"/>
            <a:ext cx="1864613" cy="307777"/>
          </a:xfrm>
          <a:prstGeom prst="rect">
            <a:avLst/>
          </a:prstGeom>
          <a:noFill/>
        </p:spPr>
        <p:txBody>
          <a:bodyPr wrap="none" rtlCol="0">
            <a:spAutoFit/>
          </a:bodyPr>
          <a:lstStyle/>
          <a:p>
            <a:r>
              <a:rPr lang="tr-TR" sz="1400" b="1" dirty="0">
                <a:solidFill>
                  <a:schemeClr val="tx1">
                    <a:lumMod val="75000"/>
                    <a:lumOff val="25000"/>
                  </a:schemeClr>
                </a:solidFill>
                <a:latin typeface="American Typewriter" panose="02090604020004020304" pitchFamily="18" charset="0"/>
              </a:rPr>
              <a:t>O</a:t>
            </a:r>
            <a:r>
              <a:rPr lang="tr-GB" sz="1400" b="1" dirty="0">
                <a:solidFill>
                  <a:schemeClr val="tx1">
                    <a:lumMod val="75000"/>
                    <a:lumOff val="25000"/>
                  </a:schemeClr>
                </a:solidFill>
                <a:latin typeface="American Typewriter" panose="02090604020004020304" pitchFamily="18" charset="0"/>
              </a:rPr>
              <a:t>kuloncesi_bilgesi</a:t>
            </a:r>
          </a:p>
        </p:txBody>
      </p:sp>
    </p:spTree>
    <p:extLst>
      <p:ext uri="{BB962C8B-B14F-4D97-AF65-F5344CB8AC3E}">
        <p14:creationId xmlns:p14="http://schemas.microsoft.com/office/powerpoint/2010/main" val="41390516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bg1">
                <a:lumMod val="65000"/>
              </a:schemeClr>
            </a:gs>
            <a:gs pos="0">
              <a:schemeClr val="accent2">
                <a:lumMod val="60000"/>
                <a:lumOff val="40000"/>
              </a:schemeClr>
            </a:gs>
            <a:gs pos="31000">
              <a:srgbClr val="7030A0"/>
            </a:gs>
          </a:gsLst>
          <a:lin ang="2700000" scaled="1"/>
          <a:tileRect/>
        </a:gradFill>
        <a:effectLst/>
      </p:bgPr>
    </p:bg>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99E623B8-3329-AE49-B35D-DEE241E79BB9}"/>
              </a:ext>
            </a:extLst>
          </p:cNvPr>
          <p:cNvSpPr/>
          <p:nvPr/>
        </p:nvSpPr>
        <p:spPr>
          <a:xfrm>
            <a:off x="274320" y="248920"/>
            <a:ext cx="6380480" cy="9326880"/>
          </a:xfrm>
          <a:prstGeom prst="rect">
            <a:avLst/>
          </a:prstGeom>
          <a:gradFill>
            <a:gsLst>
              <a:gs pos="21000">
                <a:schemeClr val="tx1"/>
              </a:gs>
              <a:gs pos="0">
                <a:schemeClr val="accent2">
                  <a:lumMod val="60000"/>
                  <a:lumOff val="40000"/>
                </a:schemeClr>
              </a:gs>
              <a:gs pos="0">
                <a:schemeClr val="accent1">
                  <a:tint val="23500"/>
                  <a:satMod val="160000"/>
                </a:schemeClr>
              </a:gs>
            </a:gsLst>
            <a:lin ang="2700000" scaled="1"/>
          </a:gradFill>
          <a:ln w="571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a:p>
        </p:txBody>
      </p:sp>
      <p:sp>
        <p:nvSpPr>
          <p:cNvPr id="7" name="Dikdörtgen 6">
            <a:extLst>
              <a:ext uri="{FF2B5EF4-FFF2-40B4-BE49-F238E27FC236}">
                <a16:creationId xmlns:a16="http://schemas.microsoft.com/office/drawing/2014/main" id="{2A20537F-2823-A845-8CC0-8C97176DAE34}"/>
              </a:ext>
            </a:extLst>
          </p:cNvPr>
          <p:cNvSpPr/>
          <p:nvPr/>
        </p:nvSpPr>
        <p:spPr>
          <a:xfrm>
            <a:off x="203200" y="330200"/>
            <a:ext cx="6380480" cy="9326880"/>
          </a:xfrm>
          <a:prstGeom prst="rect">
            <a:avLst/>
          </a:prstGeom>
          <a:noFill/>
          <a:ln w="571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a:p>
        </p:txBody>
      </p:sp>
      <p:sp>
        <p:nvSpPr>
          <p:cNvPr id="8" name="Dikdörtgen 7">
            <a:hlinkClick r:id="rId2"/>
            <a:extLst>
              <a:ext uri="{FF2B5EF4-FFF2-40B4-BE49-F238E27FC236}">
                <a16:creationId xmlns:a16="http://schemas.microsoft.com/office/drawing/2014/main" id="{E14403D7-2DE4-BB49-8919-5671F9A5C065}"/>
              </a:ext>
            </a:extLst>
          </p:cNvPr>
          <p:cNvSpPr/>
          <p:nvPr/>
        </p:nvSpPr>
        <p:spPr>
          <a:xfrm>
            <a:off x="238760" y="289560"/>
            <a:ext cx="6380480" cy="9326880"/>
          </a:xfrm>
          <a:prstGeom prst="rect">
            <a:avLst/>
          </a:prstGeom>
          <a:gradFill>
            <a:gsLst>
              <a:gs pos="100000">
                <a:schemeClr val="bg1">
                  <a:lumMod val="95000"/>
                </a:schemeClr>
              </a:gs>
              <a:gs pos="0">
                <a:schemeClr val="accent1">
                  <a:lumMod val="60000"/>
                  <a:lumOff val="40000"/>
                </a:schemeClr>
              </a:gs>
              <a:gs pos="0">
                <a:schemeClr val="accent1">
                  <a:tint val="23500"/>
                  <a:satMod val="160000"/>
                </a:schemeClr>
              </a:gs>
            </a:gsLst>
            <a:lin ang="2700000" scaled="1"/>
          </a:gradFill>
          <a:ln w="571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10" name="Yay 9">
            <a:extLst>
              <a:ext uri="{FF2B5EF4-FFF2-40B4-BE49-F238E27FC236}">
                <a16:creationId xmlns:a16="http://schemas.microsoft.com/office/drawing/2014/main" id="{26046B59-4DB8-3348-9E1E-8C8DFC2E0A5F}"/>
              </a:ext>
            </a:extLst>
          </p:cNvPr>
          <p:cNvSpPr/>
          <p:nvPr/>
        </p:nvSpPr>
        <p:spPr>
          <a:xfrm rot="4459804">
            <a:off x="-504255" y="-243510"/>
            <a:ext cx="1142785" cy="1636249"/>
          </a:xfrm>
          <a:prstGeom prst="arc">
            <a:avLst/>
          </a:prstGeom>
          <a:ln w="57150">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GB"/>
          </a:p>
        </p:txBody>
      </p:sp>
      <p:sp>
        <p:nvSpPr>
          <p:cNvPr id="11" name="Yay 10">
            <a:extLst>
              <a:ext uri="{FF2B5EF4-FFF2-40B4-BE49-F238E27FC236}">
                <a16:creationId xmlns:a16="http://schemas.microsoft.com/office/drawing/2014/main" id="{C559487B-8E83-0D4F-BA36-B15CC3FEBE63}"/>
              </a:ext>
            </a:extLst>
          </p:cNvPr>
          <p:cNvSpPr/>
          <p:nvPr/>
        </p:nvSpPr>
        <p:spPr>
          <a:xfrm rot="4459804">
            <a:off x="-539816" y="-269484"/>
            <a:ext cx="1142785" cy="1636249"/>
          </a:xfrm>
          <a:prstGeom prst="arc">
            <a:avLst/>
          </a:prstGeom>
          <a:ln w="57150">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GB"/>
          </a:p>
        </p:txBody>
      </p:sp>
      <p:sp>
        <p:nvSpPr>
          <p:cNvPr id="12" name="Yay 11">
            <a:extLst>
              <a:ext uri="{FF2B5EF4-FFF2-40B4-BE49-F238E27FC236}">
                <a16:creationId xmlns:a16="http://schemas.microsoft.com/office/drawing/2014/main" id="{60122984-0EFD-D44E-B2E0-1A4C07164B67}"/>
              </a:ext>
            </a:extLst>
          </p:cNvPr>
          <p:cNvSpPr/>
          <p:nvPr/>
        </p:nvSpPr>
        <p:spPr>
          <a:xfrm rot="16200000">
            <a:off x="6118967" y="8712996"/>
            <a:ext cx="1142785" cy="1636249"/>
          </a:xfrm>
          <a:prstGeom prst="arc">
            <a:avLst/>
          </a:prstGeom>
          <a:ln w="57150">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GB"/>
          </a:p>
        </p:txBody>
      </p:sp>
      <p:sp>
        <p:nvSpPr>
          <p:cNvPr id="13" name="Yay 12">
            <a:extLst>
              <a:ext uri="{FF2B5EF4-FFF2-40B4-BE49-F238E27FC236}">
                <a16:creationId xmlns:a16="http://schemas.microsoft.com/office/drawing/2014/main" id="{2F285E4D-D8C4-F147-80AC-FA6F93B62693}"/>
              </a:ext>
            </a:extLst>
          </p:cNvPr>
          <p:cNvSpPr/>
          <p:nvPr/>
        </p:nvSpPr>
        <p:spPr>
          <a:xfrm rot="16200000">
            <a:off x="6126588" y="8757675"/>
            <a:ext cx="1142785" cy="1636249"/>
          </a:xfrm>
          <a:prstGeom prst="arc">
            <a:avLst/>
          </a:prstGeom>
          <a:ln w="57150">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GB"/>
          </a:p>
        </p:txBody>
      </p:sp>
      <p:sp>
        <p:nvSpPr>
          <p:cNvPr id="15" name="Metin kutusu 14">
            <a:extLst>
              <a:ext uri="{FF2B5EF4-FFF2-40B4-BE49-F238E27FC236}">
                <a16:creationId xmlns:a16="http://schemas.microsoft.com/office/drawing/2014/main" id="{8AD59077-D97E-CD4E-8077-46106F268C63}"/>
              </a:ext>
            </a:extLst>
          </p:cNvPr>
          <p:cNvSpPr txBox="1"/>
          <p:nvPr/>
        </p:nvSpPr>
        <p:spPr>
          <a:xfrm>
            <a:off x="973625" y="491177"/>
            <a:ext cx="5323566" cy="769441"/>
          </a:xfrm>
          <a:prstGeom prst="rect">
            <a:avLst/>
          </a:prstGeom>
          <a:gradFill>
            <a:gsLst>
              <a:gs pos="100000">
                <a:srgbClr val="7030A0"/>
              </a:gs>
              <a:gs pos="0">
                <a:schemeClr val="accent4">
                  <a:lumMod val="40000"/>
                  <a:lumOff val="60000"/>
                </a:schemeClr>
              </a:gs>
            </a:gsLst>
            <a:lin ang="2700000" scaled="1"/>
          </a:gradFill>
        </p:spPr>
        <p:txBody>
          <a:bodyPr wrap="square" rtlCol="0">
            <a:spAutoFit/>
          </a:bodyPr>
          <a:lstStyle/>
          <a:p>
            <a:pPr algn="ctr"/>
            <a:r>
              <a:rPr lang="tr-GB" sz="2400" b="1" dirty="0">
                <a:latin typeface="American Typewriter" panose="02090604020004020304" pitchFamily="18" charset="0"/>
              </a:rPr>
              <a:t>4 ARALIK 2020</a:t>
            </a:r>
            <a:r>
              <a:rPr lang="tr-GB" sz="2000" b="1" dirty="0">
                <a:latin typeface="American Typewriter" panose="02090604020004020304" pitchFamily="18" charset="0"/>
              </a:rPr>
              <a:t> </a:t>
            </a:r>
            <a:r>
              <a:rPr lang="tr-GB" sz="2400" b="1" dirty="0">
                <a:latin typeface="American Typewriter" panose="02090604020004020304" pitchFamily="18" charset="0"/>
              </a:rPr>
              <a:t>CUMA</a:t>
            </a:r>
          </a:p>
          <a:p>
            <a:pPr algn="ctr"/>
            <a:r>
              <a:rPr lang="tr-GB" sz="2000" b="1" dirty="0">
                <a:latin typeface="American Typewriter" panose="02090604020004020304" pitchFamily="18" charset="0"/>
              </a:rPr>
              <a:t>UZAKTAN EĞİTİM EV ETKİNLİKLERİ</a:t>
            </a:r>
          </a:p>
        </p:txBody>
      </p:sp>
      <p:sp>
        <p:nvSpPr>
          <p:cNvPr id="19" name="Oval 18">
            <a:extLst>
              <a:ext uri="{FF2B5EF4-FFF2-40B4-BE49-F238E27FC236}">
                <a16:creationId xmlns:a16="http://schemas.microsoft.com/office/drawing/2014/main" id="{1EDB95D3-EA22-9445-A119-114509025274}"/>
              </a:ext>
            </a:extLst>
          </p:cNvPr>
          <p:cNvSpPr/>
          <p:nvPr/>
        </p:nvSpPr>
        <p:spPr>
          <a:xfrm>
            <a:off x="6161784" y="9201172"/>
            <a:ext cx="368300" cy="36576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a:p>
        </p:txBody>
      </p:sp>
      <p:sp>
        <p:nvSpPr>
          <p:cNvPr id="20" name="Oval 19">
            <a:extLst>
              <a:ext uri="{FF2B5EF4-FFF2-40B4-BE49-F238E27FC236}">
                <a16:creationId xmlns:a16="http://schemas.microsoft.com/office/drawing/2014/main" id="{15440FA6-D4CA-2C49-BABA-1B5B480A41EB}"/>
              </a:ext>
            </a:extLst>
          </p:cNvPr>
          <p:cNvSpPr/>
          <p:nvPr/>
        </p:nvSpPr>
        <p:spPr>
          <a:xfrm>
            <a:off x="330985" y="408085"/>
            <a:ext cx="368300" cy="36576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a:p>
        </p:txBody>
      </p:sp>
      <p:sp>
        <p:nvSpPr>
          <p:cNvPr id="18" name="Metin kutusu 17">
            <a:extLst>
              <a:ext uri="{FF2B5EF4-FFF2-40B4-BE49-F238E27FC236}">
                <a16:creationId xmlns:a16="http://schemas.microsoft.com/office/drawing/2014/main" id="{5309D802-E34F-264F-8DB1-81DC8A17C4CC}"/>
              </a:ext>
            </a:extLst>
          </p:cNvPr>
          <p:cNvSpPr txBox="1"/>
          <p:nvPr/>
        </p:nvSpPr>
        <p:spPr>
          <a:xfrm rot="16200000">
            <a:off x="5497485" y="7338230"/>
            <a:ext cx="1864613" cy="307777"/>
          </a:xfrm>
          <a:prstGeom prst="rect">
            <a:avLst/>
          </a:prstGeom>
          <a:noFill/>
        </p:spPr>
        <p:txBody>
          <a:bodyPr wrap="none" rtlCol="0">
            <a:spAutoFit/>
          </a:bodyPr>
          <a:lstStyle/>
          <a:p>
            <a:r>
              <a:rPr lang="tr-TR" sz="1400" b="1" dirty="0">
                <a:solidFill>
                  <a:schemeClr val="tx1">
                    <a:lumMod val="75000"/>
                    <a:lumOff val="25000"/>
                  </a:schemeClr>
                </a:solidFill>
                <a:latin typeface="American Typewriter" panose="02090604020004020304" pitchFamily="18" charset="0"/>
              </a:rPr>
              <a:t>O</a:t>
            </a:r>
            <a:r>
              <a:rPr lang="tr-GB" sz="1400" b="1" dirty="0">
                <a:solidFill>
                  <a:schemeClr val="tx1">
                    <a:lumMod val="75000"/>
                    <a:lumOff val="25000"/>
                  </a:schemeClr>
                </a:solidFill>
                <a:latin typeface="American Typewriter" panose="02090604020004020304" pitchFamily="18" charset="0"/>
              </a:rPr>
              <a:t>kuloncesi_bilgesi</a:t>
            </a:r>
          </a:p>
        </p:txBody>
      </p:sp>
      <p:sp>
        <p:nvSpPr>
          <p:cNvPr id="16" name="Metin kutusu 15">
            <a:extLst>
              <a:ext uri="{FF2B5EF4-FFF2-40B4-BE49-F238E27FC236}">
                <a16:creationId xmlns:a16="http://schemas.microsoft.com/office/drawing/2014/main" id="{04D85527-7D35-9B45-9F0C-452B13800C9E}"/>
              </a:ext>
            </a:extLst>
          </p:cNvPr>
          <p:cNvSpPr txBox="1"/>
          <p:nvPr/>
        </p:nvSpPr>
        <p:spPr>
          <a:xfrm>
            <a:off x="549160" y="1354101"/>
            <a:ext cx="5830799" cy="5078313"/>
          </a:xfrm>
          <a:prstGeom prst="rect">
            <a:avLst/>
          </a:prstGeom>
          <a:gradFill>
            <a:gsLst>
              <a:gs pos="51000">
                <a:srgbClr val="FFFF00"/>
              </a:gs>
              <a:gs pos="3000">
                <a:srgbClr val="FFC000"/>
              </a:gs>
            </a:gsLst>
            <a:lin ang="2700000" scaled="1"/>
          </a:gradFill>
        </p:spPr>
        <p:txBody>
          <a:bodyPr wrap="square" rtlCol="0">
            <a:spAutoFit/>
          </a:bodyPr>
          <a:lstStyle/>
          <a:p>
            <a:r>
              <a:rPr lang="tr-TR" sz="1600" b="1" dirty="0">
                <a:latin typeface="Chalkboard" panose="03050602040202020205" pitchFamily="66" charset="0"/>
              </a:rPr>
              <a:t>1.Etkinlik : </a:t>
            </a:r>
            <a:r>
              <a:rPr lang="tr-TR" sz="2400" b="1" dirty="0">
                <a:latin typeface="Chalkboard" panose="03050602040202020205" pitchFamily="66" charset="0"/>
              </a:rPr>
              <a:t>Güne başlama zamanı</a:t>
            </a:r>
            <a:endParaRPr lang="tr-TR" sz="1600" b="1" dirty="0">
              <a:latin typeface="Chalkboard" panose="03050602040202020205" pitchFamily="66" charset="0"/>
            </a:endParaRPr>
          </a:p>
          <a:p>
            <a:r>
              <a:rPr lang="tr-GB" sz="1600" b="1" dirty="0">
                <a:latin typeface="Chalkboard" panose="03050602040202020205" pitchFamily="66" charset="0"/>
              </a:rPr>
              <a:t>Süre: 20 DK </a:t>
            </a:r>
          </a:p>
          <a:p>
            <a:endParaRPr lang="tr-GB" sz="1200" b="1" dirty="0">
              <a:latin typeface="Chalkboard" panose="03050602040202020205" pitchFamily="66" charset="0"/>
            </a:endParaRPr>
          </a:p>
          <a:p>
            <a:r>
              <a:rPr lang="tr-TR" sz="1600" b="1" dirty="0">
                <a:latin typeface="Chalkboard" panose="03050602040202020205" pitchFamily="66" charset="0"/>
              </a:rPr>
              <a:t>**Çocuğunuzu sabah uyandığında günaydın diyerek selamlaşmalara dikkat çekip ona örnek olalım. Yatağını düzeltmesi elini yüzünü yıkaması için rehberlik edin.</a:t>
            </a:r>
          </a:p>
          <a:p>
            <a:r>
              <a:rPr lang="tr-TR" sz="1600" b="1" dirty="0">
                <a:latin typeface="Chalkboard" panose="03050602040202020205" pitchFamily="66" charset="0"/>
              </a:rPr>
              <a:t>Sabah kahvaltısında size yardım etmesi için ufak sorumluluklar vererek cesaretlendirebilirsiniz. Ucu keskin olmayan bir bıçakla kahvaltılık yiyeceklerden kesmesi, tabak ,</a:t>
            </a:r>
            <a:r>
              <a:rPr lang="tr-TR" sz="1600" b="1" dirty="0" err="1">
                <a:latin typeface="Chalkboard" panose="03050602040202020205" pitchFamily="66" charset="0"/>
              </a:rPr>
              <a:t>çatal,kaşık</a:t>
            </a:r>
            <a:r>
              <a:rPr lang="tr-TR" sz="1600" b="1" dirty="0">
                <a:latin typeface="Chalkboard" panose="03050602040202020205" pitchFamily="66" charset="0"/>
              </a:rPr>
              <a:t> dizmesi, diğer yiyecekleri tabaklara koyması ve masadakileri toplaması gibi.</a:t>
            </a:r>
          </a:p>
          <a:p>
            <a:r>
              <a:rPr lang="tr-TR" sz="1600" b="1" dirty="0">
                <a:latin typeface="Chalkboard" panose="03050602040202020205" pitchFamily="66" charset="0"/>
              </a:rPr>
              <a:t>Bugün günlerden hangi gün, hangi mevsimdeyiz, bugün hava nasıl, hangi aydayız gibi sorular soralım. Camdan dışarıya bakarak hava ile ilgili gözlemleri yapalım.</a:t>
            </a:r>
          </a:p>
          <a:p>
            <a:r>
              <a:rPr lang="tr-TR" sz="1600" b="1" dirty="0">
                <a:latin typeface="Chalkboard" panose="03050602040202020205" pitchFamily="66" charset="0"/>
              </a:rPr>
              <a:t>Toplanma ve temizlik yapıldıktan sonra müzik eşliğinde ailece jimnastik veya spor hareketleri yapabilirsiniz.</a:t>
            </a:r>
          </a:p>
          <a:p>
            <a:r>
              <a:rPr lang="tr-TR" sz="1600" b="1" dirty="0" err="1">
                <a:latin typeface="Chalkboard" panose="03050602040202020205" pitchFamily="66" charset="0"/>
              </a:rPr>
              <a:t>Eba</a:t>
            </a:r>
            <a:r>
              <a:rPr lang="tr-TR" sz="1600" b="1" dirty="0">
                <a:latin typeface="Chalkboard" panose="03050602040202020205" pitchFamily="66" charset="0"/>
              </a:rPr>
              <a:t> Anaokulu TV </a:t>
            </a:r>
            <a:r>
              <a:rPr lang="tr-TR" sz="1600" b="1" dirty="0" err="1">
                <a:latin typeface="Chalkboard" panose="03050602040202020205" pitchFamily="66" charset="0"/>
              </a:rPr>
              <a:t>izeyebilirsiniz</a:t>
            </a:r>
            <a:r>
              <a:rPr lang="tr-TR" sz="1600" b="1" dirty="0">
                <a:latin typeface="Chalkboard" panose="03050602040202020205" pitchFamily="66" charset="0"/>
              </a:rPr>
              <a:t>.</a:t>
            </a:r>
          </a:p>
          <a:p>
            <a:endParaRPr lang="tr-TR" sz="1600" b="1" dirty="0">
              <a:latin typeface="Chalkboard" panose="03050602040202020205" pitchFamily="66" charset="0"/>
              <a:hlinkClick r:id="rId3"/>
            </a:endParaRPr>
          </a:p>
          <a:p>
            <a:r>
              <a:rPr lang="tr-TR" sz="1600" b="1" dirty="0">
                <a:latin typeface="Chalkboard" panose="03050602040202020205" pitchFamily="66" charset="0"/>
                <a:hlinkClick r:id="rId3"/>
              </a:rPr>
              <a:t>https://www.youtube.com/watch?v=nyTCerCm_b8</a:t>
            </a:r>
          </a:p>
          <a:p>
            <a:endParaRPr lang="tr-TR" sz="1600" b="1" dirty="0">
              <a:latin typeface="Chalkboard" panose="03050602040202020205" pitchFamily="66" charset="0"/>
              <a:hlinkClick r:id="rId3"/>
            </a:endParaRPr>
          </a:p>
        </p:txBody>
      </p:sp>
      <p:sp>
        <p:nvSpPr>
          <p:cNvPr id="21" name="Metin kutusu 20">
            <a:extLst>
              <a:ext uri="{FF2B5EF4-FFF2-40B4-BE49-F238E27FC236}">
                <a16:creationId xmlns:a16="http://schemas.microsoft.com/office/drawing/2014/main" id="{15F5DE35-8934-2A41-8A8A-FA8142352469}"/>
              </a:ext>
            </a:extLst>
          </p:cNvPr>
          <p:cNvSpPr txBox="1"/>
          <p:nvPr/>
        </p:nvSpPr>
        <p:spPr>
          <a:xfrm>
            <a:off x="641730" y="6279676"/>
            <a:ext cx="5059558" cy="3170099"/>
          </a:xfrm>
          <a:prstGeom prst="rect">
            <a:avLst/>
          </a:prstGeom>
          <a:gradFill>
            <a:gsLst>
              <a:gs pos="0">
                <a:srgbClr val="7030A0"/>
              </a:gs>
              <a:gs pos="32000">
                <a:schemeClr val="bg1">
                  <a:lumMod val="95000"/>
                </a:schemeClr>
              </a:gs>
            </a:gsLst>
            <a:lin ang="2700000" scaled="1"/>
          </a:gradFill>
        </p:spPr>
        <p:txBody>
          <a:bodyPr wrap="square" rtlCol="0">
            <a:spAutoFit/>
          </a:bodyPr>
          <a:lstStyle/>
          <a:p>
            <a:r>
              <a:rPr lang="tr-TR" sz="1600" b="1" dirty="0">
                <a:latin typeface="Chalkboard" panose="03050602040202020205" pitchFamily="66" charset="0"/>
              </a:rPr>
              <a:t>2.Etkinlik : </a:t>
            </a:r>
            <a:r>
              <a:rPr lang="tr-TR" sz="2400" b="1" dirty="0">
                <a:latin typeface="Chalkboard" panose="03050602040202020205" pitchFamily="66" charset="0"/>
              </a:rPr>
              <a:t>Oyun zamanı</a:t>
            </a:r>
            <a:endParaRPr lang="tr-TR" sz="1600" b="1" dirty="0">
              <a:latin typeface="Chalkboard" panose="03050602040202020205" pitchFamily="66" charset="0"/>
            </a:endParaRPr>
          </a:p>
          <a:p>
            <a:r>
              <a:rPr lang="tr-GB" sz="1600" b="1" dirty="0">
                <a:latin typeface="Chalkboard" panose="03050602040202020205" pitchFamily="66" charset="0"/>
              </a:rPr>
              <a:t>Süre: 20 DK </a:t>
            </a:r>
          </a:p>
          <a:p>
            <a:r>
              <a:rPr lang="tr-TR" sz="1600" b="1" dirty="0">
                <a:latin typeface="Chalkboard" panose="03050602040202020205" pitchFamily="66" charset="0"/>
              </a:rPr>
              <a:t>**Çocuğunuza oyun zamanında kendi oyununu kurması için ona fırsat verelim. İstediği oyunu kurması için onu yönlendirelim. İstediği oyun materyallerini seçmesine fırsat vererek oyunlarında ona rehberlik etmenin yanı sıra onunla birlikte oyun kurabilir ve oyun arkadaşı olabilirsiniz.</a:t>
            </a:r>
          </a:p>
          <a:p>
            <a:r>
              <a:rPr lang="tr-TR" sz="1600" b="1" dirty="0">
                <a:latin typeface="Chalkboard" panose="03050602040202020205" pitchFamily="66" charset="0"/>
              </a:rPr>
              <a:t>Oyun sırasında yaratıcı düşünme yeteneğinin gelişmesi için ilgisini çekebilecek sorular soralım ve onun da size soracağı sorulara cevap verelim.</a:t>
            </a:r>
            <a:endParaRPr lang="tr-TR" sz="1200" b="1" dirty="0">
              <a:latin typeface="Chalkboard" panose="03050602040202020205" pitchFamily="66" charset="0"/>
            </a:endParaRPr>
          </a:p>
        </p:txBody>
      </p:sp>
    </p:spTree>
    <p:extLst>
      <p:ext uri="{BB962C8B-B14F-4D97-AF65-F5344CB8AC3E}">
        <p14:creationId xmlns:p14="http://schemas.microsoft.com/office/powerpoint/2010/main" val="312966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99E623B8-3329-AE49-B35D-DEE241E79BB9}"/>
              </a:ext>
            </a:extLst>
          </p:cNvPr>
          <p:cNvSpPr/>
          <p:nvPr/>
        </p:nvSpPr>
        <p:spPr>
          <a:xfrm>
            <a:off x="274320" y="248920"/>
            <a:ext cx="6380480" cy="9326880"/>
          </a:xfrm>
          <a:prstGeom prst="rect">
            <a:avLst/>
          </a:prstGeom>
          <a:gradFill>
            <a:gsLst>
              <a:gs pos="21000">
                <a:schemeClr val="tx1"/>
              </a:gs>
              <a:gs pos="0">
                <a:schemeClr val="accent2">
                  <a:lumMod val="60000"/>
                  <a:lumOff val="40000"/>
                </a:schemeClr>
              </a:gs>
              <a:gs pos="0">
                <a:schemeClr val="accent1">
                  <a:tint val="23500"/>
                  <a:satMod val="160000"/>
                </a:schemeClr>
              </a:gs>
            </a:gsLst>
            <a:lin ang="2700000" scaled="1"/>
          </a:gradFill>
          <a:ln w="571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a:p>
        </p:txBody>
      </p:sp>
      <p:sp>
        <p:nvSpPr>
          <p:cNvPr id="7" name="Dikdörtgen 6">
            <a:extLst>
              <a:ext uri="{FF2B5EF4-FFF2-40B4-BE49-F238E27FC236}">
                <a16:creationId xmlns:a16="http://schemas.microsoft.com/office/drawing/2014/main" id="{2A20537F-2823-A845-8CC0-8C97176DAE34}"/>
              </a:ext>
            </a:extLst>
          </p:cNvPr>
          <p:cNvSpPr/>
          <p:nvPr/>
        </p:nvSpPr>
        <p:spPr>
          <a:xfrm>
            <a:off x="203200" y="330200"/>
            <a:ext cx="6380480" cy="9326880"/>
          </a:xfrm>
          <a:prstGeom prst="rect">
            <a:avLst/>
          </a:prstGeom>
          <a:noFill/>
          <a:ln w="571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a:p>
        </p:txBody>
      </p:sp>
      <p:sp>
        <p:nvSpPr>
          <p:cNvPr id="8" name="Dikdörtgen 7">
            <a:hlinkClick r:id="rId2"/>
            <a:extLst>
              <a:ext uri="{FF2B5EF4-FFF2-40B4-BE49-F238E27FC236}">
                <a16:creationId xmlns:a16="http://schemas.microsoft.com/office/drawing/2014/main" id="{E14403D7-2DE4-BB49-8919-5671F9A5C065}"/>
              </a:ext>
            </a:extLst>
          </p:cNvPr>
          <p:cNvSpPr/>
          <p:nvPr/>
        </p:nvSpPr>
        <p:spPr>
          <a:xfrm>
            <a:off x="238760" y="289560"/>
            <a:ext cx="6380480" cy="9326880"/>
          </a:xfrm>
          <a:prstGeom prst="rect">
            <a:avLst/>
          </a:prstGeom>
          <a:gradFill>
            <a:gsLst>
              <a:gs pos="100000">
                <a:schemeClr val="bg1">
                  <a:lumMod val="95000"/>
                </a:schemeClr>
              </a:gs>
              <a:gs pos="0">
                <a:schemeClr val="accent1">
                  <a:lumMod val="60000"/>
                  <a:lumOff val="40000"/>
                </a:schemeClr>
              </a:gs>
              <a:gs pos="0">
                <a:schemeClr val="accent1">
                  <a:tint val="23500"/>
                  <a:satMod val="160000"/>
                </a:schemeClr>
              </a:gs>
            </a:gsLst>
            <a:lin ang="2700000" scaled="1"/>
          </a:gradFill>
          <a:ln w="571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10" name="Yay 9">
            <a:extLst>
              <a:ext uri="{FF2B5EF4-FFF2-40B4-BE49-F238E27FC236}">
                <a16:creationId xmlns:a16="http://schemas.microsoft.com/office/drawing/2014/main" id="{26046B59-4DB8-3348-9E1E-8C8DFC2E0A5F}"/>
              </a:ext>
            </a:extLst>
          </p:cNvPr>
          <p:cNvSpPr/>
          <p:nvPr/>
        </p:nvSpPr>
        <p:spPr>
          <a:xfrm rot="4459804">
            <a:off x="-504255" y="-243510"/>
            <a:ext cx="1142785" cy="1636249"/>
          </a:xfrm>
          <a:prstGeom prst="arc">
            <a:avLst/>
          </a:prstGeom>
          <a:ln w="57150">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GB"/>
          </a:p>
        </p:txBody>
      </p:sp>
      <p:sp>
        <p:nvSpPr>
          <p:cNvPr id="11" name="Yay 10">
            <a:extLst>
              <a:ext uri="{FF2B5EF4-FFF2-40B4-BE49-F238E27FC236}">
                <a16:creationId xmlns:a16="http://schemas.microsoft.com/office/drawing/2014/main" id="{C559487B-8E83-0D4F-BA36-B15CC3FEBE63}"/>
              </a:ext>
            </a:extLst>
          </p:cNvPr>
          <p:cNvSpPr/>
          <p:nvPr/>
        </p:nvSpPr>
        <p:spPr>
          <a:xfrm rot="4459804">
            <a:off x="-539816" y="-269484"/>
            <a:ext cx="1142785" cy="1636249"/>
          </a:xfrm>
          <a:prstGeom prst="arc">
            <a:avLst/>
          </a:prstGeom>
          <a:ln w="57150">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GB"/>
          </a:p>
        </p:txBody>
      </p:sp>
      <p:sp>
        <p:nvSpPr>
          <p:cNvPr id="12" name="Yay 11">
            <a:extLst>
              <a:ext uri="{FF2B5EF4-FFF2-40B4-BE49-F238E27FC236}">
                <a16:creationId xmlns:a16="http://schemas.microsoft.com/office/drawing/2014/main" id="{60122984-0EFD-D44E-B2E0-1A4C07164B67}"/>
              </a:ext>
            </a:extLst>
          </p:cNvPr>
          <p:cNvSpPr/>
          <p:nvPr/>
        </p:nvSpPr>
        <p:spPr>
          <a:xfrm rot="16200000">
            <a:off x="6118967" y="8712996"/>
            <a:ext cx="1142785" cy="1636249"/>
          </a:xfrm>
          <a:prstGeom prst="arc">
            <a:avLst/>
          </a:prstGeom>
          <a:ln w="57150">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GB"/>
          </a:p>
        </p:txBody>
      </p:sp>
      <p:sp>
        <p:nvSpPr>
          <p:cNvPr id="13" name="Yay 12">
            <a:extLst>
              <a:ext uri="{FF2B5EF4-FFF2-40B4-BE49-F238E27FC236}">
                <a16:creationId xmlns:a16="http://schemas.microsoft.com/office/drawing/2014/main" id="{2F285E4D-D8C4-F147-80AC-FA6F93B62693}"/>
              </a:ext>
            </a:extLst>
          </p:cNvPr>
          <p:cNvSpPr/>
          <p:nvPr/>
        </p:nvSpPr>
        <p:spPr>
          <a:xfrm rot="16200000">
            <a:off x="6126588" y="8757675"/>
            <a:ext cx="1142785" cy="1636249"/>
          </a:xfrm>
          <a:prstGeom prst="arc">
            <a:avLst/>
          </a:prstGeom>
          <a:ln w="57150">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GB"/>
          </a:p>
        </p:txBody>
      </p:sp>
      <p:sp>
        <p:nvSpPr>
          <p:cNvPr id="15" name="Metin kutusu 14">
            <a:extLst>
              <a:ext uri="{FF2B5EF4-FFF2-40B4-BE49-F238E27FC236}">
                <a16:creationId xmlns:a16="http://schemas.microsoft.com/office/drawing/2014/main" id="{8AD59077-D97E-CD4E-8077-46106F268C63}"/>
              </a:ext>
            </a:extLst>
          </p:cNvPr>
          <p:cNvSpPr txBox="1"/>
          <p:nvPr/>
        </p:nvSpPr>
        <p:spPr>
          <a:xfrm>
            <a:off x="952337" y="466043"/>
            <a:ext cx="5323566" cy="769441"/>
          </a:xfrm>
          <a:prstGeom prst="rect">
            <a:avLst/>
          </a:prstGeom>
          <a:gradFill>
            <a:gsLst>
              <a:gs pos="100000">
                <a:srgbClr val="7030A0"/>
              </a:gs>
              <a:gs pos="0">
                <a:schemeClr val="accent4">
                  <a:lumMod val="40000"/>
                  <a:lumOff val="60000"/>
                </a:schemeClr>
              </a:gs>
            </a:gsLst>
            <a:lin ang="2700000" scaled="1"/>
          </a:gradFill>
        </p:spPr>
        <p:txBody>
          <a:bodyPr wrap="square" rtlCol="0">
            <a:spAutoFit/>
          </a:bodyPr>
          <a:lstStyle/>
          <a:p>
            <a:pPr algn="ctr"/>
            <a:r>
              <a:rPr lang="tr-GB" sz="2400" b="1" dirty="0">
                <a:latin typeface="American Typewriter" panose="02090604020004020304" pitchFamily="18" charset="0"/>
              </a:rPr>
              <a:t>4 ARALIK 2020</a:t>
            </a:r>
            <a:r>
              <a:rPr lang="tr-GB" sz="2000" b="1" dirty="0">
                <a:latin typeface="American Typewriter" panose="02090604020004020304" pitchFamily="18" charset="0"/>
              </a:rPr>
              <a:t> </a:t>
            </a:r>
            <a:r>
              <a:rPr lang="tr-GB" sz="2400" b="1" dirty="0">
                <a:latin typeface="American Typewriter" panose="02090604020004020304" pitchFamily="18" charset="0"/>
              </a:rPr>
              <a:t>CUMA</a:t>
            </a:r>
          </a:p>
          <a:p>
            <a:pPr algn="ctr"/>
            <a:r>
              <a:rPr lang="tr-GB" sz="2000" b="1" dirty="0">
                <a:latin typeface="American Typewriter" panose="02090604020004020304" pitchFamily="18" charset="0"/>
              </a:rPr>
              <a:t>UZAKTAN EĞİTİM EV ETKİNLİKLERİ</a:t>
            </a:r>
          </a:p>
        </p:txBody>
      </p:sp>
      <p:sp>
        <p:nvSpPr>
          <p:cNvPr id="19" name="Oval 18">
            <a:extLst>
              <a:ext uri="{FF2B5EF4-FFF2-40B4-BE49-F238E27FC236}">
                <a16:creationId xmlns:a16="http://schemas.microsoft.com/office/drawing/2014/main" id="{1EDB95D3-EA22-9445-A119-114509025274}"/>
              </a:ext>
            </a:extLst>
          </p:cNvPr>
          <p:cNvSpPr/>
          <p:nvPr/>
        </p:nvSpPr>
        <p:spPr>
          <a:xfrm>
            <a:off x="6161784" y="9201172"/>
            <a:ext cx="368300" cy="36576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a:p>
        </p:txBody>
      </p:sp>
      <p:sp>
        <p:nvSpPr>
          <p:cNvPr id="20" name="Oval 19">
            <a:extLst>
              <a:ext uri="{FF2B5EF4-FFF2-40B4-BE49-F238E27FC236}">
                <a16:creationId xmlns:a16="http://schemas.microsoft.com/office/drawing/2014/main" id="{15440FA6-D4CA-2C49-BABA-1B5B480A41EB}"/>
              </a:ext>
            </a:extLst>
          </p:cNvPr>
          <p:cNvSpPr/>
          <p:nvPr/>
        </p:nvSpPr>
        <p:spPr>
          <a:xfrm>
            <a:off x="330985" y="408085"/>
            <a:ext cx="368300" cy="36576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a:p>
        </p:txBody>
      </p:sp>
      <p:sp>
        <p:nvSpPr>
          <p:cNvPr id="18" name="Metin kutusu 17">
            <a:extLst>
              <a:ext uri="{FF2B5EF4-FFF2-40B4-BE49-F238E27FC236}">
                <a16:creationId xmlns:a16="http://schemas.microsoft.com/office/drawing/2014/main" id="{5309D802-E34F-264F-8DB1-81DC8A17C4CC}"/>
              </a:ext>
            </a:extLst>
          </p:cNvPr>
          <p:cNvSpPr txBox="1"/>
          <p:nvPr/>
        </p:nvSpPr>
        <p:spPr>
          <a:xfrm rot="16200000">
            <a:off x="5497485" y="7338230"/>
            <a:ext cx="1864613" cy="307777"/>
          </a:xfrm>
          <a:prstGeom prst="rect">
            <a:avLst/>
          </a:prstGeom>
          <a:noFill/>
        </p:spPr>
        <p:txBody>
          <a:bodyPr wrap="none" rtlCol="0">
            <a:spAutoFit/>
          </a:bodyPr>
          <a:lstStyle/>
          <a:p>
            <a:r>
              <a:rPr lang="tr-TR" sz="1400" b="1" dirty="0">
                <a:solidFill>
                  <a:schemeClr val="tx1">
                    <a:lumMod val="75000"/>
                    <a:lumOff val="25000"/>
                  </a:schemeClr>
                </a:solidFill>
                <a:latin typeface="American Typewriter" panose="02090604020004020304" pitchFamily="18" charset="0"/>
              </a:rPr>
              <a:t>O</a:t>
            </a:r>
            <a:r>
              <a:rPr lang="tr-GB" sz="1400" b="1" dirty="0">
                <a:solidFill>
                  <a:schemeClr val="tx1">
                    <a:lumMod val="75000"/>
                    <a:lumOff val="25000"/>
                  </a:schemeClr>
                </a:solidFill>
                <a:latin typeface="American Typewriter" panose="02090604020004020304" pitchFamily="18" charset="0"/>
              </a:rPr>
              <a:t>kuloncesi_bilgesi</a:t>
            </a:r>
          </a:p>
        </p:txBody>
      </p:sp>
      <p:sp>
        <p:nvSpPr>
          <p:cNvPr id="16" name="Metin kutusu 15">
            <a:extLst>
              <a:ext uri="{FF2B5EF4-FFF2-40B4-BE49-F238E27FC236}">
                <a16:creationId xmlns:a16="http://schemas.microsoft.com/office/drawing/2014/main" id="{04D85527-7D35-9B45-9F0C-452B13800C9E}"/>
              </a:ext>
            </a:extLst>
          </p:cNvPr>
          <p:cNvSpPr txBox="1"/>
          <p:nvPr/>
        </p:nvSpPr>
        <p:spPr>
          <a:xfrm>
            <a:off x="478040" y="1545566"/>
            <a:ext cx="5830799" cy="2523768"/>
          </a:xfrm>
          <a:prstGeom prst="rect">
            <a:avLst/>
          </a:prstGeom>
          <a:gradFill>
            <a:gsLst>
              <a:gs pos="69000">
                <a:srgbClr val="FFFF00"/>
              </a:gs>
              <a:gs pos="3000">
                <a:srgbClr val="FFC000"/>
              </a:gs>
            </a:gsLst>
            <a:lin ang="2700000" scaled="1"/>
          </a:gradFill>
        </p:spPr>
        <p:txBody>
          <a:bodyPr wrap="square" rtlCol="0">
            <a:spAutoFit/>
          </a:bodyPr>
          <a:lstStyle/>
          <a:p>
            <a:r>
              <a:rPr lang="tr-TR" b="1" dirty="0">
                <a:latin typeface="Chalkboard" panose="03050602040202020205" pitchFamily="66" charset="0"/>
              </a:rPr>
              <a:t>3.Etkinlik </a:t>
            </a:r>
            <a:r>
              <a:rPr lang="tr-TR" sz="1600" b="1" dirty="0">
                <a:latin typeface="Chalkboard" panose="03050602040202020205" pitchFamily="66" charset="0"/>
              </a:rPr>
              <a:t>: NESNE GRUPLAMA</a:t>
            </a:r>
          </a:p>
          <a:p>
            <a:r>
              <a:rPr lang="tr-TR" sz="1600" b="1" dirty="0">
                <a:latin typeface="Chalkboard" panose="03050602040202020205" pitchFamily="66" charset="0"/>
              </a:rPr>
              <a:t>Süre        : 20 DK</a:t>
            </a:r>
            <a:endParaRPr lang="tr-GB" sz="1200" b="1" dirty="0">
              <a:latin typeface="Chalkboard" panose="03050602040202020205" pitchFamily="66" charset="0"/>
            </a:endParaRPr>
          </a:p>
          <a:p>
            <a:endParaRPr lang="tr-TR" sz="1600" b="1" dirty="0">
              <a:latin typeface="Chalkboard" panose="03050602040202020205" pitchFamily="66" charset="0"/>
            </a:endParaRPr>
          </a:p>
          <a:p>
            <a:r>
              <a:rPr lang="tr-TR" b="1" dirty="0">
                <a:latin typeface="Chalkboard" panose="03050602040202020205" pitchFamily="66" charset="0"/>
              </a:rPr>
              <a:t>** Bir kaseye materyal olarak kullanabileceğimiz nohut veya benzer malzeme koyalım.</a:t>
            </a:r>
          </a:p>
          <a:p>
            <a:r>
              <a:rPr lang="tr-TR" b="1" dirty="0">
                <a:latin typeface="Chalkboard" panose="03050602040202020205" pitchFamily="66" charset="0"/>
              </a:rPr>
              <a:t>5 adet plastik bardak dizelim. Nohutları sayıp 5’er tane sırayla bardaklara atalım.</a:t>
            </a:r>
          </a:p>
          <a:p>
            <a:r>
              <a:rPr lang="tr-TR" b="1" dirty="0">
                <a:latin typeface="Chalkboard" panose="03050602040202020205" pitchFamily="66" charset="0"/>
              </a:rPr>
              <a:t>1-2-3-4 sayıları için de aynı şekilde gruplama yapalım.</a:t>
            </a:r>
          </a:p>
        </p:txBody>
      </p:sp>
      <p:sp>
        <p:nvSpPr>
          <p:cNvPr id="21" name="Metin kutusu 20">
            <a:extLst>
              <a:ext uri="{FF2B5EF4-FFF2-40B4-BE49-F238E27FC236}">
                <a16:creationId xmlns:a16="http://schemas.microsoft.com/office/drawing/2014/main" id="{15F5DE35-8934-2A41-8A8A-FA8142352469}"/>
              </a:ext>
            </a:extLst>
          </p:cNvPr>
          <p:cNvSpPr txBox="1"/>
          <p:nvPr/>
        </p:nvSpPr>
        <p:spPr>
          <a:xfrm>
            <a:off x="630163" y="4093156"/>
            <a:ext cx="5230505" cy="5109091"/>
          </a:xfrm>
          <a:prstGeom prst="rect">
            <a:avLst/>
          </a:prstGeom>
          <a:gradFill>
            <a:gsLst>
              <a:gs pos="0">
                <a:srgbClr val="7030A0"/>
              </a:gs>
              <a:gs pos="32000">
                <a:schemeClr val="bg1">
                  <a:lumMod val="95000"/>
                </a:schemeClr>
              </a:gs>
            </a:gsLst>
            <a:lin ang="2700000" scaled="1"/>
          </a:gradFill>
        </p:spPr>
        <p:txBody>
          <a:bodyPr wrap="square" rtlCol="0">
            <a:spAutoFit/>
          </a:bodyPr>
          <a:lstStyle/>
          <a:p>
            <a:endParaRPr lang="tr-TR" sz="1600" b="1" dirty="0">
              <a:latin typeface="Chalkboard" panose="03050602040202020205" pitchFamily="66" charset="0"/>
            </a:endParaRPr>
          </a:p>
          <a:p>
            <a:r>
              <a:rPr lang="tr-TR" sz="1600" b="1" dirty="0">
                <a:latin typeface="Chalkboard" panose="03050602040202020205" pitchFamily="66" charset="0"/>
              </a:rPr>
              <a:t>4.Etkinlik : </a:t>
            </a:r>
            <a:r>
              <a:rPr lang="tr-TR" sz="2400" b="1" dirty="0">
                <a:latin typeface="Chalkboard" panose="03050602040202020205" pitchFamily="66" charset="0"/>
              </a:rPr>
              <a:t>Simetri çalışması</a:t>
            </a:r>
            <a:endParaRPr lang="tr-TR" sz="1600" b="1" dirty="0">
              <a:latin typeface="Chalkboard" panose="03050602040202020205" pitchFamily="66" charset="0"/>
            </a:endParaRPr>
          </a:p>
          <a:p>
            <a:r>
              <a:rPr lang="tr-GB" sz="1600" b="1" dirty="0">
                <a:latin typeface="Chalkboard" panose="03050602040202020205" pitchFamily="66" charset="0"/>
              </a:rPr>
              <a:t>Süre: 20 DK </a:t>
            </a:r>
          </a:p>
          <a:p>
            <a:endParaRPr lang="tr-TR" sz="1600" b="1" dirty="0">
              <a:latin typeface="Chalkboard" panose="03050602040202020205" pitchFamily="66" charset="0"/>
            </a:endParaRPr>
          </a:p>
          <a:p>
            <a:r>
              <a:rPr lang="tr-TR" b="1" dirty="0">
                <a:latin typeface="Chalkboard" panose="03050602040202020205" pitchFamily="66" charset="0"/>
              </a:rPr>
              <a:t>** Çocuğunuzla evdeki Legoları  kullanarak simetri çalışmaları yapalım. Görseldeki gibi örnek olarak Legolara şekil verip masaya koyalım. Çocuğunuzdan diğer yarısını tamamlamasını isteyin.</a:t>
            </a:r>
          </a:p>
          <a:p>
            <a:r>
              <a:rPr lang="tr-TR" b="1" dirty="0">
                <a:latin typeface="Chalkboard" panose="03050602040202020205" pitchFamily="66" charset="0"/>
              </a:rPr>
              <a:t>Örnekleri çoğalarak devam edebilirsiniz.</a:t>
            </a:r>
          </a:p>
          <a:p>
            <a:endParaRPr lang="tr-TR" b="1" dirty="0">
              <a:latin typeface="Chalkboard" panose="03050602040202020205" pitchFamily="66" charset="0"/>
            </a:endParaRPr>
          </a:p>
          <a:p>
            <a:endParaRPr lang="tr-TR" sz="1600" b="1" dirty="0">
              <a:latin typeface="Chalkboard" panose="03050602040202020205" pitchFamily="66" charset="0"/>
            </a:endParaRPr>
          </a:p>
          <a:p>
            <a:endParaRPr lang="tr-TR" sz="1600" b="1" dirty="0">
              <a:latin typeface="Chalkboard" panose="03050602040202020205" pitchFamily="66" charset="0"/>
            </a:endParaRPr>
          </a:p>
          <a:p>
            <a:endParaRPr lang="tr-TR" sz="1600" b="1" dirty="0">
              <a:latin typeface="Chalkboard" panose="03050602040202020205" pitchFamily="66" charset="0"/>
            </a:endParaRPr>
          </a:p>
          <a:p>
            <a:endParaRPr lang="tr-TR" sz="1600" b="1" dirty="0">
              <a:latin typeface="Chalkboard" panose="03050602040202020205" pitchFamily="66" charset="0"/>
            </a:endParaRPr>
          </a:p>
          <a:p>
            <a:endParaRPr lang="tr-TR" sz="1600" b="1" dirty="0">
              <a:latin typeface="Chalkboard" panose="03050602040202020205" pitchFamily="66" charset="0"/>
            </a:endParaRPr>
          </a:p>
          <a:p>
            <a:endParaRPr lang="tr-TR" sz="1600" b="1" dirty="0">
              <a:latin typeface="Chalkboard" panose="03050602040202020205" pitchFamily="66" charset="0"/>
            </a:endParaRPr>
          </a:p>
          <a:p>
            <a:endParaRPr lang="tr-TR" sz="1600" b="1" dirty="0">
              <a:latin typeface="Chalkboard" panose="03050602040202020205" pitchFamily="66" charset="0"/>
            </a:endParaRPr>
          </a:p>
          <a:p>
            <a:endParaRPr lang="tr-TR" sz="1600" b="1" dirty="0">
              <a:latin typeface="Chalkboard" panose="03050602040202020205" pitchFamily="66" charset="0"/>
            </a:endParaRPr>
          </a:p>
        </p:txBody>
      </p:sp>
      <p:pic>
        <p:nvPicPr>
          <p:cNvPr id="3" name="Resim 2">
            <a:extLst>
              <a:ext uri="{FF2B5EF4-FFF2-40B4-BE49-F238E27FC236}">
                <a16:creationId xmlns:a16="http://schemas.microsoft.com/office/drawing/2014/main" id="{187AA628-539B-8A47-8CE0-34E62E2638D2}"/>
              </a:ext>
            </a:extLst>
          </p:cNvPr>
          <p:cNvPicPr>
            <a:picLocks noChangeAspect="1"/>
          </p:cNvPicPr>
          <p:nvPr/>
        </p:nvPicPr>
        <p:blipFill>
          <a:blip r:embed="rId3"/>
          <a:stretch>
            <a:fillRect/>
          </a:stretch>
        </p:blipFill>
        <p:spPr>
          <a:xfrm>
            <a:off x="888943" y="7232579"/>
            <a:ext cx="1813106" cy="1451389"/>
          </a:xfrm>
          <a:prstGeom prst="rect">
            <a:avLst/>
          </a:prstGeom>
        </p:spPr>
      </p:pic>
    </p:spTree>
    <p:extLst>
      <p:ext uri="{BB962C8B-B14F-4D97-AF65-F5344CB8AC3E}">
        <p14:creationId xmlns:p14="http://schemas.microsoft.com/office/powerpoint/2010/main" val="17795505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99E623B8-3329-AE49-B35D-DEE241E79BB9}"/>
              </a:ext>
            </a:extLst>
          </p:cNvPr>
          <p:cNvSpPr/>
          <p:nvPr/>
        </p:nvSpPr>
        <p:spPr>
          <a:xfrm>
            <a:off x="274320" y="248920"/>
            <a:ext cx="6380480" cy="9326880"/>
          </a:xfrm>
          <a:prstGeom prst="rect">
            <a:avLst/>
          </a:prstGeom>
          <a:gradFill>
            <a:gsLst>
              <a:gs pos="21000">
                <a:schemeClr val="tx1"/>
              </a:gs>
              <a:gs pos="0">
                <a:schemeClr val="accent2">
                  <a:lumMod val="60000"/>
                  <a:lumOff val="40000"/>
                </a:schemeClr>
              </a:gs>
              <a:gs pos="0">
                <a:schemeClr val="accent1">
                  <a:tint val="23500"/>
                  <a:satMod val="160000"/>
                </a:schemeClr>
              </a:gs>
            </a:gsLst>
            <a:lin ang="2700000" scaled="1"/>
          </a:gradFill>
          <a:ln w="571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a:p>
        </p:txBody>
      </p:sp>
      <p:sp>
        <p:nvSpPr>
          <p:cNvPr id="7" name="Dikdörtgen 6">
            <a:extLst>
              <a:ext uri="{FF2B5EF4-FFF2-40B4-BE49-F238E27FC236}">
                <a16:creationId xmlns:a16="http://schemas.microsoft.com/office/drawing/2014/main" id="{2A20537F-2823-A845-8CC0-8C97176DAE34}"/>
              </a:ext>
            </a:extLst>
          </p:cNvPr>
          <p:cNvSpPr/>
          <p:nvPr/>
        </p:nvSpPr>
        <p:spPr>
          <a:xfrm>
            <a:off x="203200" y="330200"/>
            <a:ext cx="6380480" cy="9326880"/>
          </a:xfrm>
          <a:prstGeom prst="rect">
            <a:avLst/>
          </a:prstGeom>
          <a:noFill/>
          <a:ln w="571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a:p>
        </p:txBody>
      </p:sp>
      <p:sp>
        <p:nvSpPr>
          <p:cNvPr id="8" name="Dikdörtgen 7">
            <a:hlinkClick r:id="rId2"/>
            <a:extLst>
              <a:ext uri="{FF2B5EF4-FFF2-40B4-BE49-F238E27FC236}">
                <a16:creationId xmlns:a16="http://schemas.microsoft.com/office/drawing/2014/main" id="{E14403D7-2DE4-BB49-8919-5671F9A5C065}"/>
              </a:ext>
            </a:extLst>
          </p:cNvPr>
          <p:cNvSpPr/>
          <p:nvPr/>
        </p:nvSpPr>
        <p:spPr>
          <a:xfrm>
            <a:off x="238760" y="289560"/>
            <a:ext cx="6380480" cy="9326880"/>
          </a:xfrm>
          <a:prstGeom prst="rect">
            <a:avLst/>
          </a:prstGeom>
          <a:gradFill>
            <a:gsLst>
              <a:gs pos="100000">
                <a:schemeClr val="bg1">
                  <a:lumMod val="95000"/>
                </a:schemeClr>
              </a:gs>
              <a:gs pos="0">
                <a:schemeClr val="accent1">
                  <a:lumMod val="60000"/>
                  <a:lumOff val="40000"/>
                </a:schemeClr>
              </a:gs>
              <a:gs pos="0">
                <a:schemeClr val="accent1">
                  <a:tint val="23500"/>
                  <a:satMod val="160000"/>
                </a:schemeClr>
              </a:gs>
            </a:gsLst>
            <a:lin ang="2700000" scaled="1"/>
          </a:gradFill>
          <a:ln w="571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10" name="Yay 9">
            <a:extLst>
              <a:ext uri="{FF2B5EF4-FFF2-40B4-BE49-F238E27FC236}">
                <a16:creationId xmlns:a16="http://schemas.microsoft.com/office/drawing/2014/main" id="{26046B59-4DB8-3348-9E1E-8C8DFC2E0A5F}"/>
              </a:ext>
            </a:extLst>
          </p:cNvPr>
          <p:cNvSpPr/>
          <p:nvPr/>
        </p:nvSpPr>
        <p:spPr>
          <a:xfrm rot="4459804">
            <a:off x="-504255" y="-243510"/>
            <a:ext cx="1142785" cy="1636249"/>
          </a:xfrm>
          <a:prstGeom prst="arc">
            <a:avLst/>
          </a:prstGeom>
          <a:ln w="57150">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GB"/>
          </a:p>
        </p:txBody>
      </p:sp>
      <p:sp>
        <p:nvSpPr>
          <p:cNvPr id="11" name="Yay 10">
            <a:extLst>
              <a:ext uri="{FF2B5EF4-FFF2-40B4-BE49-F238E27FC236}">
                <a16:creationId xmlns:a16="http://schemas.microsoft.com/office/drawing/2014/main" id="{C559487B-8E83-0D4F-BA36-B15CC3FEBE63}"/>
              </a:ext>
            </a:extLst>
          </p:cNvPr>
          <p:cNvSpPr/>
          <p:nvPr/>
        </p:nvSpPr>
        <p:spPr>
          <a:xfrm rot="4459804">
            <a:off x="-539816" y="-269484"/>
            <a:ext cx="1142785" cy="1636249"/>
          </a:xfrm>
          <a:prstGeom prst="arc">
            <a:avLst/>
          </a:prstGeom>
          <a:ln w="57150">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GB"/>
          </a:p>
        </p:txBody>
      </p:sp>
      <p:sp>
        <p:nvSpPr>
          <p:cNvPr id="12" name="Yay 11">
            <a:extLst>
              <a:ext uri="{FF2B5EF4-FFF2-40B4-BE49-F238E27FC236}">
                <a16:creationId xmlns:a16="http://schemas.microsoft.com/office/drawing/2014/main" id="{60122984-0EFD-D44E-B2E0-1A4C07164B67}"/>
              </a:ext>
            </a:extLst>
          </p:cNvPr>
          <p:cNvSpPr/>
          <p:nvPr/>
        </p:nvSpPr>
        <p:spPr>
          <a:xfrm rot="16200000">
            <a:off x="6118967" y="8712996"/>
            <a:ext cx="1142785" cy="1636249"/>
          </a:xfrm>
          <a:prstGeom prst="arc">
            <a:avLst/>
          </a:prstGeom>
          <a:ln w="57150">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GB"/>
          </a:p>
        </p:txBody>
      </p:sp>
      <p:sp>
        <p:nvSpPr>
          <p:cNvPr id="13" name="Yay 12">
            <a:extLst>
              <a:ext uri="{FF2B5EF4-FFF2-40B4-BE49-F238E27FC236}">
                <a16:creationId xmlns:a16="http://schemas.microsoft.com/office/drawing/2014/main" id="{2F285E4D-D8C4-F147-80AC-FA6F93B62693}"/>
              </a:ext>
            </a:extLst>
          </p:cNvPr>
          <p:cNvSpPr/>
          <p:nvPr/>
        </p:nvSpPr>
        <p:spPr>
          <a:xfrm rot="16200000">
            <a:off x="6126588" y="8757675"/>
            <a:ext cx="1142785" cy="1636249"/>
          </a:xfrm>
          <a:prstGeom prst="arc">
            <a:avLst/>
          </a:prstGeom>
          <a:ln w="57150">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GB"/>
          </a:p>
        </p:txBody>
      </p:sp>
      <p:sp>
        <p:nvSpPr>
          <p:cNvPr id="15" name="Metin kutusu 14">
            <a:extLst>
              <a:ext uri="{FF2B5EF4-FFF2-40B4-BE49-F238E27FC236}">
                <a16:creationId xmlns:a16="http://schemas.microsoft.com/office/drawing/2014/main" id="{8AD59077-D97E-CD4E-8077-46106F268C63}"/>
              </a:ext>
            </a:extLst>
          </p:cNvPr>
          <p:cNvSpPr txBox="1"/>
          <p:nvPr/>
        </p:nvSpPr>
        <p:spPr>
          <a:xfrm>
            <a:off x="973625" y="374377"/>
            <a:ext cx="5323566" cy="769441"/>
          </a:xfrm>
          <a:prstGeom prst="rect">
            <a:avLst/>
          </a:prstGeom>
          <a:gradFill>
            <a:gsLst>
              <a:gs pos="100000">
                <a:srgbClr val="7030A0"/>
              </a:gs>
              <a:gs pos="0">
                <a:schemeClr val="accent4">
                  <a:lumMod val="40000"/>
                  <a:lumOff val="60000"/>
                </a:schemeClr>
              </a:gs>
            </a:gsLst>
            <a:lin ang="2700000" scaled="1"/>
          </a:gradFill>
        </p:spPr>
        <p:txBody>
          <a:bodyPr wrap="square" rtlCol="0">
            <a:spAutoFit/>
          </a:bodyPr>
          <a:lstStyle/>
          <a:p>
            <a:pPr algn="ctr"/>
            <a:r>
              <a:rPr lang="tr-GB" sz="2400" b="1" dirty="0">
                <a:latin typeface="American Typewriter" panose="02090604020004020304" pitchFamily="18" charset="0"/>
              </a:rPr>
              <a:t>4 ARALIK 2020</a:t>
            </a:r>
            <a:r>
              <a:rPr lang="tr-GB" sz="2000" b="1" dirty="0">
                <a:latin typeface="American Typewriter" panose="02090604020004020304" pitchFamily="18" charset="0"/>
              </a:rPr>
              <a:t> </a:t>
            </a:r>
            <a:r>
              <a:rPr lang="tr-GB" sz="2400" b="1" dirty="0">
                <a:latin typeface="American Typewriter" panose="02090604020004020304" pitchFamily="18" charset="0"/>
              </a:rPr>
              <a:t>CUMA</a:t>
            </a:r>
          </a:p>
          <a:p>
            <a:pPr algn="ctr"/>
            <a:r>
              <a:rPr lang="tr-GB" sz="2000" b="1" dirty="0">
                <a:latin typeface="American Typewriter" panose="02090604020004020304" pitchFamily="18" charset="0"/>
              </a:rPr>
              <a:t>UZAKTAN EĞİTİM EV ETKİNLİKLERİ</a:t>
            </a:r>
          </a:p>
        </p:txBody>
      </p:sp>
      <p:sp>
        <p:nvSpPr>
          <p:cNvPr id="19" name="Oval 18">
            <a:extLst>
              <a:ext uri="{FF2B5EF4-FFF2-40B4-BE49-F238E27FC236}">
                <a16:creationId xmlns:a16="http://schemas.microsoft.com/office/drawing/2014/main" id="{1EDB95D3-EA22-9445-A119-114509025274}"/>
              </a:ext>
            </a:extLst>
          </p:cNvPr>
          <p:cNvSpPr/>
          <p:nvPr/>
        </p:nvSpPr>
        <p:spPr>
          <a:xfrm>
            <a:off x="6161784" y="9201172"/>
            <a:ext cx="368300" cy="36576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a:p>
        </p:txBody>
      </p:sp>
      <p:sp>
        <p:nvSpPr>
          <p:cNvPr id="20" name="Oval 19">
            <a:extLst>
              <a:ext uri="{FF2B5EF4-FFF2-40B4-BE49-F238E27FC236}">
                <a16:creationId xmlns:a16="http://schemas.microsoft.com/office/drawing/2014/main" id="{15440FA6-D4CA-2C49-BABA-1B5B480A41EB}"/>
              </a:ext>
            </a:extLst>
          </p:cNvPr>
          <p:cNvSpPr/>
          <p:nvPr/>
        </p:nvSpPr>
        <p:spPr>
          <a:xfrm>
            <a:off x="330985" y="408085"/>
            <a:ext cx="368300" cy="36576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a:p>
        </p:txBody>
      </p:sp>
      <p:sp>
        <p:nvSpPr>
          <p:cNvPr id="18" name="Metin kutusu 17">
            <a:extLst>
              <a:ext uri="{FF2B5EF4-FFF2-40B4-BE49-F238E27FC236}">
                <a16:creationId xmlns:a16="http://schemas.microsoft.com/office/drawing/2014/main" id="{5309D802-E34F-264F-8DB1-81DC8A17C4CC}"/>
              </a:ext>
            </a:extLst>
          </p:cNvPr>
          <p:cNvSpPr txBox="1"/>
          <p:nvPr/>
        </p:nvSpPr>
        <p:spPr>
          <a:xfrm rot="16200000">
            <a:off x="5518773" y="7918212"/>
            <a:ext cx="1864613" cy="307777"/>
          </a:xfrm>
          <a:prstGeom prst="rect">
            <a:avLst/>
          </a:prstGeom>
          <a:noFill/>
        </p:spPr>
        <p:txBody>
          <a:bodyPr wrap="none" rtlCol="0">
            <a:spAutoFit/>
          </a:bodyPr>
          <a:lstStyle/>
          <a:p>
            <a:r>
              <a:rPr lang="tr-TR" sz="1400" b="1" dirty="0">
                <a:solidFill>
                  <a:schemeClr val="tx1">
                    <a:lumMod val="75000"/>
                    <a:lumOff val="25000"/>
                  </a:schemeClr>
                </a:solidFill>
                <a:latin typeface="American Typewriter" panose="02090604020004020304" pitchFamily="18" charset="0"/>
              </a:rPr>
              <a:t>O</a:t>
            </a:r>
            <a:r>
              <a:rPr lang="tr-GB" sz="1400" b="1" dirty="0">
                <a:solidFill>
                  <a:schemeClr val="tx1">
                    <a:lumMod val="75000"/>
                    <a:lumOff val="25000"/>
                  </a:schemeClr>
                </a:solidFill>
                <a:latin typeface="American Typewriter" panose="02090604020004020304" pitchFamily="18" charset="0"/>
              </a:rPr>
              <a:t>kuloncesi_bilgesi</a:t>
            </a:r>
          </a:p>
        </p:txBody>
      </p:sp>
      <p:sp>
        <p:nvSpPr>
          <p:cNvPr id="16" name="Metin kutusu 15">
            <a:extLst>
              <a:ext uri="{FF2B5EF4-FFF2-40B4-BE49-F238E27FC236}">
                <a16:creationId xmlns:a16="http://schemas.microsoft.com/office/drawing/2014/main" id="{04D85527-7D35-9B45-9F0C-452B13800C9E}"/>
              </a:ext>
            </a:extLst>
          </p:cNvPr>
          <p:cNvSpPr txBox="1"/>
          <p:nvPr/>
        </p:nvSpPr>
        <p:spPr>
          <a:xfrm>
            <a:off x="351872" y="1200833"/>
            <a:ext cx="6178212" cy="5078313"/>
          </a:xfrm>
          <a:prstGeom prst="rect">
            <a:avLst/>
          </a:prstGeom>
          <a:gradFill>
            <a:gsLst>
              <a:gs pos="69000">
                <a:srgbClr val="FFFF00"/>
              </a:gs>
              <a:gs pos="3000">
                <a:srgbClr val="FFC000"/>
              </a:gs>
            </a:gsLst>
            <a:lin ang="2700000" scaled="1"/>
          </a:gradFill>
        </p:spPr>
        <p:txBody>
          <a:bodyPr wrap="square" rtlCol="0">
            <a:spAutoFit/>
          </a:bodyPr>
          <a:lstStyle/>
          <a:p>
            <a:r>
              <a:rPr lang="tr-TR" b="1" dirty="0">
                <a:latin typeface="Chalkboard" panose="03050602040202020205" pitchFamily="66" charset="0"/>
              </a:rPr>
              <a:t>5.Etkinlik </a:t>
            </a:r>
            <a:r>
              <a:rPr lang="tr-TR" sz="2000" b="1" dirty="0">
                <a:latin typeface="Chalkboard" panose="03050602040202020205" pitchFamily="66" charset="0"/>
              </a:rPr>
              <a:t>: Görsel Algı-Dikkat</a:t>
            </a:r>
            <a:endParaRPr lang="tr-TR" sz="1600" b="1" dirty="0">
              <a:latin typeface="Chalkboard" panose="03050602040202020205" pitchFamily="66" charset="0"/>
            </a:endParaRPr>
          </a:p>
          <a:p>
            <a:r>
              <a:rPr lang="tr-TR" sz="1600" b="1" dirty="0">
                <a:latin typeface="Chalkboard" panose="03050602040202020205" pitchFamily="66" charset="0"/>
              </a:rPr>
              <a:t>Süre        : 20 DK</a:t>
            </a:r>
            <a:endParaRPr lang="tr-GB" sz="1200" b="1" dirty="0">
              <a:latin typeface="Chalkboard" panose="03050602040202020205" pitchFamily="66" charset="0"/>
            </a:endParaRPr>
          </a:p>
          <a:p>
            <a:r>
              <a:rPr lang="tr-GB" sz="1600" b="1" dirty="0">
                <a:latin typeface="Arial" panose="020B0604020202020204" pitchFamily="34" charset="0"/>
                <a:cs typeface="Arial" panose="020B0604020202020204" pitchFamily="34" charset="0"/>
              </a:rPr>
              <a:t>**İki kişiyle oynanan bu oyunda</a:t>
            </a:r>
          </a:p>
          <a:p>
            <a:r>
              <a:rPr lang="tr-GB" sz="1600" b="1" dirty="0">
                <a:latin typeface="Arial" panose="020B0604020202020204" pitchFamily="34" charset="0"/>
                <a:cs typeface="Arial" panose="020B0604020202020204" pitchFamily="34" charset="0"/>
              </a:rPr>
              <a:t>MALZEMELER: </a:t>
            </a:r>
          </a:p>
          <a:p>
            <a:r>
              <a:rPr lang="tr-GB" sz="1600" b="1" dirty="0">
                <a:latin typeface="Arial" panose="020B0604020202020204" pitchFamily="34" charset="0"/>
                <a:cs typeface="Arial" panose="020B0604020202020204" pitchFamily="34" charset="0"/>
              </a:rPr>
              <a:t>*Evde bulunan 7- 8 adet malzeme</a:t>
            </a:r>
          </a:p>
          <a:p>
            <a:r>
              <a:rPr lang="tr-TR" sz="1600" b="1" dirty="0">
                <a:latin typeface="Arial" panose="020B0604020202020204" pitchFamily="34" charset="0"/>
                <a:cs typeface="Arial" panose="020B0604020202020204" pitchFamily="34" charset="0"/>
              </a:rPr>
              <a:t>Ö</a:t>
            </a:r>
            <a:r>
              <a:rPr lang="tr-GB" sz="1600" b="1" dirty="0">
                <a:latin typeface="Arial" panose="020B0604020202020204" pitchFamily="34" charset="0"/>
                <a:cs typeface="Arial" panose="020B0604020202020204" pitchFamily="34" charset="0"/>
              </a:rPr>
              <a:t>rneğin,farklı şekillerde ve ya renklerde legolar,tavla taşları, minik hayvanlar,makas,kalem,silgi,kalemtraş,şişe kapağı vb.. </a:t>
            </a:r>
            <a:r>
              <a:rPr lang="tr-TR" sz="1600" b="1" dirty="0">
                <a:latin typeface="Arial" panose="020B0604020202020204" pitchFamily="34" charset="0"/>
                <a:cs typeface="Arial" panose="020B0604020202020204" pitchFamily="34" charset="0"/>
              </a:rPr>
              <a:t>M</a:t>
            </a:r>
            <a:r>
              <a:rPr lang="tr-GB" sz="1600" b="1" dirty="0">
                <a:latin typeface="Arial" panose="020B0604020202020204" pitchFamily="34" charset="0"/>
                <a:cs typeface="Arial" panose="020B0604020202020204" pitchFamily="34" charset="0"/>
              </a:rPr>
              <a:t>alzemler olabilir.</a:t>
            </a:r>
          </a:p>
          <a:p>
            <a:r>
              <a:rPr lang="tr-GB" sz="1600" b="1" dirty="0">
                <a:latin typeface="Arial" panose="020B0604020202020204" pitchFamily="34" charset="0"/>
                <a:cs typeface="Arial" panose="020B0604020202020204" pitchFamily="34" charset="0"/>
              </a:rPr>
              <a:t>*Saklama kutusu kapağı,sert bir karton ve ya minder</a:t>
            </a:r>
          </a:p>
          <a:p>
            <a:r>
              <a:rPr lang="tr-GB" sz="1600" b="1" dirty="0">
                <a:latin typeface="Arial" panose="020B0604020202020204" pitchFamily="34" charset="0"/>
                <a:cs typeface="Arial" panose="020B0604020202020204" pitchFamily="34" charset="0"/>
              </a:rPr>
              <a:t> OYUN NASIL OYNANIR:</a:t>
            </a:r>
          </a:p>
          <a:p>
            <a:r>
              <a:rPr lang="tr-GB" sz="1600" b="1" dirty="0">
                <a:latin typeface="Arial" panose="020B0604020202020204" pitchFamily="34" charset="0"/>
                <a:cs typeface="Arial" panose="020B0604020202020204" pitchFamily="34" charset="0"/>
              </a:rPr>
              <a:t>İki kişi masada karşılıklı oturur.</a:t>
            </a:r>
          </a:p>
          <a:p>
            <a:r>
              <a:rPr lang="tr-GB" sz="1600" b="1" dirty="0">
                <a:latin typeface="Arial" panose="020B0604020202020204" pitchFamily="34" charset="0"/>
                <a:cs typeface="Arial" panose="020B0604020202020204" pitchFamily="34" charset="0"/>
              </a:rPr>
              <a:t>*bir kişi 87-8 adet değişik türde nesneyi yan yana sıralar.</a:t>
            </a:r>
          </a:p>
          <a:p>
            <a:r>
              <a:rPr lang="tr-GB" sz="1600" b="1" dirty="0">
                <a:latin typeface="Arial" panose="020B0604020202020204" pitchFamily="34" charset="0"/>
                <a:cs typeface="Arial" panose="020B0604020202020204" pitchFamily="34" charset="0"/>
              </a:rPr>
              <a:t>*karşıdındaki kişi nesnelerin diziliş sırasını inceler.</a:t>
            </a:r>
          </a:p>
          <a:p>
            <a:r>
              <a:rPr lang="tr-GB" sz="1600" b="1" dirty="0">
                <a:latin typeface="Arial" panose="020B0604020202020204" pitchFamily="34" charset="0"/>
                <a:cs typeface="Arial" panose="020B0604020202020204" pitchFamily="34" charset="0"/>
              </a:rPr>
              <a:t>*karşısındaki kişi nesnelerin önünü kapak ve ya minderle kapatır.</a:t>
            </a:r>
          </a:p>
          <a:p>
            <a:r>
              <a:rPr lang="tr-GB" sz="1600" b="1" dirty="0">
                <a:latin typeface="Arial" panose="020B0604020202020204" pitchFamily="34" charset="0"/>
                <a:cs typeface="Arial" panose="020B0604020202020204" pitchFamily="34" charset="0"/>
              </a:rPr>
              <a:t>*Diğer kişi aklında kaldığı kadarıyla nesneleri diziliş sırasına göre dizmeye çalışır.</a:t>
            </a:r>
          </a:p>
          <a:p>
            <a:r>
              <a:rPr lang="tr-GB" sz="1600" b="1" dirty="0">
                <a:latin typeface="Arial" panose="020B0604020202020204" pitchFamily="34" charset="0"/>
                <a:cs typeface="Arial" panose="020B0604020202020204" pitchFamily="34" charset="0"/>
              </a:rPr>
              <a:t>*Bitti dediğinde kapak kaldırılır ve dizilişin doğru olup olmadığı kontrol edilir.</a:t>
            </a:r>
            <a:r>
              <a:rPr lang="tr-TR" sz="1600" b="1" dirty="0">
                <a:latin typeface="Arial" panose="020B0604020202020204" pitchFamily="34" charset="0"/>
                <a:cs typeface="Arial" panose="020B0604020202020204" pitchFamily="34" charset="0"/>
              </a:rPr>
              <a:t>O</a:t>
            </a:r>
            <a:r>
              <a:rPr lang="tr-GB" sz="1600" b="1" dirty="0">
                <a:latin typeface="Arial" panose="020B0604020202020204" pitchFamily="34" charset="0"/>
                <a:cs typeface="Arial" panose="020B0604020202020204" pitchFamily="34" charset="0"/>
              </a:rPr>
              <a:t>yun bu şekilde  devam eder.</a:t>
            </a:r>
          </a:p>
          <a:p>
            <a:r>
              <a:rPr lang="tr-GB" sz="1600" b="1" dirty="0">
                <a:latin typeface="Arial" panose="020B0604020202020204" pitchFamily="34" charset="0"/>
                <a:cs typeface="Arial" panose="020B0604020202020204" pitchFamily="34" charset="0"/>
              </a:rPr>
              <a:t>NOT: Nesneler değiştiriilebilir.</a:t>
            </a:r>
          </a:p>
        </p:txBody>
      </p:sp>
      <p:sp>
        <p:nvSpPr>
          <p:cNvPr id="17" name="Metin kutusu 16">
            <a:extLst>
              <a:ext uri="{FF2B5EF4-FFF2-40B4-BE49-F238E27FC236}">
                <a16:creationId xmlns:a16="http://schemas.microsoft.com/office/drawing/2014/main" id="{771CA8DC-79FD-E34A-9687-5603147B9330}"/>
              </a:ext>
            </a:extLst>
          </p:cNvPr>
          <p:cNvSpPr txBox="1"/>
          <p:nvPr/>
        </p:nvSpPr>
        <p:spPr>
          <a:xfrm>
            <a:off x="471081" y="6464810"/>
            <a:ext cx="5267811" cy="3108543"/>
          </a:xfrm>
          <a:prstGeom prst="rect">
            <a:avLst/>
          </a:prstGeom>
          <a:gradFill>
            <a:gsLst>
              <a:gs pos="0">
                <a:srgbClr val="7030A0"/>
              </a:gs>
              <a:gs pos="32000">
                <a:schemeClr val="bg1">
                  <a:lumMod val="95000"/>
                </a:schemeClr>
              </a:gs>
            </a:gsLst>
            <a:lin ang="2700000" scaled="1"/>
          </a:gradFill>
        </p:spPr>
        <p:txBody>
          <a:bodyPr wrap="square" rtlCol="0">
            <a:spAutoFit/>
          </a:bodyPr>
          <a:lstStyle/>
          <a:p>
            <a:r>
              <a:rPr lang="tr-TR" sz="1600" b="1" dirty="0">
                <a:latin typeface="Chalkboard" panose="03050602040202020205" pitchFamily="66" charset="0"/>
              </a:rPr>
              <a:t>6.Etkinlik :</a:t>
            </a:r>
            <a:r>
              <a:rPr lang="tr-TR" sz="2000" b="1" dirty="0">
                <a:latin typeface="Chalkboard" panose="03050602040202020205" pitchFamily="66" charset="0"/>
              </a:rPr>
              <a:t>Yatay- Dikey kavramı</a:t>
            </a:r>
            <a:endParaRPr lang="tr-TR" sz="1600" b="1" dirty="0">
              <a:latin typeface="Chalkboard" panose="03050602040202020205" pitchFamily="66" charset="0"/>
            </a:endParaRPr>
          </a:p>
          <a:p>
            <a:r>
              <a:rPr lang="tr-GB" sz="1600" b="1" dirty="0">
                <a:latin typeface="Chalkboard" panose="03050602040202020205" pitchFamily="66" charset="0"/>
              </a:rPr>
              <a:t>Süre: 20 DK </a:t>
            </a:r>
            <a:endParaRPr lang="tr-TR" sz="1600" b="1" dirty="0">
              <a:latin typeface="Chalkboard" panose="03050602040202020205" pitchFamily="66" charset="0"/>
            </a:endParaRPr>
          </a:p>
          <a:p>
            <a:r>
              <a:rPr lang="tr-TR" sz="1600" b="1" dirty="0">
                <a:latin typeface="Chalkboard" panose="03050602040202020205" pitchFamily="66" charset="0"/>
              </a:rPr>
              <a:t>** Çocuğunuza evin uygun bir masasına çalışma alanı açalım. Renkli boyalarla küçük kağıtlara yatay ve dikey oklar çizelim. Bunları yan yana dizelim.</a:t>
            </a:r>
          </a:p>
          <a:p>
            <a:r>
              <a:rPr lang="tr-TR" sz="1400" b="1" dirty="0">
                <a:latin typeface="Chalkboard" panose="03050602040202020205" pitchFamily="66" charset="0"/>
              </a:rPr>
              <a:t> Çocuğunuzun boya kalemlerini kullanarak renklerine uygun şekilde kalemleri kağıtlara çizildiği gibi yatay veya dikey şekilde dizmesini isteyin.</a:t>
            </a:r>
          </a:p>
          <a:p>
            <a:r>
              <a:rPr lang="tr-TR" sz="1400" b="1" dirty="0">
                <a:latin typeface="Chalkboard" panose="03050602040202020205" pitchFamily="66" charset="0"/>
              </a:rPr>
              <a:t> ayakta duran insanların dikey durduğunu, yere uzanan insanların yatay durduğunu anlatalım.</a:t>
            </a:r>
          </a:p>
          <a:p>
            <a:r>
              <a:rPr lang="tr-TR" sz="1400" b="1" dirty="0">
                <a:latin typeface="Chalkboard" panose="03050602040202020205" pitchFamily="66" charset="0"/>
              </a:rPr>
              <a:t>Ve çocuğunuzla birlikte yatay dikey oyunu oynayın.</a:t>
            </a:r>
          </a:p>
          <a:p>
            <a:r>
              <a:rPr lang="tr-TR" sz="1400" b="1" dirty="0">
                <a:latin typeface="Chalkboard" panose="03050602040202020205" pitchFamily="66" charset="0"/>
              </a:rPr>
              <a:t>Yatay dediğinizde yere uzanalım. Dikey dediğinize ayağa kalkalım. Oyun bu şekilde devam eder.</a:t>
            </a:r>
          </a:p>
        </p:txBody>
      </p:sp>
    </p:spTree>
    <p:extLst>
      <p:ext uri="{BB962C8B-B14F-4D97-AF65-F5344CB8AC3E}">
        <p14:creationId xmlns:p14="http://schemas.microsoft.com/office/powerpoint/2010/main" val="28294089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100000">
              <a:schemeClr val="bg1">
                <a:lumMod val="85000"/>
              </a:schemeClr>
            </a:gs>
            <a:gs pos="0">
              <a:schemeClr val="accent2">
                <a:lumMod val="60000"/>
                <a:lumOff val="40000"/>
              </a:schemeClr>
            </a:gs>
            <a:gs pos="0">
              <a:schemeClr val="accent1">
                <a:tint val="23500"/>
                <a:satMod val="160000"/>
              </a:schemeClr>
            </a:gs>
          </a:gsLst>
          <a:lin ang="2700000" scaled="1"/>
        </a:gradFill>
        <a:effectLst/>
      </p:bgPr>
    </p:bg>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99E623B8-3329-AE49-B35D-DEE241E79BB9}"/>
              </a:ext>
            </a:extLst>
          </p:cNvPr>
          <p:cNvSpPr/>
          <p:nvPr/>
        </p:nvSpPr>
        <p:spPr>
          <a:xfrm>
            <a:off x="274320" y="248920"/>
            <a:ext cx="6380480" cy="9326880"/>
          </a:xfrm>
          <a:prstGeom prst="rect">
            <a:avLst/>
          </a:prstGeom>
          <a:noFill/>
          <a:ln w="571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a:p>
        </p:txBody>
      </p:sp>
      <p:sp>
        <p:nvSpPr>
          <p:cNvPr id="7" name="Dikdörtgen 6">
            <a:extLst>
              <a:ext uri="{FF2B5EF4-FFF2-40B4-BE49-F238E27FC236}">
                <a16:creationId xmlns:a16="http://schemas.microsoft.com/office/drawing/2014/main" id="{2A20537F-2823-A845-8CC0-8C97176DAE34}"/>
              </a:ext>
            </a:extLst>
          </p:cNvPr>
          <p:cNvSpPr/>
          <p:nvPr/>
        </p:nvSpPr>
        <p:spPr>
          <a:xfrm>
            <a:off x="203200" y="330200"/>
            <a:ext cx="6380480" cy="9326880"/>
          </a:xfrm>
          <a:prstGeom prst="rect">
            <a:avLst/>
          </a:prstGeom>
          <a:noFill/>
          <a:ln w="571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a:p>
        </p:txBody>
      </p:sp>
      <p:sp>
        <p:nvSpPr>
          <p:cNvPr id="8" name="Dikdörtgen 7">
            <a:extLst>
              <a:ext uri="{FF2B5EF4-FFF2-40B4-BE49-F238E27FC236}">
                <a16:creationId xmlns:a16="http://schemas.microsoft.com/office/drawing/2014/main" id="{E14403D7-2DE4-BB49-8919-5671F9A5C065}"/>
              </a:ext>
            </a:extLst>
          </p:cNvPr>
          <p:cNvSpPr/>
          <p:nvPr/>
        </p:nvSpPr>
        <p:spPr>
          <a:xfrm>
            <a:off x="238760" y="289560"/>
            <a:ext cx="6380480" cy="9326880"/>
          </a:xfrm>
          <a:prstGeom prst="rect">
            <a:avLst/>
          </a:prstGeom>
          <a:noFill/>
          <a:ln w="571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a:p>
        </p:txBody>
      </p:sp>
      <p:sp>
        <p:nvSpPr>
          <p:cNvPr id="10" name="Yay 9">
            <a:extLst>
              <a:ext uri="{FF2B5EF4-FFF2-40B4-BE49-F238E27FC236}">
                <a16:creationId xmlns:a16="http://schemas.microsoft.com/office/drawing/2014/main" id="{26046B59-4DB8-3348-9E1E-8C8DFC2E0A5F}"/>
              </a:ext>
            </a:extLst>
          </p:cNvPr>
          <p:cNvSpPr/>
          <p:nvPr/>
        </p:nvSpPr>
        <p:spPr>
          <a:xfrm rot="4459804">
            <a:off x="-504255" y="-243510"/>
            <a:ext cx="1142785" cy="1636249"/>
          </a:xfrm>
          <a:prstGeom prst="arc">
            <a:avLst/>
          </a:prstGeom>
          <a:ln w="57150">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GB"/>
          </a:p>
        </p:txBody>
      </p:sp>
      <p:sp>
        <p:nvSpPr>
          <p:cNvPr id="11" name="Yay 10">
            <a:extLst>
              <a:ext uri="{FF2B5EF4-FFF2-40B4-BE49-F238E27FC236}">
                <a16:creationId xmlns:a16="http://schemas.microsoft.com/office/drawing/2014/main" id="{C559487B-8E83-0D4F-BA36-B15CC3FEBE63}"/>
              </a:ext>
            </a:extLst>
          </p:cNvPr>
          <p:cNvSpPr/>
          <p:nvPr/>
        </p:nvSpPr>
        <p:spPr>
          <a:xfrm rot="4459804">
            <a:off x="-539816" y="-269484"/>
            <a:ext cx="1142785" cy="1636249"/>
          </a:xfrm>
          <a:prstGeom prst="arc">
            <a:avLst/>
          </a:prstGeom>
          <a:ln w="57150">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GB"/>
          </a:p>
        </p:txBody>
      </p:sp>
      <p:sp>
        <p:nvSpPr>
          <p:cNvPr id="12" name="Yay 11">
            <a:extLst>
              <a:ext uri="{FF2B5EF4-FFF2-40B4-BE49-F238E27FC236}">
                <a16:creationId xmlns:a16="http://schemas.microsoft.com/office/drawing/2014/main" id="{60122984-0EFD-D44E-B2E0-1A4C07164B67}"/>
              </a:ext>
            </a:extLst>
          </p:cNvPr>
          <p:cNvSpPr/>
          <p:nvPr/>
        </p:nvSpPr>
        <p:spPr>
          <a:xfrm rot="16200000">
            <a:off x="6118967" y="8712996"/>
            <a:ext cx="1142785" cy="1636249"/>
          </a:xfrm>
          <a:prstGeom prst="arc">
            <a:avLst/>
          </a:prstGeom>
          <a:ln w="57150">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GB"/>
          </a:p>
        </p:txBody>
      </p:sp>
      <p:sp>
        <p:nvSpPr>
          <p:cNvPr id="13" name="Yay 12">
            <a:extLst>
              <a:ext uri="{FF2B5EF4-FFF2-40B4-BE49-F238E27FC236}">
                <a16:creationId xmlns:a16="http://schemas.microsoft.com/office/drawing/2014/main" id="{2F285E4D-D8C4-F147-80AC-FA6F93B62693}"/>
              </a:ext>
            </a:extLst>
          </p:cNvPr>
          <p:cNvSpPr/>
          <p:nvPr/>
        </p:nvSpPr>
        <p:spPr>
          <a:xfrm rot="16200000">
            <a:off x="6126588" y="8757675"/>
            <a:ext cx="1142785" cy="1636249"/>
          </a:xfrm>
          <a:prstGeom prst="arc">
            <a:avLst/>
          </a:prstGeom>
          <a:ln w="57150">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GB"/>
          </a:p>
        </p:txBody>
      </p:sp>
      <p:sp>
        <p:nvSpPr>
          <p:cNvPr id="17" name="Metin kutusu 16">
            <a:extLst>
              <a:ext uri="{FF2B5EF4-FFF2-40B4-BE49-F238E27FC236}">
                <a16:creationId xmlns:a16="http://schemas.microsoft.com/office/drawing/2014/main" id="{361CBB72-A469-FB4A-B852-B759429F8F87}"/>
              </a:ext>
            </a:extLst>
          </p:cNvPr>
          <p:cNvSpPr txBox="1"/>
          <p:nvPr/>
        </p:nvSpPr>
        <p:spPr>
          <a:xfrm>
            <a:off x="461352" y="6417974"/>
            <a:ext cx="5344104" cy="3016210"/>
          </a:xfrm>
          <a:prstGeom prst="rect">
            <a:avLst/>
          </a:prstGeom>
          <a:gradFill>
            <a:gsLst>
              <a:gs pos="1000">
                <a:schemeClr val="accent6"/>
              </a:gs>
              <a:gs pos="24000">
                <a:schemeClr val="accent2">
                  <a:lumMod val="40000"/>
                  <a:lumOff val="60000"/>
                </a:schemeClr>
              </a:gs>
            </a:gsLst>
            <a:lin ang="2700000" scaled="1"/>
          </a:gradFill>
        </p:spPr>
        <p:txBody>
          <a:bodyPr wrap="square" rtlCol="0">
            <a:spAutoFit/>
          </a:bodyPr>
          <a:lstStyle/>
          <a:p>
            <a:r>
              <a:rPr lang="tr-TR" sz="1600" b="1" dirty="0">
                <a:latin typeface="Chalkboard" panose="03050602040202020205" pitchFamily="66" charset="0"/>
              </a:rPr>
              <a:t>6.Etkinlik :</a:t>
            </a:r>
            <a:r>
              <a:rPr lang="tr-TR" b="1" dirty="0">
                <a:latin typeface="Chalkboard" panose="03050602040202020205" pitchFamily="66" charset="0"/>
              </a:rPr>
              <a:t>Artık malzemelerle üçgen yapıyorum.</a:t>
            </a:r>
          </a:p>
          <a:p>
            <a:r>
              <a:rPr lang="tr-TR" sz="1600" b="1" dirty="0">
                <a:latin typeface="Chalkboard" panose="03050602040202020205" pitchFamily="66" charset="0"/>
              </a:rPr>
              <a:t> </a:t>
            </a:r>
            <a:r>
              <a:rPr lang="tr-GB" sz="1600" b="1" dirty="0">
                <a:latin typeface="Chalkboard" panose="03050602040202020205" pitchFamily="66" charset="0"/>
              </a:rPr>
              <a:t>Süre: 20 dk</a:t>
            </a:r>
          </a:p>
          <a:p>
            <a:endParaRPr lang="tr-GB" sz="1200" b="1" dirty="0">
              <a:latin typeface="Chalkboard" panose="03050602040202020205" pitchFamily="66" charset="0"/>
            </a:endParaRPr>
          </a:p>
          <a:p>
            <a:r>
              <a:rPr lang="tr-TR" sz="1600" b="1" dirty="0">
                <a:latin typeface="Chalkboard" panose="03050602040202020205" pitchFamily="66" charset="0"/>
              </a:rPr>
              <a:t>** Üçgen şekil kavramını kalemleri kullanarak çocuğumuza gösterip köşelerini saymasını isteyelim. Evinizde </a:t>
            </a:r>
            <a:r>
              <a:rPr lang="tr-TR" sz="1600" b="1" dirty="0" err="1">
                <a:latin typeface="Chalkboard" panose="03050602040202020205" pitchFamily="66" charset="0"/>
              </a:rPr>
              <a:t>üçgen’e</a:t>
            </a:r>
            <a:r>
              <a:rPr lang="tr-TR" sz="1600" b="1" dirty="0">
                <a:latin typeface="Chalkboard" panose="03050602040202020205" pitchFamily="66" charset="0"/>
              </a:rPr>
              <a:t> benzeyen nesneleri bulmasını isteyelim.</a:t>
            </a:r>
          </a:p>
          <a:p>
            <a:r>
              <a:rPr lang="tr-TR" sz="1600" b="1" dirty="0">
                <a:latin typeface="Chalkboard" panose="03050602040202020205" pitchFamily="66" charset="0"/>
              </a:rPr>
              <a:t>Daha sonra ip, </a:t>
            </a:r>
            <a:r>
              <a:rPr lang="tr-TR" sz="1600" b="1" dirty="0" err="1">
                <a:latin typeface="Chalkboard" panose="03050602040202020205" pitchFamily="66" charset="0"/>
              </a:rPr>
              <a:t>şönil</a:t>
            </a:r>
            <a:r>
              <a:rPr lang="tr-TR" sz="1600" b="1" dirty="0">
                <a:latin typeface="Chalkboard" panose="03050602040202020205" pitchFamily="66" charset="0"/>
              </a:rPr>
              <a:t>, taş boncuk vb.. malzemeleri vererek üçgenler yapmasını isteyelim.</a:t>
            </a:r>
          </a:p>
          <a:p>
            <a:endParaRPr lang="tr-TR" sz="1600" b="1" dirty="0">
              <a:latin typeface="Chalkboard" panose="03050602040202020205" pitchFamily="66" charset="0"/>
            </a:endParaRPr>
          </a:p>
          <a:p>
            <a:r>
              <a:rPr lang="tr-TR" sz="1600" b="1" dirty="0">
                <a:latin typeface="Chalkboard" panose="03050602040202020205" pitchFamily="66" charset="0"/>
                <a:hlinkClick r:id="rId2"/>
              </a:rPr>
              <a:t>https://www.youtube.com/watch?v=-vttbkhpUjE</a:t>
            </a:r>
            <a:endParaRPr lang="tr-TR" sz="1600" b="1" dirty="0">
              <a:latin typeface="Chalkboard" panose="03050602040202020205" pitchFamily="66" charset="0"/>
            </a:endParaRPr>
          </a:p>
          <a:p>
            <a:r>
              <a:rPr lang="tr-TR" sz="1600" b="1" dirty="0">
                <a:latin typeface="Chalkboard" panose="03050602040202020205" pitchFamily="66" charset="0"/>
              </a:rPr>
              <a:t>Etkinlik çalışmalarınızı heyecanla bekliyor olacağım </a:t>
            </a:r>
            <a:r>
              <a:rPr lang="tr-TR" sz="1600" b="1" dirty="0">
                <a:latin typeface="Chalkboard" panose="03050602040202020205" pitchFamily="66" charset="0"/>
                <a:sym typeface="Wingdings" pitchFamily="2" charset="2"/>
              </a:rPr>
              <a:t></a:t>
            </a:r>
            <a:endParaRPr lang="tr-TR" sz="1600" b="1" dirty="0">
              <a:latin typeface="Chalkboard" panose="03050602040202020205" pitchFamily="66" charset="0"/>
            </a:endParaRPr>
          </a:p>
        </p:txBody>
      </p:sp>
      <p:sp>
        <p:nvSpPr>
          <p:cNvPr id="18" name="Metin kutusu 17">
            <a:extLst>
              <a:ext uri="{FF2B5EF4-FFF2-40B4-BE49-F238E27FC236}">
                <a16:creationId xmlns:a16="http://schemas.microsoft.com/office/drawing/2014/main" id="{00BD9F79-2619-B248-9F0D-3D41CB378830}"/>
              </a:ext>
            </a:extLst>
          </p:cNvPr>
          <p:cNvSpPr txBox="1"/>
          <p:nvPr/>
        </p:nvSpPr>
        <p:spPr>
          <a:xfrm>
            <a:off x="442835" y="1458924"/>
            <a:ext cx="5920414" cy="3016210"/>
          </a:xfrm>
          <a:prstGeom prst="rect">
            <a:avLst/>
          </a:prstGeom>
          <a:gradFill>
            <a:gsLst>
              <a:gs pos="55000">
                <a:schemeClr val="accent6">
                  <a:lumMod val="20000"/>
                  <a:lumOff val="80000"/>
                </a:schemeClr>
              </a:gs>
              <a:gs pos="0">
                <a:schemeClr val="accent2">
                  <a:lumMod val="60000"/>
                  <a:lumOff val="40000"/>
                </a:schemeClr>
              </a:gs>
            </a:gsLst>
            <a:lin ang="2700000" scaled="1"/>
          </a:gradFill>
        </p:spPr>
        <p:txBody>
          <a:bodyPr wrap="square" rtlCol="0">
            <a:spAutoFit/>
          </a:bodyPr>
          <a:lstStyle/>
          <a:p>
            <a:endParaRPr lang="tr-TR" sz="1600" b="1" dirty="0">
              <a:latin typeface="Chalkboard" panose="03050602040202020205" pitchFamily="66" charset="0"/>
            </a:endParaRPr>
          </a:p>
          <a:p>
            <a:r>
              <a:rPr lang="tr-TR" sz="1600" b="1" dirty="0">
                <a:latin typeface="Chalkboard" panose="03050602040202020205" pitchFamily="66" charset="0"/>
              </a:rPr>
              <a:t>4.Etkinlik </a:t>
            </a:r>
            <a:r>
              <a:rPr lang="tr-TR" b="1" dirty="0">
                <a:latin typeface="Chalkboard" panose="03050602040202020205" pitchFamily="66" charset="0"/>
              </a:rPr>
              <a:t>: 1-5 arası ritmik sayma/sayı nesne ilişkisi</a:t>
            </a:r>
            <a:endParaRPr lang="tr-TR" sz="1600" b="1" dirty="0">
              <a:latin typeface="Chalkboard" panose="03050602040202020205" pitchFamily="66" charset="0"/>
            </a:endParaRPr>
          </a:p>
          <a:p>
            <a:r>
              <a:rPr lang="tr-TR" sz="1600" b="1" dirty="0">
                <a:latin typeface="Chalkboard" panose="03050602040202020205" pitchFamily="66" charset="0"/>
              </a:rPr>
              <a:t> </a:t>
            </a:r>
            <a:r>
              <a:rPr lang="tr-GB" sz="1600" b="1" dirty="0">
                <a:latin typeface="Chalkboard" panose="03050602040202020205" pitchFamily="66" charset="0"/>
              </a:rPr>
              <a:t>Süre: 20 DK </a:t>
            </a:r>
            <a:endParaRPr lang="tr-GB" sz="1200" b="1" dirty="0">
              <a:latin typeface="Chalkboard" panose="03050602040202020205" pitchFamily="66" charset="0"/>
            </a:endParaRPr>
          </a:p>
          <a:p>
            <a:endParaRPr lang="tr-TR" sz="1200" b="1" dirty="0">
              <a:latin typeface="Chalkboard" panose="03050602040202020205" pitchFamily="66" charset="0"/>
            </a:endParaRPr>
          </a:p>
          <a:p>
            <a:pPr marL="285750" indent="-285750">
              <a:buFont typeface="Arial" panose="020B0604020202020204" pitchFamily="34" charset="0"/>
              <a:buChar char="•"/>
            </a:pPr>
            <a:r>
              <a:rPr lang="tr-TR" sz="1600" b="1" dirty="0">
                <a:latin typeface="Chalkboard" panose="03050602040202020205" pitchFamily="66" charset="0"/>
              </a:rPr>
              <a:t>Küçük renkli kağıtlara ayrı ayrı 1 den 5 e kadar rakamları yazalım. Küçük bir kaseye nohut fasulye boncuk veya taş koyalım. Çocuğunuzun dolu kaseden boş kaseye nesneleri sayarak koyması için yönlendirelim. Daha sonra renkli rakam kartlarını masaya dizip her rakamın altına sayı kadar nesne dizmesini isteyelim.</a:t>
            </a:r>
          </a:p>
          <a:p>
            <a:pPr marL="285750" indent="-285750">
              <a:buFont typeface="Arial" panose="020B0604020202020204" pitchFamily="34" charset="0"/>
              <a:buChar char="•"/>
            </a:pPr>
            <a:r>
              <a:rPr lang="tr-TR" sz="1600" b="1" dirty="0">
                <a:latin typeface="Chalkboard" panose="03050602040202020205" pitchFamily="66" charset="0"/>
                <a:hlinkClick r:id="rId3"/>
              </a:rPr>
              <a:t>https://www.youtube.com/watch?v=p78PcSJE50g</a:t>
            </a:r>
            <a:endParaRPr lang="tr-TR" sz="1600" b="1" dirty="0">
              <a:latin typeface="Chalkboard" panose="03050602040202020205" pitchFamily="66" charset="0"/>
            </a:endParaRPr>
          </a:p>
          <a:p>
            <a:pPr marL="285750" indent="-285750">
              <a:buFont typeface="Arial" panose="020B0604020202020204" pitchFamily="34" charset="0"/>
              <a:buChar char="•"/>
            </a:pPr>
            <a:endParaRPr lang="tr-TR" sz="1600" b="1" dirty="0">
              <a:latin typeface="Chalkboard" panose="03050602040202020205" pitchFamily="66" charset="0"/>
            </a:endParaRPr>
          </a:p>
        </p:txBody>
      </p:sp>
      <p:sp>
        <p:nvSpPr>
          <p:cNvPr id="19" name="Metin kutusu 18">
            <a:extLst>
              <a:ext uri="{FF2B5EF4-FFF2-40B4-BE49-F238E27FC236}">
                <a16:creationId xmlns:a16="http://schemas.microsoft.com/office/drawing/2014/main" id="{F8EBDFE0-67B1-F447-BA26-8CAEFC2E317B}"/>
              </a:ext>
            </a:extLst>
          </p:cNvPr>
          <p:cNvSpPr txBox="1"/>
          <p:nvPr/>
        </p:nvSpPr>
        <p:spPr>
          <a:xfrm>
            <a:off x="927293" y="525739"/>
            <a:ext cx="5323566" cy="769441"/>
          </a:xfrm>
          <a:prstGeom prst="rect">
            <a:avLst/>
          </a:prstGeom>
          <a:gradFill>
            <a:gsLst>
              <a:gs pos="9000">
                <a:schemeClr val="accent2">
                  <a:lumMod val="20000"/>
                  <a:lumOff val="80000"/>
                </a:schemeClr>
              </a:gs>
              <a:gs pos="0">
                <a:schemeClr val="accent1">
                  <a:lumMod val="60000"/>
                  <a:lumOff val="40000"/>
                </a:schemeClr>
              </a:gs>
            </a:gsLst>
            <a:lin ang="2700000" scaled="1"/>
          </a:gradFill>
        </p:spPr>
        <p:txBody>
          <a:bodyPr wrap="square" rtlCol="0">
            <a:spAutoFit/>
          </a:bodyPr>
          <a:lstStyle/>
          <a:p>
            <a:pPr algn="ctr"/>
            <a:r>
              <a:rPr lang="tr-GB" sz="2400" b="1" dirty="0">
                <a:latin typeface="American Typewriter" panose="02090604020004020304" pitchFamily="18" charset="0"/>
              </a:rPr>
              <a:t>30 KASIM </a:t>
            </a:r>
            <a:r>
              <a:rPr lang="tr-GB" sz="2000" b="1" dirty="0">
                <a:latin typeface="American Typewriter" panose="02090604020004020304" pitchFamily="18" charset="0"/>
              </a:rPr>
              <a:t>2020 PAZARTESİ </a:t>
            </a:r>
          </a:p>
          <a:p>
            <a:pPr algn="ctr"/>
            <a:r>
              <a:rPr lang="tr-GB" sz="2000" b="1" dirty="0">
                <a:latin typeface="American Typewriter" panose="02090604020004020304" pitchFamily="18" charset="0"/>
              </a:rPr>
              <a:t>UZAKTAN EĞİTİM EV ETKİNLİKLERİ</a:t>
            </a:r>
          </a:p>
        </p:txBody>
      </p:sp>
      <p:sp>
        <p:nvSpPr>
          <p:cNvPr id="15" name="Oval 14">
            <a:extLst>
              <a:ext uri="{FF2B5EF4-FFF2-40B4-BE49-F238E27FC236}">
                <a16:creationId xmlns:a16="http://schemas.microsoft.com/office/drawing/2014/main" id="{6F8783E5-F657-F04B-96DD-93351332FDFD}"/>
              </a:ext>
            </a:extLst>
          </p:cNvPr>
          <p:cNvSpPr/>
          <p:nvPr/>
        </p:nvSpPr>
        <p:spPr>
          <a:xfrm>
            <a:off x="6148601" y="9151182"/>
            <a:ext cx="368300" cy="36576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a:p>
        </p:txBody>
      </p:sp>
      <p:sp>
        <p:nvSpPr>
          <p:cNvPr id="16" name="Oval 15">
            <a:extLst>
              <a:ext uri="{FF2B5EF4-FFF2-40B4-BE49-F238E27FC236}">
                <a16:creationId xmlns:a16="http://schemas.microsoft.com/office/drawing/2014/main" id="{7864A79E-7A44-9C4B-B1CD-A7042D341C26}"/>
              </a:ext>
            </a:extLst>
          </p:cNvPr>
          <p:cNvSpPr/>
          <p:nvPr/>
        </p:nvSpPr>
        <p:spPr>
          <a:xfrm>
            <a:off x="341099" y="416615"/>
            <a:ext cx="368300" cy="36576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a:p>
        </p:txBody>
      </p:sp>
      <p:sp>
        <p:nvSpPr>
          <p:cNvPr id="21" name="Metin kutusu 20">
            <a:extLst>
              <a:ext uri="{FF2B5EF4-FFF2-40B4-BE49-F238E27FC236}">
                <a16:creationId xmlns:a16="http://schemas.microsoft.com/office/drawing/2014/main" id="{31A7823A-0029-7644-869F-A1E956952D5A}"/>
              </a:ext>
            </a:extLst>
          </p:cNvPr>
          <p:cNvSpPr txBox="1"/>
          <p:nvPr/>
        </p:nvSpPr>
        <p:spPr>
          <a:xfrm rot="16200000">
            <a:off x="5528768" y="7959869"/>
            <a:ext cx="1856531" cy="276999"/>
          </a:xfrm>
          <a:prstGeom prst="rect">
            <a:avLst/>
          </a:prstGeom>
          <a:noFill/>
        </p:spPr>
        <p:txBody>
          <a:bodyPr wrap="square" rtlCol="0">
            <a:spAutoFit/>
          </a:bodyPr>
          <a:lstStyle/>
          <a:p>
            <a:r>
              <a:rPr lang="tr-TR" sz="1200" b="1" dirty="0">
                <a:solidFill>
                  <a:schemeClr val="tx1">
                    <a:lumMod val="75000"/>
                    <a:lumOff val="25000"/>
                  </a:schemeClr>
                </a:solidFill>
                <a:latin typeface="American Typewriter" panose="02090604020004020304" pitchFamily="18" charset="0"/>
              </a:rPr>
              <a:t>O</a:t>
            </a:r>
            <a:r>
              <a:rPr lang="tr-GB" sz="1200" b="1" dirty="0">
                <a:solidFill>
                  <a:schemeClr val="tx1">
                    <a:lumMod val="75000"/>
                    <a:lumOff val="25000"/>
                  </a:schemeClr>
                </a:solidFill>
                <a:latin typeface="American Typewriter" panose="02090604020004020304" pitchFamily="18" charset="0"/>
              </a:rPr>
              <a:t>kuloncesi_bilgesi</a:t>
            </a:r>
          </a:p>
        </p:txBody>
      </p:sp>
      <p:sp>
        <p:nvSpPr>
          <p:cNvPr id="22" name="Metin kutusu 21">
            <a:extLst>
              <a:ext uri="{FF2B5EF4-FFF2-40B4-BE49-F238E27FC236}">
                <a16:creationId xmlns:a16="http://schemas.microsoft.com/office/drawing/2014/main" id="{EC0F1A08-3799-3B4A-BEF0-D46662D926B0}"/>
              </a:ext>
            </a:extLst>
          </p:cNvPr>
          <p:cNvSpPr txBox="1"/>
          <p:nvPr/>
        </p:nvSpPr>
        <p:spPr>
          <a:xfrm>
            <a:off x="526975" y="4553704"/>
            <a:ext cx="5869673" cy="1754326"/>
          </a:xfrm>
          <a:prstGeom prst="rect">
            <a:avLst/>
          </a:prstGeom>
          <a:gradFill>
            <a:gsLst>
              <a:gs pos="100000">
                <a:srgbClr val="FFFF00"/>
              </a:gs>
              <a:gs pos="0">
                <a:schemeClr val="accent2">
                  <a:lumMod val="60000"/>
                  <a:lumOff val="40000"/>
                </a:schemeClr>
              </a:gs>
            </a:gsLst>
            <a:lin ang="2700000" scaled="1"/>
          </a:gradFill>
        </p:spPr>
        <p:txBody>
          <a:bodyPr wrap="square" rtlCol="0">
            <a:spAutoFit/>
          </a:bodyPr>
          <a:lstStyle/>
          <a:p>
            <a:r>
              <a:rPr lang="tr-TR" b="1" dirty="0">
                <a:latin typeface="Chalkboard" panose="03050602040202020205" pitchFamily="66" charset="0"/>
              </a:rPr>
              <a:t>5.Etkinlik </a:t>
            </a:r>
            <a:r>
              <a:rPr lang="tr-TR" sz="2000" b="1" dirty="0">
                <a:latin typeface="Chalkboard" panose="03050602040202020205" pitchFamily="66" charset="0"/>
              </a:rPr>
              <a:t>:</a:t>
            </a:r>
            <a:r>
              <a:rPr lang="tr-TR" sz="2400" b="1" dirty="0">
                <a:latin typeface="Chalkboard" panose="03050602040202020205" pitchFamily="66" charset="0"/>
              </a:rPr>
              <a:t>Nesnelerle örüntü çalışması </a:t>
            </a:r>
            <a:endParaRPr lang="tr-TR" sz="2000" b="1" dirty="0">
              <a:latin typeface="Chalkboard" panose="03050602040202020205" pitchFamily="66" charset="0"/>
            </a:endParaRPr>
          </a:p>
          <a:p>
            <a:r>
              <a:rPr lang="tr-TR" sz="2000" b="1" dirty="0">
                <a:latin typeface="Chalkboard" panose="03050602040202020205" pitchFamily="66" charset="0"/>
              </a:rPr>
              <a:t> </a:t>
            </a:r>
            <a:r>
              <a:rPr lang="tr-GB" b="1" dirty="0">
                <a:latin typeface="Chalkboard" panose="03050602040202020205" pitchFamily="66" charset="0"/>
              </a:rPr>
              <a:t>Süre: 20 DK</a:t>
            </a:r>
          </a:p>
          <a:p>
            <a:r>
              <a:rPr lang="tr-TR" sz="1600" b="1" dirty="0">
                <a:latin typeface="Chalkboard" panose="03050602040202020205" pitchFamily="66" charset="0"/>
              </a:rPr>
              <a:t>** Çocuğunuzun evde bulunan nohut, fasulye ve makarna ile örüntü çalışması yapmasına rehberlik edelim.</a:t>
            </a:r>
          </a:p>
          <a:p>
            <a:r>
              <a:rPr lang="tr-TR" sz="1600" b="1" dirty="0">
                <a:latin typeface="Chalkboard" panose="03050602040202020205" pitchFamily="66" charset="0"/>
              </a:rPr>
              <a:t>Sırayı bozmayacak şekilde her birinden önce birer tane daha sonra 2 şer ve 3 er şekilde dizip örüntü yapalım.</a:t>
            </a:r>
          </a:p>
        </p:txBody>
      </p:sp>
    </p:spTree>
    <p:extLst>
      <p:ext uri="{BB962C8B-B14F-4D97-AF65-F5344CB8AC3E}">
        <p14:creationId xmlns:p14="http://schemas.microsoft.com/office/powerpoint/2010/main" val="35059559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tx2">
                <a:lumMod val="20000"/>
                <a:lumOff val="80000"/>
              </a:schemeClr>
            </a:gs>
            <a:gs pos="0">
              <a:schemeClr val="accent2">
                <a:lumMod val="60000"/>
                <a:lumOff val="40000"/>
              </a:schemeClr>
            </a:gs>
            <a:gs pos="6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99E623B8-3329-AE49-B35D-DEE241E79BB9}"/>
              </a:ext>
            </a:extLst>
          </p:cNvPr>
          <p:cNvSpPr/>
          <p:nvPr/>
        </p:nvSpPr>
        <p:spPr>
          <a:xfrm>
            <a:off x="274320" y="248920"/>
            <a:ext cx="6380480" cy="9326880"/>
          </a:xfrm>
          <a:prstGeom prst="rect">
            <a:avLst/>
          </a:prstGeom>
          <a:noFill/>
          <a:ln w="571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a:p>
        </p:txBody>
      </p:sp>
      <p:sp>
        <p:nvSpPr>
          <p:cNvPr id="7" name="Dikdörtgen 6">
            <a:extLst>
              <a:ext uri="{FF2B5EF4-FFF2-40B4-BE49-F238E27FC236}">
                <a16:creationId xmlns:a16="http://schemas.microsoft.com/office/drawing/2014/main" id="{2A20537F-2823-A845-8CC0-8C97176DAE34}"/>
              </a:ext>
            </a:extLst>
          </p:cNvPr>
          <p:cNvSpPr/>
          <p:nvPr/>
        </p:nvSpPr>
        <p:spPr>
          <a:xfrm>
            <a:off x="203200" y="330200"/>
            <a:ext cx="6380480" cy="9326880"/>
          </a:xfrm>
          <a:prstGeom prst="rect">
            <a:avLst/>
          </a:prstGeom>
          <a:noFill/>
          <a:ln w="571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a:p>
        </p:txBody>
      </p:sp>
      <p:sp>
        <p:nvSpPr>
          <p:cNvPr id="8" name="Dikdörtgen 7">
            <a:extLst>
              <a:ext uri="{FF2B5EF4-FFF2-40B4-BE49-F238E27FC236}">
                <a16:creationId xmlns:a16="http://schemas.microsoft.com/office/drawing/2014/main" id="{E14403D7-2DE4-BB49-8919-5671F9A5C065}"/>
              </a:ext>
            </a:extLst>
          </p:cNvPr>
          <p:cNvSpPr/>
          <p:nvPr/>
        </p:nvSpPr>
        <p:spPr>
          <a:xfrm>
            <a:off x="238760" y="289560"/>
            <a:ext cx="6380480" cy="9326880"/>
          </a:xfrm>
          <a:prstGeom prst="rect">
            <a:avLst/>
          </a:prstGeom>
          <a:gradFill>
            <a:gsLst>
              <a:gs pos="100000">
                <a:schemeClr val="bg1"/>
              </a:gs>
              <a:gs pos="0">
                <a:schemeClr val="accent2">
                  <a:lumMod val="60000"/>
                  <a:lumOff val="40000"/>
                </a:schemeClr>
              </a:gs>
              <a:gs pos="0">
                <a:schemeClr val="accent1">
                  <a:tint val="23500"/>
                  <a:satMod val="160000"/>
                </a:schemeClr>
              </a:gs>
            </a:gsLst>
            <a:lin ang="2700000" scaled="1"/>
          </a:gradFill>
          <a:ln w="571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a:p>
        </p:txBody>
      </p:sp>
      <p:sp>
        <p:nvSpPr>
          <p:cNvPr id="10" name="Yay 9">
            <a:extLst>
              <a:ext uri="{FF2B5EF4-FFF2-40B4-BE49-F238E27FC236}">
                <a16:creationId xmlns:a16="http://schemas.microsoft.com/office/drawing/2014/main" id="{26046B59-4DB8-3348-9E1E-8C8DFC2E0A5F}"/>
              </a:ext>
            </a:extLst>
          </p:cNvPr>
          <p:cNvSpPr/>
          <p:nvPr/>
        </p:nvSpPr>
        <p:spPr>
          <a:xfrm rot="4459804">
            <a:off x="-504255" y="-243510"/>
            <a:ext cx="1142785" cy="1636249"/>
          </a:xfrm>
          <a:prstGeom prst="arc">
            <a:avLst/>
          </a:prstGeom>
          <a:ln w="57150">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GB"/>
          </a:p>
        </p:txBody>
      </p:sp>
      <p:sp>
        <p:nvSpPr>
          <p:cNvPr id="11" name="Yay 10">
            <a:extLst>
              <a:ext uri="{FF2B5EF4-FFF2-40B4-BE49-F238E27FC236}">
                <a16:creationId xmlns:a16="http://schemas.microsoft.com/office/drawing/2014/main" id="{C559487B-8E83-0D4F-BA36-B15CC3FEBE63}"/>
              </a:ext>
            </a:extLst>
          </p:cNvPr>
          <p:cNvSpPr/>
          <p:nvPr/>
        </p:nvSpPr>
        <p:spPr>
          <a:xfrm rot="4459804">
            <a:off x="-539816" y="-269484"/>
            <a:ext cx="1142785" cy="1636249"/>
          </a:xfrm>
          <a:prstGeom prst="arc">
            <a:avLst/>
          </a:prstGeom>
          <a:ln w="57150">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GB"/>
          </a:p>
        </p:txBody>
      </p:sp>
      <p:sp>
        <p:nvSpPr>
          <p:cNvPr id="12" name="Yay 11">
            <a:extLst>
              <a:ext uri="{FF2B5EF4-FFF2-40B4-BE49-F238E27FC236}">
                <a16:creationId xmlns:a16="http://schemas.microsoft.com/office/drawing/2014/main" id="{60122984-0EFD-D44E-B2E0-1A4C07164B67}"/>
              </a:ext>
            </a:extLst>
          </p:cNvPr>
          <p:cNvSpPr/>
          <p:nvPr/>
        </p:nvSpPr>
        <p:spPr>
          <a:xfrm rot="16200000">
            <a:off x="6118967" y="8712996"/>
            <a:ext cx="1142785" cy="1636249"/>
          </a:xfrm>
          <a:prstGeom prst="arc">
            <a:avLst/>
          </a:prstGeom>
          <a:ln w="57150">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GB"/>
          </a:p>
        </p:txBody>
      </p:sp>
      <p:sp>
        <p:nvSpPr>
          <p:cNvPr id="13" name="Yay 12">
            <a:extLst>
              <a:ext uri="{FF2B5EF4-FFF2-40B4-BE49-F238E27FC236}">
                <a16:creationId xmlns:a16="http://schemas.microsoft.com/office/drawing/2014/main" id="{2F285E4D-D8C4-F147-80AC-FA6F93B62693}"/>
              </a:ext>
            </a:extLst>
          </p:cNvPr>
          <p:cNvSpPr/>
          <p:nvPr/>
        </p:nvSpPr>
        <p:spPr>
          <a:xfrm rot="16200000">
            <a:off x="6126588" y="8757675"/>
            <a:ext cx="1142785" cy="1636249"/>
          </a:xfrm>
          <a:prstGeom prst="arc">
            <a:avLst/>
          </a:prstGeom>
          <a:ln w="57150">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GB"/>
          </a:p>
        </p:txBody>
      </p:sp>
      <p:sp>
        <p:nvSpPr>
          <p:cNvPr id="18" name="Metin kutusu 17">
            <a:extLst>
              <a:ext uri="{FF2B5EF4-FFF2-40B4-BE49-F238E27FC236}">
                <a16:creationId xmlns:a16="http://schemas.microsoft.com/office/drawing/2014/main" id="{00BD9F79-2619-B248-9F0D-3D41CB378830}"/>
              </a:ext>
            </a:extLst>
          </p:cNvPr>
          <p:cNvSpPr txBox="1"/>
          <p:nvPr/>
        </p:nvSpPr>
        <p:spPr>
          <a:xfrm>
            <a:off x="570511" y="1371716"/>
            <a:ext cx="5859280" cy="4278094"/>
          </a:xfrm>
          <a:prstGeom prst="rect">
            <a:avLst/>
          </a:prstGeom>
          <a:gradFill>
            <a:gsLst>
              <a:gs pos="55000">
                <a:schemeClr val="accent6">
                  <a:lumMod val="20000"/>
                  <a:lumOff val="80000"/>
                </a:schemeClr>
              </a:gs>
              <a:gs pos="0">
                <a:schemeClr val="accent2">
                  <a:lumMod val="60000"/>
                  <a:lumOff val="40000"/>
                </a:schemeClr>
              </a:gs>
            </a:gsLst>
            <a:lin ang="2700000" scaled="1"/>
          </a:gradFill>
        </p:spPr>
        <p:txBody>
          <a:bodyPr wrap="square" rtlCol="0">
            <a:spAutoFit/>
          </a:bodyPr>
          <a:lstStyle/>
          <a:p>
            <a:endParaRPr lang="tr-TR" sz="1600" b="1" dirty="0">
              <a:latin typeface="Chalkboard" panose="03050602040202020205" pitchFamily="66" charset="0"/>
            </a:endParaRPr>
          </a:p>
          <a:p>
            <a:r>
              <a:rPr lang="tr-TR" sz="1600" b="1" dirty="0">
                <a:latin typeface="Chalkboard" panose="03050602040202020205" pitchFamily="66" charset="0"/>
              </a:rPr>
              <a:t>1.Etkinlik : </a:t>
            </a:r>
            <a:r>
              <a:rPr lang="tr-TR" sz="2400" b="1" dirty="0">
                <a:latin typeface="Chalkboard" panose="03050602040202020205" pitchFamily="66" charset="0"/>
              </a:rPr>
              <a:t>Güne başlama zamanı</a:t>
            </a:r>
            <a:endParaRPr lang="tr-TR" sz="1600" b="1" dirty="0">
              <a:latin typeface="Chalkboard" panose="03050602040202020205" pitchFamily="66" charset="0"/>
            </a:endParaRPr>
          </a:p>
          <a:p>
            <a:r>
              <a:rPr lang="tr-GB" sz="1600" b="1" dirty="0">
                <a:latin typeface="Chalkboard" panose="03050602040202020205" pitchFamily="66" charset="0"/>
              </a:rPr>
              <a:t>Süre: 20 DK </a:t>
            </a:r>
          </a:p>
          <a:p>
            <a:endParaRPr lang="tr-GB" sz="1200" b="1" dirty="0">
              <a:latin typeface="Chalkboard" panose="03050602040202020205" pitchFamily="66" charset="0"/>
            </a:endParaRPr>
          </a:p>
          <a:p>
            <a:r>
              <a:rPr lang="tr-TR" sz="1600" b="1" dirty="0">
                <a:latin typeface="Chalkboard" panose="03050602040202020205" pitchFamily="66" charset="0"/>
              </a:rPr>
              <a:t>**Çocuğunuzu sabah uyandığında yatağını düzeltmesi elini yüzünü yıkaması için rehberlik edin.</a:t>
            </a:r>
          </a:p>
          <a:p>
            <a:r>
              <a:rPr lang="tr-TR" sz="1600" b="1" dirty="0">
                <a:latin typeface="Chalkboard" panose="03050602040202020205" pitchFamily="66" charset="0"/>
              </a:rPr>
              <a:t>Sabah kahvaltısında size yardım etmesi için ufak sorumluluklar vererek cesaretlendirebilirsiniz.</a:t>
            </a:r>
          </a:p>
          <a:p>
            <a:r>
              <a:rPr lang="tr-TR" sz="1600" b="1" dirty="0">
                <a:latin typeface="Chalkboard" panose="03050602040202020205" pitchFamily="66" charset="0"/>
              </a:rPr>
              <a:t>Bugün günlerden hangi gün, hangi mevsimdeyiz, bugün hava nasıl, hangi aydayız gibi sorular soralım. Camdan dışarıya bakarak hava ile ilgili gözlemleri yapalım.</a:t>
            </a:r>
          </a:p>
          <a:p>
            <a:r>
              <a:rPr lang="tr-TR" sz="1600" b="1" dirty="0">
                <a:latin typeface="Chalkboard" panose="03050602040202020205" pitchFamily="66" charset="0"/>
              </a:rPr>
              <a:t>Toplanma ve temizlik yapıldıktan sonra müzik eşliğinde ailece jimnastik veya spor hareketleri yapabilirsiniz.</a:t>
            </a:r>
          </a:p>
          <a:p>
            <a:r>
              <a:rPr lang="tr-TR" sz="1600" b="1" dirty="0" err="1">
                <a:latin typeface="Chalkboard" panose="03050602040202020205" pitchFamily="66" charset="0"/>
              </a:rPr>
              <a:t>Eba</a:t>
            </a:r>
            <a:r>
              <a:rPr lang="tr-TR" sz="1600" b="1" dirty="0">
                <a:latin typeface="Chalkboard" panose="03050602040202020205" pitchFamily="66" charset="0"/>
              </a:rPr>
              <a:t> Anaokulu TV </a:t>
            </a:r>
            <a:r>
              <a:rPr lang="tr-TR" sz="1600" b="1" dirty="0" err="1">
                <a:latin typeface="Chalkboard" panose="03050602040202020205" pitchFamily="66" charset="0"/>
              </a:rPr>
              <a:t>izeyebilirsiniz</a:t>
            </a:r>
            <a:r>
              <a:rPr lang="tr-TR" sz="1600" b="1" dirty="0">
                <a:latin typeface="Chalkboard" panose="03050602040202020205" pitchFamily="66" charset="0"/>
              </a:rPr>
              <a:t>.</a:t>
            </a:r>
          </a:p>
          <a:p>
            <a:endParaRPr lang="tr-TR" sz="1600" b="1" dirty="0">
              <a:latin typeface="Chalkboard" panose="03050602040202020205" pitchFamily="66" charset="0"/>
            </a:endParaRPr>
          </a:p>
          <a:p>
            <a:r>
              <a:rPr lang="tr-TR" sz="1600" b="1" dirty="0">
                <a:latin typeface="Chalkboard" panose="03050602040202020205" pitchFamily="66" charset="0"/>
                <a:hlinkClick r:id="rId2"/>
              </a:rPr>
              <a:t>https://www.youtube.com/watch?v=G2_jen23Kfk</a:t>
            </a:r>
            <a:endParaRPr lang="tr-TR" sz="1600" b="1" dirty="0">
              <a:latin typeface="Chalkboard" panose="03050602040202020205" pitchFamily="66" charset="0"/>
            </a:endParaRPr>
          </a:p>
          <a:p>
            <a:endParaRPr lang="tr-TR" sz="1200" b="1" dirty="0">
              <a:latin typeface="Chalkboard" panose="03050602040202020205" pitchFamily="66" charset="0"/>
            </a:endParaRPr>
          </a:p>
        </p:txBody>
      </p:sp>
      <p:sp>
        <p:nvSpPr>
          <p:cNvPr id="15" name="Metin kutusu 14">
            <a:extLst>
              <a:ext uri="{FF2B5EF4-FFF2-40B4-BE49-F238E27FC236}">
                <a16:creationId xmlns:a16="http://schemas.microsoft.com/office/drawing/2014/main" id="{8AD59077-D97E-CD4E-8077-46106F268C63}"/>
              </a:ext>
            </a:extLst>
          </p:cNvPr>
          <p:cNvSpPr txBox="1"/>
          <p:nvPr/>
        </p:nvSpPr>
        <p:spPr>
          <a:xfrm>
            <a:off x="973625" y="536286"/>
            <a:ext cx="5323566" cy="769441"/>
          </a:xfrm>
          <a:prstGeom prst="rect">
            <a:avLst/>
          </a:prstGeom>
          <a:gradFill>
            <a:gsLst>
              <a:gs pos="9000">
                <a:schemeClr val="accent2">
                  <a:lumMod val="20000"/>
                  <a:lumOff val="80000"/>
                </a:schemeClr>
              </a:gs>
              <a:gs pos="0">
                <a:schemeClr val="accent1">
                  <a:lumMod val="60000"/>
                  <a:lumOff val="40000"/>
                </a:schemeClr>
              </a:gs>
            </a:gsLst>
            <a:lin ang="2700000" scaled="1"/>
          </a:gradFill>
        </p:spPr>
        <p:txBody>
          <a:bodyPr wrap="square" rtlCol="0">
            <a:spAutoFit/>
          </a:bodyPr>
          <a:lstStyle/>
          <a:p>
            <a:pPr algn="ctr"/>
            <a:r>
              <a:rPr lang="tr-GB" sz="2400" b="1" dirty="0">
                <a:latin typeface="American Typewriter" panose="02090604020004020304" pitchFamily="18" charset="0"/>
              </a:rPr>
              <a:t>1 ARALIK 2020</a:t>
            </a:r>
            <a:r>
              <a:rPr lang="tr-GB" sz="2000" b="1" dirty="0">
                <a:latin typeface="American Typewriter" panose="02090604020004020304" pitchFamily="18" charset="0"/>
              </a:rPr>
              <a:t> </a:t>
            </a:r>
            <a:r>
              <a:rPr lang="tr-GB" sz="2400" b="1" dirty="0">
                <a:latin typeface="American Typewriter" panose="02090604020004020304" pitchFamily="18" charset="0"/>
              </a:rPr>
              <a:t>SALI</a:t>
            </a:r>
          </a:p>
          <a:p>
            <a:pPr algn="ctr"/>
            <a:r>
              <a:rPr lang="tr-GB" sz="2000" b="1" dirty="0">
                <a:latin typeface="American Typewriter" panose="02090604020004020304" pitchFamily="18" charset="0"/>
              </a:rPr>
              <a:t>UZAKTAN EĞİTİM EV ETKİNLİKLERİ</a:t>
            </a:r>
          </a:p>
        </p:txBody>
      </p:sp>
      <p:sp>
        <p:nvSpPr>
          <p:cNvPr id="16" name="Metin kutusu 15">
            <a:extLst>
              <a:ext uri="{FF2B5EF4-FFF2-40B4-BE49-F238E27FC236}">
                <a16:creationId xmlns:a16="http://schemas.microsoft.com/office/drawing/2014/main" id="{211AA20A-C0D2-F94B-BFC1-6AD079994DB2}"/>
              </a:ext>
            </a:extLst>
          </p:cNvPr>
          <p:cNvSpPr txBox="1"/>
          <p:nvPr/>
        </p:nvSpPr>
        <p:spPr>
          <a:xfrm>
            <a:off x="698271" y="5998379"/>
            <a:ext cx="5190008" cy="3108543"/>
          </a:xfrm>
          <a:prstGeom prst="rect">
            <a:avLst/>
          </a:prstGeom>
          <a:gradFill>
            <a:gsLst>
              <a:gs pos="55000">
                <a:schemeClr val="accent4">
                  <a:lumMod val="60000"/>
                  <a:lumOff val="40000"/>
                </a:schemeClr>
              </a:gs>
              <a:gs pos="32000">
                <a:schemeClr val="accent2">
                  <a:lumMod val="60000"/>
                  <a:lumOff val="40000"/>
                </a:schemeClr>
              </a:gs>
            </a:gsLst>
            <a:lin ang="2700000" scaled="1"/>
          </a:gradFill>
        </p:spPr>
        <p:txBody>
          <a:bodyPr wrap="square" rtlCol="0">
            <a:spAutoFit/>
          </a:bodyPr>
          <a:lstStyle/>
          <a:p>
            <a:endParaRPr lang="tr-TR" sz="1600" b="1" dirty="0">
              <a:latin typeface="Chalkboard" panose="03050602040202020205" pitchFamily="66" charset="0"/>
            </a:endParaRPr>
          </a:p>
          <a:p>
            <a:r>
              <a:rPr lang="tr-TR" sz="1600" b="1" dirty="0">
                <a:latin typeface="Chalkboard" panose="03050602040202020205" pitchFamily="66" charset="0"/>
              </a:rPr>
              <a:t>2.Etkinlik : </a:t>
            </a:r>
            <a:r>
              <a:rPr lang="tr-TR" sz="2400" b="1" dirty="0">
                <a:latin typeface="Chalkboard" panose="03050602040202020205" pitchFamily="66" charset="0"/>
              </a:rPr>
              <a:t>Oyun zamanı</a:t>
            </a:r>
            <a:endParaRPr lang="tr-TR" sz="1600" b="1" dirty="0">
              <a:latin typeface="Chalkboard" panose="03050602040202020205" pitchFamily="66" charset="0"/>
            </a:endParaRPr>
          </a:p>
          <a:p>
            <a:r>
              <a:rPr lang="tr-GB" sz="1600" b="1" dirty="0">
                <a:latin typeface="Chalkboard" panose="03050602040202020205" pitchFamily="66" charset="0"/>
              </a:rPr>
              <a:t>Süre: 20 DK </a:t>
            </a:r>
          </a:p>
          <a:p>
            <a:endParaRPr lang="tr-GB" sz="1200" b="1" dirty="0">
              <a:latin typeface="Chalkboard" panose="03050602040202020205" pitchFamily="66" charset="0"/>
            </a:endParaRPr>
          </a:p>
          <a:p>
            <a:r>
              <a:rPr lang="tr-TR" sz="1600" b="1" dirty="0">
                <a:latin typeface="Chalkboard" panose="03050602040202020205" pitchFamily="66" charset="0"/>
              </a:rPr>
              <a:t>**Çocuğunuza oyun zamanında oynamak istediği oyunu için onu yönlendirelim İstediği oyun materyallerini seçmesine fırsat vererek oyunlarında ona rehberlik etmenin yanı sıra onunla birlikte oyun kurabilir ve oyun arkadaşı olabilirsiniz.</a:t>
            </a:r>
          </a:p>
          <a:p>
            <a:r>
              <a:rPr lang="tr-TR" sz="1600" b="1" dirty="0">
                <a:latin typeface="Chalkboard" panose="03050602040202020205" pitchFamily="66" charset="0"/>
              </a:rPr>
              <a:t>Oyun sırasında yaratıcı düşünme yeteneğinin gelişmesi için ilgisini çekebilecek sorular soralım ve onun da size soracağı sorulara cevap verelim.</a:t>
            </a:r>
            <a:endParaRPr lang="tr-TR" sz="1200" b="1" dirty="0">
              <a:latin typeface="Chalkboard" panose="03050602040202020205" pitchFamily="66" charset="0"/>
            </a:endParaRPr>
          </a:p>
        </p:txBody>
      </p:sp>
      <p:sp>
        <p:nvSpPr>
          <p:cNvPr id="19" name="Oval 18">
            <a:extLst>
              <a:ext uri="{FF2B5EF4-FFF2-40B4-BE49-F238E27FC236}">
                <a16:creationId xmlns:a16="http://schemas.microsoft.com/office/drawing/2014/main" id="{7F9A9538-0CD3-1748-BDD3-36D1C1849EC9}"/>
              </a:ext>
            </a:extLst>
          </p:cNvPr>
          <p:cNvSpPr/>
          <p:nvPr/>
        </p:nvSpPr>
        <p:spPr>
          <a:xfrm>
            <a:off x="6161784" y="9201172"/>
            <a:ext cx="368300" cy="36576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a:p>
        </p:txBody>
      </p:sp>
      <p:sp>
        <p:nvSpPr>
          <p:cNvPr id="20" name="Oval 19">
            <a:extLst>
              <a:ext uri="{FF2B5EF4-FFF2-40B4-BE49-F238E27FC236}">
                <a16:creationId xmlns:a16="http://schemas.microsoft.com/office/drawing/2014/main" id="{58079227-A904-9B40-BE16-FAD550724C97}"/>
              </a:ext>
            </a:extLst>
          </p:cNvPr>
          <p:cNvSpPr/>
          <p:nvPr/>
        </p:nvSpPr>
        <p:spPr>
          <a:xfrm>
            <a:off x="302504" y="442678"/>
            <a:ext cx="368300" cy="36576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a:p>
        </p:txBody>
      </p:sp>
      <p:sp>
        <p:nvSpPr>
          <p:cNvPr id="22" name="Metin kutusu 21">
            <a:extLst>
              <a:ext uri="{FF2B5EF4-FFF2-40B4-BE49-F238E27FC236}">
                <a16:creationId xmlns:a16="http://schemas.microsoft.com/office/drawing/2014/main" id="{E9A9A532-1A14-CF4A-9DE0-F7F7619D31AF}"/>
              </a:ext>
            </a:extLst>
          </p:cNvPr>
          <p:cNvSpPr txBox="1"/>
          <p:nvPr/>
        </p:nvSpPr>
        <p:spPr>
          <a:xfrm rot="16200000">
            <a:off x="5497485" y="7596136"/>
            <a:ext cx="1864613" cy="307777"/>
          </a:xfrm>
          <a:prstGeom prst="rect">
            <a:avLst/>
          </a:prstGeom>
          <a:noFill/>
        </p:spPr>
        <p:txBody>
          <a:bodyPr wrap="none" rtlCol="0">
            <a:spAutoFit/>
          </a:bodyPr>
          <a:lstStyle/>
          <a:p>
            <a:r>
              <a:rPr lang="tr-TR" sz="1400" b="1" dirty="0">
                <a:solidFill>
                  <a:schemeClr val="tx1">
                    <a:lumMod val="75000"/>
                    <a:lumOff val="25000"/>
                  </a:schemeClr>
                </a:solidFill>
                <a:latin typeface="American Typewriter" panose="02090604020004020304" pitchFamily="18" charset="0"/>
              </a:rPr>
              <a:t>O</a:t>
            </a:r>
            <a:r>
              <a:rPr lang="tr-GB" sz="1400" b="1" dirty="0">
                <a:solidFill>
                  <a:schemeClr val="tx1">
                    <a:lumMod val="75000"/>
                    <a:lumOff val="25000"/>
                  </a:schemeClr>
                </a:solidFill>
                <a:latin typeface="American Typewriter" panose="02090604020004020304" pitchFamily="18" charset="0"/>
              </a:rPr>
              <a:t>kuloncesi_bilgesi</a:t>
            </a:r>
          </a:p>
        </p:txBody>
      </p:sp>
    </p:spTree>
    <p:extLst>
      <p:ext uri="{BB962C8B-B14F-4D97-AF65-F5344CB8AC3E}">
        <p14:creationId xmlns:p14="http://schemas.microsoft.com/office/powerpoint/2010/main" val="16438447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99E623B8-3329-AE49-B35D-DEE241E79BB9}"/>
              </a:ext>
            </a:extLst>
          </p:cNvPr>
          <p:cNvSpPr/>
          <p:nvPr/>
        </p:nvSpPr>
        <p:spPr>
          <a:xfrm>
            <a:off x="274320" y="248920"/>
            <a:ext cx="6380480" cy="9326880"/>
          </a:xfrm>
          <a:prstGeom prst="rect">
            <a:avLst/>
          </a:prstGeom>
          <a:noFill/>
          <a:ln w="571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a:p>
        </p:txBody>
      </p:sp>
      <p:sp>
        <p:nvSpPr>
          <p:cNvPr id="7" name="Dikdörtgen 6">
            <a:extLst>
              <a:ext uri="{FF2B5EF4-FFF2-40B4-BE49-F238E27FC236}">
                <a16:creationId xmlns:a16="http://schemas.microsoft.com/office/drawing/2014/main" id="{2A20537F-2823-A845-8CC0-8C97176DAE34}"/>
              </a:ext>
            </a:extLst>
          </p:cNvPr>
          <p:cNvSpPr/>
          <p:nvPr/>
        </p:nvSpPr>
        <p:spPr>
          <a:xfrm>
            <a:off x="203200" y="330200"/>
            <a:ext cx="6380480" cy="9326880"/>
          </a:xfrm>
          <a:prstGeom prst="rect">
            <a:avLst/>
          </a:prstGeom>
          <a:noFill/>
          <a:ln w="571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a:p>
        </p:txBody>
      </p:sp>
      <p:sp>
        <p:nvSpPr>
          <p:cNvPr id="8" name="Dikdörtgen 7">
            <a:hlinkClick r:id="rId2"/>
            <a:extLst>
              <a:ext uri="{FF2B5EF4-FFF2-40B4-BE49-F238E27FC236}">
                <a16:creationId xmlns:a16="http://schemas.microsoft.com/office/drawing/2014/main" id="{E14403D7-2DE4-BB49-8919-5671F9A5C065}"/>
              </a:ext>
            </a:extLst>
          </p:cNvPr>
          <p:cNvSpPr/>
          <p:nvPr/>
        </p:nvSpPr>
        <p:spPr>
          <a:xfrm>
            <a:off x="238760" y="289560"/>
            <a:ext cx="6380480" cy="9326880"/>
          </a:xfrm>
          <a:prstGeom prst="rect">
            <a:avLst/>
          </a:prstGeom>
          <a:gradFill>
            <a:gsLst>
              <a:gs pos="100000">
                <a:srgbClr val="92D050"/>
              </a:gs>
              <a:gs pos="0">
                <a:schemeClr val="accent2">
                  <a:lumMod val="60000"/>
                  <a:lumOff val="40000"/>
                </a:schemeClr>
              </a:gs>
              <a:gs pos="45000">
                <a:schemeClr val="accent1">
                  <a:tint val="23500"/>
                  <a:satMod val="160000"/>
                </a:schemeClr>
              </a:gs>
            </a:gsLst>
            <a:lin ang="2700000" scaled="1"/>
          </a:gradFill>
          <a:ln w="571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err="1"/>
              <a:t>https</a:t>
            </a:r>
            <a:r>
              <a:rPr lang="tr-TR" dirty="0"/>
              <a:t>://</a:t>
            </a:r>
            <a:r>
              <a:rPr lang="tr-TR" dirty="0" err="1"/>
              <a:t>www.youtube.com</a:t>
            </a:r>
            <a:r>
              <a:rPr lang="tr-TR" dirty="0"/>
              <a:t>/</a:t>
            </a:r>
            <a:r>
              <a:rPr lang="tr-TR" dirty="0" err="1"/>
              <a:t>watch?v</a:t>
            </a:r>
            <a:r>
              <a:rPr lang="tr-TR" dirty="0"/>
              <a:t>=F-UiVfkT9bY</a:t>
            </a:r>
            <a:endParaRPr lang="tr-GB" dirty="0"/>
          </a:p>
        </p:txBody>
      </p:sp>
      <p:sp>
        <p:nvSpPr>
          <p:cNvPr id="10" name="Yay 9">
            <a:extLst>
              <a:ext uri="{FF2B5EF4-FFF2-40B4-BE49-F238E27FC236}">
                <a16:creationId xmlns:a16="http://schemas.microsoft.com/office/drawing/2014/main" id="{26046B59-4DB8-3348-9E1E-8C8DFC2E0A5F}"/>
              </a:ext>
            </a:extLst>
          </p:cNvPr>
          <p:cNvSpPr/>
          <p:nvPr/>
        </p:nvSpPr>
        <p:spPr>
          <a:xfrm rot="4459804">
            <a:off x="-504255" y="-243510"/>
            <a:ext cx="1142785" cy="1636249"/>
          </a:xfrm>
          <a:prstGeom prst="arc">
            <a:avLst/>
          </a:prstGeom>
          <a:ln w="57150">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GB"/>
          </a:p>
        </p:txBody>
      </p:sp>
      <p:sp>
        <p:nvSpPr>
          <p:cNvPr id="11" name="Yay 10">
            <a:extLst>
              <a:ext uri="{FF2B5EF4-FFF2-40B4-BE49-F238E27FC236}">
                <a16:creationId xmlns:a16="http://schemas.microsoft.com/office/drawing/2014/main" id="{C559487B-8E83-0D4F-BA36-B15CC3FEBE63}"/>
              </a:ext>
            </a:extLst>
          </p:cNvPr>
          <p:cNvSpPr/>
          <p:nvPr/>
        </p:nvSpPr>
        <p:spPr>
          <a:xfrm rot="4459804">
            <a:off x="-539816" y="-269484"/>
            <a:ext cx="1142785" cy="1636249"/>
          </a:xfrm>
          <a:prstGeom prst="arc">
            <a:avLst/>
          </a:prstGeom>
          <a:ln w="57150">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GB"/>
          </a:p>
        </p:txBody>
      </p:sp>
      <p:sp>
        <p:nvSpPr>
          <p:cNvPr id="12" name="Yay 11">
            <a:extLst>
              <a:ext uri="{FF2B5EF4-FFF2-40B4-BE49-F238E27FC236}">
                <a16:creationId xmlns:a16="http://schemas.microsoft.com/office/drawing/2014/main" id="{60122984-0EFD-D44E-B2E0-1A4C07164B67}"/>
              </a:ext>
            </a:extLst>
          </p:cNvPr>
          <p:cNvSpPr/>
          <p:nvPr/>
        </p:nvSpPr>
        <p:spPr>
          <a:xfrm rot="16200000">
            <a:off x="6118967" y="8712996"/>
            <a:ext cx="1142785" cy="1636249"/>
          </a:xfrm>
          <a:prstGeom prst="arc">
            <a:avLst/>
          </a:prstGeom>
          <a:ln w="57150">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GB"/>
          </a:p>
        </p:txBody>
      </p:sp>
      <p:sp>
        <p:nvSpPr>
          <p:cNvPr id="13" name="Yay 12">
            <a:extLst>
              <a:ext uri="{FF2B5EF4-FFF2-40B4-BE49-F238E27FC236}">
                <a16:creationId xmlns:a16="http://schemas.microsoft.com/office/drawing/2014/main" id="{2F285E4D-D8C4-F147-80AC-FA6F93B62693}"/>
              </a:ext>
            </a:extLst>
          </p:cNvPr>
          <p:cNvSpPr/>
          <p:nvPr/>
        </p:nvSpPr>
        <p:spPr>
          <a:xfrm rot="16200000">
            <a:off x="6126588" y="8757675"/>
            <a:ext cx="1142785" cy="1636249"/>
          </a:xfrm>
          <a:prstGeom prst="arc">
            <a:avLst/>
          </a:prstGeom>
          <a:ln w="57150">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GB"/>
          </a:p>
        </p:txBody>
      </p:sp>
      <p:sp>
        <p:nvSpPr>
          <p:cNvPr id="15" name="Metin kutusu 14">
            <a:extLst>
              <a:ext uri="{FF2B5EF4-FFF2-40B4-BE49-F238E27FC236}">
                <a16:creationId xmlns:a16="http://schemas.microsoft.com/office/drawing/2014/main" id="{8AD59077-D97E-CD4E-8077-46106F268C63}"/>
              </a:ext>
            </a:extLst>
          </p:cNvPr>
          <p:cNvSpPr txBox="1"/>
          <p:nvPr/>
        </p:nvSpPr>
        <p:spPr>
          <a:xfrm>
            <a:off x="802776" y="548640"/>
            <a:ext cx="5323566" cy="769441"/>
          </a:xfrm>
          <a:prstGeom prst="rect">
            <a:avLst/>
          </a:prstGeom>
          <a:gradFill>
            <a:gsLst>
              <a:gs pos="9000">
                <a:schemeClr val="accent2">
                  <a:lumMod val="20000"/>
                  <a:lumOff val="80000"/>
                </a:schemeClr>
              </a:gs>
              <a:gs pos="0">
                <a:schemeClr val="accent1">
                  <a:lumMod val="60000"/>
                  <a:lumOff val="40000"/>
                </a:schemeClr>
              </a:gs>
            </a:gsLst>
            <a:lin ang="2700000" scaled="1"/>
          </a:gradFill>
        </p:spPr>
        <p:txBody>
          <a:bodyPr wrap="square" rtlCol="0">
            <a:spAutoFit/>
          </a:bodyPr>
          <a:lstStyle/>
          <a:p>
            <a:pPr algn="ctr"/>
            <a:r>
              <a:rPr lang="tr-GB" sz="2400" b="1" dirty="0">
                <a:latin typeface="American Typewriter" panose="02090604020004020304" pitchFamily="18" charset="0"/>
              </a:rPr>
              <a:t>1 ARALIK 2020</a:t>
            </a:r>
            <a:r>
              <a:rPr lang="tr-GB" sz="2000" b="1" dirty="0">
                <a:latin typeface="American Typewriter" panose="02090604020004020304" pitchFamily="18" charset="0"/>
              </a:rPr>
              <a:t> </a:t>
            </a:r>
            <a:r>
              <a:rPr lang="tr-GB" sz="2400" b="1" dirty="0">
                <a:latin typeface="American Typewriter" panose="02090604020004020304" pitchFamily="18" charset="0"/>
              </a:rPr>
              <a:t>SALI</a:t>
            </a:r>
          </a:p>
          <a:p>
            <a:pPr algn="ctr"/>
            <a:r>
              <a:rPr lang="tr-GB" sz="2000" b="1" dirty="0">
                <a:latin typeface="American Typewriter" panose="02090604020004020304" pitchFamily="18" charset="0"/>
              </a:rPr>
              <a:t>UZAKTAN EĞİTİM EV ETKİNLİKLERİ</a:t>
            </a:r>
          </a:p>
        </p:txBody>
      </p:sp>
      <p:sp>
        <p:nvSpPr>
          <p:cNvPr id="19" name="Oval 18">
            <a:extLst>
              <a:ext uri="{FF2B5EF4-FFF2-40B4-BE49-F238E27FC236}">
                <a16:creationId xmlns:a16="http://schemas.microsoft.com/office/drawing/2014/main" id="{1EDB95D3-EA22-9445-A119-114509025274}"/>
              </a:ext>
            </a:extLst>
          </p:cNvPr>
          <p:cNvSpPr/>
          <p:nvPr/>
        </p:nvSpPr>
        <p:spPr>
          <a:xfrm>
            <a:off x="6161784" y="9201172"/>
            <a:ext cx="368300" cy="36576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a:p>
        </p:txBody>
      </p:sp>
      <p:sp>
        <p:nvSpPr>
          <p:cNvPr id="20" name="Oval 19">
            <a:extLst>
              <a:ext uri="{FF2B5EF4-FFF2-40B4-BE49-F238E27FC236}">
                <a16:creationId xmlns:a16="http://schemas.microsoft.com/office/drawing/2014/main" id="{15440FA6-D4CA-2C49-BABA-1B5B480A41EB}"/>
              </a:ext>
            </a:extLst>
          </p:cNvPr>
          <p:cNvSpPr/>
          <p:nvPr/>
        </p:nvSpPr>
        <p:spPr>
          <a:xfrm>
            <a:off x="330985" y="408085"/>
            <a:ext cx="368300" cy="36576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a:p>
        </p:txBody>
      </p:sp>
      <p:sp>
        <p:nvSpPr>
          <p:cNvPr id="16" name="Metin kutusu 15">
            <a:extLst>
              <a:ext uri="{FF2B5EF4-FFF2-40B4-BE49-F238E27FC236}">
                <a16:creationId xmlns:a16="http://schemas.microsoft.com/office/drawing/2014/main" id="{9DFB270D-DF25-9841-A2E7-9DB683C3F380}"/>
              </a:ext>
            </a:extLst>
          </p:cNvPr>
          <p:cNvSpPr txBox="1"/>
          <p:nvPr/>
        </p:nvSpPr>
        <p:spPr>
          <a:xfrm>
            <a:off x="529542" y="1440696"/>
            <a:ext cx="5870034" cy="7478970"/>
          </a:xfrm>
          <a:prstGeom prst="rect">
            <a:avLst/>
          </a:prstGeom>
          <a:gradFill>
            <a:gsLst>
              <a:gs pos="1000">
                <a:schemeClr val="accent6"/>
              </a:gs>
              <a:gs pos="24000">
                <a:schemeClr val="accent2">
                  <a:lumMod val="40000"/>
                  <a:lumOff val="60000"/>
                </a:schemeClr>
              </a:gs>
            </a:gsLst>
            <a:lin ang="2700000" scaled="1"/>
          </a:gradFill>
        </p:spPr>
        <p:txBody>
          <a:bodyPr wrap="square" rtlCol="0">
            <a:spAutoFit/>
          </a:bodyPr>
          <a:lstStyle/>
          <a:p>
            <a:r>
              <a:rPr lang="tr-TR" sz="1600" b="1" dirty="0">
                <a:latin typeface="Chalkboard" panose="03050602040202020205" pitchFamily="66" charset="0"/>
              </a:rPr>
              <a:t>3.4.5.6.Etkinlik : </a:t>
            </a:r>
            <a:r>
              <a:rPr lang="tr-TR" sz="2400" b="1" dirty="0">
                <a:latin typeface="Chalkboard" panose="03050602040202020205" pitchFamily="66" charset="0"/>
              </a:rPr>
              <a:t>Turuncu renk çalışmaları</a:t>
            </a:r>
            <a:endParaRPr lang="tr-TR" sz="1600" b="1" dirty="0">
              <a:latin typeface="Chalkboard" panose="03050602040202020205" pitchFamily="66" charset="0"/>
            </a:endParaRPr>
          </a:p>
          <a:p>
            <a:r>
              <a:rPr lang="tr-GB" sz="1600" b="1" dirty="0">
                <a:latin typeface="Chalkboard" panose="03050602040202020205" pitchFamily="66" charset="0"/>
              </a:rPr>
              <a:t>Süre: 20+20 +20+20 dk</a:t>
            </a:r>
          </a:p>
          <a:p>
            <a:endParaRPr lang="tr-GB" sz="1600" b="1" dirty="0">
              <a:latin typeface="Chalkboard" panose="03050602040202020205" pitchFamily="66" charset="0"/>
            </a:endParaRPr>
          </a:p>
          <a:p>
            <a:endParaRPr lang="tr-GB" sz="1600" b="1" dirty="0">
              <a:latin typeface="Chalkboard" panose="03050602040202020205" pitchFamily="66" charset="0"/>
            </a:endParaRPr>
          </a:p>
          <a:p>
            <a:r>
              <a:rPr lang="tr-GB" b="1" dirty="0">
                <a:latin typeface="Chalkboard" panose="03050602040202020205" pitchFamily="66" charset="0"/>
              </a:rPr>
              <a:t>Elinize aldığınız turuncu bir nesne ile dikkat çekip elinizdeki rengi sorun.youtubeden TURUNCU şarkısını açalım.Şarkı eşliğinde  bu renkle ilgili evde birlikte dolaşarak turuncu renkli eşyalar bulup masaya koyalım.Herkesin bulduğu  turuncu eşya ve nesneri sayalım.Turuncuyu ve tonlarına dikkat çekelim.Turuncu meyvelerin neler olduğunu çocuğunuza sorun.</a:t>
            </a:r>
          </a:p>
          <a:p>
            <a:r>
              <a:rPr lang="tr-TR" b="1" dirty="0">
                <a:latin typeface="Chalkboard" panose="03050602040202020205" pitchFamily="66" charset="0"/>
              </a:rPr>
              <a:t>D</a:t>
            </a:r>
            <a:r>
              <a:rPr lang="tr-GB" b="1" dirty="0">
                <a:latin typeface="Chalkboard" panose="03050602040202020205" pitchFamily="66" charset="0"/>
              </a:rPr>
              <a:t>aha sonra evdeki boyalarını kullanarak  bir bardağa sırasıyla kırmızı ve sarı  boyalarını koymasını isteyelim.</a:t>
            </a:r>
          </a:p>
          <a:p>
            <a:r>
              <a:rPr lang="tr-TR" b="1" dirty="0">
                <a:latin typeface="Chalkboard" panose="03050602040202020205" pitchFamily="66" charset="0"/>
              </a:rPr>
              <a:t>K</a:t>
            </a:r>
            <a:r>
              <a:rPr lang="tr-GB" b="1" dirty="0">
                <a:latin typeface="Chalkboard" panose="03050602040202020205" pitchFamily="66" charset="0"/>
              </a:rPr>
              <a:t>ırmızı ve sarının karışımından elde edeceğimizi rengi bulması çin renkleri birbirine karıştırmasınıı isteyelim.</a:t>
            </a:r>
          </a:p>
          <a:p>
            <a:r>
              <a:rPr lang="tr-TR" b="1" dirty="0">
                <a:latin typeface="Chalkboard" panose="03050602040202020205" pitchFamily="66" charset="0"/>
              </a:rPr>
              <a:t>Ç</a:t>
            </a:r>
            <a:r>
              <a:rPr lang="tr-GB" b="1" dirty="0">
                <a:latin typeface="Chalkboard" panose="03050602040202020205" pitchFamily="66" charset="0"/>
              </a:rPr>
              <a:t>ıkan sonucu inceleyelim.</a:t>
            </a:r>
          </a:p>
          <a:p>
            <a:r>
              <a:rPr lang="tr-TR" b="1" dirty="0">
                <a:latin typeface="Chalkboard" panose="03050602040202020205" pitchFamily="66" charset="0"/>
              </a:rPr>
              <a:t>Ö</a:t>
            </a:r>
            <a:r>
              <a:rPr lang="tr-GB" b="1" dirty="0">
                <a:latin typeface="Chalkboard" panose="03050602040202020205" pitchFamily="66" charset="0"/>
              </a:rPr>
              <a:t>nerilen videolar:</a:t>
            </a:r>
          </a:p>
          <a:p>
            <a:endParaRPr lang="tr-TR" b="1" dirty="0">
              <a:latin typeface="Chalkboard" panose="03050602040202020205" pitchFamily="66" charset="0"/>
              <a:hlinkClick r:id="rId2"/>
            </a:endParaRPr>
          </a:p>
          <a:p>
            <a:r>
              <a:rPr lang="tr-TR" b="1" dirty="0">
                <a:latin typeface="Chalkboard" panose="03050602040202020205" pitchFamily="66" charset="0"/>
                <a:hlinkClick r:id="rId2"/>
              </a:rPr>
              <a:t>https://www.youtube.com/watch?v=F-UiVfkT9bY</a:t>
            </a:r>
            <a:endParaRPr lang="tr-TR" b="1" dirty="0">
              <a:latin typeface="Chalkboard" panose="03050602040202020205" pitchFamily="66" charset="0"/>
            </a:endParaRPr>
          </a:p>
          <a:p>
            <a:endParaRPr lang="tr-TR" b="1" dirty="0">
              <a:latin typeface="Chalkboard" panose="03050602040202020205" pitchFamily="66" charset="0"/>
            </a:endParaRPr>
          </a:p>
          <a:p>
            <a:r>
              <a:rPr lang="tr-TR" b="1" dirty="0">
                <a:latin typeface="Chalkboard" panose="03050602040202020205" pitchFamily="66" charset="0"/>
                <a:hlinkClick r:id="rId3"/>
              </a:rPr>
              <a:t>https://www.youtube.com/watch?v=oE0CBa1vjLE</a:t>
            </a:r>
            <a:endParaRPr lang="tr-TR" b="1" dirty="0">
              <a:latin typeface="Chalkboard" panose="03050602040202020205" pitchFamily="66" charset="0"/>
            </a:endParaRPr>
          </a:p>
          <a:p>
            <a:endParaRPr lang="tr-GB" b="1" dirty="0">
              <a:latin typeface="Chalkboard" panose="03050602040202020205" pitchFamily="66" charset="0"/>
            </a:endParaRPr>
          </a:p>
          <a:p>
            <a:endParaRPr lang="tr-GB" b="1" dirty="0">
              <a:latin typeface="Chalkboard" panose="03050602040202020205" pitchFamily="66" charset="0"/>
            </a:endParaRPr>
          </a:p>
          <a:p>
            <a:endParaRPr lang="tr-GB" sz="1200" b="1" dirty="0">
              <a:latin typeface="Chalkboard" panose="03050602040202020205" pitchFamily="66" charset="0"/>
            </a:endParaRPr>
          </a:p>
        </p:txBody>
      </p:sp>
      <p:sp>
        <p:nvSpPr>
          <p:cNvPr id="23" name="Metin kutusu 22">
            <a:extLst>
              <a:ext uri="{FF2B5EF4-FFF2-40B4-BE49-F238E27FC236}">
                <a16:creationId xmlns:a16="http://schemas.microsoft.com/office/drawing/2014/main" id="{AF14E643-4D83-D542-BEED-6B36EB758361}"/>
              </a:ext>
            </a:extLst>
          </p:cNvPr>
          <p:cNvSpPr txBox="1"/>
          <p:nvPr/>
        </p:nvSpPr>
        <p:spPr>
          <a:xfrm rot="16200000">
            <a:off x="5520931" y="7338230"/>
            <a:ext cx="1864613" cy="307777"/>
          </a:xfrm>
          <a:prstGeom prst="rect">
            <a:avLst/>
          </a:prstGeom>
          <a:noFill/>
        </p:spPr>
        <p:txBody>
          <a:bodyPr wrap="none" rtlCol="0">
            <a:spAutoFit/>
          </a:bodyPr>
          <a:lstStyle/>
          <a:p>
            <a:r>
              <a:rPr lang="tr-TR" sz="1400" b="1" dirty="0">
                <a:solidFill>
                  <a:schemeClr val="tx1">
                    <a:lumMod val="75000"/>
                    <a:lumOff val="25000"/>
                  </a:schemeClr>
                </a:solidFill>
                <a:latin typeface="American Typewriter" panose="02090604020004020304" pitchFamily="18" charset="0"/>
              </a:rPr>
              <a:t>O</a:t>
            </a:r>
            <a:r>
              <a:rPr lang="tr-GB" sz="1400" b="1" dirty="0">
                <a:solidFill>
                  <a:schemeClr val="tx1">
                    <a:lumMod val="75000"/>
                    <a:lumOff val="25000"/>
                  </a:schemeClr>
                </a:solidFill>
                <a:latin typeface="American Typewriter" panose="02090604020004020304" pitchFamily="18" charset="0"/>
              </a:rPr>
              <a:t>kuloncesi_bilgesi</a:t>
            </a:r>
          </a:p>
        </p:txBody>
      </p:sp>
    </p:spTree>
    <p:extLst>
      <p:ext uri="{BB962C8B-B14F-4D97-AF65-F5344CB8AC3E}">
        <p14:creationId xmlns:p14="http://schemas.microsoft.com/office/powerpoint/2010/main" val="17038564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bg1"/>
            </a:gs>
            <a:gs pos="73000">
              <a:schemeClr val="accent1">
                <a:lumMod val="40000"/>
                <a:lumOff val="60000"/>
              </a:schemeClr>
            </a:gs>
          </a:gsLst>
          <a:lin ang="2700000" scaled="1"/>
          <a:tileRect/>
        </a:gradFill>
        <a:effectLst/>
      </p:bgPr>
    </p:bg>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99E623B8-3329-AE49-B35D-DEE241E79BB9}"/>
              </a:ext>
            </a:extLst>
          </p:cNvPr>
          <p:cNvSpPr/>
          <p:nvPr/>
        </p:nvSpPr>
        <p:spPr>
          <a:xfrm>
            <a:off x="274320" y="248920"/>
            <a:ext cx="6380480" cy="9326880"/>
          </a:xfrm>
          <a:prstGeom prst="rect">
            <a:avLst/>
          </a:prstGeom>
          <a:gradFill>
            <a:gsLst>
              <a:gs pos="21000">
                <a:schemeClr val="tx1"/>
              </a:gs>
              <a:gs pos="0">
                <a:schemeClr val="accent2">
                  <a:lumMod val="60000"/>
                  <a:lumOff val="40000"/>
                </a:schemeClr>
              </a:gs>
              <a:gs pos="0">
                <a:schemeClr val="accent1">
                  <a:tint val="23500"/>
                  <a:satMod val="160000"/>
                </a:schemeClr>
              </a:gs>
            </a:gsLst>
            <a:lin ang="2700000" scaled="1"/>
          </a:gradFill>
          <a:ln w="571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a:p>
        </p:txBody>
      </p:sp>
      <p:sp>
        <p:nvSpPr>
          <p:cNvPr id="7" name="Dikdörtgen 6">
            <a:extLst>
              <a:ext uri="{FF2B5EF4-FFF2-40B4-BE49-F238E27FC236}">
                <a16:creationId xmlns:a16="http://schemas.microsoft.com/office/drawing/2014/main" id="{2A20537F-2823-A845-8CC0-8C97176DAE34}"/>
              </a:ext>
            </a:extLst>
          </p:cNvPr>
          <p:cNvSpPr/>
          <p:nvPr/>
        </p:nvSpPr>
        <p:spPr>
          <a:xfrm>
            <a:off x="203200" y="330200"/>
            <a:ext cx="6380480" cy="9326880"/>
          </a:xfrm>
          <a:prstGeom prst="rect">
            <a:avLst/>
          </a:prstGeom>
          <a:noFill/>
          <a:ln w="571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a:p>
        </p:txBody>
      </p:sp>
      <p:sp>
        <p:nvSpPr>
          <p:cNvPr id="8" name="Dikdörtgen 7">
            <a:hlinkClick r:id="rId2"/>
            <a:extLst>
              <a:ext uri="{FF2B5EF4-FFF2-40B4-BE49-F238E27FC236}">
                <a16:creationId xmlns:a16="http://schemas.microsoft.com/office/drawing/2014/main" id="{E14403D7-2DE4-BB49-8919-5671F9A5C065}"/>
              </a:ext>
            </a:extLst>
          </p:cNvPr>
          <p:cNvSpPr/>
          <p:nvPr/>
        </p:nvSpPr>
        <p:spPr>
          <a:xfrm>
            <a:off x="238760" y="289560"/>
            <a:ext cx="6380480" cy="9326880"/>
          </a:xfrm>
          <a:prstGeom prst="rect">
            <a:avLst/>
          </a:prstGeom>
          <a:gradFill>
            <a:gsLst>
              <a:gs pos="100000">
                <a:srgbClr val="92D050"/>
              </a:gs>
              <a:gs pos="0">
                <a:schemeClr val="accent1">
                  <a:lumMod val="60000"/>
                  <a:lumOff val="40000"/>
                </a:schemeClr>
              </a:gs>
              <a:gs pos="88000">
                <a:schemeClr val="accent1">
                  <a:tint val="23500"/>
                  <a:satMod val="160000"/>
                </a:schemeClr>
              </a:gs>
            </a:gsLst>
            <a:lin ang="2700000" scaled="1"/>
          </a:gradFill>
          <a:ln w="571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10" name="Yay 9">
            <a:extLst>
              <a:ext uri="{FF2B5EF4-FFF2-40B4-BE49-F238E27FC236}">
                <a16:creationId xmlns:a16="http://schemas.microsoft.com/office/drawing/2014/main" id="{26046B59-4DB8-3348-9E1E-8C8DFC2E0A5F}"/>
              </a:ext>
            </a:extLst>
          </p:cNvPr>
          <p:cNvSpPr/>
          <p:nvPr/>
        </p:nvSpPr>
        <p:spPr>
          <a:xfrm rot="4459804">
            <a:off x="-504255" y="-243510"/>
            <a:ext cx="1142785" cy="1636249"/>
          </a:xfrm>
          <a:prstGeom prst="arc">
            <a:avLst/>
          </a:prstGeom>
          <a:ln w="57150">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GB"/>
          </a:p>
        </p:txBody>
      </p:sp>
      <p:sp>
        <p:nvSpPr>
          <p:cNvPr id="11" name="Yay 10">
            <a:extLst>
              <a:ext uri="{FF2B5EF4-FFF2-40B4-BE49-F238E27FC236}">
                <a16:creationId xmlns:a16="http://schemas.microsoft.com/office/drawing/2014/main" id="{C559487B-8E83-0D4F-BA36-B15CC3FEBE63}"/>
              </a:ext>
            </a:extLst>
          </p:cNvPr>
          <p:cNvSpPr/>
          <p:nvPr/>
        </p:nvSpPr>
        <p:spPr>
          <a:xfrm rot="4459804">
            <a:off x="-539816" y="-269484"/>
            <a:ext cx="1142785" cy="1636249"/>
          </a:xfrm>
          <a:prstGeom prst="arc">
            <a:avLst/>
          </a:prstGeom>
          <a:ln w="57150">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GB"/>
          </a:p>
        </p:txBody>
      </p:sp>
      <p:sp>
        <p:nvSpPr>
          <p:cNvPr id="12" name="Yay 11">
            <a:extLst>
              <a:ext uri="{FF2B5EF4-FFF2-40B4-BE49-F238E27FC236}">
                <a16:creationId xmlns:a16="http://schemas.microsoft.com/office/drawing/2014/main" id="{60122984-0EFD-D44E-B2E0-1A4C07164B67}"/>
              </a:ext>
            </a:extLst>
          </p:cNvPr>
          <p:cNvSpPr/>
          <p:nvPr/>
        </p:nvSpPr>
        <p:spPr>
          <a:xfrm rot="16200000">
            <a:off x="6118967" y="8712996"/>
            <a:ext cx="1142785" cy="1636249"/>
          </a:xfrm>
          <a:prstGeom prst="arc">
            <a:avLst/>
          </a:prstGeom>
          <a:ln w="57150">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GB"/>
          </a:p>
        </p:txBody>
      </p:sp>
      <p:sp>
        <p:nvSpPr>
          <p:cNvPr id="13" name="Yay 12">
            <a:extLst>
              <a:ext uri="{FF2B5EF4-FFF2-40B4-BE49-F238E27FC236}">
                <a16:creationId xmlns:a16="http://schemas.microsoft.com/office/drawing/2014/main" id="{2F285E4D-D8C4-F147-80AC-FA6F93B62693}"/>
              </a:ext>
            </a:extLst>
          </p:cNvPr>
          <p:cNvSpPr/>
          <p:nvPr/>
        </p:nvSpPr>
        <p:spPr>
          <a:xfrm rot="16200000">
            <a:off x="6126588" y="8757675"/>
            <a:ext cx="1142785" cy="1636249"/>
          </a:xfrm>
          <a:prstGeom prst="arc">
            <a:avLst/>
          </a:prstGeom>
          <a:ln w="57150">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GB"/>
          </a:p>
        </p:txBody>
      </p:sp>
      <p:sp>
        <p:nvSpPr>
          <p:cNvPr id="15" name="Metin kutusu 14">
            <a:extLst>
              <a:ext uri="{FF2B5EF4-FFF2-40B4-BE49-F238E27FC236}">
                <a16:creationId xmlns:a16="http://schemas.microsoft.com/office/drawing/2014/main" id="{8AD59077-D97E-CD4E-8077-46106F268C63}"/>
              </a:ext>
            </a:extLst>
          </p:cNvPr>
          <p:cNvSpPr txBox="1"/>
          <p:nvPr/>
        </p:nvSpPr>
        <p:spPr>
          <a:xfrm>
            <a:off x="1009185" y="488128"/>
            <a:ext cx="5323566" cy="769441"/>
          </a:xfrm>
          <a:prstGeom prst="rect">
            <a:avLst/>
          </a:prstGeom>
          <a:gradFill>
            <a:gsLst>
              <a:gs pos="100000">
                <a:srgbClr val="FFC000"/>
              </a:gs>
              <a:gs pos="99000">
                <a:schemeClr val="accent4">
                  <a:lumMod val="40000"/>
                  <a:lumOff val="60000"/>
                </a:schemeClr>
              </a:gs>
            </a:gsLst>
            <a:lin ang="2700000" scaled="1"/>
          </a:gradFill>
        </p:spPr>
        <p:txBody>
          <a:bodyPr wrap="square" rtlCol="0">
            <a:spAutoFit/>
          </a:bodyPr>
          <a:lstStyle/>
          <a:p>
            <a:pPr algn="ctr"/>
            <a:r>
              <a:rPr lang="tr-GB" sz="2400" b="1" dirty="0">
                <a:latin typeface="American Typewriter" panose="02090604020004020304" pitchFamily="18" charset="0"/>
              </a:rPr>
              <a:t>2 ARALIK 2020</a:t>
            </a:r>
            <a:r>
              <a:rPr lang="tr-GB" sz="2000" b="1" dirty="0">
                <a:latin typeface="American Typewriter" panose="02090604020004020304" pitchFamily="18" charset="0"/>
              </a:rPr>
              <a:t> </a:t>
            </a:r>
            <a:r>
              <a:rPr lang="tr-GB" sz="2400" b="1" dirty="0">
                <a:latin typeface="American Typewriter" panose="02090604020004020304" pitchFamily="18" charset="0"/>
              </a:rPr>
              <a:t>ÇARŞAMBA</a:t>
            </a:r>
          </a:p>
          <a:p>
            <a:pPr algn="ctr"/>
            <a:r>
              <a:rPr lang="tr-GB" sz="2000" b="1" dirty="0">
                <a:latin typeface="American Typewriter" panose="02090604020004020304" pitchFamily="18" charset="0"/>
              </a:rPr>
              <a:t>UZAKTAN EĞİTİM EV ETKİNLİKLERİ</a:t>
            </a:r>
          </a:p>
        </p:txBody>
      </p:sp>
      <p:sp>
        <p:nvSpPr>
          <p:cNvPr id="19" name="Oval 18">
            <a:extLst>
              <a:ext uri="{FF2B5EF4-FFF2-40B4-BE49-F238E27FC236}">
                <a16:creationId xmlns:a16="http://schemas.microsoft.com/office/drawing/2014/main" id="{1EDB95D3-EA22-9445-A119-114509025274}"/>
              </a:ext>
            </a:extLst>
          </p:cNvPr>
          <p:cNvSpPr/>
          <p:nvPr/>
        </p:nvSpPr>
        <p:spPr>
          <a:xfrm>
            <a:off x="6161784" y="9201172"/>
            <a:ext cx="368300" cy="36576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a:p>
        </p:txBody>
      </p:sp>
      <p:sp>
        <p:nvSpPr>
          <p:cNvPr id="20" name="Oval 19">
            <a:extLst>
              <a:ext uri="{FF2B5EF4-FFF2-40B4-BE49-F238E27FC236}">
                <a16:creationId xmlns:a16="http://schemas.microsoft.com/office/drawing/2014/main" id="{15440FA6-D4CA-2C49-BABA-1B5B480A41EB}"/>
              </a:ext>
            </a:extLst>
          </p:cNvPr>
          <p:cNvSpPr/>
          <p:nvPr/>
        </p:nvSpPr>
        <p:spPr>
          <a:xfrm>
            <a:off x="330985" y="408085"/>
            <a:ext cx="368300" cy="36576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a:p>
        </p:txBody>
      </p:sp>
      <p:sp>
        <p:nvSpPr>
          <p:cNvPr id="22" name="Metin kutusu 21">
            <a:extLst>
              <a:ext uri="{FF2B5EF4-FFF2-40B4-BE49-F238E27FC236}">
                <a16:creationId xmlns:a16="http://schemas.microsoft.com/office/drawing/2014/main" id="{ABC7D51E-4BB7-2247-A709-E0A8CF2A80D0}"/>
              </a:ext>
            </a:extLst>
          </p:cNvPr>
          <p:cNvSpPr txBox="1"/>
          <p:nvPr/>
        </p:nvSpPr>
        <p:spPr>
          <a:xfrm>
            <a:off x="7508484" y="5568215"/>
            <a:ext cx="1864613" cy="307777"/>
          </a:xfrm>
          <a:prstGeom prst="rect">
            <a:avLst/>
          </a:prstGeom>
          <a:noFill/>
        </p:spPr>
        <p:txBody>
          <a:bodyPr wrap="none" rtlCol="0">
            <a:spAutoFit/>
          </a:bodyPr>
          <a:lstStyle/>
          <a:p>
            <a:r>
              <a:rPr lang="tr-TR" sz="1400" b="1" dirty="0">
                <a:latin typeface="American Typewriter" panose="02090604020004020304" pitchFamily="18" charset="0"/>
              </a:rPr>
              <a:t>O</a:t>
            </a:r>
            <a:r>
              <a:rPr lang="tr-GB" sz="1400" b="1" dirty="0">
                <a:latin typeface="American Typewriter" panose="02090604020004020304" pitchFamily="18" charset="0"/>
              </a:rPr>
              <a:t>kuloncesi_bilgesi</a:t>
            </a:r>
          </a:p>
        </p:txBody>
      </p:sp>
      <p:sp>
        <p:nvSpPr>
          <p:cNvPr id="14" name="Metin kutusu 13">
            <a:extLst>
              <a:ext uri="{FF2B5EF4-FFF2-40B4-BE49-F238E27FC236}">
                <a16:creationId xmlns:a16="http://schemas.microsoft.com/office/drawing/2014/main" id="{2E49CDF4-FF0A-EA4C-809C-686975063DEF}"/>
              </a:ext>
            </a:extLst>
          </p:cNvPr>
          <p:cNvSpPr txBox="1"/>
          <p:nvPr/>
        </p:nvSpPr>
        <p:spPr>
          <a:xfrm>
            <a:off x="653422" y="1419461"/>
            <a:ext cx="5622274" cy="4585871"/>
          </a:xfrm>
          <a:prstGeom prst="rect">
            <a:avLst/>
          </a:prstGeom>
          <a:gradFill>
            <a:gsLst>
              <a:gs pos="18000">
                <a:schemeClr val="accent6">
                  <a:lumMod val="20000"/>
                  <a:lumOff val="80000"/>
                </a:schemeClr>
              </a:gs>
              <a:gs pos="0">
                <a:schemeClr val="accent2">
                  <a:lumMod val="60000"/>
                  <a:lumOff val="40000"/>
                </a:schemeClr>
              </a:gs>
            </a:gsLst>
            <a:lin ang="2700000" scaled="1"/>
          </a:gradFill>
        </p:spPr>
        <p:txBody>
          <a:bodyPr wrap="square" rtlCol="0">
            <a:spAutoFit/>
          </a:bodyPr>
          <a:lstStyle/>
          <a:p>
            <a:r>
              <a:rPr lang="tr-TR" sz="1600" b="1" dirty="0">
                <a:latin typeface="Chalkboard" panose="03050602040202020205" pitchFamily="66" charset="0"/>
              </a:rPr>
              <a:t>1.Etkinlik : </a:t>
            </a:r>
            <a:r>
              <a:rPr lang="tr-TR" sz="2400" b="1" dirty="0">
                <a:latin typeface="Chalkboard" panose="03050602040202020205" pitchFamily="66" charset="0"/>
              </a:rPr>
              <a:t>Güne başlama zamanı</a:t>
            </a:r>
            <a:endParaRPr lang="tr-TR" sz="1600" b="1" dirty="0">
              <a:latin typeface="Chalkboard" panose="03050602040202020205" pitchFamily="66" charset="0"/>
            </a:endParaRPr>
          </a:p>
          <a:p>
            <a:r>
              <a:rPr lang="tr-GB" sz="1600" b="1" dirty="0">
                <a:latin typeface="Chalkboard" panose="03050602040202020205" pitchFamily="66" charset="0"/>
              </a:rPr>
              <a:t>Süre: 20 DK </a:t>
            </a:r>
          </a:p>
          <a:p>
            <a:endParaRPr lang="tr-GB" sz="1200" b="1" dirty="0">
              <a:latin typeface="Chalkboard" panose="03050602040202020205" pitchFamily="66" charset="0"/>
            </a:endParaRPr>
          </a:p>
          <a:p>
            <a:r>
              <a:rPr lang="tr-TR" sz="1600" b="1" dirty="0">
                <a:latin typeface="Chalkboard" panose="03050602040202020205" pitchFamily="66" charset="0"/>
              </a:rPr>
              <a:t>**Çocuğunuzu sabah uyandığında günaydın diyerek selamlaşmalara dikkat çekip ona örnek olalım. yatağını düzeltmesi elini yüzünü yıkaması için rehberlik edin.</a:t>
            </a:r>
          </a:p>
          <a:p>
            <a:r>
              <a:rPr lang="tr-TR" sz="1600" b="1" dirty="0">
                <a:latin typeface="Chalkboard" panose="03050602040202020205" pitchFamily="66" charset="0"/>
              </a:rPr>
              <a:t>Sabah kahvaltısında size yardım etmesi için ufak sorumluluklar vererek cesaretlendirebilirsiniz. Ucu keskin olmayan bir bıçakla kahvaltılık yiyeceklerden </a:t>
            </a:r>
            <a:r>
              <a:rPr lang="tr-TR" sz="1600" b="1" dirty="0" err="1">
                <a:latin typeface="Chalkboard" panose="03050602040202020205" pitchFamily="66" charset="0"/>
              </a:rPr>
              <a:t>kesmesi,tabak</a:t>
            </a:r>
            <a:r>
              <a:rPr lang="tr-TR" sz="1600" b="1" dirty="0">
                <a:latin typeface="Chalkboard" panose="03050602040202020205" pitchFamily="66" charset="0"/>
              </a:rPr>
              <a:t> ,</a:t>
            </a:r>
            <a:r>
              <a:rPr lang="tr-TR" sz="1600" b="1" dirty="0" err="1">
                <a:latin typeface="Chalkboard" panose="03050602040202020205" pitchFamily="66" charset="0"/>
              </a:rPr>
              <a:t>çatal,kaşık</a:t>
            </a:r>
            <a:r>
              <a:rPr lang="tr-TR" sz="1600" b="1" dirty="0">
                <a:latin typeface="Chalkboard" panose="03050602040202020205" pitchFamily="66" charset="0"/>
              </a:rPr>
              <a:t> </a:t>
            </a:r>
            <a:r>
              <a:rPr lang="tr-TR" sz="1600" b="1" dirty="0" err="1">
                <a:latin typeface="Chalkboard" panose="03050602040202020205" pitchFamily="66" charset="0"/>
              </a:rPr>
              <a:t>dizmesi,diğer</a:t>
            </a:r>
            <a:r>
              <a:rPr lang="tr-TR" sz="1600" b="1" dirty="0">
                <a:latin typeface="Chalkboard" panose="03050602040202020205" pitchFamily="66" charset="0"/>
              </a:rPr>
              <a:t> </a:t>
            </a:r>
            <a:r>
              <a:rPr lang="tr-TR" sz="1600" b="1" dirty="0" err="1">
                <a:latin typeface="Chalkboard" panose="03050602040202020205" pitchFamily="66" charset="0"/>
              </a:rPr>
              <a:t>yiyeckeleri</a:t>
            </a:r>
            <a:r>
              <a:rPr lang="tr-TR" sz="1600" b="1" dirty="0">
                <a:latin typeface="Chalkboard" panose="03050602040202020205" pitchFamily="66" charset="0"/>
              </a:rPr>
              <a:t> tabaklara koyması gibi.</a:t>
            </a:r>
          </a:p>
          <a:p>
            <a:r>
              <a:rPr lang="tr-TR" sz="1600" b="1" dirty="0">
                <a:latin typeface="Chalkboard" panose="03050602040202020205" pitchFamily="66" charset="0"/>
              </a:rPr>
              <a:t>Bugün günlerden hangi gün, hangi mevsimdeyiz, bugün hava nasıl, hangi aydayız gibi sorular soralım. Camdan dışarıya bakarak hava ile ilgili gözlemleri yapalım.</a:t>
            </a:r>
          </a:p>
          <a:p>
            <a:r>
              <a:rPr lang="tr-TR" sz="1600" b="1" dirty="0">
                <a:latin typeface="Chalkboard" panose="03050602040202020205" pitchFamily="66" charset="0"/>
              </a:rPr>
              <a:t>Toplanma ve temizlik yapıldıktan sonra müzik eşliğinde ailece jimnastik veya spor hareketleri yapabilirsiniz.</a:t>
            </a:r>
          </a:p>
          <a:p>
            <a:r>
              <a:rPr lang="tr-TR" sz="1600" b="1" dirty="0" err="1">
                <a:latin typeface="Chalkboard" panose="03050602040202020205" pitchFamily="66" charset="0"/>
              </a:rPr>
              <a:t>Eba</a:t>
            </a:r>
            <a:r>
              <a:rPr lang="tr-TR" sz="1600" b="1" dirty="0">
                <a:latin typeface="Chalkboard" panose="03050602040202020205" pitchFamily="66" charset="0"/>
              </a:rPr>
              <a:t> Anaokulu TV </a:t>
            </a:r>
            <a:r>
              <a:rPr lang="tr-TR" sz="1600" b="1" dirty="0" err="1">
                <a:latin typeface="Chalkboard" panose="03050602040202020205" pitchFamily="66" charset="0"/>
              </a:rPr>
              <a:t>izeyebilirsiniz</a:t>
            </a:r>
            <a:r>
              <a:rPr lang="tr-TR" sz="1600" b="1" dirty="0">
                <a:latin typeface="Chalkboard" panose="03050602040202020205" pitchFamily="66" charset="0"/>
              </a:rPr>
              <a:t>.</a:t>
            </a:r>
          </a:p>
          <a:p>
            <a:r>
              <a:rPr lang="tr-TR" sz="1600" b="1" dirty="0">
                <a:latin typeface="Chalkboard" panose="03050602040202020205" pitchFamily="66" charset="0"/>
                <a:hlinkClick r:id="rId3"/>
              </a:rPr>
              <a:t>https://www.youtube.com/watch?v=G2_jen23Kfk</a:t>
            </a:r>
            <a:endParaRPr lang="tr-TR" sz="1600" b="1" dirty="0">
              <a:latin typeface="Chalkboard" panose="03050602040202020205" pitchFamily="66" charset="0"/>
            </a:endParaRPr>
          </a:p>
        </p:txBody>
      </p:sp>
      <p:sp>
        <p:nvSpPr>
          <p:cNvPr id="17" name="Metin kutusu 16">
            <a:extLst>
              <a:ext uri="{FF2B5EF4-FFF2-40B4-BE49-F238E27FC236}">
                <a16:creationId xmlns:a16="http://schemas.microsoft.com/office/drawing/2014/main" id="{E87BFBBD-A7FE-A544-BD84-C06F000B9851}"/>
              </a:ext>
            </a:extLst>
          </p:cNvPr>
          <p:cNvSpPr txBox="1"/>
          <p:nvPr/>
        </p:nvSpPr>
        <p:spPr>
          <a:xfrm>
            <a:off x="921848" y="6102131"/>
            <a:ext cx="4874408" cy="3354765"/>
          </a:xfrm>
          <a:prstGeom prst="rect">
            <a:avLst/>
          </a:prstGeom>
          <a:gradFill>
            <a:gsLst>
              <a:gs pos="34000">
                <a:schemeClr val="bg1">
                  <a:lumMod val="95000"/>
                </a:schemeClr>
              </a:gs>
              <a:gs pos="0">
                <a:schemeClr val="accent2">
                  <a:lumMod val="60000"/>
                  <a:lumOff val="40000"/>
                </a:schemeClr>
              </a:gs>
            </a:gsLst>
            <a:lin ang="2700000" scaled="1"/>
          </a:gradFill>
        </p:spPr>
        <p:txBody>
          <a:bodyPr wrap="square" rtlCol="0">
            <a:spAutoFit/>
          </a:bodyPr>
          <a:lstStyle/>
          <a:p>
            <a:r>
              <a:rPr lang="tr-TR" sz="1600" b="1" dirty="0">
                <a:latin typeface="Chalkboard" panose="03050602040202020205" pitchFamily="66" charset="0"/>
              </a:rPr>
              <a:t>2.Etkinlik : </a:t>
            </a:r>
            <a:r>
              <a:rPr lang="tr-TR" sz="2400" b="1" dirty="0">
                <a:latin typeface="Chalkboard" panose="03050602040202020205" pitchFamily="66" charset="0"/>
              </a:rPr>
              <a:t>Oyun zamanı</a:t>
            </a:r>
            <a:endParaRPr lang="tr-TR" sz="1600" b="1" dirty="0">
              <a:latin typeface="Chalkboard" panose="03050602040202020205" pitchFamily="66" charset="0"/>
            </a:endParaRPr>
          </a:p>
          <a:p>
            <a:r>
              <a:rPr lang="tr-GB" sz="1600" b="1" dirty="0">
                <a:latin typeface="Chalkboard" panose="03050602040202020205" pitchFamily="66" charset="0"/>
              </a:rPr>
              <a:t>Süre: 20 DK </a:t>
            </a:r>
          </a:p>
          <a:p>
            <a:endParaRPr lang="tr-GB" sz="1200" b="1" dirty="0">
              <a:latin typeface="Chalkboard" panose="03050602040202020205" pitchFamily="66" charset="0"/>
            </a:endParaRPr>
          </a:p>
          <a:p>
            <a:r>
              <a:rPr lang="tr-TR" sz="1600" b="1" dirty="0">
                <a:latin typeface="Chalkboard" panose="03050602040202020205" pitchFamily="66" charset="0"/>
              </a:rPr>
              <a:t>**Çocuğunuza oyun zamanında kendi oyununu kurması için ona fırsat verelim. İstediği oyunu kurması için onu yönlendirelim. İstediği oyun materyallerini seçmesine fırsat vererek oyunlarında ona rehberlik etmenin yanı sıra onunla birlikte oyun kurabilir ve oyun arkadaşı olabilirsiniz.</a:t>
            </a:r>
          </a:p>
          <a:p>
            <a:r>
              <a:rPr lang="tr-TR" sz="1600" b="1" dirty="0">
                <a:latin typeface="Chalkboard" panose="03050602040202020205" pitchFamily="66" charset="0"/>
              </a:rPr>
              <a:t>Oyun sırasında yaratıcı düşünme yeteneğinin gelişmesi için ilgisini çekebilecek sorular soralım ve onun da size soracağı sorulara cevap verelim.</a:t>
            </a:r>
            <a:endParaRPr lang="tr-TR" sz="1200" b="1" dirty="0">
              <a:latin typeface="Chalkboard" panose="03050602040202020205" pitchFamily="66" charset="0"/>
            </a:endParaRPr>
          </a:p>
        </p:txBody>
      </p:sp>
      <p:sp>
        <p:nvSpPr>
          <p:cNvPr id="16" name="Metin kutusu 15">
            <a:extLst>
              <a:ext uri="{FF2B5EF4-FFF2-40B4-BE49-F238E27FC236}">
                <a16:creationId xmlns:a16="http://schemas.microsoft.com/office/drawing/2014/main" id="{CF3AE81C-4183-A144-94E9-099E3B7FBCBB}"/>
              </a:ext>
            </a:extLst>
          </p:cNvPr>
          <p:cNvSpPr txBox="1"/>
          <p:nvPr/>
        </p:nvSpPr>
        <p:spPr>
          <a:xfrm rot="16200000">
            <a:off x="5497485" y="7619582"/>
            <a:ext cx="1864613" cy="307777"/>
          </a:xfrm>
          <a:prstGeom prst="rect">
            <a:avLst/>
          </a:prstGeom>
          <a:noFill/>
        </p:spPr>
        <p:txBody>
          <a:bodyPr wrap="none" rtlCol="0">
            <a:spAutoFit/>
          </a:bodyPr>
          <a:lstStyle/>
          <a:p>
            <a:r>
              <a:rPr lang="tr-TR" sz="1400" b="1" dirty="0">
                <a:solidFill>
                  <a:schemeClr val="tx1">
                    <a:lumMod val="75000"/>
                    <a:lumOff val="25000"/>
                  </a:schemeClr>
                </a:solidFill>
                <a:latin typeface="American Typewriter" panose="02090604020004020304" pitchFamily="18" charset="0"/>
              </a:rPr>
              <a:t>O</a:t>
            </a:r>
            <a:r>
              <a:rPr lang="tr-GB" sz="1400" b="1" dirty="0">
                <a:solidFill>
                  <a:schemeClr val="tx1">
                    <a:lumMod val="75000"/>
                    <a:lumOff val="25000"/>
                  </a:schemeClr>
                </a:solidFill>
                <a:latin typeface="American Typewriter" panose="02090604020004020304" pitchFamily="18" charset="0"/>
              </a:rPr>
              <a:t>kuloncesi_bilgesi</a:t>
            </a:r>
          </a:p>
        </p:txBody>
      </p:sp>
    </p:spTree>
    <p:extLst>
      <p:ext uri="{BB962C8B-B14F-4D97-AF65-F5344CB8AC3E}">
        <p14:creationId xmlns:p14="http://schemas.microsoft.com/office/powerpoint/2010/main" val="8808585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99000">
              <a:schemeClr val="accent1">
                <a:lumMod val="60000"/>
                <a:lumOff val="40000"/>
              </a:schemeClr>
            </a:gs>
            <a:gs pos="0">
              <a:schemeClr val="accent2">
                <a:lumMod val="60000"/>
                <a:lumOff val="40000"/>
              </a:schemeClr>
            </a:gs>
            <a:gs pos="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99E623B8-3329-AE49-B35D-DEE241E79BB9}"/>
              </a:ext>
            </a:extLst>
          </p:cNvPr>
          <p:cNvSpPr/>
          <p:nvPr/>
        </p:nvSpPr>
        <p:spPr>
          <a:xfrm>
            <a:off x="274320" y="248920"/>
            <a:ext cx="6380480" cy="9326880"/>
          </a:xfrm>
          <a:prstGeom prst="rect">
            <a:avLst/>
          </a:prstGeom>
          <a:gradFill>
            <a:gsLst>
              <a:gs pos="21000">
                <a:schemeClr val="tx1"/>
              </a:gs>
              <a:gs pos="0">
                <a:schemeClr val="accent2">
                  <a:lumMod val="60000"/>
                  <a:lumOff val="40000"/>
                </a:schemeClr>
              </a:gs>
              <a:gs pos="0">
                <a:schemeClr val="accent1">
                  <a:tint val="23500"/>
                  <a:satMod val="160000"/>
                </a:schemeClr>
              </a:gs>
            </a:gsLst>
            <a:lin ang="2700000" scaled="1"/>
          </a:gradFill>
          <a:ln w="571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a:p>
        </p:txBody>
      </p:sp>
      <p:sp>
        <p:nvSpPr>
          <p:cNvPr id="7" name="Dikdörtgen 6">
            <a:extLst>
              <a:ext uri="{FF2B5EF4-FFF2-40B4-BE49-F238E27FC236}">
                <a16:creationId xmlns:a16="http://schemas.microsoft.com/office/drawing/2014/main" id="{2A20537F-2823-A845-8CC0-8C97176DAE34}"/>
              </a:ext>
            </a:extLst>
          </p:cNvPr>
          <p:cNvSpPr/>
          <p:nvPr/>
        </p:nvSpPr>
        <p:spPr>
          <a:xfrm>
            <a:off x="203200" y="330200"/>
            <a:ext cx="6380480" cy="9326880"/>
          </a:xfrm>
          <a:prstGeom prst="rect">
            <a:avLst/>
          </a:prstGeom>
          <a:noFill/>
          <a:ln w="571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a:p>
        </p:txBody>
      </p:sp>
      <p:sp>
        <p:nvSpPr>
          <p:cNvPr id="8" name="Dikdörtgen 7">
            <a:hlinkClick r:id="rId2"/>
            <a:extLst>
              <a:ext uri="{FF2B5EF4-FFF2-40B4-BE49-F238E27FC236}">
                <a16:creationId xmlns:a16="http://schemas.microsoft.com/office/drawing/2014/main" id="{E14403D7-2DE4-BB49-8919-5671F9A5C065}"/>
              </a:ext>
            </a:extLst>
          </p:cNvPr>
          <p:cNvSpPr/>
          <p:nvPr/>
        </p:nvSpPr>
        <p:spPr>
          <a:xfrm>
            <a:off x="238760" y="289560"/>
            <a:ext cx="6380480" cy="9326880"/>
          </a:xfrm>
          <a:prstGeom prst="rect">
            <a:avLst/>
          </a:prstGeom>
          <a:gradFill>
            <a:gsLst>
              <a:gs pos="100000">
                <a:srgbClr val="92D050"/>
              </a:gs>
              <a:gs pos="0">
                <a:schemeClr val="accent1">
                  <a:lumMod val="60000"/>
                  <a:lumOff val="40000"/>
                </a:schemeClr>
              </a:gs>
              <a:gs pos="88000">
                <a:schemeClr val="accent1">
                  <a:tint val="23500"/>
                  <a:satMod val="160000"/>
                </a:schemeClr>
              </a:gs>
            </a:gsLst>
            <a:lin ang="2700000" scaled="1"/>
          </a:gradFill>
          <a:ln w="571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10" name="Yay 9">
            <a:extLst>
              <a:ext uri="{FF2B5EF4-FFF2-40B4-BE49-F238E27FC236}">
                <a16:creationId xmlns:a16="http://schemas.microsoft.com/office/drawing/2014/main" id="{26046B59-4DB8-3348-9E1E-8C8DFC2E0A5F}"/>
              </a:ext>
            </a:extLst>
          </p:cNvPr>
          <p:cNvSpPr/>
          <p:nvPr/>
        </p:nvSpPr>
        <p:spPr>
          <a:xfrm rot="4459804">
            <a:off x="-504255" y="-243510"/>
            <a:ext cx="1142785" cy="1636249"/>
          </a:xfrm>
          <a:prstGeom prst="arc">
            <a:avLst/>
          </a:prstGeom>
          <a:ln w="57150">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GB"/>
          </a:p>
        </p:txBody>
      </p:sp>
      <p:sp>
        <p:nvSpPr>
          <p:cNvPr id="11" name="Yay 10">
            <a:extLst>
              <a:ext uri="{FF2B5EF4-FFF2-40B4-BE49-F238E27FC236}">
                <a16:creationId xmlns:a16="http://schemas.microsoft.com/office/drawing/2014/main" id="{C559487B-8E83-0D4F-BA36-B15CC3FEBE63}"/>
              </a:ext>
            </a:extLst>
          </p:cNvPr>
          <p:cNvSpPr/>
          <p:nvPr/>
        </p:nvSpPr>
        <p:spPr>
          <a:xfrm rot="4459804">
            <a:off x="-539816" y="-269484"/>
            <a:ext cx="1142785" cy="1636249"/>
          </a:xfrm>
          <a:prstGeom prst="arc">
            <a:avLst/>
          </a:prstGeom>
          <a:ln w="57150">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GB"/>
          </a:p>
        </p:txBody>
      </p:sp>
      <p:sp>
        <p:nvSpPr>
          <p:cNvPr id="12" name="Yay 11">
            <a:extLst>
              <a:ext uri="{FF2B5EF4-FFF2-40B4-BE49-F238E27FC236}">
                <a16:creationId xmlns:a16="http://schemas.microsoft.com/office/drawing/2014/main" id="{60122984-0EFD-D44E-B2E0-1A4C07164B67}"/>
              </a:ext>
            </a:extLst>
          </p:cNvPr>
          <p:cNvSpPr/>
          <p:nvPr/>
        </p:nvSpPr>
        <p:spPr>
          <a:xfrm rot="16200000">
            <a:off x="6118967" y="8712996"/>
            <a:ext cx="1142785" cy="1636249"/>
          </a:xfrm>
          <a:prstGeom prst="arc">
            <a:avLst/>
          </a:prstGeom>
          <a:ln w="57150">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GB"/>
          </a:p>
        </p:txBody>
      </p:sp>
      <p:sp>
        <p:nvSpPr>
          <p:cNvPr id="13" name="Yay 12">
            <a:extLst>
              <a:ext uri="{FF2B5EF4-FFF2-40B4-BE49-F238E27FC236}">
                <a16:creationId xmlns:a16="http://schemas.microsoft.com/office/drawing/2014/main" id="{2F285E4D-D8C4-F147-80AC-FA6F93B62693}"/>
              </a:ext>
            </a:extLst>
          </p:cNvPr>
          <p:cNvSpPr/>
          <p:nvPr/>
        </p:nvSpPr>
        <p:spPr>
          <a:xfrm rot="16200000">
            <a:off x="6126588" y="8757675"/>
            <a:ext cx="1142785" cy="1636249"/>
          </a:xfrm>
          <a:prstGeom prst="arc">
            <a:avLst/>
          </a:prstGeom>
          <a:ln w="57150">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GB"/>
          </a:p>
        </p:txBody>
      </p:sp>
      <p:sp>
        <p:nvSpPr>
          <p:cNvPr id="15" name="Metin kutusu 14">
            <a:extLst>
              <a:ext uri="{FF2B5EF4-FFF2-40B4-BE49-F238E27FC236}">
                <a16:creationId xmlns:a16="http://schemas.microsoft.com/office/drawing/2014/main" id="{8AD59077-D97E-CD4E-8077-46106F268C63}"/>
              </a:ext>
            </a:extLst>
          </p:cNvPr>
          <p:cNvSpPr txBox="1"/>
          <p:nvPr/>
        </p:nvSpPr>
        <p:spPr>
          <a:xfrm>
            <a:off x="973625" y="491177"/>
            <a:ext cx="5323566" cy="769441"/>
          </a:xfrm>
          <a:prstGeom prst="rect">
            <a:avLst/>
          </a:prstGeom>
          <a:gradFill>
            <a:gsLst>
              <a:gs pos="100000">
                <a:srgbClr val="FFC000"/>
              </a:gs>
              <a:gs pos="99000">
                <a:schemeClr val="accent4">
                  <a:lumMod val="40000"/>
                  <a:lumOff val="60000"/>
                </a:schemeClr>
              </a:gs>
            </a:gsLst>
            <a:lin ang="2700000" scaled="1"/>
          </a:gradFill>
        </p:spPr>
        <p:txBody>
          <a:bodyPr wrap="square" rtlCol="0">
            <a:spAutoFit/>
          </a:bodyPr>
          <a:lstStyle/>
          <a:p>
            <a:pPr algn="ctr"/>
            <a:r>
              <a:rPr lang="tr-GB" sz="2400" b="1" dirty="0">
                <a:latin typeface="American Typewriter" panose="02090604020004020304" pitchFamily="18" charset="0"/>
              </a:rPr>
              <a:t>2 ARALIK 2020</a:t>
            </a:r>
            <a:r>
              <a:rPr lang="tr-GB" sz="2000" b="1" dirty="0">
                <a:latin typeface="American Typewriter" panose="02090604020004020304" pitchFamily="18" charset="0"/>
              </a:rPr>
              <a:t> </a:t>
            </a:r>
            <a:r>
              <a:rPr lang="tr-GB" sz="2400" b="1" dirty="0">
                <a:latin typeface="American Typewriter" panose="02090604020004020304" pitchFamily="18" charset="0"/>
              </a:rPr>
              <a:t>ÇARŞAMBA</a:t>
            </a:r>
          </a:p>
          <a:p>
            <a:pPr algn="ctr"/>
            <a:r>
              <a:rPr lang="tr-GB" sz="2000" b="1" dirty="0">
                <a:latin typeface="American Typewriter" panose="02090604020004020304" pitchFamily="18" charset="0"/>
              </a:rPr>
              <a:t>UZAKTAN EĞİTİM EV ETKİNLİKLERİ</a:t>
            </a:r>
          </a:p>
        </p:txBody>
      </p:sp>
      <p:sp>
        <p:nvSpPr>
          <p:cNvPr id="19" name="Oval 18">
            <a:extLst>
              <a:ext uri="{FF2B5EF4-FFF2-40B4-BE49-F238E27FC236}">
                <a16:creationId xmlns:a16="http://schemas.microsoft.com/office/drawing/2014/main" id="{1EDB95D3-EA22-9445-A119-114509025274}"/>
              </a:ext>
            </a:extLst>
          </p:cNvPr>
          <p:cNvSpPr/>
          <p:nvPr/>
        </p:nvSpPr>
        <p:spPr>
          <a:xfrm>
            <a:off x="6161784" y="9201172"/>
            <a:ext cx="368300" cy="36576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a:p>
        </p:txBody>
      </p:sp>
      <p:sp>
        <p:nvSpPr>
          <p:cNvPr id="20" name="Oval 19">
            <a:extLst>
              <a:ext uri="{FF2B5EF4-FFF2-40B4-BE49-F238E27FC236}">
                <a16:creationId xmlns:a16="http://schemas.microsoft.com/office/drawing/2014/main" id="{15440FA6-D4CA-2C49-BABA-1B5B480A41EB}"/>
              </a:ext>
            </a:extLst>
          </p:cNvPr>
          <p:cNvSpPr/>
          <p:nvPr/>
        </p:nvSpPr>
        <p:spPr>
          <a:xfrm>
            <a:off x="330985" y="408085"/>
            <a:ext cx="368300" cy="36576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a:p>
        </p:txBody>
      </p:sp>
      <p:sp>
        <p:nvSpPr>
          <p:cNvPr id="22" name="Metin kutusu 21">
            <a:extLst>
              <a:ext uri="{FF2B5EF4-FFF2-40B4-BE49-F238E27FC236}">
                <a16:creationId xmlns:a16="http://schemas.microsoft.com/office/drawing/2014/main" id="{ABC7D51E-4BB7-2247-A709-E0A8CF2A80D0}"/>
              </a:ext>
            </a:extLst>
          </p:cNvPr>
          <p:cNvSpPr txBox="1"/>
          <p:nvPr/>
        </p:nvSpPr>
        <p:spPr>
          <a:xfrm>
            <a:off x="7181223" y="3182183"/>
            <a:ext cx="1864613" cy="307777"/>
          </a:xfrm>
          <a:prstGeom prst="rect">
            <a:avLst/>
          </a:prstGeom>
          <a:noFill/>
        </p:spPr>
        <p:txBody>
          <a:bodyPr wrap="none" rtlCol="0">
            <a:spAutoFit/>
          </a:bodyPr>
          <a:lstStyle/>
          <a:p>
            <a:r>
              <a:rPr lang="tr-TR" sz="1400" b="1" dirty="0">
                <a:solidFill>
                  <a:schemeClr val="bg1">
                    <a:lumMod val="50000"/>
                  </a:schemeClr>
                </a:solidFill>
                <a:latin typeface="American Typewriter" panose="02090604020004020304" pitchFamily="18" charset="0"/>
              </a:rPr>
              <a:t>O</a:t>
            </a:r>
            <a:r>
              <a:rPr lang="tr-GB" sz="1400" b="1" dirty="0">
                <a:solidFill>
                  <a:schemeClr val="bg1">
                    <a:lumMod val="50000"/>
                  </a:schemeClr>
                </a:solidFill>
                <a:latin typeface="American Typewriter" panose="02090604020004020304" pitchFamily="18" charset="0"/>
              </a:rPr>
              <a:t>kuloncesi_bilgesi</a:t>
            </a:r>
          </a:p>
        </p:txBody>
      </p:sp>
      <p:sp>
        <p:nvSpPr>
          <p:cNvPr id="14" name="Metin kutusu 13">
            <a:extLst>
              <a:ext uri="{FF2B5EF4-FFF2-40B4-BE49-F238E27FC236}">
                <a16:creationId xmlns:a16="http://schemas.microsoft.com/office/drawing/2014/main" id="{2E49CDF4-FF0A-EA4C-809C-686975063DEF}"/>
              </a:ext>
            </a:extLst>
          </p:cNvPr>
          <p:cNvSpPr txBox="1"/>
          <p:nvPr/>
        </p:nvSpPr>
        <p:spPr>
          <a:xfrm>
            <a:off x="508001" y="1441710"/>
            <a:ext cx="6022083" cy="5847755"/>
          </a:xfrm>
          <a:prstGeom prst="rect">
            <a:avLst/>
          </a:prstGeom>
          <a:gradFill>
            <a:gsLst>
              <a:gs pos="18000">
                <a:schemeClr val="accent6">
                  <a:lumMod val="20000"/>
                  <a:lumOff val="80000"/>
                </a:schemeClr>
              </a:gs>
              <a:gs pos="0">
                <a:schemeClr val="accent2">
                  <a:lumMod val="60000"/>
                  <a:lumOff val="40000"/>
                </a:schemeClr>
              </a:gs>
            </a:gsLst>
            <a:lin ang="2700000" scaled="1"/>
          </a:gradFill>
        </p:spPr>
        <p:txBody>
          <a:bodyPr wrap="square" rtlCol="0">
            <a:spAutoFit/>
          </a:bodyPr>
          <a:lstStyle/>
          <a:p>
            <a:r>
              <a:rPr lang="tr-TR" b="1" dirty="0">
                <a:latin typeface="Chalkboard" panose="03050602040202020205" pitchFamily="66" charset="0"/>
              </a:rPr>
              <a:t>3. 4. 5. Etkinlik Hızlı-yavaş kavramı etkinlikleri (Bütünleştirilmiş </a:t>
            </a:r>
            <a:r>
              <a:rPr lang="tr-TR" b="1" dirty="0" err="1">
                <a:latin typeface="Chalkboard" panose="03050602040202020205" pitchFamily="66" charset="0"/>
              </a:rPr>
              <a:t>oyun,müzik,hikaye,sanat</a:t>
            </a:r>
            <a:r>
              <a:rPr lang="tr-TR" b="1" dirty="0">
                <a:latin typeface="Chalkboard" panose="03050602040202020205" pitchFamily="66" charset="0"/>
              </a:rPr>
              <a:t> etkinliği.)</a:t>
            </a:r>
          </a:p>
          <a:p>
            <a:r>
              <a:rPr lang="tr-GB" b="1" dirty="0">
                <a:latin typeface="Chalkboard" panose="03050602040202020205" pitchFamily="66" charset="0"/>
              </a:rPr>
              <a:t>Süre: 20+20+20 DK </a:t>
            </a:r>
          </a:p>
          <a:p>
            <a:endParaRPr lang="tr-GB" sz="1400" b="1" dirty="0">
              <a:latin typeface="Chalkboard" panose="03050602040202020205" pitchFamily="66" charset="0"/>
            </a:endParaRPr>
          </a:p>
          <a:p>
            <a:r>
              <a:rPr lang="tr-TR" b="1" dirty="0">
                <a:latin typeface="Chalkboard" panose="03050602040202020205" pitchFamily="66" charset="0"/>
              </a:rPr>
              <a:t>**Çocuğunuza </a:t>
            </a:r>
            <a:r>
              <a:rPr lang="tr-TR" b="1" dirty="0" err="1">
                <a:latin typeface="Chalkboard" panose="03050602040202020205" pitchFamily="66" charset="0"/>
              </a:rPr>
              <a:t>youtubeden</a:t>
            </a:r>
            <a:r>
              <a:rPr lang="tr-TR" b="1" dirty="0">
                <a:latin typeface="Chalkboard" panose="03050602040202020205" pitchFamily="66" charset="0"/>
              </a:rPr>
              <a:t> hızlı-yavaş müzikli oyunu açalım.</a:t>
            </a:r>
          </a:p>
          <a:p>
            <a:r>
              <a:rPr lang="tr-TR" b="1" dirty="0">
                <a:latin typeface="Chalkboard" panose="03050602040202020205" pitchFamily="66" charset="0"/>
                <a:hlinkClick r:id="rId3"/>
              </a:rPr>
              <a:t>https://www.youtube.com/watch?v=C6RTouturL8</a:t>
            </a:r>
            <a:endParaRPr lang="tr-TR" b="1" dirty="0">
              <a:latin typeface="Chalkboard" panose="03050602040202020205" pitchFamily="66" charset="0"/>
            </a:endParaRPr>
          </a:p>
          <a:p>
            <a:r>
              <a:rPr lang="tr-TR" b="1" dirty="0">
                <a:latin typeface="Chalkboard" panose="03050602040202020205" pitchFamily="66" charset="0"/>
              </a:rPr>
              <a:t>Birlikte dans ederek şarkıya eşlik edelim.</a:t>
            </a:r>
          </a:p>
          <a:p>
            <a:r>
              <a:rPr lang="tr-TR" b="1" dirty="0">
                <a:latin typeface="Chalkboard" panose="03050602040202020205" pitchFamily="66" charset="0"/>
              </a:rPr>
              <a:t>**Daha sonra hızlı ve yavaş yürüyen hayvanların hangileri olduklarını karşılıklı bulmaya çalışalım. Çocuğunuza çeşitli ipuçları vererek ona bulması için yardımcı olabilirsiniz.</a:t>
            </a:r>
          </a:p>
          <a:p>
            <a:r>
              <a:rPr lang="tr-TR" b="1" dirty="0">
                <a:latin typeface="Chalkboard" panose="03050602040202020205" pitchFamily="66" charset="0"/>
              </a:rPr>
              <a:t>**Kaplumbağa ve tavşan taklidi yapalım.</a:t>
            </a:r>
          </a:p>
          <a:p>
            <a:endParaRPr lang="tr-TR" b="1" dirty="0">
              <a:latin typeface="Chalkboard" panose="03050602040202020205" pitchFamily="66" charset="0"/>
              <a:hlinkClick r:id="rId4"/>
            </a:endParaRPr>
          </a:p>
          <a:p>
            <a:r>
              <a:rPr lang="tr-TR" b="1" dirty="0">
                <a:latin typeface="Chalkboard" panose="03050602040202020205" pitchFamily="66" charset="0"/>
                <a:hlinkClick r:id="rId4"/>
              </a:rPr>
              <a:t>https://www.youtube.com/watch?v=JRmX5RNwgto</a:t>
            </a:r>
            <a:endParaRPr lang="tr-TR" b="1" dirty="0">
              <a:latin typeface="Chalkboard" panose="03050602040202020205" pitchFamily="66" charset="0"/>
            </a:endParaRPr>
          </a:p>
          <a:p>
            <a:endParaRPr lang="tr-TR" b="1" dirty="0">
              <a:latin typeface="Chalkboard" panose="03050602040202020205" pitchFamily="66" charset="0"/>
            </a:endParaRPr>
          </a:p>
          <a:p>
            <a:r>
              <a:rPr lang="tr-TR" b="1" dirty="0">
                <a:latin typeface="Chalkboard" panose="03050602040202020205" pitchFamily="66" charset="0"/>
              </a:rPr>
              <a:t>*Netten Kaplumbağa ve Tavşan hikayesini çocuğunuza izlettirelim. Hikaye ile ilgili sorular sorup dinlediğini anlama çalışması yapalım.</a:t>
            </a:r>
          </a:p>
          <a:p>
            <a:r>
              <a:rPr lang="tr-TR" b="1" dirty="0">
                <a:latin typeface="Chalkboard" panose="03050602040202020205" pitchFamily="66" charset="0"/>
              </a:rPr>
              <a:t>**Ardından izleyip dinlediği hikaye ile ilgili bir resim yapması için onu yönlendirelim.</a:t>
            </a:r>
          </a:p>
        </p:txBody>
      </p:sp>
      <p:sp>
        <p:nvSpPr>
          <p:cNvPr id="21" name="Metin kutusu 20">
            <a:extLst>
              <a:ext uri="{FF2B5EF4-FFF2-40B4-BE49-F238E27FC236}">
                <a16:creationId xmlns:a16="http://schemas.microsoft.com/office/drawing/2014/main" id="{A5FAE3F0-7B8E-A44D-BFD3-198A8F8D23F3}"/>
              </a:ext>
            </a:extLst>
          </p:cNvPr>
          <p:cNvSpPr txBox="1"/>
          <p:nvPr/>
        </p:nvSpPr>
        <p:spPr>
          <a:xfrm>
            <a:off x="831778" y="7339146"/>
            <a:ext cx="4874408" cy="2123658"/>
          </a:xfrm>
          <a:prstGeom prst="rect">
            <a:avLst/>
          </a:prstGeom>
          <a:gradFill>
            <a:gsLst>
              <a:gs pos="13000">
                <a:schemeClr val="accent4">
                  <a:lumMod val="40000"/>
                  <a:lumOff val="60000"/>
                </a:schemeClr>
              </a:gs>
              <a:gs pos="0">
                <a:schemeClr val="accent2">
                  <a:lumMod val="60000"/>
                  <a:lumOff val="40000"/>
                </a:schemeClr>
              </a:gs>
            </a:gsLst>
            <a:lin ang="2700000" scaled="1"/>
          </a:gradFill>
        </p:spPr>
        <p:txBody>
          <a:bodyPr wrap="square" rtlCol="0">
            <a:spAutoFit/>
          </a:bodyPr>
          <a:lstStyle/>
          <a:p>
            <a:r>
              <a:rPr lang="tr-TR" sz="1600" b="1" dirty="0">
                <a:latin typeface="Chalkboard" panose="03050602040202020205" pitchFamily="66" charset="0"/>
              </a:rPr>
              <a:t>6.Etkinlik : </a:t>
            </a:r>
            <a:r>
              <a:rPr lang="tr-TR" sz="2400" b="1" dirty="0">
                <a:latin typeface="Chalkboard" panose="03050602040202020205" pitchFamily="66" charset="0"/>
              </a:rPr>
              <a:t>ince motor becerileri</a:t>
            </a:r>
            <a:endParaRPr lang="tr-TR" sz="1600" b="1" dirty="0">
              <a:latin typeface="Chalkboard" panose="03050602040202020205" pitchFamily="66" charset="0"/>
            </a:endParaRPr>
          </a:p>
          <a:p>
            <a:r>
              <a:rPr lang="tr-GB" sz="1600" b="1" dirty="0">
                <a:latin typeface="Chalkboard" panose="03050602040202020205" pitchFamily="66" charset="0"/>
              </a:rPr>
              <a:t>Süre: 20 DK </a:t>
            </a:r>
          </a:p>
          <a:p>
            <a:endParaRPr lang="tr-GB" sz="1200" b="1" dirty="0">
              <a:latin typeface="Chalkboard" panose="03050602040202020205" pitchFamily="66" charset="0"/>
            </a:endParaRPr>
          </a:p>
          <a:p>
            <a:r>
              <a:rPr lang="tr-TR" sz="1600" b="1" dirty="0">
                <a:latin typeface="Chalkboard" panose="03050602040202020205" pitchFamily="66" charset="0"/>
              </a:rPr>
              <a:t>**Birkaç tane a4 kağıdına veya uygun bir zemine düz, </a:t>
            </a:r>
            <a:r>
              <a:rPr lang="tr-TR" sz="1600" b="1" dirty="0" err="1">
                <a:latin typeface="Chalkboard" panose="03050602040202020205" pitchFamily="66" charset="0"/>
              </a:rPr>
              <a:t>zigzag</a:t>
            </a:r>
            <a:r>
              <a:rPr lang="tr-TR" sz="1600" b="1" dirty="0">
                <a:latin typeface="Chalkboard" panose="03050602040202020205" pitchFamily="66" charset="0"/>
              </a:rPr>
              <a:t>, oval, yuvarlak, iç içe daireler şeklinde  büyük ebatlı çizgiler çizelim.</a:t>
            </a:r>
          </a:p>
          <a:p>
            <a:r>
              <a:rPr lang="tr-TR" sz="1600" b="1" dirty="0">
                <a:latin typeface="Chalkboard" panose="03050602040202020205" pitchFamily="66" charset="0"/>
              </a:rPr>
              <a:t>Ve evdeki boncuk düğme taş nohut fasulyeleri çizgilerin </a:t>
            </a:r>
            <a:r>
              <a:rPr lang="tr-TR" sz="1600" b="1" dirty="0" err="1">
                <a:latin typeface="Chalkboard" panose="03050602040202020205" pitchFamily="66" charset="0"/>
              </a:rPr>
              <a:t>üztüne</a:t>
            </a:r>
            <a:r>
              <a:rPr lang="tr-TR" sz="1600" b="1" dirty="0">
                <a:latin typeface="Chalkboard" panose="03050602040202020205" pitchFamily="66" charset="0"/>
              </a:rPr>
              <a:t> dizmesi için onu yönlendirelim.</a:t>
            </a:r>
            <a:endParaRPr lang="tr-TR" sz="1200" b="1" dirty="0">
              <a:latin typeface="Chalkboard" panose="03050602040202020205" pitchFamily="66" charset="0"/>
            </a:endParaRPr>
          </a:p>
        </p:txBody>
      </p:sp>
      <p:sp>
        <p:nvSpPr>
          <p:cNvPr id="24" name="Metin kutusu 23">
            <a:extLst>
              <a:ext uri="{FF2B5EF4-FFF2-40B4-BE49-F238E27FC236}">
                <a16:creationId xmlns:a16="http://schemas.microsoft.com/office/drawing/2014/main" id="{D6D2275A-8E16-8C48-A7CE-B2BF4F64110E}"/>
              </a:ext>
            </a:extLst>
          </p:cNvPr>
          <p:cNvSpPr txBox="1"/>
          <p:nvPr/>
        </p:nvSpPr>
        <p:spPr>
          <a:xfrm rot="16200000">
            <a:off x="5544573" y="7851193"/>
            <a:ext cx="1864613" cy="307777"/>
          </a:xfrm>
          <a:prstGeom prst="rect">
            <a:avLst/>
          </a:prstGeom>
          <a:noFill/>
        </p:spPr>
        <p:txBody>
          <a:bodyPr wrap="none" rtlCol="0">
            <a:spAutoFit/>
          </a:bodyPr>
          <a:lstStyle/>
          <a:p>
            <a:r>
              <a:rPr lang="tr-TR" sz="1400" b="1" dirty="0">
                <a:solidFill>
                  <a:schemeClr val="tx1">
                    <a:lumMod val="75000"/>
                    <a:lumOff val="25000"/>
                  </a:schemeClr>
                </a:solidFill>
                <a:latin typeface="American Typewriter" panose="02090604020004020304" pitchFamily="18" charset="0"/>
              </a:rPr>
              <a:t>O</a:t>
            </a:r>
            <a:r>
              <a:rPr lang="tr-GB" sz="1400" b="1" dirty="0">
                <a:solidFill>
                  <a:schemeClr val="tx1">
                    <a:lumMod val="75000"/>
                    <a:lumOff val="25000"/>
                  </a:schemeClr>
                </a:solidFill>
                <a:latin typeface="American Typewriter" panose="02090604020004020304" pitchFamily="18" charset="0"/>
              </a:rPr>
              <a:t>kuloncesi_bilgesi</a:t>
            </a:r>
          </a:p>
        </p:txBody>
      </p:sp>
    </p:spTree>
    <p:extLst>
      <p:ext uri="{BB962C8B-B14F-4D97-AF65-F5344CB8AC3E}">
        <p14:creationId xmlns:p14="http://schemas.microsoft.com/office/powerpoint/2010/main" val="15525196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bg1"/>
            </a:gs>
            <a:gs pos="62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99E623B8-3329-AE49-B35D-DEE241E79BB9}"/>
              </a:ext>
            </a:extLst>
          </p:cNvPr>
          <p:cNvSpPr/>
          <p:nvPr/>
        </p:nvSpPr>
        <p:spPr>
          <a:xfrm>
            <a:off x="274320" y="248920"/>
            <a:ext cx="6380480" cy="9326880"/>
          </a:xfrm>
          <a:prstGeom prst="rect">
            <a:avLst/>
          </a:prstGeom>
          <a:gradFill>
            <a:gsLst>
              <a:gs pos="21000">
                <a:schemeClr val="tx1"/>
              </a:gs>
              <a:gs pos="0">
                <a:schemeClr val="accent2">
                  <a:lumMod val="60000"/>
                  <a:lumOff val="40000"/>
                </a:schemeClr>
              </a:gs>
              <a:gs pos="0">
                <a:schemeClr val="accent1">
                  <a:tint val="23500"/>
                  <a:satMod val="160000"/>
                </a:schemeClr>
              </a:gs>
            </a:gsLst>
            <a:lin ang="2700000" scaled="1"/>
          </a:gradFill>
          <a:ln w="571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a:p>
        </p:txBody>
      </p:sp>
      <p:sp>
        <p:nvSpPr>
          <p:cNvPr id="7" name="Dikdörtgen 6">
            <a:extLst>
              <a:ext uri="{FF2B5EF4-FFF2-40B4-BE49-F238E27FC236}">
                <a16:creationId xmlns:a16="http://schemas.microsoft.com/office/drawing/2014/main" id="{2A20537F-2823-A845-8CC0-8C97176DAE34}"/>
              </a:ext>
            </a:extLst>
          </p:cNvPr>
          <p:cNvSpPr/>
          <p:nvPr/>
        </p:nvSpPr>
        <p:spPr>
          <a:xfrm>
            <a:off x="203200" y="330200"/>
            <a:ext cx="6380480" cy="9326880"/>
          </a:xfrm>
          <a:prstGeom prst="rect">
            <a:avLst/>
          </a:prstGeom>
          <a:noFill/>
          <a:ln w="571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a:p>
        </p:txBody>
      </p:sp>
      <p:sp>
        <p:nvSpPr>
          <p:cNvPr id="8" name="Dikdörtgen 7">
            <a:hlinkClick r:id="rId2"/>
            <a:extLst>
              <a:ext uri="{FF2B5EF4-FFF2-40B4-BE49-F238E27FC236}">
                <a16:creationId xmlns:a16="http://schemas.microsoft.com/office/drawing/2014/main" id="{E14403D7-2DE4-BB49-8919-5671F9A5C065}"/>
              </a:ext>
            </a:extLst>
          </p:cNvPr>
          <p:cNvSpPr/>
          <p:nvPr/>
        </p:nvSpPr>
        <p:spPr>
          <a:xfrm>
            <a:off x="238760" y="289560"/>
            <a:ext cx="6380480" cy="9326880"/>
          </a:xfrm>
          <a:prstGeom prst="rect">
            <a:avLst/>
          </a:prstGeom>
          <a:gradFill>
            <a:gsLst>
              <a:gs pos="100000">
                <a:schemeClr val="bg1">
                  <a:lumMod val="95000"/>
                </a:schemeClr>
              </a:gs>
              <a:gs pos="0">
                <a:schemeClr val="accent1">
                  <a:lumMod val="60000"/>
                  <a:lumOff val="40000"/>
                </a:schemeClr>
              </a:gs>
              <a:gs pos="0">
                <a:schemeClr val="accent1">
                  <a:tint val="23500"/>
                  <a:satMod val="160000"/>
                </a:schemeClr>
              </a:gs>
            </a:gsLst>
            <a:lin ang="2700000" scaled="1"/>
          </a:gradFill>
          <a:ln w="571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10" name="Yay 9">
            <a:extLst>
              <a:ext uri="{FF2B5EF4-FFF2-40B4-BE49-F238E27FC236}">
                <a16:creationId xmlns:a16="http://schemas.microsoft.com/office/drawing/2014/main" id="{26046B59-4DB8-3348-9E1E-8C8DFC2E0A5F}"/>
              </a:ext>
            </a:extLst>
          </p:cNvPr>
          <p:cNvSpPr/>
          <p:nvPr/>
        </p:nvSpPr>
        <p:spPr>
          <a:xfrm rot="4459804">
            <a:off x="-504255" y="-243510"/>
            <a:ext cx="1142785" cy="1636249"/>
          </a:xfrm>
          <a:prstGeom prst="arc">
            <a:avLst/>
          </a:prstGeom>
          <a:ln w="57150">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GB"/>
          </a:p>
        </p:txBody>
      </p:sp>
      <p:sp>
        <p:nvSpPr>
          <p:cNvPr id="11" name="Yay 10">
            <a:extLst>
              <a:ext uri="{FF2B5EF4-FFF2-40B4-BE49-F238E27FC236}">
                <a16:creationId xmlns:a16="http://schemas.microsoft.com/office/drawing/2014/main" id="{C559487B-8E83-0D4F-BA36-B15CC3FEBE63}"/>
              </a:ext>
            </a:extLst>
          </p:cNvPr>
          <p:cNvSpPr/>
          <p:nvPr/>
        </p:nvSpPr>
        <p:spPr>
          <a:xfrm rot="4459804">
            <a:off x="-539816" y="-269484"/>
            <a:ext cx="1142785" cy="1636249"/>
          </a:xfrm>
          <a:prstGeom prst="arc">
            <a:avLst/>
          </a:prstGeom>
          <a:ln w="57150">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GB"/>
          </a:p>
        </p:txBody>
      </p:sp>
      <p:sp>
        <p:nvSpPr>
          <p:cNvPr id="12" name="Yay 11">
            <a:extLst>
              <a:ext uri="{FF2B5EF4-FFF2-40B4-BE49-F238E27FC236}">
                <a16:creationId xmlns:a16="http://schemas.microsoft.com/office/drawing/2014/main" id="{60122984-0EFD-D44E-B2E0-1A4C07164B67}"/>
              </a:ext>
            </a:extLst>
          </p:cNvPr>
          <p:cNvSpPr/>
          <p:nvPr/>
        </p:nvSpPr>
        <p:spPr>
          <a:xfrm rot="16200000">
            <a:off x="6118967" y="8712996"/>
            <a:ext cx="1142785" cy="1636249"/>
          </a:xfrm>
          <a:prstGeom prst="arc">
            <a:avLst/>
          </a:prstGeom>
          <a:ln w="57150">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GB"/>
          </a:p>
        </p:txBody>
      </p:sp>
      <p:sp>
        <p:nvSpPr>
          <p:cNvPr id="13" name="Yay 12">
            <a:extLst>
              <a:ext uri="{FF2B5EF4-FFF2-40B4-BE49-F238E27FC236}">
                <a16:creationId xmlns:a16="http://schemas.microsoft.com/office/drawing/2014/main" id="{2F285E4D-D8C4-F147-80AC-FA6F93B62693}"/>
              </a:ext>
            </a:extLst>
          </p:cNvPr>
          <p:cNvSpPr/>
          <p:nvPr/>
        </p:nvSpPr>
        <p:spPr>
          <a:xfrm rot="16200000">
            <a:off x="6126588" y="8757675"/>
            <a:ext cx="1142785" cy="1636249"/>
          </a:xfrm>
          <a:prstGeom prst="arc">
            <a:avLst/>
          </a:prstGeom>
          <a:ln w="57150">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GB"/>
          </a:p>
        </p:txBody>
      </p:sp>
      <p:sp>
        <p:nvSpPr>
          <p:cNvPr id="15" name="Metin kutusu 14">
            <a:extLst>
              <a:ext uri="{FF2B5EF4-FFF2-40B4-BE49-F238E27FC236}">
                <a16:creationId xmlns:a16="http://schemas.microsoft.com/office/drawing/2014/main" id="{8AD59077-D97E-CD4E-8077-46106F268C63}"/>
              </a:ext>
            </a:extLst>
          </p:cNvPr>
          <p:cNvSpPr txBox="1"/>
          <p:nvPr/>
        </p:nvSpPr>
        <p:spPr>
          <a:xfrm>
            <a:off x="973625" y="491177"/>
            <a:ext cx="5323566" cy="769441"/>
          </a:xfrm>
          <a:prstGeom prst="rect">
            <a:avLst/>
          </a:prstGeom>
          <a:gradFill>
            <a:gsLst>
              <a:gs pos="4000">
                <a:schemeClr val="accent6">
                  <a:lumMod val="40000"/>
                  <a:lumOff val="60000"/>
                </a:schemeClr>
              </a:gs>
              <a:gs pos="0">
                <a:schemeClr val="accent4">
                  <a:lumMod val="40000"/>
                  <a:lumOff val="60000"/>
                </a:schemeClr>
              </a:gs>
            </a:gsLst>
            <a:lin ang="2700000" scaled="1"/>
          </a:gradFill>
        </p:spPr>
        <p:txBody>
          <a:bodyPr wrap="square" rtlCol="0">
            <a:spAutoFit/>
          </a:bodyPr>
          <a:lstStyle/>
          <a:p>
            <a:pPr algn="ctr"/>
            <a:r>
              <a:rPr lang="tr-GB" sz="2400" b="1" dirty="0">
                <a:latin typeface="American Typewriter" panose="02090604020004020304" pitchFamily="18" charset="0"/>
              </a:rPr>
              <a:t>3 ARALIK 2020</a:t>
            </a:r>
            <a:r>
              <a:rPr lang="tr-GB" sz="2000" b="1" dirty="0">
                <a:latin typeface="American Typewriter" panose="02090604020004020304" pitchFamily="18" charset="0"/>
              </a:rPr>
              <a:t> </a:t>
            </a:r>
            <a:r>
              <a:rPr lang="tr-GB" sz="2400" b="1" dirty="0">
                <a:latin typeface="American Typewriter" panose="02090604020004020304" pitchFamily="18" charset="0"/>
              </a:rPr>
              <a:t>PERŞEMBE</a:t>
            </a:r>
          </a:p>
          <a:p>
            <a:pPr algn="ctr"/>
            <a:r>
              <a:rPr lang="tr-GB" sz="2000" b="1" dirty="0">
                <a:latin typeface="American Typewriter" panose="02090604020004020304" pitchFamily="18" charset="0"/>
              </a:rPr>
              <a:t>UZAKTAN EĞİTİM EV ETKİNLİKLERİ</a:t>
            </a:r>
          </a:p>
        </p:txBody>
      </p:sp>
      <p:sp>
        <p:nvSpPr>
          <p:cNvPr id="19" name="Oval 18">
            <a:extLst>
              <a:ext uri="{FF2B5EF4-FFF2-40B4-BE49-F238E27FC236}">
                <a16:creationId xmlns:a16="http://schemas.microsoft.com/office/drawing/2014/main" id="{1EDB95D3-EA22-9445-A119-114509025274}"/>
              </a:ext>
            </a:extLst>
          </p:cNvPr>
          <p:cNvSpPr/>
          <p:nvPr/>
        </p:nvSpPr>
        <p:spPr>
          <a:xfrm>
            <a:off x="6161784" y="9201172"/>
            <a:ext cx="368300" cy="36576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a:p>
        </p:txBody>
      </p:sp>
      <p:sp>
        <p:nvSpPr>
          <p:cNvPr id="20" name="Oval 19">
            <a:extLst>
              <a:ext uri="{FF2B5EF4-FFF2-40B4-BE49-F238E27FC236}">
                <a16:creationId xmlns:a16="http://schemas.microsoft.com/office/drawing/2014/main" id="{15440FA6-D4CA-2C49-BABA-1B5B480A41EB}"/>
              </a:ext>
            </a:extLst>
          </p:cNvPr>
          <p:cNvSpPr/>
          <p:nvPr/>
        </p:nvSpPr>
        <p:spPr>
          <a:xfrm>
            <a:off x="330985" y="408085"/>
            <a:ext cx="368300" cy="36576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a:p>
        </p:txBody>
      </p:sp>
      <p:sp>
        <p:nvSpPr>
          <p:cNvPr id="16" name="Metin kutusu 15">
            <a:extLst>
              <a:ext uri="{FF2B5EF4-FFF2-40B4-BE49-F238E27FC236}">
                <a16:creationId xmlns:a16="http://schemas.microsoft.com/office/drawing/2014/main" id="{0F6F4019-0A20-FF41-8BF9-732DB04931EA}"/>
              </a:ext>
            </a:extLst>
          </p:cNvPr>
          <p:cNvSpPr txBox="1"/>
          <p:nvPr/>
        </p:nvSpPr>
        <p:spPr>
          <a:xfrm>
            <a:off x="723660" y="1451726"/>
            <a:ext cx="5622274" cy="4585871"/>
          </a:xfrm>
          <a:prstGeom prst="rect">
            <a:avLst/>
          </a:prstGeom>
          <a:gradFill>
            <a:gsLst>
              <a:gs pos="53000">
                <a:srgbClr val="EBEBEB"/>
              </a:gs>
              <a:gs pos="3000">
                <a:srgbClr val="FFC000"/>
              </a:gs>
            </a:gsLst>
            <a:lin ang="2700000" scaled="1"/>
          </a:gradFill>
        </p:spPr>
        <p:txBody>
          <a:bodyPr wrap="square" rtlCol="0">
            <a:spAutoFit/>
          </a:bodyPr>
          <a:lstStyle/>
          <a:p>
            <a:r>
              <a:rPr lang="tr-TR" sz="1600" b="1" dirty="0">
                <a:latin typeface="Chalkboard" panose="03050602040202020205" pitchFamily="66" charset="0"/>
              </a:rPr>
              <a:t>1.Etkinlik : </a:t>
            </a:r>
            <a:r>
              <a:rPr lang="tr-TR" sz="2400" b="1" dirty="0">
                <a:latin typeface="Chalkboard" panose="03050602040202020205" pitchFamily="66" charset="0"/>
              </a:rPr>
              <a:t>Güne başlama zamanı</a:t>
            </a:r>
            <a:endParaRPr lang="tr-TR" sz="1600" b="1" dirty="0">
              <a:latin typeface="Chalkboard" panose="03050602040202020205" pitchFamily="66" charset="0"/>
            </a:endParaRPr>
          </a:p>
          <a:p>
            <a:r>
              <a:rPr lang="tr-GB" sz="1600" b="1" dirty="0">
                <a:latin typeface="Chalkboard" panose="03050602040202020205" pitchFamily="66" charset="0"/>
              </a:rPr>
              <a:t>Süre: 20 DK </a:t>
            </a:r>
          </a:p>
          <a:p>
            <a:endParaRPr lang="tr-GB" sz="1200" b="1" dirty="0">
              <a:latin typeface="Chalkboard" panose="03050602040202020205" pitchFamily="66" charset="0"/>
            </a:endParaRPr>
          </a:p>
          <a:p>
            <a:r>
              <a:rPr lang="tr-TR" sz="1600" b="1" dirty="0">
                <a:latin typeface="Chalkboard" panose="03050602040202020205" pitchFamily="66" charset="0"/>
              </a:rPr>
              <a:t>**Çocuğunuzu sabah uyandığında günaydın diyerek selamlaşmalara dikkat çekip ona örnek olalım. yatağını düzeltmesi elini yüzünü yıkaması için rehberlik edin.</a:t>
            </a:r>
          </a:p>
          <a:p>
            <a:r>
              <a:rPr lang="tr-TR" sz="1600" b="1" dirty="0">
                <a:latin typeface="Chalkboard" panose="03050602040202020205" pitchFamily="66" charset="0"/>
              </a:rPr>
              <a:t>Sabah kahvaltısında size yardım etmesi için ufak sorumluluklar vererek cesaretlendirebilirsiniz. Ucu keskin olmayan bir bıçakla kahvaltılık yiyeceklerden </a:t>
            </a:r>
            <a:r>
              <a:rPr lang="tr-TR" sz="1600" b="1" dirty="0" err="1">
                <a:latin typeface="Chalkboard" panose="03050602040202020205" pitchFamily="66" charset="0"/>
              </a:rPr>
              <a:t>kesmesi,tabak</a:t>
            </a:r>
            <a:r>
              <a:rPr lang="tr-TR" sz="1600" b="1" dirty="0">
                <a:latin typeface="Chalkboard" panose="03050602040202020205" pitchFamily="66" charset="0"/>
              </a:rPr>
              <a:t> ,</a:t>
            </a:r>
            <a:r>
              <a:rPr lang="tr-TR" sz="1600" b="1" dirty="0" err="1">
                <a:latin typeface="Chalkboard" panose="03050602040202020205" pitchFamily="66" charset="0"/>
              </a:rPr>
              <a:t>çatal,kaşık</a:t>
            </a:r>
            <a:r>
              <a:rPr lang="tr-TR" sz="1600" b="1" dirty="0">
                <a:latin typeface="Chalkboard" panose="03050602040202020205" pitchFamily="66" charset="0"/>
              </a:rPr>
              <a:t> </a:t>
            </a:r>
            <a:r>
              <a:rPr lang="tr-TR" sz="1600" b="1" dirty="0" err="1">
                <a:latin typeface="Chalkboard" panose="03050602040202020205" pitchFamily="66" charset="0"/>
              </a:rPr>
              <a:t>dizmesi,diğer</a:t>
            </a:r>
            <a:r>
              <a:rPr lang="tr-TR" sz="1600" b="1" dirty="0">
                <a:latin typeface="Chalkboard" panose="03050602040202020205" pitchFamily="66" charset="0"/>
              </a:rPr>
              <a:t> </a:t>
            </a:r>
            <a:r>
              <a:rPr lang="tr-TR" sz="1600" b="1" dirty="0" err="1">
                <a:latin typeface="Chalkboard" panose="03050602040202020205" pitchFamily="66" charset="0"/>
              </a:rPr>
              <a:t>yiyeckeleri</a:t>
            </a:r>
            <a:r>
              <a:rPr lang="tr-TR" sz="1600" b="1" dirty="0">
                <a:latin typeface="Chalkboard" panose="03050602040202020205" pitchFamily="66" charset="0"/>
              </a:rPr>
              <a:t> tabaklara koyması ve masadakileri toplaması gibi.</a:t>
            </a:r>
          </a:p>
          <a:p>
            <a:r>
              <a:rPr lang="tr-TR" sz="1600" b="1" dirty="0">
                <a:latin typeface="Chalkboard" panose="03050602040202020205" pitchFamily="66" charset="0"/>
              </a:rPr>
              <a:t>Bugün günlerden hangi gün, hangi mevsimdeyiz, bugün hava nasıl, hangi aydayız gibi sorular soralım. Camdan dışarıya bakarak hava ile ilgili gözlemleri yapalım.</a:t>
            </a:r>
          </a:p>
          <a:p>
            <a:r>
              <a:rPr lang="tr-TR" sz="1600" b="1" dirty="0">
                <a:latin typeface="Chalkboard" panose="03050602040202020205" pitchFamily="66" charset="0"/>
              </a:rPr>
              <a:t>Toplanma ve temizlik yapıldıktan sonra müzik eşliğinde ailece jimnastik veya spor hareketleri yapabilirsiniz.</a:t>
            </a:r>
          </a:p>
          <a:p>
            <a:r>
              <a:rPr lang="tr-TR" sz="1600" b="1" dirty="0" err="1">
                <a:latin typeface="Chalkboard" panose="03050602040202020205" pitchFamily="66" charset="0"/>
              </a:rPr>
              <a:t>Eba</a:t>
            </a:r>
            <a:r>
              <a:rPr lang="tr-TR" sz="1600" b="1" dirty="0">
                <a:latin typeface="Chalkboard" panose="03050602040202020205" pitchFamily="66" charset="0"/>
              </a:rPr>
              <a:t> Anaokulu TV </a:t>
            </a:r>
            <a:r>
              <a:rPr lang="tr-TR" sz="1600" b="1" dirty="0" err="1">
                <a:latin typeface="Chalkboard" panose="03050602040202020205" pitchFamily="66" charset="0"/>
              </a:rPr>
              <a:t>izeyebilirsiniz</a:t>
            </a:r>
            <a:r>
              <a:rPr lang="tr-TR" sz="1600" b="1" dirty="0">
                <a:latin typeface="Chalkboard" panose="03050602040202020205" pitchFamily="66" charset="0"/>
              </a:rPr>
              <a:t>.</a:t>
            </a:r>
          </a:p>
          <a:p>
            <a:r>
              <a:rPr lang="tr-TR" sz="1600" b="1" dirty="0">
                <a:latin typeface="Chalkboard" panose="03050602040202020205" pitchFamily="66" charset="0"/>
                <a:hlinkClick r:id="rId3"/>
              </a:rPr>
              <a:t>https://www.youtube.com/watch?v=lfjclBtzPAQ</a:t>
            </a:r>
            <a:endParaRPr lang="tr-TR" sz="1600" b="1" dirty="0">
              <a:latin typeface="Chalkboard" panose="03050602040202020205" pitchFamily="66" charset="0"/>
            </a:endParaRPr>
          </a:p>
        </p:txBody>
      </p:sp>
      <p:sp>
        <p:nvSpPr>
          <p:cNvPr id="17" name="Metin kutusu 16">
            <a:extLst>
              <a:ext uri="{FF2B5EF4-FFF2-40B4-BE49-F238E27FC236}">
                <a16:creationId xmlns:a16="http://schemas.microsoft.com/office/drawing/2014/main" id="{6570A6DA-18FE-D64A-AA86-949EE1C67687}"/>
              </a:ext>
            </a:extLst>
          </p:cNvPr>
          <p:cNvSpPr txBox="1"/>
          <p:nvPr/>
        </p:nvSpPr>
        <p:spPr>
          <a:xfrm>
            <a:off x="826880" y="6085998"/>
            <a:ext cx="4874408" cy="3354765"/>
          </a:xfrm>
          <a:prstGeom prst="rect">
            <a:avLst/>
          </a:prstGeom>
          <a:gradFill>
            <a:gsLst>
              <a:gs pos="36000">
                <a:schemeClr val="accent1">
                  <a:lumMod val="60000"/>
                  <a:lumOff val="40000"/>
                </a:schemeClr>
              </a:gs>
              <a:gs pos="82000">
                <a:schemeClr val="bg1">
                  <a:lumMod val="95000"/>
                </a:schemeClr>
              </a:gs>
            </a:gsLst>
            <a:lin ang="2700000" scaled="1"/>
          </a:gradFill>
        </p:spPr>
        <p:txBody>
          <a:bodyPr wrap="square" rtlCol="0">
            <a:spAutoFit/>
          </a:bodyPr>
          <a:lstStyle/>
          <a:p>
            <a:r>
              <a:rPr lang="tr-TR" sz="1600" b="1" dirty="0">
                <a:latin typeface="Chalkboard" panose="03050602040202020205" pitchFamily="66" charset="0"/>
              </a:rPr>
              <a:t>2.Etkinlik : </a:t>
            </a:r>
            <a:r>
              <a:rPr lang="tr-TR" sz="2400" b="1" dirty="0">
                <a:latin typeface="Chalkboard" panose="03050602040202020205" pitchFamily="66" charset="0"/>
              </a:rPr>
              <a:t>Oyun zamanı</a:t>
            </a:r>
            <a:endParaRPr lang="tr-TR" sz="1600" b="1" dirty="0">
              <a:latin typeface="Chalkboard" panose="03050602040202020205" pitchFamily="66" charset="0"/>
            </a:endParaRPr>
          </a:p>
          <a:p>
            <a:r>
              <a:rPr lang="tr-GB" sz="1600" b="1" dirty="0">
                <a:latin typeface="Chalkboard" panose="03050602040202020205" pitchFamily="66" charset="0"/>
              </a:rPr>
              <a:t>Süre: 20 DK </a:t>
            </a:r>
          </a:p>
          <a:p>
            <a:endParaRPr lang="tr-GB" sz="1200" b="1" dirty="0">
              <a:latin typeface="Chalkboard" panose="03050602040202020205" pitchFamily="66" charset="0"/>
            </a:endParaRPr>
          </a:p>
          <a:p>
            <a:r>
              <a:rPr lang="tr-TR" sz="1600" b="1" dirty="0">
                <a:latin typeface="Chalkboard" panose="03050602040202020205" pitchFamily="66" charset="0"/>
              </a:rPr>
              <a:t>**Çocuğunuza oyun zamanında kendi oyununu kurması için ona fırsat verelim. İstediği oyunu kurması için onu yönlendirelim. İstediği oyun materyallerini seçmesine fırsat vererek oyunlarında ona rehberlik etmenin yanı sıra onunla birlikte oyun kurabilir ve oyun arkadaşı olabilirsiniz.</a:t>
            </a:r>
          </a:p>
          <a:p>
            <a:r>
              <a:rPr lang="tr-TR" sz="1600" b="1" dirty="0">
                <a:latin typeface="Chalkboard" panose="03050602040202020205" pitchFamily="66" charset="0"/>
              </a:rPr>
              <a:t>Oyun sırasında yaratıcı düşünme yeteneğinin gelişmesi için ilgisini çekebilecek sorular soralım ve onun da size soracağı sorulara cevap verelim.</a:t>
            </a:r>
            <a:endParaRPr lang="tr-TR" sz="1200" b="1" dirty="0">
              <a:latin typeface="Chalkboard" panose="03050602040202020205" pitchFamily="66" charset="0"/>
            </a:endParaRPr>
          </a:p>
        </p:txBody>
      </p:sp>
      <p:sp>
        <p:nvSpPr>
          <p:cNvPr id="18" name="Metin kutusu 17">
            <a:extLst>
              <a:ext uri="{FF2B5EF4-FFF2-40B4-BE49-F238E27FC236}">
                <a16:creationId xmlns:a16="http://schemas.microsoft.com/office/drawing/2014/main" id="{393ACAF3-BF65-6540-B84F-0BF36F465665}"/>
              </a:ext>
            </a:extLst>
          </p:cNvPr>
          <p:cNvSpPr txBox="1"/>
          <p:nvPr/>
        </p:nvSpPr>
        <p:spPr>
          <a:xfrm rot="16200000">
            <a:off x="5497485" y="7338230"/>
            <a:ext cx="1864613" cy="307777"/>
          </a:xfrm>
          <a:prstGeom prst="rect">
            <a:avLst/>
          </a:prstGeom>
          <a:noFill/>
        </p:spPr>
        <p:txBody>
          <a:bodyPr wrap="none" rtlCol="0">
            <a:spAutoFit/>
          </a:bodyPr>
          <a:lstStyle/>
          <a:p>
            <a:r>
              <a:rPr lang="tr-TR" sz="1400" b="1" dirty="0">
                <a:solidFill>
                  <a:schemeClr val="tx1">
                    <a:lumMod val="75000"/>
                    <a:lumOff val="25000"/>
                  </a:schemeClr>
                </a:solidFill>
                <a:latin typeface="American Typewriter" panose="02090604020004020304" pitchFamily="18" charset="0"/>
              </a:rPr>
              <a:t>O</a:t>
            </a:r>
            <a:r>
              <a:rPr lang="tr-GB" sz="1400" b="1" dirty="0">
                <a:solidFill>
                  <a:schemeClr val="tx1">
                    <a:lumMod val="75000"/>
                    <a:lumOff val="25000"/>
                  </a:schemeClr>
                </a:solidFill>
                <a:latin typeface="American Typewriter" panose="02090604020004020304" pitchFamily="18" charset="0"/>
              </a:rPr>
              <a:t>kuloncesi_bilgesi</a:t>
            </a:r>
          </a:p>
        </p:txBody>
      </p:sp>
    </p:spTree>
    <p:extLst>
      <p:ext uri="{BB962C8B-B14F-4D97-AF65-F5344CB8AC3E}">
        <p14:creationId xmlns:p14="http://schemas.microsoft.com/office/powerpoint/2010/main" val="21931786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99E623B8-3329-AE49-B35D-DEE241E79BB9}"/>
              </a:ext>
            </a:extLst>
          </p:cNvPr>
          <p:cNvSpPr/>
          <p:nvPr/>
        </p:nvSpPr>
        <p:spPr>
          <a:xfrm>
            <a:off x="274320" y="248920"/>
            <a:ext cx="6380480" cy="9326880"/>
          </a:xfrm>
          <a:prstGeom prst="rect">
            <a:avLst/>
          </a:prstGeom>
          <a:gradFill>
            <a:gsLst>
              <a:gs pos="21000">
                <a:schemeClr val="tx1"/>
              </a:gs>
              <a:gs pos="0">
                <a:schemeClr val="accent2">
                  <a:lumMod val="60000"/>
                  <a:lumOff val="40000"/>
                </a:schemeClr>
              </a:gs>
              <a:gs pos="0">
                <a:schemeClr val="accent1">
                  <a:tint val="23500"/>
                  <a:satMod val="160000"/>
                </a:schemeClr>
              </a:gs>
            </a:gsLst>
            <a:lin ang="2700000" scaled="1"/>
          </a:gradFill>
          <a:ln w="571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a:p>
        </p:txBody>
      </p:sp>
      <p:sp>
        <p:nvSpPr>
          <p:cNvPr id="7" name="Dikdörtgen 6">
            <a:extLst>
              <a:ext uri="{FF2B5EF4-FFF2-40B4-BE49-F238E27FC236}">
                <a16:creationId xmlns:a16="http://schemas.microsoft.com/office/drawing/2014/main" id="{2A20537F-2823-A845-8CC0-8C97176DAE34}"/>
              </a:ext>
            </a:extLst>
          </p:cNvPr>
          <p:cNvSpPr/>
          <p:nvPr/>
        </p:nvSpPr>
        <p:spPr>
          <a:xfrm>
            <a:off x="203200" y="330200"/>
            <a:ext cx="6380480" cy="9326880"/>
          </a:xfrm>
          <a:prstGeom prst="rect">
            <a:avLst/>
          </a:prstGeom>
          <a:noFill/>
          <a:ln w="571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a:p>
        </p:txBody>
      </p:sp>
      <p:sp>
        <p:nvSpPr>
          <p:cNvPr id="8" name="Dikdörtgen 7">
            <a:hlinkClick r:id="rId2"/>
            <a:extLst>
              <a:ext uri="{FF2B5EF4-FFF2-40B4-BE49-F238E27FC236}">
                <a16:creationId xmlns:a16="http://schemas.microsoft.com/office/drawing/2014/main" id="{E14403D7-2DE4-BB49-8919-5671F9A5C065}"/>
              </a:ext>
            </a:extLst>
          </p:cNvPr>
          <p:cNvSpPr/>
          <p:nvPr/>
        </p:nvSpPr>
        <p:spPr>
          <a:xfrm>
            <a:off x="238760" y="289560"/>
            <a:ext cx="6380480" cy="9326880"/>
          </a:xfrm>
          <a:prstGeom prst="rect">
            <a:avLst/>
          </a:prstGeom>
          <a:gradFill>
            <a:gsLst>
              <a:gs pos="100000">
                <a:schemeClr val="bg1">
                  <a:lumMod val="95000"/>
                </a:schemeClr>
              </a:gs>
              <a:gs pos="0">
                <a:schemeClr val="accent1">
                  <a:lumMod val="60000"/>
                  <a:lumOff val="40000"/>
                </a:schemeClr>
              </a:gs>
              <a:gs pos="0">
                <a:schemeClr val="accent1">
                  <a:tint val="23500"/>
                  <a:satMod val="160000"/>
                </a:schemeClr>
              </a:gs>
            </a:gsLst>
            <a:lin ang="2700000" scaled="1"/>
          </a:gradFill>
          <a:ln w="571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10" name="Yay 9">
            <a:extLst>
              <a:ext uri="{FF2B5EF4-FFF2-40B4-BE49-F238E27FC236}">
                <a16:creationId xmlns:a16="http://schemas.microsoft.com/office/drawing/2014/main" id="{26046B59-4DB8-3348-9E1E-8C8DFC2E0A5F}"/>
              </a:ext>
            </a:extLst>
          </p:cNvPr>
          <p:cNvSpPr/>
          <p:nvPr/>
        </p:nvSpPr>
        <p:spPr>
          <a:xfrm rot="4459804">
            <a:off x="-504255" y="-243510"/>
            <a:ext cx="1142785" cy="1636249"/>
          </a:xfrm>
          <a:prstGeom prst="arc">
            <a:avLst/>
          </a:prstGeom>
          <a:ln w="57150">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GB"/>
          </a:p>
        </p:txBody>
      </p:sp>
      <p:sp>
        <p:nvSpPr>
          <p:cNvPr id="11" name="Yay 10">
            <a:extLst>
              <a:ext uri="{FF2B5EF4-FFF2-40B4-BE49-F238E27FC236}">
                <a16:creationId xmlns:a16="http://schemas.microsoft.com/office/drawing/2014/main" id="{C559487B-8E83-0D4F-BA36-B15CC3FEBE63}"/>
              </a:ext>
            </a:extLst>
          </p:cNvPr>
          <p:cNvSpPr/>
          <p:nvPr/>
        </p:nvSpPr>
        <p:spPr>
          <a:xfrm rot="4459804">
            <a:off x="-539816" y="-269484"/>
            <a:ext cx="1142785" cy="1636249"/>
          </a:xfrm>
          <a:prstGeom prst="arc">
            <a:avLst/>
          </a:prstGeom>
          <a:ln w="57150">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GB"/>
          </a:p>
        </p:txBody>
      </p:sp>
      <p:sp>
        <p:nvSpPr>
          <p:cNvPr id="12" name="Yay 11">
            <a:extLst>
              <a:ext uri="{FF2B5EF4-FFF2-40B4-BE49-F238E27FC236}">
                <a16:creationId xmlns:a16="http://schemas.microsoft.com/office/drawing/2014/main" id="{60122984-0EFD-D44E-B2E0-1A4C07164B67}"/>
              </a:ext>
            </a:extLst>
          </p:cNvPr>
          <p:cNvSpPr/>
          <p:nvPr/>
        </p:nvSpPr>
        <p:spPr>
          <a:xfrm rot="16200000">
            <a:off x="6118967" y="8712996"/>
            <a:ext cx="1142785" cy="1636249"/>
          </a:xfrm>
          <a:prstGeom prst="arc">
            <a:avLst/>
          </a:prstGeom>
          <a:ln w="57150">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GB"/>
          </a:p>
        </p:txBody>
      </p:sp>
      <p:sp>
        <p:nvSpPr>
          <p:cNvPr id="13" name="Yay 12">
            <a:extLst>
              <a:ext uri="{FF2B5EF4-FFF2-40B4-BE49-F238E27FC236}">
                <a16:creationId xmlns:a16="http://schemas.microsoft.com/office/drawing/2014/main" id="{2F285E4D-D8C4-F147-80AC-FA6F93B62693}"/>
              </a:ext>
            </a:extLst>
          </p:cNvPr>
          <p:cNvSpPr/>
          <p:nvPr/>
        </p:nvSpPr>
        <p:spPr>
          <a:xfrm rot="16200000">
            <a:off x="6126588" y="8757675"/>
            <a:ext cx="1142785" cy="1636249"/>
          </a:xfrm>
          <a:prstGeom prst="arc">
            <a:avLst/>
          </a:prstGeom>
          <a:ln w="57150">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GB"/>
          </a:p>
        </p:txBody>
      </p:sp>
      <p:sp>
        <p:nvSpPr>
          <p:cNvPr id="15" name="Metin kutusu 14">
            <a:extLst>
              <a:ext uri="{FF2B5EF4-FFF2-40B4-BE49-F238E27FC236}">
                <a16:creationId xmlns:a16="http://schemas.microsoft.com/office/drawing/2014/main" id="{8AD59077-D97E-CD4E-8077-46106F268C63}"/>
              </a:ext>
            </a:extLst>
          </p:cNvPr>
          <p:cNvSpPr txBox="1"/>
          <p:nvPr/>
        </p:nvSpPr>
        <p:spPr>
          <a:xfrm>
            <a:off x="760535" y="1012098"/>
            <a:ext cx="5323566" cy="769441"/>
          </a:xfrm>
          <a:prstGeom prst="rect">
            <a:avLst/>
          </a:prstGeom>
          <a:gradFill>
            <a:gsLst>
              <a:gs pos="4000">
                <a:schemeClr val="accent6">
                  <a:lumMod val="40000"/>
                  <a:lumOff val="60000"/>
                </a:schemeClr>
              </a:gs>
              <a:gs pos="0">
                <a:schemeClr val="accent4">
                  <a:lumMod val="40000"/>
                  <a:lumOff val="60000"/>
                </a:schemeClr>
              </a:gs>
            </a:gsLst>
            <a:lin ang="2700000" scaled="1"/>
          </a:gradFill>
        </p:spPr>
        <p:txBody>
          <a:bodyPr wrap="square" rtlCol="0">
            <a:spAutoFit/>
          </a:bodyPr>
          <a:lstStyle/>
          <a:p>
            <a:pPr algn="ctr"/>
            <a:r>
              <a:rPr lang="tr-GB" sz="2400" b="1" dirty="0">
                <a:latin typeface="American Typewriter" panose="02090604020004020304" pitchFamily="18" charset="0"/>
              </a:rPr>
              <a:t>3 ARALIK 2020</a:t>
            </a:r>
            <a:r>
              <a:rPr lang="tr-GB" sz="2000" b="1" dirty="0">
                <a:latin typeface="American Typewriter" panose="02090604020004020304" pitchFamily="18" charset="0"/>
              </a:rPr>
              <a:t> </a:t>
            </a:r>
            <a:r>
              <a:rPr lang="tr-GB" sz="2400" b="1" dirty="0">
                <a:latin typeface="American Typewriter" panose="02090604020004020304" pitchFamily="18" charset="0"/>
              </a:rPr>
              <a:t>PERŞEMBE</a:t>
            </a:r>
          </a:p>
          <a:p>
            <a:pPr algn="ctr"/>
            <a:r>
              <a:rPr lang="tr-GB" sz="2000" b="1" dirty="0">
                <a:latin typeface="American Typewriter" panose="02090604020004020304" pitchFamily="18" charset="0"/>
              </a:rPr>
              <a:t>UZAKTAN EĞİTİM EV ETKİNLİKLERİ</a:t>
            </a:r>
          </a:p>
        </p:txBody>
      </p:sp>
      <p:sp>
        <p:nvSpPr>
          <p:cNvPr id="19" name="Oval 18">
            <a:extLst>
              <a:ext uri="{FF2B5EF4-FFF2-40B4-BE49-F238E27FC236}">
                <a16:creationId xmlns:a16="http://schemas.microsoft.com/office/drawing/2014/main" id="{1EDB95D3-EA22-9445-A119-114509025274}"/>
              </a:ext>
            </a:extLst>
          </p:cNvPr>
          <p:cNvSpPr/>
          <p:nvPr/>
        </p:nvSpPr>
        <p:spPr>
          <a:xfrm>
            <a:off x="6161784" y="9201172"/>
            <a:ext cx="368300" cy="36576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a:p>
        </p:txBody>
      </p:sp>
      <p:sp>
        <p:nvSpPr>
          <p:cNvPr id="20" name="Oval 19">
            <a:extLst>
              <a:ext uri="{FF2B5EF4-FFF2-40B4-BE49-F238E27FC236}">
                <a16:creationId xmlns:a16="http://schemas.microsoft.com/office/drawing/2014/main" id="{15440FA6-D4CA-2C49-BABA-1B5B480A41EB}"/>
              </a:ext>
            </a:extLst>
          </p:cNvPr>
          <p:cNvSpPr/>
          <p:nvPr/>
        </p:nvSpPr>
        <p:spPr>
          <a:xfrm>
            <a:off x="330985" y="408085"/>
            <a:ext cx="368300" cy="36576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a:p>
        </p:txBody>
      </p:sp>
      <p:sp>
        <p:nvSpPr>
          <p:cNvPr id="16" name="Metin kutusu 15">
            <a:extLst>
              <a:ext uri="{FF2B5EF4-FFF2-40B4-BE49-F238E27FC236}">
                <a16:creationId xmlns:a16="http://schemas.microsoft.com/office/drawing/2014/main" id="{0F6F4019-0A20-FF41-8BF9-732DB04931EA}"/>
              </a:ext>
            </a:extLst>
          </p:cNvPr>
          <p:cNvSpPr txBox="1"/>
          <p:nvPr/>
        </p:nvSpPr>
        <p:spPr>
          <a:xfrm>
            <a:off x="568732" y="2065427"/>
            <a:ext cx="5707172" cy="6432530"/>
          </a:xfrm>
          <a:prstGeom prst="rect">
            <a:avLst/>
          </a:prstGeom>
          <a:gradFill>
            <a:gsLst>
              <a:gs pos="53000">
                <a:srgbClr val="EBEBEB"/>
              </a:gs>
              <a:gs pos="3000">
                <a:srgbClr val="FFC000"/>
              </a:gs>
            </a:gsLst>
            <a:lin ang="2700000" scaled="1"/>
          </a:gradFill>
        </p:spPr>
        <p:txBody>
          <a:bodyPr wrap="square" rtlCol="0">
            <a:spAutoFit/>
          </a:bodyPr>
          <a:lstStyle/>
          <a:p>
            <a:r>
              <a:rPr lang="tr-TR" b="1" dirty="0">
                <a:latin typeface="Chalkboard" panose="03050602040202020205" pitchFamily="66" charset="0"/>
              </a:rPr>
              <a:t>3.4.Etkinlik :  Bütünleştirilmiş </a:t>
            </a:r>
            <a:r>
              <a:rPr lang="tr-TR" sz="2000" b="1" dirty="0">
                <a:latin typeface="Chalkboard" panose="03050602040202020205" pitchFamily="66" charset="0"/>
              </a:rPr>
              <a:t>Türkçe Dil-müzik Etkinlikleri </a:t>
            </a:r>
          </a:p>
          <a:p>
            <a:r>
              <a:rPr lang="tr-GB" sz="2000" b="1" dirty="0">
                <a:latin typeface="Chalkboard" panose="03050602040202020205" pitchFamily="66" charset="0"/>
              </a:rPr>
              <a:t>Süre: </a:t>
            </a:r>
            <a:r>
              <a:rPr lang="tr-TR" b="1" dirty="0">
                <a:latin typeface="Chalkboard" panose="03050602040202020205" pitchFamily="66" charset="0"/>
              </a:rPr>
              <a:t>20+20 DK:</a:t>
            </a:r>
          </a:p>
          <a:p>
            <a:endParaRPr lang="tr-TR" sz="1600" b="1" dirty="0">
              <a:latin typeface="Chalkboard" panose="03050602040202020205" pitchFamily="66" charset="0"/>
            </a:endParaRPr>
          </a:p>
          <a:p>
            <a:r>
              <a:rPr lang="tr-TR" sz="1600" b="1" dirty="0">
                <a:latin typeface="Chalkboard" panose="03050602040202020205" pitchFamily="66" charset="0"/>
              </a:rPr>
              <a:t>**Bugün 3 Aralık engelliler günü. Çocuğumuzla birlikte engelliler hakkında sohbet edelim. Ne tür engelleri olduklarını neden engelli olduklarını daha önce gördüğünüz engelli insanların hangi konularda zorlandıklarını, onların hayatlarını kolaylaştırmak için neler yapılması gerektiğini konuşarak karşılıklı sohbet edelim. </a:t>
            </a:r>
          </a:p>
          <a:p>
            <a:r>
              <a:rPr lang="tr-TR" sz="1600" b="1" dirty="0">
                <a:latin typeface="Chalkboard" panose="03050602040202020205" pitchFamily="66" charset="0"/>
              </a:rPr>
              <a:t>Daha önce yardımcı olduğunuz engelli bir insan olup olmadığını hatırlayalım. Onlara hangi konularda yardımcı olmalıyız? Şeklinde konuşarak empati kurmaya çalışalım.</a:t>
            </a:r>
          </a:p>
          <a:p>
            <a:endParaRPr lang="tr-TR" sz="1600" b="1" dirty="0">
              <a:latin typeface="Chalkboard" panose="03050602040202020205" pitchFamily="66" charset="0"/>
            </a:endParaRPr>
          </a:p>
          <a:p>
            <a:r>
              <a:rPr lang="tr-TR" sz="1600" b="1" dirty="0">
                <a:latin typeface="Chalkboard" panose="03050602040202020205" pitchFamily="66" charset="0"/>
              </a:rPr>
              <a:t>**Aynı ama Farklı hikayesini linkten açalım. Çocuğumuza dinletelim. Neler hissettiğini soralım.</a:t>
            </a:r>
          </a:p>
          <a:p>
            <a:endParaRPr lang="tr-TR" sz="1600" b="1" dirty="0">
              <a:latin typeface="Chalkboard" panose="03050602040202020205" pitchFamily="66" charset="0"/>
            </a:endParaRPr>
          </a:p>
          <a:p>
            <a:r>
              <a:rPr lang="tr-TR" sz="1600" b="1" dirty="0">
                <a:latin typeface="Chalkboard" panose="03050602040202020205" pitchFamily="66" charset="0"/>
                <a:hlinkClick r:id="rId3"/>
              </a:rPr>
              <a:t>https://www.youtube.com/watch?v=Ghl-ZPMi6Bg</a:t>
            </a:r>
            <a:endParaRPr lang="tr-TR" sz="1600" b="1" dirty="0">
              <a:latin typeface="Chalkboard" panose="03050602040202020205" pitchFamily="66" charset="0"/>
            </a:endParaRPr>
          </a:p>
          <a:p>
            <a:endParaRPr lang="tr-TR" sz="1600" b="1" dirty="0">
              <a:latin typeface="Chalkboard" panose="03050602040202020205" pitchFamily="66" charset="0"/>
            </a:endParaRPr>
          </a:p>
          <a:p>
            <a:endParaRPr lang="tr-TR" sz="1600" b="1" dirty="0">
              <a:latin typeface="Chalkboard" panose="03050602040202020205" pitchFamily="66" charset="0"/>
            </a:endParaRPr>
          </a:p>
          <a:p>
            <a:r>
              <a:rPr lang="tr-TR" sz="1600" b="1" dirty="0">
                <a:latin typeface="Chalkboard" panose="03050602040202020205" pitchFamily="66" charset="0"/>
              </a:rPr>
              <a:t>Netten birlikte aşalım tüm engelleri şarkısını açıp şarkıya ritimle eşlik edelim.</a:t>
            </a:r>
          </a:p>
          <a:p>
            <a:endParaRPr lang="tr-TR" sz="1600" b="1" dirty="0">
              <a:latin typeface="Chalkboard" panose="03050602040202020205" pitchFamily="66" charset="0"/>
              <a:hlinkClick r:id="rId4"/>
            </a:endParaRPr>
          </a:p>
          <a:p>
            <a:r>
              <a:rPr lang="tr-TR" sz="1600" b="1" dirty="0">
                <a:latin typeface="Chalkboard" panose="03050602040202020205" pitchFamily="66" charset="0"/>
                <a:hlinkClick r:id="rId4"/>
              </a:rPr>
              <a:t>https://www.youtube.com/watch?v=uJSunnrG6CU</a:t>
            </a:r>
            <a:endParaRPr lang="tr-TR" sz="1600" b="1" dirty="0">
              <a:latin typeface="Chalkboard" panose="03050602040202020205" pitchFamily="66" charset="0"/>
            </a:endParaRPr>
          </a:p>
        </p:txBody>
      </p:sp>
      <p:sp>
        <p:nvSpPr>
          <p:cNvPr id="18" name="Metin kutusu 17">
            <a:extLst>
              <a:ext uri="{FF2B5EF4-FFF2-40B4-BE49-F238E27FC236}">
                <a16:creationId xmlns:a16="http://schemas.microsoft.com/office/drawing/2014/main" id="{5309D802-E34F-264F-8DB1-81DC8A17C4CC}"/>
              </a:ext>
            </a:extLst>
          </p:cNvPr>
          <p:cNvSpPr txBox="1"/>
          <p:nvPr/>
        </p:nvSpPr>
        <p:spPr>
          <a:xfrm rot="16200000">
            <a:off x="5515265" y="7755270"/>
            <a:ext cx="1864613" cy="307777"/>
          </a:xfrm>
          <a:prstGeom prst="rect">
            <a:avLst/>
          </a:prstGeom>
          <a:noFill/>
        </p:spPr>
        <p:txBody>
          <a:bodyPr wrap="none" rtlCol="0">
            <a:spAutoFit/>
          </a:bodyPr>
          <a:lstStyle/>
          <a:p>
            <a:r>
              <a:rPr lang="tr-TR" sz="1400" b="1" dirty="0">
                <a:solidFill>
                  <a:schemeClr val="tx1">
                    <a:lumMod val="75000"/>
                    <a:lumOff val="25000"/>
                  </a:schemeClr>
                </a:solidFill>
                <a:latin typeface="American Typewriter" panose="02090604020004020304" pitchFamily="18" charset="0"/>
              </a:rPr>
              <a:t>O</a:t>
            </a:r>
            <a:r>
              <a:rPr lang="tr-GB" sz="1400" b="1" dirty="0">
                <a:solidFill>
                  <a:schemeClr val="tx1">
                    <a:lumMod val="75000"/>
                    <a:lumOff val="25000"/>
                  </a:schemeClr>
                </a:solidFill>
                <a:latin typeface="American Typewriter" panose="02090604020004020304" pitchFamily="18" charset="0"/>
              </a:rPr>
              <a:t>kuloncesi_bilgesi</a:t>
            </a:r>
          </a:p>
        </p:txBody>
      </p:sp>
    </p:spTree>
    <p:extLst>
      <p:ext uri="{BB962C8B-B14F-4D97-AF65-F5344CB8AC3E}">
        <p14:creationId xmlns:p14="http://schemas.microsoft.com/office/powerpoint/2010/main" val="40713896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99E623B8-3329-AE49-B35D-DEE241E79BB9}"/>
              </a:ext>
            </a:extLst>
          </p:cNvPr>
          <p:cNvSpPr/>
          <p:nvPr/>
        </p:nvSpPr>
        <p:spPr>
          <a:xfrm>
            <a:off x="274320" y="248920"/>
            <a:ext cx="6380480" cy="9326880"/>
          </a:xfrm>
          <a:prstGeom prst="rect">
            <a:avLst/>
          </a:prstGeom>
          <a:gradFill>
            <a:gsLst>
              <a:gs pos="21000">
                <a:schemeClr val="tx1"/>
              </a:gs>
              <a:gs pos="0">
                <a:schemeClr val="accent2">
                  <a:lumMod val="60000"/>
                  <a:lumOff val="40000"/>
                </a:schemeClr>
              </a:gs>
              <a:gs pos="0">
                <a:schemeClr val="accent1">
                  <a:tint val="23500"/>
                  <a:satMod val="160000"/>
                </a:schemeClr>
              </a:gs>
            </a:gsLst>
            <a:lin ang="2700000" scaled="1"/>
          </a:gradFill>
          <a:ln w="571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a:p>
        </p:txBody>
      </p:sp>
      <p:sp>
        <p:nvSpPr>
          <p:cNvPr id="7" name="Dikdörtgen 6">
            <a:extLst>
              <a:ext uri="{FF2B5EF4-FFF2-40B4-BE49-F238E27FC236}">
                <a16:creationId xmlns:a16="http://schemas.microsoft.com/office/drawing/2014/main" id="{2A20537F-2823-A845-8CC0-8C97176DAE34}"/>
              </a:ext>
            </a:extLst>
          </p:cNvPr>
          <p:cNvSpPr/>
          <p:nvPr/>
        </p:nvSpPr>
        <p:spPr>
          <a:xfrm>
            <a:off x="203200" y="330200"/>
            <a:ext cx="6380480" cy="9326880"/>
          </a:xfrm>
          <a:prstGeom prst="rect">
            <a:avLst/>
          </a:prstGeom>
          <a:noFill/>
          <a:ln w="571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a:p>
        </p:txBody>
      </p:sp>
      <p:sp>
        <p:nvSpPr>
          <p:cNvPr id="8" name="Dikdörtgen 7">
            <a:hlinkClick r:id="rId2"/>
            <a:extLst>
              <a:ext uri="{FF2B5EF4-FFF2-40B4-BE49-F238E27FC236}">
                <a16:creationId xmlns:a16="http://schemas.microsoft.com/office/drawing/2014/main" id="{E14403D7-2DE4-BB49-8919-5671F9A5C065}"/>
              </a:ext>
            </a:extLst>
          </p:cNvPr>
          <p:cNvSpPr/>
          <p:nvPr/>
        </p:nvSpPr>
        <p:spPr>
          <a:xfrm>
            <a:off x="238760" y="289560"/>
            <a:ext cx="6380480" cy="9326880"/>
          </a:xfrm>
          <a:prstGeom prst="rect">
            <a:avLst/>
          </a:prstGeom>
          <a:gradFill>
            <a:gsLst>
              <a:gs pos="100000">
                <a:schemeClr val="bg1">
                  <a:lumMod val="95000"/>
                </a:schemeClr>
              </a:gs>
              <a:gs pos="0">
                <a:schemeClr val="accent1">
                  <a:lumMod val="60000"/>
                  <a:lumOff val="40000"/>
                </a:schemeClr>
              </a:gs>
              <a:gs pos="0">
                <a:schemeClr val="accent1">
                  <a:tint val="23500"/>
                  <a:satMod val="160000"/>
                </a:schemeClr>
              </a:gs>
            </a:gsLst>
            <a:lin ang="2700000" scaled="1"/>
          </a:gradFill>
          <a:ln w="571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10" name="Yay 9">
            <a:extLst>
              <a:ext uri="{FF2B5EF4-FFF2-40B4-BE49-F238E27FC236}">
                <a16:creationId xmlns:a16="http://schemas.microsoft.com/office/drawing/2014/main" id="{26046B59-4DB8-3348-9E1E-8C8DFC2E0A5F}"/>
              </a:ext>
            </a:extLst>
          </p:cNvPr>
          <p:cNvSpPr/>
          <p:nvPr/>
        </p:nvSpPr>
        <p:spPr>
          <a:xfrm rot="4459804">
            <a:off x="-504255" y="-243510"/>
            <a:ext cx="1142785" cy="1636249"/>
          </a:xfrm>
          <a:prstGeom prst="arc">
            <a:avLst/>
          </a:prstGeom>
          <a:ln w="57150">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GB"/>
          </a:p>
        </p:txBody>
      </p:sp>
      <p:sp>
        <p:nvSpPr>
          <p:cNvPr id="11" name="Yay 10">
            <a:extLst>
              <a:ext uri="{FF2B5EF4-FFF2-40B4-BE49-F238E27FC236}">
                <a16:creationId xmlns:a16="http://schemas.microsoft.com/office/drawing/2014/main" id="{C559487B-8E83-0D4F-BA36-B15CC3FEBE63}"/>
              </a:ext>
            </a:extLst>
          </p:cNvPr>
          <p:cNvSpPr/>
          <p:nvPr/>
        </p:nvSpPr>
        <p:spPr>
          <a:xfrm rot="4459804">
            <a:off x="-539816" y="-269484"/>
            <a:ext cx="1142785" cy="1636249"/>
          </a:xfrm>
          <a:prstGeom prst="arc">
            <a:avLst/>
          </a:prstGeom>
          <a:ln w="57150">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GB"/>
          </a:p>
        </p:txBody>
      </p:sp>
      <p:sp>
        <p:nvSpPr>
          <p:cNvPr id="12" name="Yay 11">
            <a:extLst>
              <a:ext uri="{FF2B5EF4-FFF2-40B4-BE49-F238E27FC236}">
                <a16:creationId xmlns:a16="http://schemas.microsoft.com/office/drawing/2014/main" id="{60122984-0EFD-D44E-B2E0-1A4C07164B67}"/>
              </a:ext>
            </a:extLst>
          </p:cNvPr>
          <p:cNvSpPr/>
          <p:nvPr/>
        </p:nvSpPr>
        <p:spPr>
          <a:xfrm rot="16200000">
            <a:off x="6118967" y="8712996"/>
            <a:ext cx="1142785" cy="1636249"/>
          </a:xfrm>
          <a:prstGeom prst="arc">
            <a:avLst/>
          </a:prstGeom>
          <a:ln w="57150">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GB"/>
          </a:p>
        </p:txBody>
      </p:sp>
      <p:sp>
        <p:nvSpPr>
          <p:cNvPr id="13" name="Yay 12">
            <a:extLst>
              <a:ext uri="{FF2B5EF4-FFF2-40B4-BE49-F238E27FC236}">
                <a16:creationId xmlns:a16="http://schemas.microsoft.com/office/drawing/2014/main" id="{2F285E4D-D8C4-F147-80AC-FA6F93B62693}"/>
              </a:ext>
            </a:extLst>
          </p:cNvPr>
          <p:cNvSpPr/>
          <p:nvPr/>
        </p:nvSpPr>
        <p:spPr>
          <a:xfrm rot="16200000">
            <a:off x="6126588" y="8757675"/>
            <a:ext cx="1142785" cy="1636249"/>
          </a:xfrm>
          <a:prstGeom prst="arc">
            <a:avLst/>
          </a:prstGeom>
          <a:ln w="57150">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GB"/>
          </a:p>
        </p:txBody>
      </p:sp>
      <p:sp>
        <p:nvSpPr>
          <p:cNvPr id="15" name="Metin kutusu 14">
            <a:extLst>
              <a:ext uri="{FF2B5EF4-FFF2-40B4-BE49-F238E27FC236}">
                <a16:creationId xmlns:a16="http://schemas.microsoft.com/office/drawing/2014/main" id="{8AD59077-D97E-CD4E-8077-46106F268C63}"/>
              </a:ext>
            </a:extLst>
          </p:cNvPr>
          <p:cNvSpPr txBox="1"/>
          <p:nvPr/>
        </p:nvSpPr>
        <p:spPr>
          <a:xfrm>
            <a:off x="973625" y="491177"/>
            <a:ext cx="5323566" cy="769441"/>
          </a:xfrm>
          <a:prstGeom prst="rect">
            <a:avLst/>
          </a:prstGeom>
          <a:gradFill>
            <a:gsLst>
              <a:gs pos="4000">
                <a:schemeClr val="accent6">
                  <a:lumMod val="40000"/>
                  <a:lumOff val="60000"/>
                </a:schemeClr>
              </a:gs>
              <a:gs pos="0">
                <a:schemeClr val="accent4">
                  <a:lumMod val="40000"/>
                  <a:lumOff val="60000"/>
                </a:schemeClr>
              </a:gs>
            </a:gsLst>
            <a:lin ang="2700000" scaled="1"/>
          </a:gradFill>
        </p:spPr>
        <p:txBody>
          <a:bodyPr wrap="square" rtlCol="0">
            <a:spAutoFit/>
          </a:bodyPr>
          <a:lstStyle/>
          <a:p>
            <a:pPr algn="ctr"/>
            <a:r>
              <a:rPr lang="tr-GB" sz="2400" b="1" dirty="0">
                <a:latin typeface="American Typewriter" panose="02090604020004020304" pitchFamily="18" charset="0"/>
              </a:rPr>
              <a:t>3 ARALIK 2020</a:t>
            </a:r>
            <a:r>
              <a:rPr lang="tr-GB" sz="2000" b="1" dirty="0">
                <a:latin typeface="American Typewriter" panose="02090604020004020304" pitchFamily="18" charset="0"/>
              </a:rPr>
              <a:t> </a:t>
            </a:r>
            <a:r>
              <a:rPr lang="tr-GB" sz="2400" b="1" dirty="0">
                <a:latin typeface="American Typewriter" panose="02090604020004020304" pitchFamily="18" charset="0"/>
              </a:rPr>
              <a:t>PERŞEMBE</a:t>
            </a:r>
          </a:p>
          <a:p>
            <a:pPr algn="ctr"/>
            <a:r>
              <a:rPr lang="tr-GB" sz="2000" b="1" dirty="0">
                <a:latin typeface="American Typewriter" panose="02090604020004020304" pitchFamily="18" charset="0"/>
              </a:rPr>
              <a:t>UZAKTAN EĞİTİM EV ETKİNLİKLERİ</a:t>
            </a:r>
          </a:p>
        </p:txBody>
      </p:sp>
      <p:sp>
        <p:nvSpPr>
          <p:cNvPr id="19" name="Oval 18">
            <a:extLst>
              <a:ext uri="{FF2B5EF4-FFF2-40B4-BE49-F238E27FC236}">
                <a16:creationId xmlns:a16="http://schemas.microsoft.com/office/drawing/2014/main" id="{1EDB95D3-EA22-9445-A119-114509025274}"/>
              </a:ext>
            </a:extLst>
          </p:cNvPr>
          <p:cNvSpPr/>
          <p:nvPr/>
        </p:nvSpPr>
        <p:spPr>
          <a:xfrm>
            <a:off x="6161784" y="9201172"/>
            <a:ext cx="368300" cy="36576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a:p>
        </p:txBody>
      </p:sp>
      <p:sp>
        <p:nvSpPr>
          <p:cNvPr id="20" name="Oval 19">
            <a:extLst>
              <a:ext uri="{FF2B5EF4-FFF2-40B4-BE49-F238E27FC236}">
                <a16:creationId xmlns:a16="http://schemas.microsoft.com/office/drawing/2014/main" id="{15440FA6-D4CA-2C49-BABA-1B5B480A41EB}"/>
              </a:ext>
            </a:extLst>
          </p:cNvPr>
          <p:cNvSpPr/>
          <p:nvPr/>
        </p:nvSpPr>
        <p:spPr>
          <a:xfrm>
            <a:off x="330985" y="408085"/>
            <a:ext cx="368300" cy="36576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a:p>
        </p:txBody>
      </p:sp>
      <p:sp>
        <p:nvSpPr>
          <p:cNvPr id="17" name="Metin kutusu 16">
            <a:extLst>
              <a:ext uri="{FF2B5EF4-FFF2-40B4-BE49-F238E27FC236}">
                <a16:creationId xmlns:a16="http://schemas.microsoft.com/office/drawing/2014/main" id="{6570A6DA-18FE-D64A-AA86-949EE1C67687}"/>
              </a:ext>
            </a:extLst>
          </p:cNvPr>
          <p:cNvSpPr txBox="1"/>
          <p:nvPr/>
        </p:nvSpPr>
        <p:spPr>
          <a:xfrm>
            <a:off x="769316" y="1740795"/>
            <a:ext cx="5576618" cy="3354765"/>
          </a:xfrm>
          <a:prstGeom prst="rect">
            <a:avLst/>
          </a:prstGeom>
          <a:gradFill>
            <a:gsLst>
              <a:gs pos="36000">
                <a:schemeClr val="accent1">
                  <a:lumMod val="60000"/>
                  <a:lumOff val="40000"/>
                </a:schemeClr>
              </a:gs>
              <a:gs pos="82000">
                <a:schemeClr val="bg1">
                  <a:lumMod val="95000"/>
                </a:schemeClr>
              </a:gs>
            </a:gsLst>
            <a:lin ang="2700000" scaled="1"/>
          </a:gradFill>
        </p:spPr>
        <p:txBody>
          <a:bodyPr wrap="square" rtlCol="0">
            <a:spAutoFit/>
          </a:bodyPr>
          <a:lstStyle/>
          <a:p>
            <a:r>
              <a:rPr lang="tr-TR" sz="2000" b="1" dirty="0">
                <a:latin typeface="Chalkboard" panose="03050602040202020205" pitchFamily="66" charset="0"/>
              </a:rPr>
              <a:t>5.Etkinlik :Sanat etkinliği</a:t>
            </a:r>
          </a:p>
          <a:p>
            <a:r>
              <a:rPr lang="tr-GB" sz="2000" b="1" dirty="0">
                <a:latin typeface="Chalkboard" panose="03050602040202020205" pitchFamily="66" charset="0"/>
              </a:rPr>
              <a:t>Süre: 20 DK </a:t>
            </a:r>
          </a:p>
          <a:p>
            <a:endParaRPr lang="tr-GB" sz="1600" b="1" dirty="0">
              <a:latin typeface="Chalkboard" panose="03050602040202020205" pitchFamily="66" charset="0"/>
            </a:endParaRPr>
          </a:p>
          <a:p>
            <a:endParaRPr lang="tr-TR" sz="2000" b="1" dirty="0">
              <a:latin typeface="Chalkboard" panose="03050602040202020205" pitchFamily="66" charset="0"/>
            </a:endParaRPr>
          </a:p>
          <a:p>
            <a:r>
              <a:rPr lang="tr-TR" sz="2000" b="1" dirty="0">
                <a:latin typeface="Chalkboard" panose="03050602040202020205" pitchFamily="66" charset="0"/>
              </a:rPr>
              <a:t>**Netten de destek alarak evdeki karton, gazete, veya şişe kapaklarından bir tekerlekli sandalye tasarlayalım.</a:t>
            </a:r>
          </a:p>
          <a:p>
            <a:endParaRPr lang="tr-TR" sz="1600" b="1" dirty="0">
              <a:latin typeface="Chalkboard" panose="03050602040202020205" pitchFamily="66" charset="0"/>
            </a:endParaRPr>
          </a:p>
          <a:p>
            <a:endParaRPr lang="tr-TR" sz="1600" b="1" dirty="0">
              <a:latin typeface="Chalkboard" panose="03050602040202020205" pitchFamily="66" charset="0"/>
            </a:endParaRPr>
          </a:p>
          <a:p>
            <a:endParaRPr lang="tr-TR" sz="1600" b="1" dirty="0">
              <a:latin typeface="Chalkboard" panose="03050602040202020205" pitchFamily="66" charset="0"/>
            </a:endParaRPr>
          </a:p>
          <a:p>
            <a:endParaRPr lang="tr-TR" sz="1600" b="1" dirty="0">
              <a:latin typeface="Chalkboard" panose="03050602040202020205" pitchFamily="66" charset="0"/>
            </a:endParaRPr>
          </a:p>
          <a:p>
            <a:endParaRPr lang="tr-TR" sz="1200" b="1" dirty="0">
              <a:latin typeface="Chalkboard" panose="03050602040202020205" pitchFamily="66" charset="0"/>
            </a:endParaRPr>
          </a:p>
        </p:txBody>
      </p:sp>
      <p:sp>
        <p:nvSpPr>
          <p:cNvPr id="18" name="Metin kutusu 17">
            <a:extLst>
              <a:ext uri="{FF2B5EF4-FFF2-40B4-BE49-F238E27FC236}">
                <a16:creationId xmlns:a16="http://schemas.microsoft.com/office/drawing/2014/main" id="{5309D802-E34F-264F-8DB1-81DC8A17C4CC}"/>
              </a:ext>
            </a:extLst>
          </p:cNvPr>
          <p:cNvSpPr txBox="1"/>
          <p:nvPr/>
        </p:nvSpPr>
        <p:spPr>
          <a:xfrm rot="16200000">
            <a:off x="5497485" y="7338230"/>
            <a:ext cx="1864613" cy="307777"/>
          </a:xfrm>
          <a:prstGeom prst="rect">
            <a:avLst/>
          </a:prstGeom>
          <a:noFill/>
        </p:spPr>
        <p:txBody>
          <a:bodyPr wrap="none" rtlCol="0">
            <a:spAutoFit/>
          </a:bodyPr>
          <a:lstStyle/>
          <a:p>
            <a:r>
              <a:rPr lang="tr-TR" sz="1400" b="1" dirty="0">
                <a:solidFill>
                  <a:schemeClr val="tx1">
                    <a:lumMod val="75000"/>
                    <a:lumOff val="25000"/>
                  </a:schemeClr>
                </a:solidFill>
                <a:latin typeface="American Typewriter" panose="02090604020004020304" pitchFamily="18" charset="0"/>
              </a:rPr>
              <a:t>O</a:t>
            </a:r>
            <a:r>
              <a:rPr lang="tr-GB" sz="1400" b="1" dirty="0">
                <a:solidFill>
                  <a:schemeClr val="tx1">
                    <a:lumMod val="75000"/>
                    <a:lumOff val="25000"/>
                  </a:schemeClr>
                </a:solidFill>
                <a:latin typeface="American Typewriter" panose="02090604020004020304" pitchFamily="18" charset="0"/>
              </a:rPr>
              <a:t>kuloncesi_bilgesi</a:t>
            </a:r>
          </a:p>
        </p:txBody>
      </p:sp>
      <p:pic>
        <p:nvPicPr>
          <p:cNvPr id="3" name="Resim 2">
            <a:extLst>
              <a:ext uri="{FF2B5EF4-FFF2-40B4-BE49-F238E27FC236}">
                <a16:creationId xmlns:a16="http://schemas.microsoft.com/office/drawing/2014/main" id="{38C11DAA-B97F-C240-962F-1660C994174A}"/>
              </a:ext>
            </a:extLst>
          </p:cNvPr>
          <p:cNvPicPr>
            <a:picLocks noChangeAspect="1"/>
          </p:cNvPicPr>
          <p:nvPr/>
        </p:nvPicPr>
        <p:blipFill rotWithShape="1">
          <a:blip r:embed="rId3"/>
          <a:srcRect l="12606" t="25070" r="58974" b="28145"/>
          <a:stretch/>
        </p:blipFill>
        <p:spPr>
          <a:xfrm>
            <a:off x="4730108" y="3986456"/>
            <a:ext cx="1149748" cy="1022802"/>
          </a:xfrm>
          <a:prstGeom prst="rect">
            <a:avLst/>
          </a:prstGeom>
        </p:spPr>
      </p:pic>
      <p:sp>
        <p:nvSpPr>
          <p:cNvPr id="22" name="Metin kutusu 21">
            <a:extLst>
              <a:ext uri="{FF2B5EF4-FFF2-40B4-BE49-F238E27FC236}">
                <a16:creationId xmlns:a16="http://schemas.microsoft.com/office/drawing/2014/main" id="{3AD6BA4D-A71C-914B-AA51-B1AFE9F359BC}"/>
              </a:ext>
            </a:extLst>
          </p:cNvPr>
          <p:cNvSpPr txBox="1"/>
          <p:nvPr/>
        </p:nvSpPr>
        <p:spPr>
          <a:xfrm>
            <a:off x="819267" y="5292410"/>
            <a:ext cx="5217891" cy="3908762"/>
          </a:xfrm>
          <a:prstGeom prst="rect">
            <a:avLst/>
          </a:prstGeom>
          <a:gradFill>
            <a:gsLst>
              <a:gs pos="36000">
                <a:schemeClr val="accent1">
                  <a:lumMod val="60000"/>
                  <a:lumOff val="40000"/>
                </a:schemeClr>
              </a:gs>
              <a:gs pos="82000">
                <a:schemeClr val="bg1">
                  <a:lumMod val="95000"/>
                </a:schemeClr>
              </a:gs>
            </a:gsLst>
            <a:lin ang="2700000" scaled="1"/>
          </a:gradFill>
        </p:spPr>
        <p:txBody>
          <a:bodyPr wrap="square" rtlCol="0">
            <a:spAutoFit/>
          </a:bodyPr>
          <a:lstStyle/>
          <a:p>
            <a:r>
              <a:rPr lang="tr-TR" sz="2000" b="1" dirty="0">
                <a:latin typeface="Chalkboard" panose="03050602040202020205" pitchFamily="66" charset="0"/>
              </a:rPr>
              <a:t>6.Etkinlik : </a:t>
            </a:r>
            <a:r>
              <a:rPr lang="tr-TR" sz="3200" b="1" dirty="0">
                <a:latin typeface="Chalkboard" panose="03050602040202020205" pitchFamily="66" charset="0"/>
              </a:rPr>
              <a:t>Oyun ve Drama </a:t>
            </a:r>
            <a:endParaRPr lang="tr-TR" sz="2000" b="1" dirty="0">
              <a:latin typeface="Chalkboard" panose="03050602040202020205" pitchFamily="66" charset="0"/>
            </a:endParaRPr>
          </a:p>
          <a:p>
            <a:r>
              <a:rPr lang="tr-GB" sz="2000" b="1" dirty="0">
                <a:latin typeface="Chalkboard" panose="03050602040202020205" pitchFamily="66" charset="0"/>
              </a:rPr>
              <a:t>Süre: 20 DK </a:t>
            </a:r>
          </a:p>
          <a:p>
            <a:endParaRPr lang="tr-GB" sz="1600" b="1" dirty="0">
              <a:latin typeface="Chalkboard" panose="03050602040202020205" pitchFamily="66" charset="0"/>
            </a:endParaRPr>
          </a:p>
          <a:p>
            <a:r>
              <a:rPr lang="tr-TR" sz="2000" b="1" dirty="0">
                <a:latin typeface="Chalkboard" panose="03050602040202020205" pitchFamily="66" charset="0"/>
              </a:rPr>
              <a:t>**Çocuğunuzla  oynayacağınız bu oyunda amaç empati kurmaktır.</a:t>
            </a:r>
          </a:p>
          <a:p>
            <a:r>
              <a:rPr lang="tr-TR" sz="2000" b="1" dirty="0">
                <a:latin typeface="Chalkboard" panose="03050602040202020205" pitchFamily="66" charset="0"/>
              </a:rPr>
              <a:t>Aile bireylerinden 2 kişinin gözleri kapatılır. Genişçe bir alana iki adet sandalye koyulur.</a:t>
            </a:r>
          </a:p>
          <a:p>
            <a:r>
              <a:rPr lang="tr-TR" sz="2000" b="1" dirty="0">
                <a:latin typeface="Chalkboard" panose="03050602040202020205" pitchFamily="66" charset="0"/>
              </a:rPr>
              <a:t>Gözleri bağlı olan kişiler sandalyeleri bulup oturmaya çalışırken diğer bir kişi de onları tehlikelerden korumaya çalışacak. Oyun bu şekilde devam eder.</a:t>
            </a:r>
            <a:endParaRPr lang="tr-TR" sz="1600" b="1" dirty="0">
              <a:latin typeface="Chalkboard" panose="03050602040202020205" pitchFamily="66" charset="0"/>
            </a:endParaRPr>
          </a:p>
        </p:txBody>
      </p:sp>
    </p:spTree>
    <p:extLst>
      <p:ext uri="{BB962C8B-B14F-4D97-AF65-F5344CB8AC3E}">
        <p14:creationId xmlns:p14="http://schemas.microsoft.com/office/powerpoint/2010/main" val="2505137393"/>
      </p:ext>
    </p:extLst>
  </p:cSld>
  <p:clrMapOvr>
    <a:masterClrMapping/>
  </p:clrMapOvr>
</p:sld>
</file>

<file path=ppt/theme/theme1.xml><?xml version="1.0" encoding="utf-8"?>
<a:theme xmlns:a="http://schemas.openxmlformats.org/drawingml/2006/main" name="Office Teması">
  <a:themeElements>
    <a:clrScheme name="Office Teması">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eması">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563</TotalTime>
  <Words>2145</Words>
  <Application>Microsoft Macintosh PowerPoint</Application>
  <PresentationFormat>A4 Kağıt (210x297 mm)</PresentationFormat>
  <Paragraphs>234</Paragraphs>
  <Slides>12</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12</vt:i4>
      </vt:variant>
    </vt:vector>
  </HeadingPairs>
  <TitlesOfParts>
    <vt:vector size="18" baseType="lpstr">
      <vt:lpstr>American Typewriter</vt:lpstr>
      <vt:lpstr>Arial</vt:lpstr>
      <vt:lpstr>Calibri</vt:lpstr>
      <vt:lpstr>Calibri Light</vt:lpstr>
      <vt:lpstr>Chalkboard</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Microsoft Office User</dc:creator>
  <cp:lastModifiedBy>Microsoft Office User</cp:lastModifiedBy>
  <cp:revision>38</cp:revision>
  <dcterms:created xsi:type="dcterms:W3CDTF">2020-11-30T23:07:11Z</dcterms:created>
  <dcterms:modified xsi:type="dcterms:W3CDTF">2020-12-01T17:33:08Z</dcterms:modified>
</cp:coreProperties>
</file>