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78" r:id="rId10"/>
    <p:sldId id="265" r:id="rId11"/>
    <p:sldId id="266" r:id="rId12"/>
    <p:sldId id="267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7" r:id="rId21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avokotnik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Zaobljeni pravokotnik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sp>
        <p:nvSpPr>
          <p:cNvPr id="28" name="Ograda datum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F22C3-6A7D-4A71-BDE9-A9DF639290F1}" type="datetimeFigureOut">
              <a:rPr lang="sl-SI" smtClean="0"/>
              <a:pPr/>
              <a:t>21. 03. 2018</a:t>
            </a:fld>
            <a:endParaRPr lang="sl-SI"/>
          </a:p>
        </p:txBody>
      </p:sp>
      <p:sp>
        <p:nvSpPr>
          <p:cNvPr id="17" name="Ograda no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29" name="Ograda številke diapozitiva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4E8D6D9-3AA4-45FA-898F-9FC20AAA031F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7" name="Pravokotnik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avokotnik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avokotnik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F22C3-6A7D-4A71-BDE9-A9DF639290F1}" type="datetimeFigureOut">
              <a:rPr lang="sl-SI" smtClean="0"/>
              <a:pPr/>
              <a:t>21. 03. 2018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D6D9-3AA4-45FA-898F-9FC20AAA031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F22C3-6A7D-4A71-BDE9-A9DF639290F1}" type="datetimeFigureOut">
              <a:rPr lang="sl-SI" smtClean="0"/>
              <a:pPr/>
              <a:t>21. 03. 2018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D6D9-3AA4-45FA-898F-9FC20AAA031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F22C3-6A7D-4A71-BDE9-A9DF639290F1}" type="datetimeFigureOut">
              <a:rPr lang="sl-SI" smtClean="0"/>
              <a:pPr/>
              <a:t>21. 03. 2018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D6D9-3AA4-45FA-898F-9FC20AAA031F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8" name="Ograda vsebine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avokotnik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Zaobljeni pravokotnik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F22C3-6A7D-4A71-BDE9-A9DF639290F1}" type="datetimeFigureOut">
              <a:rPr lang="sl-SI" smtClean="0"/>
              <a:pPr/>
              <a:t>21. 03. 2018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sl-SI"/>
          </a:p>
        </p:txBody>
      </p:sp>
      <p:sp>
        <p:nvSpPr>
          <p:cNvPr id="7" name="Pravokotnik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Pravokotnik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avokotnik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4E8D6D9-3AA4-45FA-898F-9FC20AAA031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F22C3-6A7D-4A71-BDE9-A9DF639290F1}" type="datetimeFigureOut">
              <a:rPr lang="sl-SI" smtClean="0"/>
              <a:pPr/>
              <a:t>21. 03. 2018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D6D9-3AA4-45FA-898F-9FC20AAA031F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9" name="Ograda vsebine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1" name="Ograda vsebine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F22C3-6A7D-4A71-BDE9-A9DF639290F1}" type="datetimeFigureOut">
              <a:rPr lang="sl-SI" smtClean="0"/>
              <a:pPr/>
              <a:t>21. 03. 2018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D6D9-3AA4-45FA-898F-9FC20AAA031F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1" name="Ograda vsebine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3" name="Ograda vsebine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F22C3-6A7D-4A71-BDE9-A9DF639290F1}" type="datetimeFigureOut">
              <a:rPr lang="sl-SI" smtClean="0"/>
              <a:pPr/>
              <a:t>21. 03. 2018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D6D9-3AA4-45FA-898F-9FC20AAA031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F22C3-6A7D-4A71-BDE9-A9DF639290F1}" type="datetimeFigureOut">
              <a:rPr lang="sl-SI" smtClean="0"/>
              <a:pPr/>
              <a:t>21. 03. 2018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D6D9-3AA4-45FA-898F-9FC20AAA031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avokotnik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Zaobljeni pravokotnik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F22C3-6A7D-4A71-BDE9-A9DF639290F1}" type="datetimeFigureOut">
              <a:rPr lang="sl-SI" smtClean="0"/>
              <a:pPr/>
              <a:t>21. 03. 2018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D6D9-3AA4-45FA-898F-9FC20AAA031F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1" name="Ograda vsebine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F22C3-6A7D-4A71-BDE9-A9DF639290F1}" type="datetimeFigureOut">
              <a:rPr lang="sl-SI" smtClean="0"/>
              <a:pPr/>
              <a:t>21. 03. 2018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4E8D6D9-3AA4-45FA-898F-9FC20AAA031F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1" name="Pravokotnik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kotnik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ravokotnik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kotnik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Zaobljeni pravokotnik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Ograda naslova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13" name="Ograda besedila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14" name="Ograda datuma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1EF22C3-6A7D-4A71-BDE9-A9DF639290F1}" type="datetimeFigureOut">
              <a:rPr lang="sl-SI" smtClean="0"/>
              <a:pPr/>
              <a:t>21. 03. 2018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23" name="Ograda številke diapozitiva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4E8D6D9-3AA4-45FA-898F-9FC20AAA031F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Naslov 2"/>
          <p:cNvSpPr>
            <a:spLocks noGrp="1"/>
          </p:cNvSpPr>
          <p:nvPr>
            <p:ph type="ctrTitle"/>
          </p:nvPr>
        </p:nvSpPr>
        <p:spPr>
          <a:xfrm>
            <a:off x="457200" y="1506538"/>
            <a:ext cx="8229600" cy="1470025"/>
          </a:xfrm>
        </p:spPr>
        <p:txBody>
          <a:bodyPr/>
          <a:lstStyle/>
          <a:p>
            <a:r>
              <a:rPr lang="sl-SI" b="1" smtClean="0"/>
              <a:t>GESUNDHEIT - KRANKHEIT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doktor-schreiben-verordnung-~-ks12455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620713"/>
            <a:ext cx="3582988" cy="54006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4499992" y="1916832"/>
            <a:ext cx="4248472" cy="305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45000"/>
              </a:lnSpc>
              <a:spcBef>
                <a:spcPct val="50000"/>
              </a:spcBef>
            </a:pPr>
            <a:r>
              <a:rPr lang="de-DE" dirty="0">
                <a:latin typeface="Comic Sans MS" pitchFamily="66" charset="0"/>
              </a:rPr>
              <a:t>Die Ärztin schreibt ein Rezept. </a:t>
            </a:r>
            <a:r>
              <a:rPr lang="sl-SI" dirty="0">
                <a:latin typeface="Comic Sans MS" pitchFamily="66" charset="0"/>
              </a:rPr>
              <a:t>Sie</a:t>
            </a:r>
            <a:r>
              <a:rPr lang="de-DE" dirty="0">
                <a:latin typeface="Comic Sans MS" pitchFamily="66" charset="0"/>
              </a:rPr>
              <a:t> verschreibt ein Medikament.</a:t>
            </a:r>
          </a:p>
          <a:p>
            <a:pPr>
              <a:lnSpc>
                <a:spcPct val="145000"/>
              </a:lnSpc>
              <a:spcBef>
                <a:spcPct val="50000"/>
              </a:spcBef>
            </a:pPr>
            <a:r>
              <a:rPr lang="de-DE" dirty="0">
                <a:latin typeface="Comic Sans MS" pitchFamily="66" charset="0"/>
              </a:rPr>
              <a:t>-s Rezept (-e</a:t>
            </a:r>
            <a:r>
              <a:rPr lang="de-DE" dirty="0" smtClean="0">
                <a:latin typeface="Comic Sans MS" pitchFamily="66" charset="0"/>
              </a:rPr>
              <a:t>)</a:t>
            </a:r>
            <a:r>
              <a:rPr lang="tr-TR" dirty="0" smtClean="0">
                <a:latin typeface="Comic Sans MS" pitchFamily="66" charset="0"/>
              </a:rPr>
              <a:t> = Reçete</a:t>
            </a:r>
            <a:endParaRPr lang="de-DE" dirty="0">
              <a:latin typeface="Comic Sans MS" pitchFamily="66" charset="0"/>
            </a:endParaRPr>
          </a:p>
          <a:p>
            <a:pPr>
              <a:lnSpc>
                <a:spcPct val="145000"/>
              </a:lnSpc>
              <a:spcBef>
                <a:spcPct val="50000"/>
              </a:spcBef>
            </a:pPr>
            <a:r>
              <a:rPr lang="de-DE" dirty="0">
                <a:latin typeface="Comic Sans MS" pitchFamily="66" charset="0"/>
              </a:rPr>
              <a:t>-s Medikament (-e</a:t>
            </a:r>
            <a:r>
              <a:rPr lang="de-DE" dirty="0" smtClean="0">
                <a:latin typeface="Comic Sans MS" pitchFamily="66" charset="0"/>
              </a:rPr>
              <a:t>)</a:t>
            </a:r>
            <a:r>
              <a:rPr lang="tr-TR" dirty="0" smtClean="0">
                <a:latin typeface="Comic Sans MS" pitchFamily="66" charset="0"/>
              </a:rPr>
              <a:t> = İlaç</a:t>
            </a:r>
            <a:endParaRPr lang="de-DE" dirty="0">
              <a:latin typeface="Comic Sans MS" pitchFamily="66" charset="0"/>
            </a:endParaRPr>
          </a:p>
          <a:p>
            <a:pPr>
              <a:lnSpc>
                <a:spcPct val="145000"/>
              </a:lnSpc>
              <a:spcBef>
                <a:spcPct val="50000"/>
              </a:spcBef>
            </a:pPr>
            <a:r>
              <a:rPr lang="de-DE" dirty="0">
                <a:latin typeface="Comic Sans MS" pitchFamily="66" charset="0"/>
              </a:rPr>
              <a:t>-e Ärztin (-</a:t>
            </a:r>
            <a:r>
              <a:rPr lang="de-DE" dirty="0" err="1">
                <a:latin typeface="Comic Sans MS" pitchFamily="66" charset="0"/>
              </a:rPr>
              <a:t>nen</a:t>
            </a:r>
            <a:r>
              <a:rPr lang="de-DE" dirty="0" smtClean="0">
                <a:latin typeface="Comic Sans MS" pitchFamily="66" charset="0"/>
              </a:rPr>
              <a:t>)</a:t>
            </a:r>
            <a:r>
              <a:rPr lang="tr-TR" dirty="0" smtClean="0">
                <a:latin typeface="Comic Sans MS" pitchFamily="66" charset="0"/>
              </a:rPr>
              <a:t> = Bayan Doktor</a:t>
            </a:r>
          </a:p>
          <a:p>
            <a:pPr>
              <a:lnSpc>
                <a:spcPct val="145000"/>
              </a:lnSpc>
              <a:spcBef>
                <a:spcPct val="50000"/>
              </a:spcBef>
            </a:pPr>
            <a:r>
              <a:rPr lang="tr-TR" dirty="0" smtClean="0">
                <a:latin typeface="Comic Sans MS" pitchFamily="66" charset="0"/>
              </a:rPr>
              <a:t>(v) </a:t>
            </a:r>
            <a:r>
              <a:rPr lang="tr-TR" dirty="0" err="1" smtClean="0">
                <a:latin typeface="Comic Sans MS" pitchFamily="66" charset="0"/>
              </a:rPr>
              <a:t>verschreiben</a:t>
            </a:r>
            <a:r>
              <a:rPr lang="tr-TR" dirty="0" smtClean="0">
                <a:latin typeface="Comic Sans MS" pitchFamily="66" charset="0"/>
              </a:rPr>
              <a:t>= reçete yazmak</a:t>
            </a:r>
            <a:endParaRPr lang="sl-SI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 descr="apotheker-stehen-apotheke-~-7298367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250" y="476251"/>
            <a:ext cx="5761038" cy="38888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1619250" y="4437112"/>
            <a:ext cx="5832475" cy="1338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>
                <a:latin typeface="Comic Sans MS" pitchFamily="66" charset="0"/>
              </a:rPr>
              <a:t>Man holt das Medikament in der Apotheke ab.</a:t>
            </a:r>
          </a:p>
          <a:p>
            <a:pPr>
              <a:spcBef>
                <a:spcPct val="50000"/>
              </a:spcBef>
            </a:pPr>
            <a:r>
              <a:rPr lang="de-DE" dirty="0">
                <a:latin typeface="Comic Sans MS" pitchFamily="66" charset="0"/>
              </a:rPr>
              <a:t>-e Apotheke (-n</a:t>
            </a:r>
            <a:r>
              <a:rPr lang="de-DE" dirty="0" smtClean="0">
                <a:latin typeface="Comic Sans MS" pitchFamily="66" charset="0"/>
              </a:rPr>
              <a:t>)</a:t>
            </a:r>
            <a:r>
              <a:rPr lang="tr-TR" dirty="0" smtClean="0">
                <a:latin typeface="Comic Sans MS" pitchFamily="66" charset="0"/>
              </a:rPr>
              <a:t>= Eczane</a:t>
            </a:r>
            <a:br>
              <a:rPr lang="tr-TR" dirty="0" smtClean="0">
                <a:latin typeface="Comic Sans MS" pitchFamily="66" charset="0"/>
              </a:rPr>
            </a:br>
            <a:r>
              <a:rPr lang="de-DE" dirty="0" smtClean="0">
                <a:latin typeface="Comic Sans MS" pitchFamily="66" charset="0"/>
              </a:rPr>
              <a:t>-r </a:t>
            </a:r>
            <a:r>
              <a:rPr lang="de-DE" dirty="0">
                <a:latin typeface="Comic Sans MS" pitchFamily="66" charset="0"/>
              </a:rPr>
              <a:t>Apotheker </a:t>
            </a:r>
            <a:r>
              <a:rPr lang="de-DE" dirty="0" smtClean="0">
                <a:latin typeface="Comic Sans MS" pitchFamily="66" charset="0"/>
              </a:rPr>
              <a:t>(-)</a:t>
            </a:r>
            <a:r>
              <a:rPr lang="tr-TR" dirty="0" smtClean="0">
                <a:latin typeface="Comic Sans MS" pitchFamily="66" charset="0"/>
              </a:rPr>
              <a:t> = Erkek Eczacı</a:t>
            </a:r>
            <a:br>
              <a:rPr lang="tr-TR" dirty="0" smtClean="0">
                <a:latin typeface="Comic Sans MS" pitchFamily="66" charset="0"/>
              </a:rPr>
            </a:br>
            <a:r>
              <a:rPr lang="tr-TR" dirty="0" smtClean="0">
                <a:latin typeface="Comic Sans MS" pitchFamily="66" charset="0"/>
              </a:rPr>
              <a:t>a</a:t>
            </a:r>
            <a:r>
              <a:rPr lang="de-DE" dirty="0" err="1" smtClean="0">
                <a:latin typeface="Comic Sans MS" pitchFamily="66" charset="0"/>
              </a:rPr>
              <a:t>bholen</a:t>
            </a:r>
            <a:r>
              <a:rPr lang="tr-TR" dirty="0" smtClean="0">
                <a:latin typeface="Comic Sans MS" pitchFamily="66" charset="0"/>
              </a:rPr>
              <a:t>= almak</a:t>
            </a:r>
            <a:r>
              <a:rPr lang="de-DE" dirty="0">
                <a:latin typeface="Comic Sans MS" pitchFamily="66" charset="0"/>
              </a:rPr>
              <a:t>	</a:t>
            </a:r>
            <a:r>
              <a:rPr lang="sl-SI" dirty="0">
                <a:latin typeface="Comic Sans MS" pitchFamily="66" charset="0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industrie-frau-nadel-doktor-~-1098r-63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836712"/>
            <a:ext cx="3222625" cy="48577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3563888" y="2060847"/>
            <a:ext cx="5472000" cy="2986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35000"/>
              </a:lnSpc>
              <a:spcBef>
                <a:spcPct val="50000"/>
              </a:spcBef>
            </a:pPr>
            <a:r>
              <a:rPr lang="de-DE" dirty="0">
                <a:latin typeface="Comic Sans MS" pitchFamily="66" charset="0"/>
              </a:rPr>
              <a:t>Manchmal bekommt man eine Spritze.</a:t>
            </a:r>
          </a:p>
          <a:p>
            <a:pPr>
              <a:lnSpc>
                <a:spcPct val="135000"/>
              </a:lnSpc>
              <a:spcBef>
                <a:spcPct val="50000"/>
              </a:spcBef>
            </a:pPr>
            <a:r>
              <a:rPr lang="de-DE" dirty="0">
                <a:latin typeface="Comic Sans MS" pitchFamily="66" charset="0"/>
              </a:rPr>
              <a:t>Der Arzt gibt dem Patienten eine Spritze / eine Injektion</a:t>
            </a:r>
            <a:r>
              <a:rPr lang="de-DE" dirty="0" smtClean="0">
                <a:latin typeface="Comic Sans MS" pitchFamily="66" charset="0"/>
              </a:rPr>
              <a:t>.</a:t>
            </a:r>
            <a:r>
              <a:rPr lang="tr-TR" dirty="0" smtClean="0">
                <a:latin typeface="Comic Sans MS" pitchFamily="66" charset="0"/>
              </a:rPr>
              <a:t/>
            </a:r>
            <a:br>
              <a:rPr lang="tr-TR" dirty="0" smtClean="0">
                <a:latin typeface="Comic Sans MS" pitchFamily="66" charset="0"/>
              </a:rPr>
            </a:br>
            <a:r>
              <a:rPr lang="de-DE" dirty="0" smtClean="0">
                <a:latin typeface="Comic Sans MS" pitchFamily="66" charset="0"/>
              </a:rPr>
              <a:t>-</a:t>
            </a:r>
            <a:r>
              <a:rPr lang="de-DE" dirty="0">
                <a:latin typeface="Comic Sans MS" pitchFamily="66" charset="0"/>
              </a:rPr>
              <a:t>e Spritze (-n) = -e Injektion (-en</a:t>
            </a:r>
            <a:r>
              <a:rPr lang="de-DE" dirty="0" smtClean="0">
                <a:latin typeface="Comic Sans MS" pitchFamily="66" charset="0"/>
              </a:rPr>
              <a:t>)</a:t>
            </a:r>
            <a:r>
              <a:rPr lang="tr-TR" dirty="0" smtClean="0">
                <a:latin typeface="Comic Sans MS" pitchFamily="66" charset="0"/>
              </a:rPr>
              <a:t>= </a:t>
            </a:r>
            <a:r>
              <a:rPr lang="tr-TR" dirty="0" err="1" smtClean="0">
                <a:latin typeface="Comic Sans MS" pitchFamily="66" charset="0"/>
              </a:rPr>
              <a:t>Ennjeksiyon</a:t>
            </a:r>
            <a:r>
              <a:rPr lang="tr-TR" dirty="0" smtClean="0">
                <a:latin typeface="Comic Sans MS" pitchFamily="66" charset="0"/>
              </a:rPr>
              <a:t> iğne</a:t>
            </a:r>
          </a:p>
          <a:p>
            <a:pPr>
              <a:lnSpc>
                <a:spcPct val="135000"/>
              </a:lnSpc>
              <a:spcBef>
                <a:spcPct val="50000"/>
              </a:spcBef>
            </a:pPr>
            <a:r>
              <a:rPr lang="tr-TR" dirty="0" err="1" smtClean="0">
                <a:latin typeface="Comic Sans MS" pitchFamily="66" charset="0"/>
              </a:rPr>
              <a:t>bekommen</a:t>
            </a:r>
            <a:r>
              <a:rPr lang="tr-TR" dirty="0" smtClean="0">
                <a:latin typeface="Comic Sans MS" pitchFamily="66" charset="0"/>
              </a:rPr>
              <a:t>= almak </a:t>
            </a:r>
            <a:br>
              <a:rPr lang="tr-TR" dirty="0" smtClean="0">
                <a:latin typeface="Comic Sans MS" pitchFamily="66" charset="0"/>
              </a:rPr>
            </a:br>
            <a:r>
              <a:rPr lang="tr-TR" dirty="0" smtClean="0">
                <a:latin typeface="Comic Sans MS" pitchFamily="66" charset="0"/>
              </a:rPr>
              <a:t>(v) geben (es) = var</a:t>
            </a:r>
            <a:endParaRPr lang="sl-SI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1196975"/>
            <a:ext cx="8229600" cy="316865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l-SI" b="1" dirty="0" err="1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Der</a:t>
            </a:r>
            <a:r>
              <a:rPr lang="sl-SI" b="1" dirty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</a:t>
            </a:r>
            <a:r>
              <a:rPr lang="sl-SI" b="1" dirty="0" err="1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menschliche</a:t>
            </a:r>
            <a:r>
              <a:rPr lang="sl-SI" b="1" dirty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K</a:t>
            </a:r>
            <a:r>
              <a:rPr lang="de-DE" b="1" dirty="0" err="1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örper</a:t>
            </a:r>
            <a:r>
              <a:rPr lang="de-DE" b="1" dirty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/>
            </a:r>
            <a:br>
              <a:rPr lang="de-DE" b="1" dirty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</a:br>
            <a:r>
              <a:rPr lang="de-DE" b="1" dirty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/>
            </a:r>
            <a:br>
              <a:rPr lang="de-DE" b="1" dirty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</a:br>
            <a:r>
              <a:rPr lang="de-DE" b="1" dirty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- Körperteile</a:t>
            </a:r>
            <a:endParaRPr lang="sl-SI" b="1" dirty="0">
              <a:solidFill>
                <a:srgbClr val="CC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433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sl-SI" smtClean="0"/>
          </a:p>
        </p:txBody>
      </p:sp>
      <p:pic>
        <p:nvPicPr>
          <p:cNvPr id="22532" name="Picture 4" descr="Abb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23850" y="476250"/>
            <a:ext cx="8424863" cy="564991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sl-SI" smtClean="0"/>
          </a:p>
        </p:txBody>
      </p:sp>
      <p:pic>
        <p:nvPicPr>
          <p:cNvPr id="23556" name="Picture 4" descr="Abb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50825" y="333375"/>
            <a:ext cx="8642350" cy="5792788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125538"/>
            <a:ext cx="8229600" cy="5183782"/>
          </a:xfrm>
        </p:spPr>
        <p:txBody>
          <a:bodyPr/>
          <a:lstStyle/>
          <a:p>
            <a:pPr>
              <a:lnSpc>
                <a:spcPct val="130000"/>
              </a:lnSpc>
              <a:buFontTx/>
              <a:buNone/>
            </a:pPr>
            <a:r>
              <a:rPr lang="de-DE" sz="2000" dirty="0" smtClean="0">
                <a:latin typeface="Comic Sans MS" pitchFamily="66" charset="0"/>
              </a:rPr>
              <a:t>-r Oberkörper</a:t>
            </a:r>
            <a:r>
              <a:rPr lang="tr-TR" sz="2000" dirty="0" smtClean="0">
                <a:latin typeface="Comic Sans MS" pitchFamily="66" charset="0"/>
              </a:rPr>
              <a:t>= Vücudun üst bölümü</a:t>
            </a:r>
            <a:endParaRPr lang="de-DE" sz="2000" dirty="0" smtClean="0">
              <a:latin typeface="Comic Sans MS" pitchFamily="66" charset="0"/>
            </a:endParaRPr>
          </a:p>
          <a:p>
            <a:pPr>
              <a:lnSpc>
                <a:spcPct val="130000"/>
              </a:lnSpc>
              <a:buFontTx/>
              <a:buNone/>
            </a:pPr>
            <a:r>
              <a:rPr lang="de-DE" sz="2000" dirty="0" smtClean="0">
                <a:latin typeface="Comic Sans MS" pitchFamily="66" charset="0"/>
              </a:rPr>
              <a:t>-r Unterkörper</a:t>
            </a:r>
            <a:r>
              <a:rPr lang="tr-TR" sz="2000" dirty="0" smtClean="0">
                <a:latin typeface="Comic Sans MS" pitchFamily="66" charset="0"/>
              </a:rPr>
              <a:t>= Vücudun Üst </a:t>
            </a:r>
            <a:r>
              <a:rPr lang="tr-TR" sz="2000" dirty="0" err="1" smtClean="0">
                <a:latin typeface="Comic Sans MS" pitchFamily="66" charset="0"/>
              </a:rPr>
              <a:t>Bölümğ</a:t>
            </a:r>
            <a:endParaRPr lang="de-DE" sz="2000" dirty="0" smtClean="0">
              <a:latin typeface="Comic Sans MS" pitchFamily="66" charset="0"/>
            </a:endParaRPr>
          </a:p>
          <a:p>
            <a:pPr>
              <a:lnSpc>
                <a:spcPct val="130000"/>
              </a:lnSpc>
              <a:buFontTx/>
              <a:buNone/>
            </a:pPr>
            <a:r>
              <a:rPr lang="de-DE" sz="2000" dirty="0" smtClean="0">
                <a:latin typeface="Comic Sans MS" pitchFamily="66" charset="0"/>
              </a:rPr>
              <a:t>-e Gliedmaße (-n)</a:t>
            </a:r>
            <a:r>
              <a:rPr lang="tr-TR" sz="2000" dirty="0" smtClean="0">
                <a:latin typeface="Comic Sans MS" pitchFamily="66" charset="0"/>
              </a:rPr>
              <a:t> =  Kütle Uzuv</a:t>
            </a:r>
            <a:endParaRPr lang="de-DE" sz="2000" dirty="0" smtClean="0">
              <a:latin typeface="Comic Sans MS" pitchFamily="66" charset="0"/>
            </a:endParaRPr>
          </a:p>
          <a:p>
            <a:pPr>
              <a:lnSpc>
                <a:spcPct val="130000"/>
              </a:lnSpc>
              <a:buFontTx/>
              <a:buNone/>
            </a:pPr>
            <a:r>
              <a:rPr lang="de-DE" sz="2000" dirty="0" smtClean="0">
                <a:latin typeface="Comic Sans MS" pitchFamily="66" charset="0"/>
              </a:rPr>
              <a:t>-r Organ (-e) / innere Organe</a:t>
            </a:r>
            <a:r>
              <a:rPr lang="tr-TR" sz="2000" dirty="0" smtClean="0">
                <a:latin typeface="Comic Sans MS" pitchFamily="66" charset="0"/>
              </a:rPr>
              <a:t> = Organ / iç organlar</a:t>
            </a:r>
            <a:endParaRPr lang="de-DE" sz="2000" dirty="0" smtClean="0">
              <a:latin typeface="Comic Sans MS" pitchFamily="66" charset="0"/>
            </a:endParaRPr>
          </a:p>
          <a:p>
            <a:pPr>
              <a:lnSpc>
                <a:spcPct val="130000"/>
              </a:lnSpc>
              <a:buFontTx/>
              <a:buNone/>
            </a:pPr>
            <a:r>
              <a:rPr lang="de-DE" sz="2000" dirty="0" smtClean="0">
                <a:latin typeface="Comic Sans MS" pitchFamily="66" charset="0"/>
              </a:rPr>
              <a:t>-r Knochen (-)</a:t>
            </a:r>
            <a:r>
              <a:rPr lang="tr-TR" sz="2000" dirty="0" smtClean="0">
                <a:latin typeface="Comic Sans MS" pitchFamily="66" charset="0"/>
              </a:rPr>
              <a:t>= Kemik</a:t>
            </a:r>
            <a:endParaRPr lang="de-DE" sz="2000" dirty="0" smtClean="0">
              <a:latin typeface="Comic Sans MS" pitchFamily="66" charset="0"/>
            </a:endParaRPr>
          </a:p>
          <a:p>
            <a:pPr>
              <a:lnSpc>
                <a:spcPct val="130000"/>
              </a:lnSpc>
              <a:buFontTx/>
              <a:buNone/>
            </a:pPr>
            <a:r>
              <a:rPr lang="de-DE" sz="2000" dirty="0" smtClean="0">
                <a:latin typeface="Comic Sans MS" pitchFamily="66" charset="0"/>
              </a:rPr>
              <a:t>-r Muskel (-n)</a:t>
            </a:r>
            <a:r>
              <a:rPr lang="tr-TR" sz="2000" dirty="0" smtClean="0">
                <a:latin typeface="Comic Sans MS" pitchFamily="66" charset="0"/>
              </a:rPr>
              <a:t>= Kas</a:t>
            </a:r>
            <a:endParaRPr lang="de-DE" sz="2000" dirty="0" smtClean="0">
              <a:latin typeface="Comic Sans MS" pitchFamily="66" charset="0"/>
            </a:endParaRPr>
          </a:p>
          <a:p>
            <a:pPr>
              <a:lnSpc>
                <a:spcPct val="130000"/>
              </a:lnSpc>
              <a:buFontTx/>
              <a:buNone/>
            </a:pPr>
            <a:r>
              <a:rPr lang="de-DE" sz="2000" dirty="0" smtClean="0">
                <a:latin typeface="Comic Sans MS" pitchFamily="66" charset="0"/>
              </a:rPr>
              <a:t>-e Ader (-n); </a:t>
            </a:r>
            <a:r>
              <a:rPr lang="tr-TR" sz="2000" dirty="0" smtClean="0">
                <a:latin typeface="Comic Sans MS" pitchFamily="66" charset="0"/>
              </a:rPr>
              <a:t>Damar</a:t>
            </a:r>
          </a:p>
          <a:p>
            <a:pPr>
              <a:lnSpc>
                <a:spcPct val="130000"/>
              </a:lnSpc>
              <a:buFontTx/>
              <a:buNone/>
            </a:pPr>
            <a:r>
              <a:rPr lang="de-DE" sz="2000" dirty="0" smtClean="0">
                <a:latin typeface="Comic Sans MS" pitchFamily="66" charset="0"/>
              </a:rPr>
              <a:t>-s Blut</a:t>
            </a:r>
            <a:r>
              <a:rPr lang="tr-TR" sz="2000" dirty="0" smtClean="0">
                <a:latin typeface="Comic Sans MS" pitchFamily="66" charset="0"/>
              </a:rPr>
              <a:t>= Kan</a:t>
            </a:r>
            <a:endParaRPr lang="de-DE" sz="2000" dirty="0" smtClean="0">
              <a:latin typeface="Comic Sans MS" pitchFamily="66" charset="0"/>
            </a:endParaRPr>
          </a:p>
          <a:p>
            <a:pPr>
              <a:lnSpc>
                <a:spcPct val="130000"/>
              </a:lnSpc>
              <a:buFontTx/>
              <a:buNone/>
            </a:pPr>
            <a:r>
              <a:rPr lang="de-DE" sz="2000" dirty="0" smtClean="0">
                <a:latin typeface="Comic Sans MS" pitchFamily="66" charset="0"/>
              </a:rPr>
              <a:t>-r Nerv (-en)</a:t>
            </a:r>
            <a:r>
              <a:rPr lang="tr-TR" sz="2000" dirty="0" smtClean="0">
                <a:latin typeface="Comic Sans MS" pitchFamily="66" charset="0"/>
              </a:rPr>
              <a:t>= Sinir</a:t>
            </a:r>
            <a:endParaRPr lang="de-DE" sz="2000" dirty="0" smtClean="0">
              <a:latin typeface="Comic Sans MS" pitchFamily="66" charset="0"/>
            </a:endParaRPr>
          </a:p>
          <a:p>
            <a:pPr>
              <a:lnSpc>
                <a:spcPct val="130000"/>
              </a:lnSpc>
              <a:buFontTx/>
              <a:buNone/>
            </a:pPr>
            <a:r>
              <a:rPr lang="de-DE" sz="2000" dirty="0" smtClean="0">
                <a:latin typeface="Comic Sans MS" pitchFamily="66" charset="0"/>
              </a:rPr>
              <a:t>-e Haut</a:t>
            </a:r>
            <a:r>
              <a:rPr lang="tr-TR" sz="2000" dirty="0" smtClean="0">
                <a:latin typeface="Comic Sans MS" pitchFamily="66" charset="0"/>
              </a:rPr>
              <a:t>= Deri Cilt</a:t>
            </a:r>
            <a:endParaRPr lang="sl-SI" sz="2000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 tmFilter="0,0; .5, 1; 1, 1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 tmFilter="0,0; .5, 1; 1, 1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 tmFilter="0,0; .5, 1; 1, 1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 tmFilter="0,0; .5, 1; 1, 1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 tmFilter="0,0; .5, 1; 1, 1"/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 tmFilter="0,0; .5, 1; 1, 1"/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23528" y="260648"/>
            <a:ext cx="3749675" cy="6192688"/>
          </a:xfrm>
        </p:spPr>
        <p:txBody>
          <a:bodyPr>
            <a:noAutofit/>
          </a:bodyPr>
          <a:lstStyle/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800" dirty="0">
                <a:latin typeface="Comic Sans MS" pitchFamily="66" charset="0"/>
              </a:rPr>
              <a:t>-r Kopf (Köpfe) </a:t>
            </a:r>
            <a:r>
              <a:rPr lang="tr-TR" sz="1800" dirty="0" smtClean="0">
                <a:latin typeface="Comic Sans MS" pitchFamily="66" charset="0"/>
              </a:rPr>
              <a:t>= Baş Kafa</a:t>
            </a: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800" dirty="0" smtClean="0">
                <a:latin typeface="Comic Sans MS" pitchFamily="66" charset="0"/>
              </a:rPr>
              <a:t>(-</a:t>
            </a:r>
            <a:r>
              <a:rPr lang="de-DE" sz="1800" dirty="0">
                <a:latin typeface="Comic Sans MS" pitchFamily="66" charset="0"/>
              </a:rPr>
              <a:t>r Schädel, -; </a:t>
            </a:r>
            <a:r>
              <a:rPr lang="tr-TR" sz="1800" dirty="0" smtClean="0">
                <a:latin typeface="Comic Sans MS" pitchFamily="66" charset="0"/>
              </a:rPr>
              <a:t> Kafa Tası</a:t>
            </a: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800" dirty="0" smtClean="0">
                <a:latin typeface="Comic Sans MS" pitchFamily="66" charset="0"/>
              </a:rPr>
              <a:t>-</a:t>
            </a:r>
            <a:r>
              <a:rPr lang="de-DE" sz="1800" dirty="0">
                <a:latin typeface="Comic Sans MS" pitchFamily="66" charset="0"/>
              </a:rPr>
              <a:t>s </a:t>
            </a:r>
            <a:r>
              <a:rPr lang="de-DE" sz="1800" dirty="0" smtClean="0">
                <a:latin typeface="Comic Sans MS" pitchFamily="66" charset="0"/>
              </a:rPr>
              <a:t>Gehirn</a:t>
            </a:r>
            <a:r>
              <a:rPr lang="tr-TR" sz="1800" dirty="0" smtClean="0">
                <a:latin typeface="Comic Sans MS" pitchFamily="66" charset="0"/>
              </a:rPr>
              <a:t>= Beyin</a:t>
            </a: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800" dirty="0" smtClean="0">
                <a:latin typeface="Comic Sans MS" pitchFamily="66" charset="0"/>
              </a:rPr>
              <a:t>-s </a:t>
            </a:r>
            <a:r>
              <a:rPr lang="de-DE" sz="1800" dirty="0">
                <a:latin typeface="Comic Sans MS" pitchFamily="66" charset="0"/>
              </a:rPr>
              <a:t>Haar (-e</a:t>
            </a:r>
            <a:r>
              <a:rPr lang="de-DE" sz="1800" dirty="0" smtClean="0">
                <a:latin typeface="Comic Sans MS" pitchFamily="66" charset="0"/>
              </a:rPr>
              <a:t>)</a:t>
            </a:r>
            <a:r>
              <a:rPr lang="tr-TR" sz="1800" dirty="0" smtClean="0">
                <a:latin typeface="Comic Sans MS" pitchFamily="66" charset="0"/>
              </a:rPr>
              <a:t> Saç</a:t>
            </a:r>
            <a:endParaRPr lang="de-DE" sz="1800" dirty="0">
              <a:latin typeface="Comic Sans MS" pitchFamily="66" charset="0"/>
            </a:endParaRP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800" dirty="0">
                <a:latin typeface="Comic Sans MS" pitchFamily="66" charset="0"/>
              </a:rPr>
              <a:t>-s Ohr (-en</a:t>
            </a:r>
            <a:r>
              <a:rPr lang="de-DE" sz="1800" dirty="0" smtClean="0">
                <a:latin typeface="Comic Sans MS" pitchFamily="66" charset="0"/>
              </a:rPr>
              <a:t>)</a:t>
            </a:r>
            <a:r>
              <a:rPr lang="tr-TR" sz="1800" dirty="0" smtClean="0">
                <a:latin typeface="Comic Sans MS" pitchFamily="66" charset="0"/>
              </a:rPr>
              <a:t>= Kulak</a:t>
            </a:r>
            <a:endParaRPr lang="de-DE" sz="1800" dirty="0">
              <a:latin typeface="Comic Sans MS" pitchFamily="66" charset="0"/>
            </a:endParaRP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800" dirty="0">
                <a:latin typeface="Comic Sans MS" pitchFamily="66" charset="0"/>
              </a:rPr>
              <a:t>-e Stirn (-en</a:t>
            </a:r>
            <a:r>
              <a:rPr lang="de-DE" sz="1800" dirty="0" smtClean="0">
                <a:latin typeface="Comic Sans MS" pitchFamily="66" charset="0"/>
              </a:rPr>
              <a:t>)</a:t>
            </a:r>
            <a:r>
              <a:rPr lang="tr-TR" sz="1800" dirty="0" smtClean="0">
                <a:latin typeface="Comic Sans MS" pitchFamily="66" charset="0"/>
              </a:rPr>
              <a:t>= Alın</a:t>
            </a:r>
            <a:endParaRPr lang="de-DE" sz="1800" dirty="0">
              <a:latin typeface="Comic Sans MS" pitchFamily="66" charset="0"/>
            </a:endParaRP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800" dirty="0">
                <a:latin typeface="Comic Sans MS" pitchFamily="66" charset="0"/>
              </a:rPr>
              <a:t>-e Schläfe (-n</a:t>
            </a:r>
            <a:r>
              <a:rPr lang="de-DE" sz="1800" dirty="0" smtClean="0">
                <a:latin typeface="Comic Sans MS" pitchFamily="66" charset="0"/>
              </a:rPr>
              <a:t>)</a:t>
            </a:r>
            <a:r>
              <a:rPr lang="tr-TR" sz="1800" dirty="0" smtClean="0">
                <a:latin typeface="Comic Sans MS" pitchFamily="66" charset="0"/>
              </a:rPr>
              <a:t>= Koyun</a:t>
            </a:r>
            <a:endParaRPr lang="de-DE" sz="1800" dirty="0">
              <a:latin typeface="Comic Sans MS" pitchFamily="66" charset="0"/>
            </a:endParaRP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800" dirty="0">
                <a:latin typeface="Comic Sans MS" pitchFamily="66" charset="0"/>
              </a:rPr>
              <a:t>-s Auge (-n</a:t>
            </a:r>
            <a:r>
              <a:rPr lang="de-DE" sz="1800" dirty="0" smtClean="0">
                <a:latin typeface="Comic Sans MS" pitchFamily="66" charset="0"/>
              </a:rPr>
              <a:t>)</a:t>
            </a:r>
            <a:r>
              <a:rPr lang="tr-TR" sz="1800" dirty="0" smtClean="0">
                <a:latin typeface="Comic Sans MS" pitchFamily="66" charset="0"/>
              </a:rPr>
              <a:t>= Göz</a:t>
            </a:r>
            <a:endParaRPr lang="de-DE" sz="1800" dirty="0">
              <a:latin typeface="Comic Sans MS" pitchFamily="66" charset="0"/>
            </a:endParaRP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800" dirty="0">
                <a:latin typeface="Comic Sans MS" pitchFamily="66" charset="0"/>
              </a:rPr>
              <a:t>-e Augenbraue (-n</a:t>
            </a:r>
            <a:r>
              <a:rPr lang="de-DE" sz="1800" dirty="0" smtClean="0">
                <a:latin typeface="Comic Sans MS" pitchFamily="66" charset="0"/>
              </a:rPr>
              <a:t>)</a:t>
            </a:r>
            <a:r>
              <a:rPr lang="tr-TR" sz="1800" dirty="0" smtClean="0">
                <a:latin typeface="Comic Sans MS" pitchFamily="66" charset="0"/>
              </a:rPr>
              <a:t>= Kaş</a:t>
            </a: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800" dirty="0" smtClean="0">
                <a:latin typeface="Comic Sans MS" pitchFamily="66" charset="0"/>
              </a:rPr>
              <a:t>-r</a:t>
            </a:r>
            <a:r>
              <a:rPr lang="tr-TR" sz="1800" dirty="0" smtClean="0">
                <a:latin typeface="Comic Sans MS" pitchFamily="66" charset="0"/>
              </a:rPr>
              <a:t> </a:t>
            </a:r>
            <a:r>
              <a:rPr lang="de-DE" sz="1800" dirty="0" smtClean="0">
                <a:latin typeface="Comic Sans MS" pitchFamily="66" charset="0"/>
              </a:rPr>
              <a:t>Augenbrauenstift</a:t>
            </a:r>
            <a:r>
              <a:rPr lang="de-DE" sz="1800" dirty="0">
                <a:latin typeface="Comic Sans MS" pitchFamily="66" charset="0"/>
              </a:rPr>
              <a:t>, </a:t>
            </a:r>
            <a:r>
              <a:rPr lang="tr-TR" sz="1800" dirty="0" smtClean="0">
                <a:latin typeface="Comic Sans MS" pitchFamily="66" charset="0"/>
              </a:rPr>
              <a:t>(</a:t>
            </a:r>
            <a:r>
              <a:rPr lang="de-DE" sz="1800" dirty="0" smtClean="0">
                <a:latin typeface="Comic Sans MS" pitchFamily="66" charset="0"/>
              </a:rPr>
              <a:t>-</a:t>
            </a:r>
            <a:r>
              <a:rPr lang="de-DE" sz="1800" dirty="0">
                <a:latin typeface="Comic Sans MS" pitchFamily="66" charset="0"/>
              </a:rPr>
              <a:t>e</a:t>
            </a:r>
            <a:r>
              <a:rPr lang="de-DE" sz="1800" dirty="0" smtClean="0">
                <a:latin typeface="Comic Sans MS" pitchFamily="66" charset="0"/>
              </a:rPr>
              <a:t>)</a:t>
            </a:r>
            <a:r>
              <a:rPr lang="tr-TR" sz="1800" dirty="0" smtClean="0">
                <a:latin typeface="Comic Sans MS" pitchFamily="66" charset="0"/>
              </a:rPr>
              <a:t> Kaş Kalemi</a:t>
            </a:r>
            <a:endParaRPr lang="de-DE" sz="1800" dirty="0">
              <a:latin typeface="Comic Sans MS" pitchFamily="66" charset="0"/>
            </a:endParaRP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800" dirty="0">
                <a:latin typeface="Comic Sans MS" pitchFamily="66" charset="0"/>
              </a:rPr>
              <a:t>-s Augenlid (-er) </a:t>
            </a:r>
            <a:r>
              <a:rPr lang="tr-TR" sz="1800" dirty="0" smtClean="0">
                <a:latin typeface="Comic Sans MS" pitchFamily="66" charset="0"/>
              </a:rPr>
              <a:t>= Göz kapağı</a:t>
            </a: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800" dirty="0" smtClean="0">
                <a:latin typeface="Comic Sans MS" pitchFamily="66" charset="0"/>
              </a:rPr>
              <a:t>-</a:t>
            </a:r>
            <a:r>
              <a:rPr lang="de-DE" sz="1800" dirty="0">
                <a:latin typeface="Comic Sans MS" pitchFamily="66" charset="0"/>
              </a:rPr>
              <a:t>r Lidschatten, </a:t>
            </a:r>
            <a:r>
              <a:rPr lang="de-DE" sz="1800" dirty="0" smtClean="0">
                <a:latin typeface="Comic Sans MS" pitchFamily="66" charset="0"/>
              </a:rPr>
              <a:t>-)</a:t>
            </a:r>
            <a:r>
              <a:rPr lang="tr-TR" sz="1800" dirty="0" smtClean="0">
                <a:latin typeface="Comic Sans MS" pitchFamily="66" charset="0"/>
              </a:rPr>
              <a:t> Göz Farı</a:t>
            </a: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800" dirty="0" smtClean="0">
                <a:latin typeface="Comic Sans MS" pitchFamily="66" charset="0"/>
              </a:rPr>
              <a:t>e </a:t>
            </a:r>
            <a:r>
              <a:rPr lang="de-DE" sz="1800" dirty="0">
                <a:latin typeface="Comic Sans MS" pitchFamily="66" charset="0"/>
              </a:rPr>
              <a:t>Augenwimper (-n) </a:t>
            </a:r>
            <a:r>
              <a:rPr lang="tr-TR" sz="1800" dirty="0" smtClean="0">
                <a:latin typeface="Comic Sans MS" pitchFamily="66" charset="0"/>
              </a:rPr>
              <a:t>= </a:t>
            </a:r>
            <a:r>
              <a:rPr lang="tr-TR" sz="1800" dirty="0" err="1" smtClean="0">
                <a:latin typeface="Comic Sans MS" pitchFamily="66" charset="0"/>
              </a:rPr>
              <a:t>Kiprik</a:t>
            </a:r>
            <a:r>
              <a:rPr lang="tr-TR" sz="1800" dirty="0" smtClean="0">
                <a:latin typeface="Comic Sans MS" pitchFamily="66" charset="0"/>
              </a:rPr>
              <a:t> </a:t>
            </a: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800" dirty="0" smtClean="0">
                <a:latin typeface="Comic Sans MS" pitchFamily="66" charset="0"/>
              </a:rPr>
              <a:t>-e Wimperntusche,-en</a:t>
            </a:r>
            <a:r>
              <a:rPr lang="tr-TR" sz="1800" dirty="0" smtClean="0">
                <a:latin typeface="Comic Sans MS" pitchFamily="66" charset="0"/>
              </a:rPr>
              <a:t>= Maskara</a:t>
            </a:r>
            <a:endParaRPr lang="de-DE" sz="1800" dirty="0">
              <a:latin typeface="Comic Sans MS" pitchFamily="66" charset="0"/>
            </a:endParaRPr>
          </a:p>
        </p:txBody>
      </p:sp>
      <p:sp>
        <p:nvSpPr>
          <p:cNvPr id="15365" name="Rectangle 5"/>
          <p:cNvSpPr>
            <a:spLocks noGrp="1" noChangeArrowheads="1"/>
          </p:cNvSpPr>
          <p:nvPr>
            <p:ph sz="quarter" idx="2"/>
          </p:nvPr>
        </p:nvSpPr>
        <p:spPr>
          <a:xfrm>
            <a:off x="4716016" y="188640"/>
            <a:ext cx="3749675" cy="6336704"/>
          </a:xfrm>
        </p:spPr>
        <p:txBody>
          <a:bodyPr>
            <a:normAutofit/>
          </a:bodyPr>
          <a:lstStyle/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 dirty="0">
                <a:latin typeface="Comic Sans MS" pitchFamily="66" charset="0"/>
              </a:rPr>
              <a:t>-e Nase (-n</a:t>
            </a:r>
            <a:r>
              <a:rPr lang="de-DE" sz="1600" dirty="0" smtClean="0">
                <a:latin typeface="Comic Sans MS" pitchFamily="66" charset="0"/>
              </a:rPr>
              <a:t>),</a:t>
            </a:r>
            <a:r>
              <a:rPr lang="tr-TR" sz="1600" dirty="0" smtClean="0">
                <a:latin typeface="Comic Sans MS" pitchFamily="66" charset="0"/>
              </a:rPr>
              <a:t> Burun</a:t>
            </a: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 dirty="0" smtClean="0">
                <a:latin typeface="Comic Sans MS" pitchFamily="66" charset="0"/>
              </a:rPr>
              <a:t> </a:t>
            </a:r>
            <a:r>
              <a:rPr lang="de-DE" sz="1600" dirty="0">
                <a:latin typeface="Comic Sans MS" pitchFamily="66" charset="0"/>
              </a:rPr>
              <a:t>-s Nasenloch (-löcher</a:t>
            </a:r>
            <a:r>
              <a:rPr lang="de-DE" sz="1600" dirty="0" smtClean="0">
                <a:latin typeface="Comic Sans MS" pitchFamily="66" charset="0"/>
              </a:rPr>
              <a:t>)</a:t>
            </a:r>
            <a:r>
              <a:rPr lang="tr-TR" sz="1600" dirty="0" smtClean="0">
                <a:latin typeface="Comic Sans MS" pitchFamily="66" charset="0"/>
              </a:rPr>
              <a:t>= Burun Deliği</a:t>
            </a:r>
            <a:endParaRPr lang="de-DE" sz="1600" dirty="0">
              <a:latin typeface="Comic Sans MS" pitchFamily="66" charset="0"/>
            </a:endParaRP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 dirty="0">
                <a:latin typeface="Comic Sans MS" pitchFamily="66" charset="0"/>
              </a:rPr>
              <a:t>-e Backe (-n), </a:t>
            </a:r>
            <a:r>
              <a:rPr lang="tr-TR" sz="1600" dirty="0" smtClean="0">
                <a:latin typeface="Comic Sans MS" pitchFamily="66" charset="0"/>
              </a:rPr>
              <a:t>Geri art</a:t>
            </a: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 dirty="0" smtClean="0">
                <a:latin typeface="Comic Sans MS" pitchFamily="66" charset="0"/>
              </a:rPr>
              <a:t>-</a:t>
            </a:r>
            <a:r>
              <a:rPr lang="de-DE" sz="1600" dirty="0">
                <a:latin typeface="Comic Sans MS" pitchFamily="66" charset="0"/>
              </a:rPr>
              <a:t>e Wange (-n</a:t>
            </a:r>
            <a:r>
              <a:rPr lang="de-DE" sz="1600" dirty="0" smtClean="0">
                <a:latin typeface="Comic Sans MS" pitchFamily="66" charset="0"/>
              </a:rPr>
              <a:t>)</a:t>
            </a:r>
            <a:r>
              <a:rPr lang="tr-TR" sz="1600" dirty="0" smtClean="0">
                <a:latin typeface="Comic Sans MS" pitchFamily="66" charset="0"/>
              </a:rPr>
              <a:t> = Yanak</a:t>
            </a:r>
            <a:endParaRPr lang="de-DE" sz="1600" dirty="0">
              <a:latin typeface="Comic Sans MS" pitchFamily="66" charset="0"/>
            </a:endParaRP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 dirty="0">
                <a:latin typeface="Comic Sans MS" pitchFamily="66" charset="0"/>
              </a:rPr>
              <a:t>-s Kinn (-e</a:t>
            </a:r>
            <a:r>
              <a:rPr lang="de-DE" sz="1600" dirty="0" smtClean="0">
                <a:latin typeface="Comic Sans MS" pitchFamily="66" charset="0"/>
              </a:rPr>
              <a:t>)</a:t>
            </a:r>
            <a:r>
              <a:rPr lang="tr-TR" sz="1600" dirty="0" smtClean="0">
                <a:latin typeface="Comic Sans MS" pitchFamily="66" charset="0"/>
              </a:rPr>
              <a:t>= Çene</a:t>
            </a:r>
            <a:endParaRPr lang="de-DE" sz="1600" dirty="0">
              <a:latin typeface="Comic Sans MS" pitchFamily="66" charset="0"/>
            </a:endParaRP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 dirty="0">
                <a:latin typeface="Comic Sans MS" pitchFamily="66" charset="0"/>
              </a:rPr>
              <a:t>-r Bart (Bärte</a:t>
            </a:r>
            <a:r>
              <a:rPr lang="de-DE" sz="1600" dirty="0" smtClean="0">
                <a:latin typeface="Comic Sans MS" pitchFamily="66" charset="0"/>
              </a:rPr>
              <a:t>)</a:t>
            </a:r>
            <a:r>
              <a:rPr lang="tr-TR" sz="1600" dirty="0" smtClean="0">
                <a:latin typeface="Comic Sans MS" pitchFamily="66" charset="0"/>
              </a:rPr>
              <a:t> = Sakal</a:t>
            </a:r>
            <a:endParaRPr lang="de-DE" sz="1600" dirty="0">
              <a:latin typeface="Comic Sans MS" pitchFamily="66" charset="0"/>
            </a:endParaRP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 dirty="0">
                <a:latin typeface="Comic Sans MS" pitchFamily="66" charset="0"/>
              </a:rPr>
              <a:t>-r Mund (Münder</a:t>
            </a:r>
            <a:r>
              <a:rPr lang="de-DE" sz="1600" dirty="0" smtClean="0">
                <a:latin typeface="Comic Sans MS" pitchFamily="66" charset="0"/>
              </a:rPr>
              <a:t>)</a:t>
            </a:r>
            <a:r>
              <a:rPr lang="tr-TR" sz="1600" dirty="0" smtClean="0">
                <a:latin typeface="Comic Sans MS" pitchFamily="66" charset="0"/>
              </a:rPr>
              <a:t> = Ağız</a:t>
            </a:r>
            <a:endParaRPr lang="de-DE" sz="1600" dirty="0">
              <a:latin typeface="Comic Sans MS" pitchFamily="66" charset="0"/>
            </a:endParaRP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 dirty="0">
                <a:latin typeface="Comic Sans MS" pitchFamily="66" charset="0"/>
              </a:rPr>
              <a:t>-e Lippe (-n</a:t>
            </a:r>
            <a:r>
              <a:rPr lang="de-DE" sz="1600" dirty="0" smtClean="0">
                <a:latin typeface="Comic Sans MS" pitchFamily="66" charset="0"/>
              </a:rPr>
              <a:t>)</a:t>
            </a:r>
            <a:r>
              <a:rPr lang="tr-TR" sz="1600" dirty="0" smtClean="0">
                <a:latin typeface="Comic Sans MS" pitchFamily="66" charset="0"/>
              </a:rPr>
              <a:t>= Dudak</a:t>
            </a: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 dirty="0" smtClean="0">
                <a:latin typeface="Comic Sans MS" pitchFamily="66" charset="0"/>
              </a:rPr>
              <a:t>-r Lippenstift</a:t>
            </a:r>
            <a:r>
              <a:rPr lang="tr-TR" sz="1600" dirty="0" smtClean="0">
                <a:latin typeface="Comic Sans MS" pitchFamily="66" charset="0"/>
              </a:rPr>
              <a:t>= Ruj</a:t>
            </a:r>
            <a:endParaRPr lang="de-DE" sz="1600" dirty="0">
              <a:latin typeface="Comic Sans MS" pitchFamily="66" charset="0"/>
            </a:endParaRP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 dirty="0">
                <a:latin typeface="Comic Sans MS" pitchFamily="66" charset="0"/>
              </a:rPr>
              <a:t>-r Zahn (Zähne</a:t>
            </a:r>
            <a:r>
              <a:rPr lang="de-DE" sz="1600" dirty="0" smtClean="0">
                <a:latin typeface="Comic Sans MS" pitchFamily="66" charset="0"/>
              </a:rPr>
              <a:t>)</a:t>
            </a:r>
            <a:r>
              <a:rPr lang="tr-TR" sz="1600" dirty="0" smtClean="0">
                <a:latin typeface="Comic Sans MS" pitchFamily="66" charset="0"/>
              </a:rPr>
              <a:t> = Diş </a:t>
            </a:r>
            <a:endParaRPr lang="de-DE" sz="1600" dirty="0">
              <a:latin typeface="Comic Sans MS" pitchFamily="66" charset="0"/>
            </a:endParaRP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 dirty="0">
                <a:latin typeface="Comic Sans MS" pitchFamily="66" charset="0"/>
              </a:rPr>
              <a:t>-e Zunge (-n</a:t>
            </a:r>
            <a:r>
              <a:rPr lang="de-DE" sz="1600" dirty="0" smtClean="0">
                <a:latin typeface="Comic Sans MS" pitchFamily="66" charset="0"/>
              </a:rPr>
              <a:t>)</a:t>
            </a:r>
            <a:r>
              <a:rPr lang="tr-TR" sz="1600" dirty="0" smtClean="0">
                <a:latin typeface="Comic Sans MS" pitchFamily="66" charset="0"/>
              </a:rPr>
              <a:t> = Dil</a:t>
            </a:r>
            <a:endParaRPr lang="de-DE" sz="1600" dirty="0">
              <a:latin typeface="Comic Sans MS" pitchFamily="66" charset="0"/>
            </a:endParaRP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 dirty="0">
                <a:latin typeface="Comic Sans MS" pitchFamily="66" charset="0"/>
              </a:rPr>
              <a:t>-s </a:t>
            </a:r>
            <a:r>
              <a:rPr lang="de-DE" sz="1600" dirty="0" smtClean="0">
                <a:latin typeface="Comic Sans MS" pitchFamily="66" charset="0"/>
              </a:rPr>
              <a:t>Zahnfleisch</a:t>
            </a:r>
            <a:r>
              <a:rPr lang="tr-TR" sz="1600" dirty="0" smtClean="0">
                <a:latin typeface="Comic Sans MS" pitchFamily="66" charset="0"/>
              </a:rPr>
              <a:t> = Diş Eti</a:t>
            </a:r>
            <a:endParaRPr lang="de-DE" sz="1600" dirty="0">
              <a:latin typeface="Comic Sans MS" pitchFamily="66" charset="0"/>
            </a:endParaRP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 dirty="0">
                <a:latin typeface="Comic Sans MS" pitchFamily="66" charset="0"/>
              </a:rPr>
              <a:t>-r Gaumen </a:t>
            </a:r>
            <a:r>
              <a:rPr lang="de-DE" sz="1600" dirty="0" smtClean="0">
                <a:latin typeface="Comic Sans MS" pitchFamily="66" charset="0"/>
              </a:rPr>
              <a:t>(-)</a:t>
            </a:r>
            <a:r>
              <a:rPr lang="tr-TR" sz="1600" dirty="0" smtClean="0">
                <a:latin typeface="Comic Sans MS" pitchFamily="66" charset="0"/>
              </a:rPr>
              <a:t> = Damak</a:t>
            </a:r>
            <a:endParaRPr lang="de-DE" sz="1600" dirty="0">
              <a:latin typeface="Comic Sans MS" pitchFamily="66" charset="0"/>
            </a:endParaRP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 dirty="0">
                <a:latin typeface="Comic Sans MS" pitchFamily="66" charset="0"/>
              </a:rPr>
              <a:t>-r Ober-/Unterkiefer </a:t>
            </a:r>
            <a:r>
              <a:rPr lang="de-DE" sz="1600" dirty="0" smtClean="0">
                <a:latin typeface="Comic Sans MS" pitchFamily="66" charset="0"/>
              </a:rPr>
              <a:t>(-)</a:t>
            </a:r>
            <a:r>
              <a:rPr lang="tr-TR" sz="1600" dirty="0" smtClean="0">
                <a:latin typeface="Comic Sans MS" pitchFamily="66" charset="0"/>
              </a:rPr>
              <a:t>= Alt-Üst Çene</a:t>
            </a:r>
            <a:endParaRPr lang="sl-SI" sz="1600" dirty="0">
              <a:latin typeface="Comic Sans MS" pitchFamily="66" charset="0"/>
            </a:endParaRP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9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9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9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9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6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6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7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8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Grp="1" noChangeArrowheads="1"/>
          </p:cNvSpPr>
          <p:nvPr>
            <p:ph sz="quarter" idx="1"/>
          </p:nvPr>
        </p:nvSpPr>
        <p:spPr>
          <a:xfrm>
            <a:off x="251520" y="188640"/>
            <a:ext cx="4104456" cy="6408712"/>
          </a:xfrm>
        </p:spPr>
        <p:txBody>
          <a:bodyPr>
            <a:normAutofit/>
          </a:bodyPr>
          <a:lstStyle/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2000" dirty="0">
                <a:latin typeface="Comic Sans MS" pitchFamily="66" charset="0"/>
              </a:rPr>
              <a:t>-r Hals (Hälse</a:t>
            </a:r>
            <a:r>
              <a:rPr lang="de-DE" sz="2000" dirty="0" smtClean="0">
                <a:latin typeface="Comic Sans MS" pitchFamily="66" charset="0"/>
              </a:rPr>
              <a:t>)</a:t>
            </a:r>
            <a:r>
              <a:rPr lang="tr-TR" sz="2000" dirty="0" smtClean="0">
                <a:latin typeface="Comic Sans MS" pitchFamily="66" charset="0"/>
              </a:rPr>
              <a:t> = Boyun</a:t>
            </a:r>
            <a:endParaRPr lang="de-DE" sz="2000" dirty="0">
              <a:latin typeface="Comic Sans MS" pitchFamily="66" charset="0"/>
            </a:endParaRP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2000" dirty="0">
                <a:latin typeface="Comic Sans MS" pitchFamily="66" charset="0"/>
              </a:rPr>
              <a:t>-e Schulter (-n</a:t>
            </a:r>
            <a:r>
              <a:rPr lang="de-DE" sz="2000" dirty="0" smtClean="0">
                <a:latin typeface="Comic Sans MS" pitchFamily="66" charset="0"/>
              </a:rPr>
              <a:t>)</a:t>
            </a:r>
            <a:r>
              <a:rPr lang="tr-TR" sz="2000" dirty="0" smtClean="0">
                <a:latin typeface="Comic Sans MS" pitchFamily="66" charset="0"/>
              </a:rPr>
              <a:t> = Omuz </a:t>
            </a:r>
            <a:endParaRPr lang="de-DE" sz="2000" dirty="0">
              <a:latin typeface="Comic Sans MS" pitchFamily="66" charset="0"/>
            </a:endParaRP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2000" dirty="0">
                <a:latin typeface="Comic Sans MS" pitchFamily="66" charset="0"/>
              </a:rPr>
              <a:t>-r Arm (-e) (Ober-/Unterarm</a:t>
            </a:r>
            <a:r>
              <a:rPr lang="de-DE" sz="2000" dirty="0" smtClean="0">
                <a:latin typeface="Comic Sans MS" pitchFamily="66" charset="0"/>
              </a:rPr>
              <a:t>)</a:t>
            </a:r>
            <a:r>
              <a:rPr lang="tr-TR" sz="2000" dirty="0" smtClean="0">
                <a:latin typeface="Comic Sans MS" pitchFamily="66" charset="0"/>
              </a:rPr>
              <a:t> = Kol</a:t>
            </a:r>
            <a:endParaRPr lang="de-DE" sz="2000" dirty="0">
              <a:latin typeface="Comic Sans MS" pitchFamily="66" charset="0"/>
            </a:endParaRP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2000" dirty="0">
                <a:latin typeface="Comic Sans MS" pitchFamily="66" charset="0"/>
              </a:rPr>
              <a:t>-r Ellbogen (-bögen</a:t>
            </a:r>
            <a:r>
              <a:rPr lang="de-DE" sz="2000" dirty="0" smtClean="0">
                <a:latin typeface="Comic Sans MS" pitchFamily="66" charset="0"/>
              </a:rPr>
              <a:t>)</a:t>
            </a:r>
            <a:r>
              <a:rPr lang="tr-TR" sz="2000" dirty="0" smtClean="0">
                <a:latin typeface="Comic Sans MS" pitchFamily="66" charset="0"/>
              </a:rPr>
              <a:t> = Dirsek</a:t>
            </a:r>
            <a:endParaRPr lang="de-DE" sz="2000" dirty="0">
              <a:latin typeface="Comic Sans MS" pitchFamily="66" charset="0"/>
            </a:endParaRP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2000" dirty="0">
                <a:latin typeface="Comic Sans MS" pitchFamily="66" charset="0"/>
              </a:rPr>
              <a:t>-s Handgelenk (-e</a:t>
            </a:r>
            <a:r>
              <a:rPr lang="de-DE" sz="2000" dirty="0" smtClean="0">
                <a:latin typeface="Comic Sans MS" pitchFamily="66" charset="0"/>
              </a:rPr>
              <a:t>)</a:t>
            </a:r>
            <a:r>
              <a:rPr lang="tr-TR" sz="2000" dirty="0" smtClean="0">
                <a:latin typeface="Comic Sans MS" pitchFamily="66" charset="0"/>
              </a:rPr>
              <a:t> = El bileği</a:t>
            </a:r>
            <a:endParaRPr lang="de-DE" sz="2000" dirty="0">
              <a:latin typeface="Comic Sans MS" pitchFamily="66" charset="0"/>
            </a:endParaRP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2000" dirty="0">
                <a:latin typeface="Comic Sans MS" pitchFamily="66" charset="0"/>
              </a:rPr>
              <a:t>-e Hand (Hände</a:t>
            </a:r>
            <a:r>
              <a:rPr lang="de-DE" sz="2000" dirty="0" smtClean="0">
                <a:latin typeface="Comic Sans MS" pitchFamily="66" charset="0"/>
              </a:rPr>
              <a:t>)</a:t>
            </a:r>
            <a:r>
              <a:rPr lang="tr-TR" sz="2000" dirty="0" smtClean="0">
                <a:latin typeface="Comic Sans MS" pitchFamily="66" charset="0"/>
              </a:rPr>
              <a:t> = El</a:t>
            </a:r>
            <a:endParaRPr lang="de-DE" sz="2000" dirty="0">
              <a:latin typeface="Comic Sans MS" pitchFamily="66" charset="0"/>
            </a:endParaRP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2000" dirty="0">
                <a:latin typeface="Comic Sans MS" pitchFamily="66" charset="0"/>
              </a:rPr>
              <a:t>-r Finger </a:t>
            </a:r>
            <a:r>
              <a:rPr lang="de-DE" sz="2000" dirty="0" smtClean="0">
                <a:latin typeface="Comic Sans MS" pitchFamily="66" charset="0"/>
              </a:rPr>
              <a:t>(-):</a:t>
            </a:r>
            <a:r>
              <a:rPr lang="tr-TR" sz="2000" dirty="0" smtClean="0">
                <a:latin typeface="Comic Sans MS" pitchFamily="66" charset="0"/>
              </a:rPr>
              <a:t> Parmak</a:t>
            </a:r>
            <a:endParaRPr lang="de-DE" sz="2000" dirty="0">
              <a:latin typeface="Comic Sans MS" pitchFamily="66" charset="0"/>
            </a:endParaRP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de-DE" sz="2000" dirty="0" smtClean="0">
                <a:latin typeface="Comic Sans MS" pitchFamily="66" charset="0"/>
              </a:rPr>
              <a:t>Daumen</a:t>
            </a:r>
            <a:r>
              <a:rPr lang="tr-TR" sz="2000" dirty="0" smtClean="0">
                <a:latin typeface="Comic Sans MS" pitchFamily="66" charset="0"/>
              </a:rPr>
              <a:t> = Baş Parmak</a:t>
            </a:r>
            <a:endParaRPr lang="de-DE" sz="2000" dirty="0">
              <a:latin typeface="Comic Sans MS" pitchFamily="66" charset="0"/>
            </a:endParaRP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de-DE" sz="2000" dirty="0" smtClean="0">
                <a:latin typeface="Comic Sans MS" pitchFamily="66" charset="0"/>
              </a:rPr>
              <a:t>Zeigefinger</a:t>
            </a:r>
            <a:r>
              <a:rPr lang="tr-TR" sz="2000" dirty="0" smtClean="0">
                <a:latin typeface="Comic Sans MS" pitchFamily="66" charset="0"/>
              </a:rPr>
              <a:t> = İşaret Parmağı </a:t>
            </a:r>
            <a:endParaRPr lang="de-DE" sz="2000" dirty="0">
              <a:latin typeface="Comic Sans MS" pitchFamily="66" charset="0"/>
            </a:endParaRP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de-DE" sz="2000" dirty="0" smtClean="0">
                <a:latin typeface="Comic Sans MS" pitchFamily="66" charset="0"/>
              </a:rPr>
              <a:t>Mittelfinger</a:t>
            </a:r>
            <a:r>
              <a:rPr lang="tr-TR" sz="2000" dirty="0" smtClean="0">
                <a:latin typeface="Comic Sans MS" pitchFamily="66" charset="0"/>
              </a:rPr>
              <a:t> = Orta  Parmak</a:t>
            </a:r>
            <a:endParaRPr lang="de-DE" sz="2000" dirty="0">
              <a:latin typeface="Comic Sans MS" pitchFamily="66" charset="0"/>
            </a:endParaRP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de-DE" sz="2000" dirty="0" smtClean="0">
                <a:latin typeface="Comic Sans MS" pitchFamily="66" charset="0"/>
              </a:rPr>
              <a:t>Ringfinger</a:t>
            </a:r>
            <a:r>
              <a:rPr lang="tr-TR" sz="2000" dirty="0" smtClean="0">
                <a:latin typeface="Comic Sans MS" pitchFamily="66" charset="0"/>
              </a:rPr>
              <a:t>= Yüzük Parmağı</a:t>
            </a:r>
            <a:endParaRPr lang="de-DE" sz="2000" dirty="0">
              <a:latin typeface="Comic Sans MS" pitchFamily="66" charset="0"/>
            </a:endParaRP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de-DE" sz="2000" dirty="0">
                <a:latin typeface="Comic Sans MS" pitchFamily="66" charset="0"/>
              </a:rPr>
              <a:t>Kleinfinger </a:t>
            </a:r>
            <a:r>
              <a:rPr lang="tr-TR" sz="2000" dirty="0" smtClean="0">
                <a:latin typeface="Comic Sans MS" pitchFamily="66" charset="0"/>
              </a:rPr>
              <a:t>= </a:t>
            </a:r>
            <a:r>
              <a:rPr lang="tr-TR" sz="2000" dirty="0" err="1" smtClean="0">
                <a:latin typeface="Comic Sans MS" pitchFamily="66" charset="0"/>
              </a:rPr>
              <a:t>Şerçe</a:t>
            </a:r>
            <a:r>
              <a:rPr lang="tr-TR" sz="2000" dirty="0" smtClean="0">
                <a:latin typeface="Comic Sans MS" pitchFamily="66" charset="0"/>
              </a:rPr>
              <a:t> Parmağı</a:t>
            </a:r>
            <a:endParaRPr lang="sl-SI" sz="2000" dirty="0">
              <a:latin typeface="Comic Sans MS" pitchFamily="66" charset="0"/>
            </a:endParaRPr>
          </a:p>
        </p:txBody>
      </p:sp>
      <p:sp>
        <p:nvSpPr>
          <p:cNvPr id="17414" name="Rectangle 6"/>
          <p:cNvSpPr>
            <a:spLocks noGrp="1" noChangeArrowheads="1"/>
          </p:cNvSpPr>
          <p:nvPr>
            <p:ph sz="quarter" idx="2"/>
          </p:nvPr>
        </p:nvSpPr>
        <p:spPr>
          <a:xfrm>
            <a:off x="4788024" y="260648"/>
            <a:ext cx="3749675" cy="4572000"/>
          </a:xfrm>
        </p:spPr>
        <p:txBody>
          <a:bodyPr>
            <a:normAutofit/>
          </a:bodyPr>
          <a:lstStyle/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 dirty="0">
                <a:latin typeface="Comic Sans MS" pitchFamily="66" charset="0"/>
              </a:rPr>
              <a:t>-e Brust (Brüste</a:t>
            </a:r>
            <a:r>
              <a:rPr lang="de-DE" sz="1600" dirty="0" smtClean="0">
                <a:latin typeface="Comic Sans MS" pitchFamily="66" charset="0"/>
              </a:rPr>
              <a:t>)</a:t>
            </a:r>
            <a:r>
              <a:rPr lang="tr-TR" sz="1600" dirty="0" smtClean="0">
                <a:latin typeface="Comic Sans MS" pitchFamily="66" charset="0"/>
              </a:rPr>
              <a:t>= Göğüs</a:t>
            </a: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 dirty="0" smtClean="0">
                <a:latin typeface="Comic Sans MS" pitchFamily="66" charset="0"/>
              </a:rPr>
              <a:t>-</a:t>
            </a:r>
            <a:r>
              <a:rPr lang="de-DE" sz="1600" dirty="0">
                <a:latin typeface="Comic Sans MS" pitchFamily="66" charset="0"/>
              </a:rPr>
              <a:t>e Rippe, -</a:t>
            </a:r>
            <a:r>
              <a:rPr lang="de-DE" sz="1600" dirty="0" smtClean="0">
                <a:latin typeface="Comic Sans MS" pitchFamily="66" charset="0"/>
              </a:rPr>
              <a:t>n</a:t>
            </a:r>
            <a:r>
              <a:rPr lang="tr-TR" sz="1600" dirty="0" smtClean="0">
                <a:latin typeface="Comic Sans MS" pitchFamily="66" charset="0"/>
              </a:rPr>
              <a:t>= Kaburga</a:t>
            </a: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 dirty="0" smtClean="0">
                <a:latin typeface="Comic Sans MS" pitchFamily="66" charset="0"/>
              </a:rPr>
              <a:t>r </a:t>
            </a:r>
            <a:r>
              <a:rPr lang="de-DE" sz="1600" dirty="0">
                <a:latin typeface="Comic Sans MS" pitchFamily="66" charset="0"/>
              </a:rPr>
              <a:t>Bauch (Bäuche</a:t>
            </a:r>
            <a:r>
              <a:rPr lang="de-DE" sz="1600" dirty="0" smtClean="0">
                <a:latin typeface="Comic Sans MS" pitchFamily="66" charset="0"/>
              </a:rPr>
              <a:t>)</a:t>
            </a:r>
            <a:r>
              <a:rPr lang="tr-TR" sz="1600" dirty="0" smtClean="0">
                <a:latin typeface="Comic Sans MS" pitchFamily="66" charset="0"/>
              </a:rPr>
              <a:t> = Karın</a:t>
            </a:r>
            <a:endParaRPr lang="de-DE" sz="1600" dirty="0">
              <a:latin typeface="Comic Sans MS" pitchFamily="66" charset="0"/>
            </a:endParaRP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 dirty="0">
                <a:latin typeface="Comic Sans MS" pitchFamily="66" charset="0"/>
              </a:rPr>
              <a:t>-r Nabel </a:t>
            </a:r>
            <a:r>
              <a:rPr lang="de-DE" sz="1600" dirty="0" smtClean="0">
                <a:latin typeface="Comic Sans MS" pitchFamily="66" charset="0"/>
              </a:rPr>
              <a:t>(-)</a:t>
            </a:r>
            <a:r>
              <a:rPr lang="tr-TR" sz="1600" dirty="0" smtClean="0">
                <a:latin typeface="Comic Sans MS" pitchFamily="66" charset="0"/>
              </a:rPr>
              <a:t>= Göbek</a:t>
            </a:r>
            <a:endParaRPr lang="de-DE" sz="1600" dirty="0">
              <a:latin typeface="Comic Sans MS" pitchFamily="66" charset="0"/>
            </a:endParaRP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 dirty="0">
                <a:latin typeface="Comic Sans MS" pitchFamily="66" charset="0"/>
              </a:rPr>
              <a:t>-r Rücken </a:t>
            </a:r>
            <a:r>
              <a:rPr lang="de-DE" sz="1600" dirty="0" smtClean="0">
                <a:latin typeface="Comic Sans MS" pitchFamily="66" charset="0"/>
              </a:rPr>
              <a:t>(-)</a:t>
            </a:r>
            <a:r>
              <a:rPr lang="tr-TR" sz="1600" dirty="0" smtClean="0">
                <a:latin typeface="Comic Sans MS" pitchFamily="66" charset="0"/>
              </a:rPr>
              <a:t>= Sırt</a:t>
            </a:r>
            <a:endParaRPr lang="de-DE" sz="1600" dirty="0">
              <a:latin typeface="Comic Sans MS" pitchFamily="66" charset="0"/>
            </a:endParaRP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 dirty="0">
                <a:latin typeface="Comic Sans MS" pitchFamily="66" charset="0"/>
              </a:rPr>
              <a:t>-e Wirbelsäule (-n</a:t>
            </a:r>
            <a:r>
              <a:rPr lang="de-DE" sz="1600" dirty="0" smtClean="0">
                <a:latin typeface="Comic Sans MS" pitchFamily="66" charset="0"/>
              </a:rPr>
              <a:t>)</a:t>
            </a:r>
            <a:r>
              <a:rPr lang="tr-TR" sz="1600" dirty="0" smtClean="0">
                <a:latin typeface="Comic Sans MS" pitchFamily="66" charset="0"/>
              </a:rPr>
              <a:t> = Omurga</a:t>
            </a:r>
            <a:endParaRPr lang="de-DE" sz="1600" dirty="0">
              <a:latin typeface="Comic Sans MS" pitchFamily="66" charset="0"/>
            </a:endParaRP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 dirty="0">
                <a:latin typeface="Comic Sans MS" pitchFamily="66" charset="0"/>
              </a:rPr>
              <a:t>-s Genick (-e</a:t>
            </a:r>
            <a:r>
              <a:rPr lang="de-DE" sz="1600" dirty="0" smtClean="0">
                <a:latin typeface="Comic Sans MS" pitchFamily="66" charset="0"/>
              </a:rPr>
              <a:t>)</a:t>
            </a:r>
            <a:r>
              <a:rPr lang="tr-TR" sz="1600" dirty="0" smtClean="0">
                <a:latin typeface="Comic Sans MS" pitchFamily="66" charset="0"/>
              </a:rPr>
              <a:t> = Boyun ümük</a:t>
            </a:r>
            <a:endParaRPr lang="de-DE" sz="1600" dirty="0">
              <a:latin typeface="Comic Sans MS" pitchFamily="66" charset="0"/>
            </a:endParaRP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 dirty="0">
                <a:latin typeface="Comic Sans MS" pitchFamily="66" charset="0"/>
              </a:rPr>
              <a:t>-r Hintere (-n); -r Po (-s</a:t>
            </a:r>
            <a:r>
              <a:rPr lang="de-DE" sz="1600" dirty="0" smtClean="0">
                <a:latin typeface="Comic Sans MS" pitchFamily="66" charset="0"/>
              </a:rPr>
              <a:t>)</a:t>
            </a:r>
            <a:r>
              <a:rPr lang="tr-TR" sz="1600" dirty="0" smtClean="0">
                <a:latin typeface="Comic Sans MS" pitchFamily="66" charset="0"/>
              </a:rPr>
              <a:t> Art</a:t>
            </a:r>
            <a:endParaRPr lang="de-DE" sz="1600" dirty="0">
              <a:latin typeface="Comic Sans MS" pitchFamily="66" charset="0"/>
            </a:endParaRP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 dirty="0">
                <a:latin typeface="Comic Sans MS" pitchFamily="66" charset="0"/>
              </a:rPr>
              <a:t>-e </a:t>
            </a:r>
            <a:r>
              <a:rPr lang="de-DE" sz="1600" dirty="0" err="1">
                <a:latin typeface="Comic Sans MS" pitchFamily="66" charset="0"/>
              </a:rPr>
              <a:t>Pobacke</a:t>
            </a:r>
            <a:r>
              <a:rPr lang="de-DE" sz="1600" dirty="0">
                <a:latin typeface="Comic Sans MS" pitchFamily="66" charset="0"/>
              </a:rPr>
              <a:t> (-n</a:t>
            </a:r>
            <a:r>
              <a:rPr lang="de-DE" sz="1600" dirty="0" smtClean="0">
                <a:latin typeface="Comic Sans MS" pitchFamily="66" charset="0"/>
              </a:rPr>
              <a:t>)</a:t>
            </a:r>
            <a:r>
              <a:rPr lang="tr-TR" sz="1600" dirty="0" smtClean="0">
                <a:latin typeface="Comic Sans MS" pitchFamily="66" charset="0"/>
              </a:rPr>
              <a:t> = Kalça </a:t>
            </a:r>
            <a:endParaRPr lang="de-DE" sz="1600" dirty="0">
              <a:latin typeface="Comic Sans MS" pitchFamily="66" charset="0"/>
            </a:endParaRP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 dirty="0">
                <a:latin typeface="Comic Sans MS" pitchFamily="66" charset="0"/>
              </a:rPr>
              <a:t>-e Hüfte (-n</a:t>
            </a:r>
            <a:r>
              <a:rPr lang="de-DE" sz="1600" dirty="0" smtClean="0">
                <a:latin typeface="Comic Sans MS" pitchFamily="66" charset="0"/>
              </a:rPr>
              <a:t>)</a:t>
            </a:r>
            <a:r>
              <a:rPr lang="tr-TR" sz="1600" dirty="0" smtClean="0">
                <a:latin typeface="Comic Sans MS" pitchFamily="66" charset="0"/>
              </a:rPr>
              <a:t> = Kalça</a:t>
            </a:r>
            <a:endParaRPr lang="de-DE" sz="1600" dirty="0">
              <a:latin typeface="Comic Sans MS" pitchFamily="66" charset="0"/>
            </a:endParaRP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endParaRPr lang="sl-SI" sz="16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0" dur="1000"/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3" dur="1000"/>
                                        <p:tgtEl>
                                          <p:spTgt spid="174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6" dur="1000"/>
                                        <p:tgtEl>
                                          <p:spTgt spid="174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9" dur="1000"/>
                                        <p:tgtEl>
                                          <p:spTgt spid="174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2" dur="1000"/>
                                        <p:tgtEl>
                                          <p:spTgt spid="174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5" dur="1000"/>
                                        <p:tgtEl>
                                          <p:spTgt spid="174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8" dur="1000"/>
                                        <p:tgtEl>
                                          <p:spTgt spid="174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1" dur="1000"/>
                                        <p:tgtEl>
                                          <p:spTgt spid="174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4" dur="1000"/>
                                        <p:tgtEl>
                                          <p:spTgt spid="174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7" dur="1000"/>
                                        <p:tgtEl>
                                          <p:spTgt spid="174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40" dur="1000"/>
                                        <p:tgtEl>
                                          <p:spTgt spid="174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45" dur="1000"/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50" dur="1000"/>
                                        <p:tgtEl>
                                          <p:spTgt spid="17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55" dur="1000"/>
                                        <p:tgtEl>
                                          <p:spTgt spid="174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58" dur="1000"/>
                                        <p:tgtEl>
                                          <p:spTgt spid="174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61" dur="1000"/>
                                        <p:tgtEl>
                                          <p:spTgt spid="174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64" dur="1000"/>
                                        <p:tgtEl>
                                          <p:spTgt spid="174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67" dur="1000"/>
                                        <p:tgtEl>
                                          <p:spTgt spid="174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0" dur="1000"/>
                                        <p:tgtEl>
                                          <p:spTgt spid="174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3" dur="1000"/>
                                        <p:tgtEl>
                                          <p:spTgt spid="174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6" dur="1000"/>
                                        <p:tgtEl>
                                          <p:spTgt spid="174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052513"/>
            <a:ext cx="8229600" cy="4525962"/>
          </a:xfrm>
        </p:spPr>
        <p:txBody>
          <a:bodyPr>
            <a:normAutofit/>
          </a:bodyPr>
          <a:lstStyle/>
          <a:p>
            <a:pPr>
              <a:lnSpc>
                <a:spcPct val="140000"/>
              </a:lnSpc>
              <a:buFontTx/>
              <a:buNone/>
            </a:pPr>
            <a:r>
              <a:rPr lang="de-DE" sz="2800" dirty="0" smtClean="0">
                <a:latin typeface="Comic Sans MS" pitchFamily="66" charset="0"/>
              </a:rPr>
              <a:t>-s Bein (-e)</a:t>
            </a:r>
            <a:r>
              <a:rPr lang="tr-TR" sz="2800" dirty="0" smtClean="0">
                <a:latin typeface="Comic Sans MS" pitchFamily="66" charset="0"/>
              </a:rPr>
              <a:t> = Bacak</a:t>
            </a:r>
            <a:endParaRPr lang="de-DE" sz="2800" dirty="0" smtClean="0">
              <a:latin typeface="Comic Sans MS" pitchFamily="66" charset="0"/>
            </a:endParaRPr>
          </a:p>
          <a:p>
            <a:pPr>
              <a:lnSpc>
                <a:spcPct val="140000"/>
              </a:lnSpc>
              <a:buFontTx/>
              <a:buNone/>
            </a:pPr>
            <a:r>
              <a:rPr lang="de-DE" sz="2800" dirty="0" smtClean="0">
                <a:latin typeface="Comic Sans MS" pitchFamily="66" charset="0"/>
              </a:rPr>
              <a:t>-r Ober-/Unterschenkel (-)</a:t>
            </a:r>
            <a:r>
              <a:rPr lang="tr-TR" sz="2800" dirty="0" smtClean="0">
                <a:latin typeface="Comic Sans MS" pitchFamily="66" charset="0"/>
              </a:rPr>
              <a:t>= </a:t>
            </a:r>
            <a:endParaRPr lang="de-DE" sz="2800" dirty="0" smtClean="0">
              <a:latin typeface="Comic Sans MS" pitchFamily="66" charset="0"/>
            </a:endParaRPr>
          </a:p>
          <a:p>
            <a:pPr>
              <a:lnSpc>
                <a:spcPct val="140000"/>
              </a:lnSpc>
              <a:buFontTx/>
              <a:buNone/>
            </a:pPr>
            <a:r>
              <a:rPr lang="de-DE" sz="2800" dirty="0" smtClean="0">
                <a:latin typeface="Comic Sans MS" pitchFamily="66" charset="0"/>
              </a:rPr>
              <a:t>-s Knie (-)</a:t>
            </a:r>
            <a:r>
              <a:rPr lang="tr-TR" sz="2800" dirty="0" smtClean="0">
                <a:latin typeface="Comic Sans MS" pitchFamily="66" charset="0"/>
              </a:rPr>
              <a:t>= Diz</a:t>
            </a:r>
            <a:endParaRPr lang="de-DE" sz="2800" dirty="0" smtClean="0">
              <a:latin typeface="Comic Sans MS" pitchFamily="66" charset="0"/>
            </a:endParaRPr>
          </a:p>
          <a:p>
            <a:pPr>
              <a:lnSpc>
                <a:spcPct val="140000"/>
              </a:lnSpc>
              <a:buFontTx/>
              <a:buNone/>
            </a:pPr>
            <a:r>
              <a:rPr lang="de-DE" sz="2800" dirty="0" smtClean="0">
                <a:latin typeface="Comic Sans MS" pitchFamily="66" charset="0"/>
              </a:rPr>
              <a:t>-r Fußknöchel (-)</a:t>
            </a:r>
            <a:r>
              <a:rPr lang="tr-TR" sz="2800" dirty="0" smtClean="0">
                <a:latin typeface="Comic Sans MS" pitchFamily="66" charset="0"/>
              </a:rPr>
              <a:t>= Ayak Kemikleri</a:t>
            </a:r>
            <a:endParaRPr lang="de-DE" sz="2800" dirty="0" smtClean="0">
              <a:latin typeface="Comic Sans MS" pitchFamily="66" charset="0"/>
            </a:endParaRPr>
          </a:p>
          <a:p>
            <a:pPr>
              <a:lnSpc>
                <a:spcPct val="140000"/>
              </a:lnSpc>
              <a:buFontTx/>
              <a:buNone/>
            </a:pPr>
            <a:r>
              <a:rPr lang="de-DE" sz="2800" dirty="0" smtClean="0">
                <a:latin typeface="Comic Sans MS" pitchFamily="66" charset="0"/>
              </a:rPr>
              <a:t>-r Fuß (Füße)</a:t>
            </a:r>
            <a:r>
              <a:rPr lang="tr-TR" sz="2800" dirty="0" smtClean="0">
                <a:latin typeface="Comic Sans MS" pitchFamily="66" charset="0"/>
              </a:rPr>
              <a:t> = Ayak</a:t>
            </a:r>
            <a:endParaRPr lang="de-DE" sz="2800" dirty="0" smtClean="0">
              <a:latin typeface="Comic Sans MS" pitchFamily="66" charset="0"/>
            </a:endParaRPr>
          </a:p>
          <a:p>
            <a:pPr>
              <a:lnSpc>
                <a:spcPct val="140000"/>
              </a:lnSpc>
              <a:buFontTx/>
              <a:buNone/>
            </a:pPr>
            <a:r>
              <a:rPr lang="de-DE" sz="2800" dirty="0" smtClean="0">
                <a:latin typeface="Comic Sans MS" pitchFamily="66" charset="0"/>
              </a:rPr>
              <a:t>-r Zeh (-en) / -e Zehe (-n)</a:t>
            </a:r>
            <a:r>
              <a:rPr lang="tr-TR" sz="2800" dirty="0" smtClean="0">
                <a:latin typeface="Comic Sans MS" pitchFamily="66" charset="0"/>
              </a:rPr>
              <a:t>= Ayak Parmağı</a:t>
            </a:r>
            <a:endParaRPr lang="sl-SI" sz="2800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arz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3250" y="488950"/>
            <a:ext cx="5397500" cy="588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05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899592" y="-243408"/>
            <a:ext cx="7772400" cy="1143000"/>
          </a:xfrm>
        </p:spPr>
        <p:txBody>
          <a:bodyPr/>
          <a:lstStyle/>
          <a:p>
            <a:r>
              <a:rPr lang="de-DE" sz="3200" b="1" dirty="0" smtClean="0">
                <a:solidFill>
                  <a:srgbClr val="33CC33"/>
                </a:solidFill>
                <a:latin typeface="Comic Sans MS" pitchFamily="66" charset="0"/>
              </a:rPr>
              <a:t>Innere Organe</a:t>
            </a:r>
            <a:r>
              <a:rPr lang="tr-TR" sz="3200" b="1" dirty="0" smtClean="0">
                <a:solidFill>
                  <a:srgbClr val="33CC33"/>
                </a:solidFill>
                <a:latin typeface="Comic Sans MS" pitchFamily="66" charset="0"/>
              </a:rPr>
              <a:t>= İç Organlar</a:t>
            </a:r>
            <a:endParaRPr lang="sl-SI" sz="3200" b="1" dirty="0" smtClean="0">
              <a:solidFill>
                <a:srgbClr val="33CC33"/>
              </a:solidFill>
              <a:latin typeface="Comic Sans MS" pitchFamily="66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914400" y="908720"/>
            <a:ext cx="7772400" cy="5111080"/>
          </a:xfrm>
        </p:spPr>
        <p:txBody>
          <a:bodyPr>
            <a:normAutofit lnSpcReduction="10000"/>
          </a:bodyPr>
          <a:lstStyle/>
          <a:p>
            <a:pPr>
              <a:lnSpc>
                <a:spcPct val="145000"/>
              </a:lnSpc>
              <a:buFontTx/>
              <a:buNone/>
            </a:pPr>
            <a:r>
              <a:rPr lang="de-DE" sz="2000" dirty="0" smtClean="0">
                <a:latin typeface="Comic Sans MS" pitchFamily="66" charset="0"/>
              </a:rPr>
              <a:t>-s Gehirn</a:t>
            </a:r>
            <a:r>
              <a:rPr lang="tr-TR" sz="2000" dirty="0" smtClean="0">
                <a:latin typeface="Comic Sans MS" pitchFamily="66" charset="0"/>
              </a:rPr>
              <a:t> = Beyin</a:t>
            </a:r>
            <a:endParaRPr lang="de-DE" sz="2000" dirty="0" smtClean="0">
              <a:latin typeface="Comic Sans MS" pitchFamily="66" charset="0"/>
            </a:endParaRPr>
          </a:p>
          <a:p>
            <a:pPr>
              <a:lnSpc>
                <a:spcPct val="145000"/>
              </a:lnSpc>
              <a:buFontTx/>
              <a:buNone/>
            </a:pPr>
            <a:r>
              <a:rPr lang="de-DE" sz="2000" dirty="0" smtClean="0">
                <a:latin typeface="Comic Sans MS" pitchFamily="66" charset="0"/>
              </a:rPr>
              <a:t>-s Herz (-en)</a:t>
            </a:r>
            <a:r>
              <a:rPr lang="tr-TR" sz="2000" dirty="0" smtClean="0">
                <a:latin typeface="Comic Sans MS" pitchFamily="66" charset="0"/>
              </a:rPr>
              <a:t>= Kalp</a:t>
            </a:r>
            <a:endParaRPr lang="de-DE" sz="2000" dirty="0" smtClean="0">
              <a:latin typeface="Comic Sans MS" pitchFamily="66" charset="0"/>
            </a:endParaRPr>
          </a:p>
          <a:p>
            <a:pPr>
              <a:lnSpc>
                <a:spcPct val="145000"/>
              </a:lnSpc>
              <a:buFontTx/>
              <a:buNone/>
            </a:pPr>
            <a:r>
              <a:rPr lang="de-DE" sz="2000" dirty="0" smtClean="0">
                <a:latin typeface="Comic Sans MS" pitchFamily="66" charset="0"/>
              </a:rPr>
              <a:t>-e Lunge (-n)</a:t>
            </a:r>
            <a:r>
              <a:rPr lang="tr-TR" sz="2000" dirty="0" smtClean="0">
                <a:latin typeface="Comic Sans MS" pitchFamily="66" charset="0"/>
              </a:rPr>
              <a:t>= Akciğer</a:t>
            </a:r>
            <a:endParaRPr lang="de-DE" sz="2000" dirty="0" smtClean="0">
              <a:latin typeface="Comic Sans MS" pitchFamily="66" charset="0"/>
            </a:endParaRPr>
          </a:p>
          <a:p>
            <a:pPr>
              <a:lnSpc>
                <a:spcPct val="145000"/>
              </a:lnSpc>
              <a:buFontTx/>
              <a:buNone/>
            </a:pPr>
            <a:r>
              <a:rPr lang="de-DE" sz="2000" dirty="0" smtClean="0">
                <a:latin typeface="Comic Sans MS" pitchFamily="66" charset="0"/>
              </a:rPr>
              <a:t>-e Speiseröhre (-n)</a:t>
            </a:r>
            <a:r>
              <a:rPr lang="tr-TR" sz="2000" dirty="0" smtClean="0">
                <a:latin typeface="Comic Sans MS" pitchFamily="66" charset="0"/>
              </a:rPr>
              <a:t>= Yemek Borusu </a:t>
            </a:r>
            <a:endParaRPr lang="de-DE" sz="2000" dirty="0" smtClean="0">
              <a:latin typeface="Comic Sans MS" pitchFamily="66" charset="0"/>
            </a:endParaRPr>
          </a:p>
          <a:p>
            <a:pPr>
              <a:lnSpc>
                <a:spcPct val="145000"/>
              </a:lnSpc>
              <a:buFontTx/>
              <a:buNone/>
            </a:pPr>
            <a:r>
              <a:rPr lang="de-DE" sz="2000" dirty="0" smtClean="0">
                <a:latin typeface="Comic Sans MS" pitchFamily="66" charset="0"/>
              </a:rPr>
              <a:t>-r Magen (Mägen)</a:t>
            </a:r>
            <a:r>
              <a:rPr lang="tr-TR" sz="2000" dirty="0" smtClean="0">
                <a:latin typeface="Comic Sans MS" pitchFamily="66" charset="0"/>
              </a:rPr>
              <a:t>= Mide</a:t>
            </a:r>
            <a:endParaRPr lang="de-DE" sz="2000" dirty="0" smtClean="0">
              <a:latin typeface="Comic Sans MS" pitchFamily="66" charset="0"/>
            </a:endParaRPr>
          </a:p>
          <a:p>
            <a:pPr>
              <a:lnSpc>
                <a:spcPct val="145000"/>
              </a:lnSpc>
              <a:buFontTx/>
              <a:buNone/>
            </a:pPr>
            <a:r>
              <a:rPr lang="de-DE" sz="2000" dirty="0" smtClean="0">
                <a:latin typeface="Comic Sans MS" pitchFamily="66" charset="0"/>
              </a:rPr>
              <a:t>-r Darm (Därme)</a:t>
            </a:r>
            <a:r>
              <a:rPr lang="tr-TR" sz="2000" dirty="0" smtClean="0">
                <a:latin typeface="Comic Sans MS" pitchFamily="66" charset="0"/>
              </a:rPr>
              <a:t>= Bağırsak</a:t>
            </a:r>
            <a:endParaRPr lang="de-DE" sz="2000" dirty="0" smtClean="0">
              <a:latin typeface="Comic Sans MS" pitchFamily="66" charset="0"/>
            </a:endParaRPr>
          </a:p>
          <a:p>
            <a:pPr>
              <a:lnSpc>
                <a:spcPct val="145000"/>
              </a:lnSpc>
              <a:buFontTx/>
              <a:buNone/>
            </a:pPr>
            <a:r>
              <a:rPr lang="de-DE" sz="2000" dirty="0" smtClean="0">
                <a:latin typeface="Comic Sans MS" pitchFamily="66" charset="0"/>
              </a:rPr>
              <a:t>-e Leber (-n)</a:t>
            </a:r>
            <a:r>
              <a:rPr lang="tr-TR" sz="2000" dirty="0" smtClean="0">
                <a:latin typeface="Comic Sans MS" pitchFamily="66" charset="0"/>
              </a:rPr>
              <a:t>= Karaciğer</a:t>
            </a:r>
            <a:endParaRPr lang="de-DE" sz="2000" dirty="0" smtClean="0">
              <a:latin typeface="Comic Sans MS" pitchFamily="66" charset="0"/>
            </a:endParaRPr>
          </a:p>
          <a:p>
            <a:pPr>
              <a:lnSpc>
                <a:spcPct val="145000"/>
              </a:lnSpc>
              <a:buFontTx/>
              <a:buNone/>
            </a:pPr>
            <a:r>
              <a:rPr lang="de-DE" sz="2000" dirty="0" smtClean="0">
                <a:latin typeface="Comic Sans MS" pitchFamily="66" charset="0"/>
              </a:rPr>
              <a:t>-e Niere (-n)</a:t>
            </a:r>
            <a:r>
              <a:rPr lang="tr-TR" sz="2000" dirty="0" smtClean="0">
                <a:latin typeface="Comic Sans MS" pitchFamily="66" charset="0"/>
              </a:rPr>
              <a:t>= Böbrek</a:t>
            </a:r>
            <a:endParaRPr lang="de-DE" sz="2000" dirty="0" smtClean="0">
              <a:latin typeface="Comic Sans MS" pitchFamily="66" charset="0"/>
            </a:endParaRPr>
          </a:p>
          <a:p>
            <a:pPr>
              <a:lnSpc>
                <a:spcPct val="145000"/>
              </a:lnSpc>
              <a:buFontTx/>
              <a:buNone/>
            </a:pPr>
            <a:r>
              <a:rPr lang="de-DE" sz="2000" dirty="0" smtClean="0">
                <a:latin typeface="Comic Sans MS" pitchFamily="66" charset="0"/>
              </a:rPr>
              <a:t>-e Galle (-n)</a:t>
            </a:r>
            <a:r>
              <a:rPr lang="tr-TR" sz="2000" dirty="0" smtClean="0">
                <a:latin typeface="Comic Sans MS" pitchFamily="66" charset="0"/>
              </a:rPr>
              <a:t>= Safra</a:t>
            </a:r>
            <a:endParaRPr lang="de-DE" sz="2000" dirty="0" smtClean="0">
              <a:latin typeface="Comic Sans MS" pitchFamily="66" charset="0"/>
            </a:endParaRPr>
          </a:p>
          <a:p>
            <a:pPr>
              <a:lnSpc>
                <a:spcPct val="145000"/>
              </a:lnSpc>
              <a:buFontTx/>
              <a:buNone/>
            </a:pPr>
            <a:r>
              <a:rPr lang="de-DE" sz="2000" dirty="0" smtClean="0">
                <a:latin typeface="Comic Sans MS" pitchFamily="66" charset="0"/>
              </a:rPr>
              <a:t>-e Harnblase (-n)</a:t>
            </a:r>
            <a:r>
              <a:rPr lang="tr-TR" sz="2000" dirty="0" smtClean="0">
                <a:latin typeface="Comic Sans MS" pitchFamily="66" charset="0"/>
              </a:rPr>
              <a:t>= Mesane</a:t>
            </a:r>
            <a:endParaRPr lang="de-DE" sz="2000" dirty="0" smtClean="0">
              <a:latin typeface="Comic Sans MS" pitchFamily="66" charset="0"/>
            </a:endParaRPr>
          </a:p>
          <a:p>
            <a:pPr>
              <a:buFontTx/>
              <a:buNone/>
            </a:pPr>
            <a:endParaRPr lang="sl-SI" sz="1600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908050"/>
            <a:ext cx="8229600" cy="45259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sl-SI" sz="2400" dirty="0" smtClean="0">
                <a:latin typeface="Comic Sans MS" pitchFamily="66" charset="0"/>
              </a:rPr>
              <a:t>"Herr Doktor, ist das eine seltene Krankheit, die ich da habe?" - "Blödsinn, die Friedhöfe sind voll davon!“</a:t>
            </a:r>
          </a:p>
          <a:p>
            <a:pPr>
              <a:lnSpc>
                <a:spcPct val="150000"/>
              </a:lnSpc>
              <a:buFontTx/>
              <a:buNone/>
            </a:pPr>
            <a:endParaRPr lang="sl-SI" sz="24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sl-SI" sz="2400" dirty="0" smtClean="0">
                <a:latin typeface="Comic Sans MS" pitchFamily="66" charset="0"/>
              </a:rPr>
              <a:t>"Herr Doktor, mir wird ständig gelb und rot vor Augen", klagt der Fußballer. "Wechseln Sie mal den Schiedsrichter!" rät der Arzt.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bett-maedchen-thermometer-temperatur-~-1098r-5955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908050"/>
            <a:ext cx="3313112" cy="49688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5003800" y="1484313"/>
            <a:ext cx="3384550" cy="283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sl-SI" dirty="0">
                <a:latin typeface="Comic Sans MS" pitchFamily="66" charset="0"/>
              </a:rPr>
              <a:t>Man </a:t>
            </a:r>
            <a:r>
              <a:rPr lang="de-DE" dirty="0" smtClean="0">
                <a:latin typeface="Comic Sans MS" pitchFamily="66" charset="0"/>
              </a:rPr>
              <a:t>fühlt </a:t>
            </a:r>
            <a:r>
              <a:rPr lang="de-DE" dirty="0">
                <a:latin typeface="Comic Sans MS" pitchFamily="66" charset="0"/>
              </a:rPr>
              <a:t>sich schlecht und geht ins Bett. Man hat Fieber.</a:t>
            </a:r>
          </a:p>
          <a:p>
            <a:pPr algn="r">
              <a:lnSpc>
                <a:spcPct val="110000"/>
              </a:lnSpc>
              <a:spcBef>
                <a:spcPct val="50000"/>
              </a:spcBef>
            </a:pPr>
            <a:r>
              <a:rPr lang="de-DE" dirty="0">
                <a:latin typeface="Comic Sans MS" pitchFamily="66" charset="0"/>
              </a:rPr>
              <a:t>sich gut / wohl </a:t>
            </a:r>
            <a:r>
              <a:rPr lang="de-DE" dirty="0" smtClean="0">
                <a:latin typeface="Comic Sans MS" pitchFamily="66" charset="0"/>
              </a:rPr>
              <a:t>fühlen</a:t>
            </a:r>
            <a:r>
              <a:rPr lang="tr-TR" dirty="0" smtClean="0">
                <a:latin typeface="Comic Sans MS" pitchFamily="66" charset="0"/>
              </a:rPr>
              <a:t>= rahat iyi hissetmek</a:t>
            </a:r>
            <a:endParaRPr lang="de-DE" dirty="0">
              <a:latin typeface="Comic Sans MS" pitchFamily="66" charset="0"/>
            </a:endParaRPr>
          </a:p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de-DE" dirty="0">
                <a:latin typeface="Comic Sans MS" pitchFamily="66" charset="0"/>
              </a:rPr>
              <a:t>sich schlecht </a:t>
            </a:r>
            <a:r>
              <a:rPr lang="de-DE" dirty="0" smtClean="0">
                <a:latin typeface="Comic Sans MS" pitchFamily="66" charset="0"/>
              </a:rPr>
              <a:t>fühlen</a:t>
            </a:r>
            <a:r>
              <a:rPr lang="tr-TR" dirty="0" smtClean="0">
                <a:latin typeface="Comic Sans MS" pitchFamily="66" charset="0"/>
              </a:rPr>
              <a:t>=kötü hissetmek</a:t>
            </a:r>
            <a:endParaRPr lang="sl-SI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industrie-thermometer-gesundheit-~-1042r-1089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908050"/>
            <a:ext cx="3297238" cy="49688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5148263" y="1700213"/>
            <a:ext cx="3384550" cy="32501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40000"/>
              </a:lnSpc>
              <a:spcBef>
                <a:spcPct val="50000"/>
              </a:spcBef>
            </a:pPr>
            <a:r>
              <a:rPr lang="de-DE" dirty="0">
                <a:latin typeface="Comic Sans MS" pitchFamily="66" charset="0"/>
              </a:rPr>
              <a:t>-s Fieberthermometer (-) </a:t>
            </a:r>
            <a:r>
              <a:rPr lang="tr-TR" dirty="0" smtClean="0">
                <a:latin typeface="Comic Sans MS" pitchFamily="66" charset="0"/>
              </a:rPr>
              <a:t>= Ateş ölçer</a:t>
            </a:r>
            <a:endParaRPr lang="de-DE" dirty="0">
              <a:latin typeface="Comic Sans MS" pitchFamily="66" charset="0"/>
            </a:endParaRPr>
          </a:p>
          <a:p>
            <a:pPr>
              <a:lnSpc>
                <a:spcPct val="140000"/>
              </a:lnSpc>
              <a:spcBef>
                <a:spcPct val="50000"/>
              </a:spcBef>
            </a:pPr>
            <a:r>
              <a:rPr lang="de-DE" dirty="0">
                <a:latin typeface="Comic Sans MS" pitchFamily="66" charset="0"/>
              </a:rPr>
              <a:t>Fieber </a:t>
            </a:r>
            <a:r>
              <a:rPr lang="de-DE" dirty="0" smtClean="0">
                <a:latin typeface="Comic Sans MS" pitchFamily="66" charset="0"/>
              </a:rPr>
              <a:t>haben</a:t>
            </a:r>
            <a:r>
              <a:rPr lang="tr-TR" dirty="0" smtClean="0">
                <a:latin typeface="Comic Sans MS" pitchFamily="66" charset="0"/>
              </a:rPr>
              <a:t>= Ateşi var</a:t>
            </a:r>
            <a:endParaRPr lang="de-DE" dirty="0">
              <a:latin typeface="Comic Sans MS" pitchFamily="66" charset="0"/>
            </a:endParaRPr>
          </a:p>
          <a:p>
            <a:pPr>
              <a:lnSpc>
                <a:spcPct val="140000"/>
              </a:lnSpc>
              <a:spcBef>
                <a:spcPct val="50000"/>
              </a:spcBef>
            </a:pPr>
            <a:r>
              <a:rPr lang="de-DE" dirty="0">
                <a:latin typeface="Comic Sans MS" pitchFamily="66" charset="0"/>
              </a:rPr>
              <a:t>Mit dem Fieberthermometer misst man Fieber</a:t>
            </a:r>
            <a:r>
              <a:rPr lang="de-DE" dirty="0" smtClean="0">
                <a:latin typeface="Comic Sans MS" pitchFamily="66" charset="0"/>
              </a:rPr>
              <a:t>.</a:t>
            </a:r>
            <a:endParaRPr lang="tr-TR" dirty="0" smtClean="0">
              <a:latin typeface="Comic Sans MS" pitchFamily="66" charset="0"/>
            </a:endParaRPr>
          </a:p>
          <a:p>
            <a:pPr>
              <a:lnSpc>
                <a:spcPct val="140000"/>
              </a:lnSpc>
              <a:spcBef>
                <a:spcPct val="50000"/>
              </a:spcBef>
            </a:pPr>
            <a:r>
              <a:rPr lang="tr-TR" dirty="0" smtClean="0">
                <a:latin typeface="Comic Sans MS" pitchFamily="66" charset="0"/>
              </a:rPr>
              <a:t>missen= ölçmek</a:t>
            </a:r>
            <a:endParaRPr lang="de-DE" dirty="0"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portraet-familie-krankenhaus-~-u1855097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188640"/>
            <a:ext cx="6192837" cy="41084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1691680" y="4221088"/>
            <a:ext cx="6408712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  <a:spcBef>
                <a:spcPct val="50000"/>
              </a:spcBef>
            </a:pPr>
            <a:r>
              <a:rPr lang="de-DE" dirty="0">
                <a:latin typeface="Comic Sans MS" pitchFamily="66" charset="0"/>
              </a:rPr>
              <a:t>Man geht zum Arzt in die Arztpraxis. Zuerst muss man sich bei der Arzthelferin anmelden</a:t>
            </a:r>
            <a:r>
              <a:rPr lang="de-DE" dirty="0" smtClean="0">
                <a:latin typeface="Comic Sans MS" pitchFamily="66" charset="0"/>
              </a:rPr>
              <a:t>.</a:t>
            </a:r>
            <a:r>
              <a:rPr lang="tr-TR" dirty="0" smtClean="0">
                <a:latin typeface="Comic Sans MS" pitchFamily="66" charset="0"/>
              </a:rPr>
              <a:t/>
            </a:r>
            <a:br>
              <a:rPr lang="tr-TR" dirty="0" smtClean="0">
                <a:latin typeface="Comic Sans MS" pitchFamily="66" charset="0"/>
              </a:rPr>
            </a:br>
            <a:r>
              <a:rPr lang="de-DE" dirty="0" smtClean="0">
                <a:latin typeface="Comic Sans MS" pitchFamily="66" charset="0"/>
              </a:rPr>
              <a:t>-</a:t>
            </a:r>
            <a:r>
              <a:rPr lang="de-DE" dirty="0">
                <a:latin typeface="Comic Sans MS" pitchFamily="66" charset="0"/>
              </a:rPr>
              <a:t>e Arzthelferin (-</a:t>
            </a:r>
            <a:r>
              <a:rPr lang="de-DE" dirty="0" err="1">
                <a:latin typeface="Comic Sans MS" pitchFamily="66" charset="0"/>
              </a:rPr>
              <a:t>nen</a:t>
            </a:r>
            <a:r>
              <a:rPr lang="de-DE" dirty="0" smtClean="0">
                <a:latin typeface="Comic Sans MS" pitchFamily="66" charset="0"/>
              </a:rPr>
              <a:t>)</a:t>
            </a:r>
            <a:r>
              <a:rPr lang="tr-TR" dirty="0" smtClean="0">
                <a:latin typeface="Comic Sans MS" pitchFamily="66" charset="0"/>
              </a:rPr>
              <a:t>=Doktor Yardımcısı</a:t>
            </a:r>
            <a:br>
              <a:rPr lang="tr-TR" dirty="0" smtClean="0">
                <a:latin typeface="Comic Sans MS" pitchFamily="66" charset="0"/>
              </a:rPr>
            </a:br>
            <a:r>
              <a:rPr lang="de-DE" dirty="0" smtClean="0">
                <a:latin typeface="Comic Sans MS" pitchFamily="66" charset="0"/>
              </a:rPr>
              <a:t>-</a:t>
            </a:r>
            <a:r>
              <a:rPr lang="de-DE" dirty="0">
                <a:latin typeface="Comic Sans MS" pitchFamily="66" charset="0"/>
              </a:rPr>
              <a:t>e Arztpraxis (-</a:t>
            </a:r>
            <a:r>
              <a:rPr lang="de-DE" dirty="0" err="1">
                <a:latin typeface="Comic Sans MS" pitchFamily="66" charset="0"/>
              </a:rPr>
              <a:t>xen</a:t>
            </a:r>
            <a:r>
              <a:rPr lang="de-DE" dirty="0" smtClean="0">
                <a:latin typeface="Comic Sans MS" pitchFamily="66" charset="0"/>
              </a:rPr>
              <a:t>)</a:t>
            </a:r>
            <a:r>
              <a:rPr lang="tr-TR" dirty="0" smtClean="0">
                <a:latin typeface="Comic Sans MS" pitchFamily="66" charset="0"/>
              </a:rPr>
              <a:t>= Muayene</a:t>
            </a:r>
            <a:r>
              <a:rPr lang="tr-TR" dirty="0">
                <a:latin typeface="Comic Sans MS" pitchFamily="66" charset="0"/>
              </a:rPr>
              <a:t/>
            </a:r>
            <a:br>
              <a:rPr lang="tr-TR" dirty="0">
                <a:latin typeface="Comic Sans MS" pitchFamily="66" charset="0"/>
              </a:rPr>
            </a:br>
            <a:r>
              <a:rPr lang="de-DE" dirty="0" smtClean="0">
                <a:latin typeface="Comic Sans MS" pitchFamily="66" charset="0"/>
              </a:rPr>
              <a:t>sich anmelden</a:t>
            </a:r>
            <a:r>
              <a:rPr lang="tr-TR" dirty="0" smtClean="0">
                <a:latin typeface="Comic Sans MS" pitchFamily="66" charset="0"/>
              </a:rPr>
              <a:t>= Kayıt olmak </a:t>
            </a:r>
            <a:endParaRPr lang="sl-SI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 descr="mutter-sohn-2-4-warten-zimmer-~-200066796-0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6013" y="1125538"/>
            <a:ext cx="3838575" cy="38766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5004048" y="1557338"/>
            <a:ext cx="3744665" cy="1837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45000"/>
              </a:lnSpc>
              <a:spcBef>
                <a:spcPct val="50000"/>
              </a:spcBef>
            </a:pPr>
            <a:r>
              <a:rPr lang="de-DE" dirty="0">
                <a:latin typeface="Comic Sans MS" pitchFamily="66" charset="0"/>
              </a:rPr>
              <a:t>Dann muss man im Wartezimmer warten.</a:t>
            </a:r>
          </a:p>
          <a:p>
            <a:pPr>
              <a:lnSpc>
                <a:spcPct val="145000"/>
              </a:lnSpc>
              <a:spcBef>
                <a:spcPct val="50000"/>
              </a:spcBef>
            </a:pPr>
            <a:r>
              <a:rPr lang="de-DE" dirty="0">
                <a:latin typeface="Comic Sans MS" pitchFamily="66" charset="0"/>
              </a:rPr>
              <a:t>-s Wartezimmer </a:t>
            </a:r>
            <a:r>
              <a:rPr lang="de-DE" dirty="0" smtClean="0">
                <a:latin typeface="Comic Sans MS" pitchFamily="66" charset="0"/>
              </a:rPr>
              <a:t>(-)</a:t>
            </a:r>
            <a:r>
              <a:rPr lang="tr-TR" dirty="0" smtClean="0">
                <a:latin typeface="Comic Sans MS" pitchFamily="66" charset="0"/>
              </a:rPr>
              <a:t> =Bekleme odası</a:t>
            </a:r>
            <a:endParaRPr lang="sl-SI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junge-mann-doktor-~-pe000786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908050"/>
            <a:ext cx="3689350" cy="48974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4932363" y="1268413"/>
            <a:ext cx="3600450" cy="289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45000"/>
              </a:lnSpc>
              <a:spcBef>
                <a:spcPct val="50000"/>
              </a:spcBef>
            </a:pPr>
            <a:r>
              <a:rPr lang="de-DE" dirty="0">
                <a:latin typeface="Comic Sans MS" pitchFamily="66" charset="0"/>
              </a:rPr>
              <a:t>Der Arzt untersucht den Patienten.</a:t>
            </a:r>
          </a:p>
          <a:p>
            <a:pPr>
              <a:lnSpc>
                <a:spcPct val="145000"/>
              </a:lnSpc>
              <a:spcBef>
                <a:spcPct val="50000"/>
              </a:spcBef>
            </a:pPr>
            <a:r>
              <a:rPr lang="de-DE" dirty="0">
                <a:latin typeface="Comic Sans MS" pitchFamily="66" charset="0"/>
              </a:rPr>
              <a:t>-r Patient (-en) = -r / -e Kranke (-n</a:t>
            </a:r>
            <a:r>
              <a:rPr lang="de-DE" dirty="0" smtClean="0">
                <a:latin typeface="Comic Sans MS" pitchFamily="66" charset="0"/>
              </a:rPr>
              <a:t>)</a:t>
            </a:r>
            <a:r>
              <a:rPr lang="tr-TR" dirty="0" smtClean="0">
                <a:latin typeface="Comic Sans MS" pitchFamily="66" charset="0"/>
              </a:rPr>
              <a:t> = Hasta</a:t>
            </a:r>
            <a:endParaRPr lang="de-DE" dirty="0">
              <a:latin typeface="Comic Sans MS" pitchFamily="66" charset="0"/>
            </a:endParaRPr>
          </a:p>
          <a:p>
            <a:pPr>
              <a:lnSpc>
                <a:spcPct val="145000"/>
              </a:lnSpc>
              <a:spcBef>
                <a:spcPct val="50000"/>
              </a:spcBef>
            </a:pPr>
            <a:r>
              <a:rPr lang="de-DE" dirty="0">
                <a:latin typeface="Comic Sans MS" pitchFamily="66" charset="0"/>
              </a:rPr>
              <a:t>-r Arzt (Ärzte)</a:t>
            </a:r>
          </a:p>
          <a:p>
            <a:pPr>
              <a:lnSpc>
                <a:spcPct val="145000"/>
              </a:lnSpc>
              <a:spcBef>
                <a:spcPct val="50000"/>
              </a:spcBef>
            </a:pPr>
            <a:r>
              <a:rPr lang="de-DE" dirty="0" smtClean="0">
                <a:latin typeface="Comic Sans MS" pitchFamily="66" charset="0"/>
              </a:rPr>
              <a:t>Untersuchen</a:t>
            </a:r>
            <a:r>
              <a:rPr lang="tr-TR" dirty="0" smtClean="0">
                <a:latin typeface="Comic Sans MS" pitchFamily="66" charset="0"/>
              </a:rPr>
              <a:t> = muayene etmek</a:t>
            </a:r>
            <a:endParaRPr lang="sl-SI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0"/>
            <a:ext cx="8229600" cy="993775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de-DE" sz="3200" b="1" dirty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Arbeitsgeräte des Arztes</a:t>
            </a:r>
            <a:endParaRPr lang="sl-SI" sz="3200" b="1" dirty="0">
              <a:solidFill>
                <a:srgbClr val="CC00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27651" name="Picture 4" descr="Abb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403648" y="1340768"/>
            <a:ext cx="6586263" cy="5269010"/>
          </a:xfr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oslovni izid">
  <a:themeElements>
    <a:clrScheme name="Poslovni izi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Poslovni izid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oslovni izi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0</TotalTime>
  <Words>841</Words>
  <Application>Microsoft Office PowerPoint</Application>
  <PresentationFormat>Ekran Gösterisi (4:3)</PresentationFormat>
  <Paragraphs>107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1" baseType="lpstr">
      <vt:lpstr>Poslovni izid</vt:lpstr>
      <vt:lpstr>GESUNDHEIT - KRANKHEIT</vt:lpstr>
      <vt:lpstr>Slayt 2</vt:lpstr>
      <vt:lpstr>Slayt 3</vt:lpstr>
      <vt:lpstr>Slayt 4</vt:lpstr>
      <vt:lpstr>Slayt 5</vt:lpstr>
      <vt:lpstr>Slayt 6</vt:lpstr>
      <vt:lpstr>Slayt 7</vt:lpstr>
      <vt:lpstr>Slayt 8</vt:lpstr>
      <vt:lpstr>Arbeitsgeräte des Arztes</vt:lpstr>
      <vt:lpstr>Slayt 10</vt:lpstr>
      <vt:lpstr>Slayt 11</vt:lpstr>
      <vt:lpstr>Slayt 12</vt:lpstr>
      <vt:lpstr>Der menschliche Körper  - Körperteile</vt:lpstr>
      <vt:lpstr>Slayt 14</vt:lpstr>
      <vt:lpstr>Slayt 15</vt:lpstr>
      <vt:lpstr>Slayt 16</vt:lpstr>
      <vt:lpstr>Slayt 17</vt:lpstr>
      <vt:lpstr>Slayt 18</vt:lpstr>
      <vt:lpstr>Slayt 19</vt:lpstr>
      <vt:lpstr>Innere Organe= İç Organlar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GESUNDHEIT - KRANKHEIT</dc:title>
  <cp:lastModifiedBy>Microsoft</cp:lastModifiedBy>
  <cp:revision>6</cp:revision>
  <dcterms:created xsi:type="dcterms:W3CDTF">2011-12-03T08:20:23Z</dcterms:created>
  <dcterms:modified xsi:type="dcterms:W3CDTF">2018-03-21T17:00:53Z</dcterms:modified>
</cp:coreProperties>
</file>