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369"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70" r:id="rId11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7CEDC4DA-23AA-454F-AE4C-889540F8C6B9}" type="datetimeFigureOut">
              <a:rPr lang="tr-TR" smtClean="0"/>
              <a:t>10.01.2019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0598856-2D4F-4C69-80A3-A1D2EB3AFCCB}" type="slidenum">
              <a:rPr lang="tr-TR" smtClean="0"/>
              <a:t>‹#›</a:t>
            </a:fld>
            <a:endParaRPr lang="tr-TR"/>
          </a:p>
        </p:txBody>
      </p:sp>
    </p:spTree>
    <p:extLst>
      <p:ext uri="{BB962C8B-B14F-4D97-AF65-F5344CB8AC3E}">
        <p14:creationId xmlns:p14="http://schemas.microsoft.com/office/powerpoint/2010/main" val="2588139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CEDC4DA-23AA-454F-AE4C-889540F8C6B9}" type="datetimeFigureOut">
              <a:rPr lang="tr-TR" smtClean="0"/>
              <a:t>10.01.2019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0598856-2D4F-4C69-80A3-A1D2EB3AFCCB}" type="slidenum">
              <a:rPr lang="tr-TR" smtClean="0"/>
              <a:t>‹#›</a:t>
            </a:fld>
            <a:endParaRPr lang="tr-TR"/>
          </a:p>
        </p:txBody>
      </p:sp>
    </p:spTree>
    <p:extLst>
      <p:ext uri="{BB962C8B-B14F-4D97-AF65-F5344CB8AC3E}">
        <p14:creationId xmlns:p14="http://schemas.microsoft.com/office/powerpoint/2010/main" val="15252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CEDC4DA-23AA-454F-AE4C-889540F8C6B9}" type="datetimeFigureOut">
              <a:rPr lang="tr-TR" smtClean="0"/>
              <a:t>10.01.2019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0598856-2D4F-4C69-80A3-A1D2EB3AFCCB}" type="slidenum">
              <a:rPr lang="tr-TR" smtClean="0"/>
              <a:t>‹#›</a:t>
            </a:fld>
            <a:endParaRPr lang="tr-TR"/>
          </a:p>
        </p:txBody>
      </p:sp>
    </p:spTree>
    <p:extLst>
      <p:ext uri="{BB962C8B-B14F-4D97-AF65-F5344CB8AC3E}">
        <p14:creationId xmlns:p14="http://schemas.microsoft.com/office/powerpoint/2010/main" val="3311735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Yalnızca Başlık">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fld id="{946B7D15-6306-4555-9423-AAD7FA874A97}" type="datetime1">
              <a:rPr lang="tr-TR" smtClean="0"/>
              <a:t>10.01.2019</a:t>
            </a:fld>
            <a:endParaRPr lang="tr-TR"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a:xfrm>
            <a:off x="11363227" y="6309215"/>
            <a:ext cx="477543" cy="477542"/>
          </a:xfrm>
        </p:spPr>
        <p:txBody>
          <a:bodyPr/>
          <a:lstStyle>
            <a:lvl1pPr algn="ctr">
              <a:defRPr sz="1800" b="1"/>
            </a:lvl1pPr>
          </a:lstStyle>
          <a:p>
            <a:fld id="{1EDBCF86-4C6C-45BD-AB90-9F5A9BF58ABB}" type="slidenum">
              <a:rPr lang="tr-TR" smtClean="0"/>
              <a:pPr/>
              <a:t>‹#›</a:t>
            </a:fld>
            <a:endParaRPr lang="tr-TR" dirty="0"/>
          </a:p>
        </p:txBody>
      </p:sp>
      <p:graphicFrame>
        <p:nvGraphicFramePr>
          <p:cNvPr id="13" name="Nesne 12"/>
          <p:cNvGraphicFramePr>
            <a:graphicFrameLocks noChangeAspect="1"/>
          </p:cNvGraphicFramePr>
          <p:nvPr userDrawn="1">
            <p:extLst/>
          </p:nvPr>
        </p:nvGraphicFramePr>
        <p:xfrm>
          <a:off x="-6546" y="25151"/>
          <a:ext cx="12156200" cy="1379443"/>
        </p:xfrm>
        <a:graphic>
          <a:graphicData uri="http://schemas.openxmlformats.org/presentationml/2006/ole">
            <mc:AlternateContent xmlns:mc="http://schemas.openxmlformats.org/markup-compatibility/2006">
              <mc:Choice xmlns:v="urn:schemas-microsoft-com:vml" Requires="v">
                <p:oleObj spid="_x0000_s1055" r:id="rId3" imgW="17777520" imgH="2018880" progId="">
                  <p:embed/>
                </p:oleObj>
              </mc:Choice>
              <mc:Fallback>
                <p:oleObj r:id="rId3" imgW="17777520" imgH="2018880" progId="">
                  <p:embed/>
                  <p:pic>
                    <p:nvPicPr>
                      <p:cNvPr id="0" name=""/>
                      <p:cNvPicPr/>
                      <p:nvPr/>
                    </p:nvPicPr>
                    <p:blipFill>
                      <a:blip r:embed="rId4"/>
                      <a:stretch>
                        <a:fillRect/>
                      </a:stretch>
                    </p:blipFill>
                    <p:spPr>
                      <a:xfrm>
                        <a:off x="-6546" y="25151"/>
                        <a:ext cx="12156200" cy="1379443"/>
                      </a:xfrm>
                      <a:prstGeom prst="rect">
                        <a:avLst/>
                      </a:prstGeom>
                    </p:spPr>
                  </p:pic>
                </p:oleObj>
              </mc:Fallback>
            </mc:AlternateContent>
          </a:graphicData>
        </a:graphic>
      </p:graphicFrame>
      <p:sp>
        <p:nvSpPr>
          <p:cNvPr id="8" name="Unvan 1"/>
          <p:cNvSpPr txBox="1">
            <a:spLocks/>
          </p:cNvSpPr>
          <p:nvPr userDrawn="1"/>
        </p:nvSpPr>
        <p:spPr>
          <a:xfrm>
            <a:off x="1627138" y="648883"/>
            <a:ext cx="9128845" cy="6048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cap="none" spc="0" dirty="0" smtClean="0">
                <a:ln w="13462">
                  <a:solidFill>
                    <a:schemeClr val="bg1"/>
                  </a:solidFill>
                  <a:prstDash val="solid"/>
                </a:ln>
                <a:solidFill>
                  <a:schemeClr val="bg1"/>
                </a:solidFill>
                <a:effectLst>
                  <a:outerShdw dist="38100" dir="2700000" algn="bl" rotWithShape="0">
                    <a:schemeClr val="tx1"/>
                  </a:outerShdw>
                </a:effectLst>
                <a:latin typeface="Arial Black" panose="020B0A04020102020204" pitchFamily="34" charset="0"/>
                <a:cs typeface="Times New Roman" pitchFamily="18" charset="0"/>
              </a:rPr>
              <a:t>DESTEK HİZMETLERİ GENEL MÜDÜRLÜĞÜ</a:t>
            </a:r>
            <a:endParaRPr lang="tr-TR" sz="2800" b="1" cap="none" spc="0" dirty="0">
              <a:ln w="13462">
                <a:solidFill>
                  <a:schemeClr val="bg1"/>
                </a:solidFill>
                <a:prstDash val="solid"/>
              </a:ln>
              <a:solidFill>
                <a:schemeClr val="bg1"/>
              </a:solidFill>
              <a:effectLst>
                <a:outerShdw dist="38100" dir="2700000" algn="bl" rotWithShape="0">
                  <a:schemeClr val="tx1"/>
                </a:outerShdw>
              </a:effectLst>
              <a:latin typeface="Arial Black" panose="020B0A04020102020204" pitchFamily="34" charset="0"/>
            </a:endParaRPr>
          </a:p>
        </p:txBody>
      </p:sp>
      <p:cxnSp>
        <p:nvCxnSpPr>
          <p:cNvPr id="15" name="Düz Bağlayıcı 14"/>
          <p:cNvCxnSpPr>
            <a:endCxn id="16" idx="2"/>
          </p:cNvCxnSpPr>
          <p:nvPr userDrawn="1"/>
        </p:nvCxnSpPr>
        <p:spPr>
          <a:xfrm>
            <a:off x="885335" y="6532940"/>
            <a:ext cx="10477893" cy="15046"/>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sp>
        <p:nvSpPr>
          <p:cNvPr id="16" name="Oval 15"/>
          <p:cNvSpPr/>
          <p:nvPr userDrawn="1"/>
        </p:nvSpPr>
        <p:spPr>
          <a:xfrm>
            <a:off x="11363228" y="6309215"/>
            <a:ext cx="477542" cy="4775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6326520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CEDC4DA-23AA-454F-AE4C-889540F8C6B9}" type="datetimeFigureOut">
              <a:rPr lang="tr-TR" smtClean="0"/>
              <a:t>10.01.2019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0598856-2D4F-4C69-80A3-A1D2EB3AFCCB}" type="slidenum">
              <a:rPr lang="tr-TR" smtClean="0"/>
              <a:t>‹#›</a:t>
            </a:fld>
            <a:endParaRPr lang="tr-TR"/>
          </a:p>
        </p:txBody>
      </p:sp>
    </p:spTree>
    <p:extLst>
      <p:ext uri="{BB962C8B-B14F-4D97-AF65-F5344CB8AC3E}">
        <p14:creationId xmlns:p14="http://schemas.microsoft.com/office/powerpoint/2010/main" val="3105010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7CEDC4DA-23AA-454F-AE4C-889540F8C6B9}" type="datetimeFigureOut">
              <a:rPr lang="tr-TR" smtClean="0"/>
              <a:t>10.01.2019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0598856-2D4F-4C69-80A3-A1D2EB3AFCCB}" type="slidenum">
              <a:rPr lang="tr-TR" smtClean="0"/>
              <a:t>‹#›</a:t>
            </a:fld>
            <a:endParaRPr lang="tr-TR"/>
          </a:p>
        </p:txBody>
      </p:sp>
    </p:spTree>
    <p:extLst>
      <p:ext uri="{BB962C8B-B14F-4D97-AF65-F5344CB8AC3E}">
        <p14:creationId xmlns:p14="http://schemas.microsoft.com/office/powerpoint/2010/main" val="24607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7CEDC4DA-23AA-454F-AE4C-889540F8C6B9}" type="datetimeFigureOut">
              <a:rPr lang="tr-TR" smtClean="0"/>
              <a:t>10.01.2019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0598856-2D4F-4C69-80A3-A1D2EB3AFCCB}" type="slidenum">
              <a:rPr lang="tr-TR" smtClean="0"/>
              <a:t>‹#›</a:t>
            </a:fld>
            <a:endParaRPr lang="tr-TR"/>
          </a:p>
        </p:txBody>
      </p:sp>
    </p:spTree>
    <p:extLst>
      <p:ext uri="{BB962C8B-B14F-4D97-AF65-F5344CB8AC3E}">
        <p14:creationId xmlns:p14="http://schemas.microsoft.com/office/powerpoint/2010/main" val="1281173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CEDC4DA-23AA-454F-AE4C-889540F8C6B9}" type="datetimeFigureOut">
              <a:rPr lang="tr-TR" smtClean="0"/>
              <a:t>10.01.2019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30598856-2D4F-4C69-80A3-A1D2EB3AFCCB}" type="slidenum">
              <a:rPr lang="tr-TR" smtClean="0"/>
              <a:t>‹#›</a:t>
            </a:fld>
            <a:endParaRPr lang="tr-TR"/>
          </a:p>
        </p:txBody>
      </p:sp>
    </p:spTree>
    <p:extLst>
      <p:ext uri="{BB962C8B-B14F-4D97-AF65-F5344CB8AC3E}">
        <p14:creationId xmlns:p14="http://schemas.microsoft.com/office/powerpoint/2010/main" val="3637189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7CEDC4DA-23AA-454F-AE4C-889540F8C6B9}" type="datetimeFigureOut">
              <a:rPr lang="tr-TR" smtClean="0"/>
              <a:t>10.01.2019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30598856-2D4F-4C69-80A3-A1D2EB3AFCCB}" type="slidenum">
              <a:rPr lang="tr-TR" smtClean="0"/>
              <a:t>‹#›</a:t>
            </a:fld>
            <a:endParaRPr lang="tr-TR"/>
          </a:p>
        </p:txBody>
      </p:sp>
    </p:spTree>
    <p:extLst>
      <p:ext uri="{BB962C8B-B14F-4D97-AF65-F5344CB8AC3E}">
        <p14:creationId xmlns:p14="http://schemas.microsoft.com/office/powerpoint/2010/main" val="3485392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CEDC4DA-23AA-454F-AE4C-889540F8C6B9}" type="datetimeFigureOut">
              <a:rPr lang="tr-TR" smtClean="0"/>
              <a:t>10.01.2019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30598856-2D4F-4C69-80A3-A1D2EB3AFCCB}" type="slidenum">
              <a:rPr lang="tr-TR" smtClean="0"/>
              <a:t>‹#›</a:t>
            </a:fld>
            <a:endParaRPr lang="tr-TR"/>
          </a:p>
        </p:txBody>
      </p:sp>
    </p:spTree>
    <p:extLst>
      <p:ext uri="{BB962C8B-B14F-4D97-AF65-F5344CB8AC3E}">
        <p14:creationId xmlns:p14="http://schemas.microsoft.com/office/powerpoint/2010/main" val="965169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CEDC4DA-23AA-454F-AE4C-889540F8C6B9}" type="datetimeFigureOut">
              <a:rPr lang="tr-TR" smtClean="0"/>
              <a:t>10.01.2019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0598856-2D4F-4C69-80A3-A1D2EB3AFCCB}" type="slidenum">
              <a:rPr lang="tr-TR" smtClean="0"/>
              <a:t>‹#›</a:t>
            </a:fld>
            <a:endParaRPr lang="tr-TR"/>
          </a:p>
        </p:txBody>
      </p:sp>
    </p:spTree>
    <p:extLst>
      <p:ext uri="{BB962C8B-B14F-4D97-AF65-F5344CB8AC3E}">
        <p14:creationId xmlns:p14="http://schemas.microsoft.com/office/powerpoint/2010/main" val="133284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CEDC4DA-23AA-454F-AE4C-889540F8C6B9}" type="datetimeFigureOut">
              <a:rPr lang="tr-TR" smtClean="0"/>
              <a:t>10.01.2019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0598856-2D4F-4C69-80A3-A1D2EB3AFCCB}" type="slidenum">
              <a:rPr lang="tr-TR" smtClean="0"/>
              <a:t>‹#›</a:t>
            </a:fld>
            <a:endParaRPr lang="tr-TR"/>
          </a:p>
        </p:txBody>
      </p:sp>
    </p:spTree>
    <p:extLst>
      <p:ext uri="{BB962C8B-B14F-4D97-AF65-F5344CB8AC3E}">
        <p14:creationId xmlns:p14="http://schemas.microsoft.com/office/powerpoint/2010/main" val="3939852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DC4DA-23AA-454F-AE4C-889540F8C6B9}" type="datetimeFigureOut">
              <a:rPr lang="tr-TR" smtClean="0"/>
              <a:t>10.01.2019</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598856-2D4F-4C69-80A3-A1D2EB3AFCCB}" type="slidenum">
              <a:rPr lang="tr-TR" smtClean="0"/>
              <a:t>‹#›</a:t>
            </a:fld>
            <a:endParaRPr lang="tr-TR"/>
          </a:p>
        </p:txBody>
      </p:sp>
    </p:spTree>
    <p:extLst>
      <p:ext uri="{BB962C8B-B14F-4D97-AF65-F5344CB8AC3E}">
        <p14:creationId xmlns:p14="http://schemas.microsoft.com/office/powerpoint/2010/main" val="58217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36.jpeg"/><Relationship Id="rId4" Type="http://schemas.openxmlformats.org/officeDocument/2006/relationships/image" Target="../media/image135.jpeg"/></Relationships>
</file>

<file path=ppt/slides/_rels/slide10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39.jpeg"/><Relationship Id="rId4" Type="http://schemas.openxmlformats.org/officeDocument/2006/relationships/image" Target="../media/image138.jpeg"/></Relationships>
</file>

<file path=ppt/slides/_rels/slide10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42.jpeg"/><Relationship Id="rId4" Type="http://schemas.openxmlformats.org/officeDocument/2006/relationships/image" Target="../media/image14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45.jpeg"/><Relationship Id="rId4" Type="http://schemas.openxmlformats.org/officeDocument/2006/relationships/image" Target="../media/image144.jpeg"/></Relationships>
</file>

<file path=ppt/slides/_rels/slide10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147.jpeg"/></Relationships>
</file>

<file path=ppt/slides/_rels/slide10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50.jpeg"/><Relationship Id="rId4" Type="http://schemas.openxmlformats.org/officeDocument/2006/relationships/image" Target="../media/image149.jpeg"/></Relationships>
</file>

<file path=ppt/slides/_rels/slide10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10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156.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2.xml"/><Relationship Id="rId1" Type="http://schemas.openxmlformats.org/officeDocument/2006/relationships/video" Target="file:///J:\3-E&#286;&#304;T&#304;M%20SUNULARI\2015%20YEN&#304;%20SUNULAR\3-DEPREM\fay-turleri.wmv" TargetMode="Externa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2.xml"/><Relationship Id="rId1" Type="http://schemas.openxmlformats.org/officeDocument/2006/relationships/video" Target="file:///J:\3-E&#286;&#304;T&#304;M%20SUNULARI\2015%20YEN&#304;%20SUNULAR\3-DEPREM\85-Depr.&#350;iddetleri.mp4" TargetMode="Externa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73.jpeg"/><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74.png"/><Relationship Id="rId4" Type="http://schemas.openxmlformats.org/officeDocument/2006/relationships/oleObject" Target="../embeddings/oleObject2.bin"/></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81.jpeg"/><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83.jpeg"/></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8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06.jpeg"/><Relationship Id="rId4" Type="http://schemas.openxmlformats.org/officeDocument/2006/relationships/image" Target="../media/image105.jpeg"/></Relationships>
</file>

<file path=ppt/slides/_rels/slide8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108.jpeg"/></Relationships>
</file>

<file path=ppt/slides/_rels/slide8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110.jpeg"/></Relationships>
</file>

<file path=ppt/slides/_rels/slide8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112.jpeg"/></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15.png"/><Relationship Id="rId4" Type="http://schemas.openxmlformats.org/officeDocument/2006/relationships/image" Target="../media/image114.jpeg"/></Relationships>
</file>

<file path=ppt/slides/_rels/slide9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19.jpeg"/><Relationship Id="rId4" Type="http://schemas.openxmlformats.org/officeDocument/2006/relationships/image" Target="../media/image118.jpeg"/></Relationships>
</file>

<file path=ppt/slides/_rels/slide9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23.jpeg"/><Relationship Id="rId4" Type="http://schemas.openxmlformats.org/officeDocument/2006/relationships/image" Target="../media/image122.jpeg"/></Relationships>
</file>

<file path=ppt/slides/_rels/slide9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126.jpeg"/></Relationships>
</file>

<file path=ppt/slides/_rels/slide9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128.jpeg"/></Relationships>
</file>

<file path=ppt/slides/_rels/slide9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6649" y="1816701"/>
            <a:ext cx="3295135" cy="3151279"/>
          </a:xfrm>
        </p:spPr>
      </p:pic>
      <p:sp>
        <p:nvSpPr>
          <p:cNvPr id="5" name="Metin kutusu 4"/>
          <p:cNvSpPr txBox="1"/>
          <p:nvPr/>
        </p:nvSpPr>
        <p:spPr>
          <a:xfrm>
            <a:off x="3657600" y="1739757"/>
            <a:ext cx="8196649" cy="954107"/>
          </a:xfrm>
          <a:prstGeom prst="rect">
            <a:avLst/>
          </a:prstGeom>
          <a:noFill/>
        </p:spPr>
        <p:txBody>
          <a:bodyPr wrap="square" rtlCol="0" anchor="ctr">
            <a:spAutoFit/>
          </a:bodyPr>
          <a:lstStyle/>
          <a:p>
            <a:pPr algn="ctr"/>
            <a:r>
              <a:rPr lang="tr-TR" sz="2800" dirty="0" smtClean="0">
                <a:ln w="0"/>
                <a:solidFill>
                  <a:schemeClr val="accent5"/>
                </a:solidFill>
                <a:effectLst>
                  <a:reflection blurRad="6350" stA="53000" endA="300" endPos="35500" dir="5400000" sy="-90000" algn="bl" rotWithShape="0"/>
                </a:effectLst>
                <a:latin typeface="Arial Black" panose="020B0A04020102020204" pitchFamily="34" charset="0"/>
                <a:cs typeface="Times New Roman" pitchFamily="18" charset="0"/>
              </a:rPr>
              <a:t>İŞYERİ SAĞLIK VE GÜVENLİK BİRİMİ </a:t>
            </a:r>
            <a:br>
              <a:rPr lang="tr-TR" sz="2800" dirty="0" smtClean="0">
                <a:ln w="0"/>
                <a:solidFill>
                  <a:schemeClr val="accent5"/>
                </a:solidFill>
                <a:effectLst>
                  <a:reflection blurRad="6350" stA="53000" endA="300" endPos="35500" dir="5400000" sy="-90000" algn="bl" rotWithShape="0"/>
                </a:effectLst>
                <a:latin typeface="Arial Black" panose="020B0A04020102020204" pitchFamily="34" charset="0"/>
                <a:cs typeface="Times New Roman" pitchFamily="18" charset="0"/>
              </a:rPr>
            </a:br>
            <a:r>
              <a:rPr lang="tr-TR" sz="2800" dirty="0" smtClean="0">
                <a:ln w="0"/>
                <a:solidFill>
                  <a:schemeClr val="accent5"/>
                </a:solidFill>
                <a:effectLst>
                  <a:reflection blurRad="6350" stA="53000" endA="300" endPos="35500" dir="5400000" sy="-90000" algn="bl" rotWithShape="0"/>
                </a:effectLst>
                <a:latin typeface="Arial Black" panose="020B0A04020102020204" pitchFamily="34" charset="0"/>
                <a:cs typeface="Times New Roman" pitchFamily="18" charset="0"/>
              </a:rPr>
              <a:t>DAİRE BAŞKANLIĞI</a:t>
            </a:r>
            <a:endParaRPr lang="tr-TR" dirty="0">
              <a:ln w="0"/>
              <a:solidFill>
                <a:schemeClr val="accent5"/>
              </a:solidFill>
              <a:effectLst>
                <a:reflection blurRad="6350" stA="53000" endA="300" endPos="35500" dir="5400000" sy="-90000" algn="bl" rotWithShape="0"/>
              </a:effectLst>
            </a:endParaRPr>
          </a:p>
        </p:txBody>
      </p:sp>
      <p:sp>
        <p:nvSpPr>
          <p:cNvPr id="7" name="Metin kutusu 6"/>
          <p:cNvSpPr txBox="1"/>
          <p:nvPr/>
        </p:nvSpPr>
        <p:spPr>
          <a:xfrm>
            <a:off x="5360686" y="3767671"/>
            <a:ext cx="4538615" cy="584775"/>
          </a:xfrm>
          <a:prstGeom prst="rect">
            <a:avLst/>
          </a:prstGeom>
          <a:noFill/>
        </p:spPr>
        <p:txBody>
          <a:bodyPr wrap="none" rtlCol="0" anchor="ctr">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smtClean="0">
                <a:ln/>
                <a:solidFill>
                  <a:schemeClr val="accent5"/>
                </a:solidFill>
                <a:latin typeface="Times New Roman" panose="02020603050405020304" pitchFamily="18" charset="0"/>
                <a:cs typeface="Times New Roman" panose="02020603050405020304" pitchFamily="18" charset="0"/>
              </a:rPr>
              <a:t>TEMEL AFET BİLİNCİ</a:t>
            </a:r>
            <a:endParaRPr lang="tr-TR" sz="3200" b="1" dirty="0">
              <a:ln/>
              <a:solidFill>
                <a:schemeClr val="accent5"/>
              </a:solidFill>
            </a:endParaRPr>
          </a:p>
        </p:txBody>
      </p:sp>
    </p:spTree>
    <p:extLst>
      <p:ext uri="{BB962C8B-B14F-4D97-AF65-F5344CB8AC3E}">
        <p14:creationId xmlns:p14="http://schemas.microsoft.com/office/powerpoint/2010/main" val="10668002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50594" y="6334898"/>
            <a:ext cx="31290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9</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620284" y="1834643"/>
            <a:ext cx="3549883" cy="461665"/>
          </a:xfrm>
          <a:prstGeom prst="rect">
            <a:avLst/>
          </a:prstGeom>
          <a:noFill/>
        </p:spPr>
        <p:txBody>
          <a:bodyPr wrap="none"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TEMEL AFET BİLİNCİ:</a:t>
            </a:r>
          </a:p>
        </p:txBody>
      </p:sp>
      <p:sp>
        <p:nvSpPr>
          <p:cNvPr id="2" name="Dikdörtgen 1"/>
          <p:cNvSpPr/>
          <p:nvPr/>
        </p:nvSpPr>
        <p:spPr>
          <a:xfrm>
            <a:off x="519086" y="3327817"/>
            <a:ext cx="10651391" cy="584775"/>
          </a:xfrm>
          <a:prstGeom prst="rect">
            <a:avLst/>
          </a:prstGeom>
        </p:spPr>
        <p:txBody>
          <a:bodyPr wrap="square">
            <a:spAutoFit/>
          </a:bodyPr>
          <a:lstStyle/>
          <a:p>
            <a:pPr algn="ctr"/>
            <a:r>
              <a:rPr lang="tr-TR" altLang="tr-TR" sz="32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DOĞAL AFET ÇEŞİTLERİ</a:t>
            </a:r>
            <a:endParaRPr lang="tr-TR" altLang="tr-TR" sz="3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90629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8"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99</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66616" y="1828732"/>
            <a:ext cx="6815327" cy="387798"/>
          </a:xfrm>
          <a:prstGeom prst="rect">
            <a:avLst/>
          </a:prstGeom>
          <a:noFill/>
        </p:spPr>
        <p:txBody>
          <a:bodyPr wrap="none" rtlCol="0">
            <a:spAutoFit/>
          </a:bodyPr>
          <a:lstStyle/>
          <a:p>
            <a:pPr algn="just">
              <a:lnSpc>
                <a:spcPct val="80000"/>
              </a:lnSpc>
              <a:spcBef>
                <a:spcPct val="20000"/>
              </a:spcBef>
              <a:buClr>
                <a:schemeClr val="tx2"/>
              </a:buClr>
              <a:buSzPct val="120000"/>
              <a:buFont typeface="Wingdings" panose="05000000000000000000" pitchFamily="2" charset="2"/>
              <a:buChar char="Ø"/>
            </a:pPr>
            <a:r>
              <a:rPr lang="tr-TR" altLang="tr-TR" sz="2400" dirty="0">
                <a:latin typeface="Times New Roman" panose="02020603050405020304" pitchFamily="18" charset="0"/>
                <a:cs typeface="Times New Roman" panose="02020603050405020304" pitchFamily="18" charset="0"/>
              </a:rPr>
              <a:t>Ölüm, sakat ve öksüz kalma gibi sonuçlar doğurur. </a:t>
            </a:r>
          </a:p>
        </p:txBody>
      </p:sp>
      <p:pic>
        <p:nvPicPr>
          <p:cNvPr id="8" name="Picture 6" descr="C:\Users\adlaphotography\Desktop\317.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578" y="2669543"/>
            <a:ext cx="252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7" descr="C:\Users\adlaphotography\Desktop\engeewo5.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0514" y="3851113"/>
            <a:ext cx="252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8" descr="C:\Users\adlaphotography\Desktop\iki_mezar_acildi_esinin_mezari_bos_kaldi_h21035.jp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6378" y="2669543"/>
            <a:ext cx="252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9" descr="C:\Users\adlaphotography\Desktop\695346.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2082" y="3851113"/>
            <a:ext cx="252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86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18789" y="6343136"/>
            <a:ext cx="569387"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100</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390750" y="1728190"/>
            <a:ext cx="6309869" cy="344710"/>
          </a:xfrm>
          <a:prstGeom prst="rect">
            <a:avLst/>
          </a:prstGeom>
          <a:noFill/>
        </p:spPr>
        <p:txBody>
          <a:bodyPr wrap="none" rtlCol="0">
            <a:spAutoFit/>
          </a:bodyPr>
          <a:lstStyle/>
          <a:p>
            <a:pPr algn="just">
              <a:lnSpc>
                <a:spcPct val="80000"/>
              </a:lnSpc>
              <a:spcBef>
                <a:spcPct val="20000"/>
              </a:spcBef>
              <a:buClr>
                <a:schemeClr val="tx2"/>
              </a:buClr>
              <a:buSzPct val="120000"/>
              <a:buFont typeface="Wingdings" panose="05000000000000000000" pitchFamily="2" charset="2"/>
              <a:buChar char="Ø"/>
            </a:pPr>
            <a:r>
              <a:rPr lang="tr-TR" altLang="tr-TR" sz="2000" dirty="0">
                <a:latin typeface="Times New Roman" panose="02020603050405020304" pitchFamily="18" charset="0"/>
                <a:cs typeface="Times New Roman" panose="02020603050405020304" pitchFamily="18" charset="0"/>
              </a:rPr>
              <a:t>Bulaşıcı ve salgın hastalıkların artmasına  neden olurlar.</a:t>
            </a:r>
          </a:p>
        </p:txBody>
      </p:sp>
      <p:pic>
        <p:nvPicPr>
          <p:cNvPr id="8" name="Picture 2" descr="bulaşıcı salgın hastalık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15" y="2719835"/>
            <a:ext cx="3182305" cy="16792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9" name="Picture 4" descr="bulaşıcı salgın hastalık ile ilgili görsel sonucu"/>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8132" y="2672506"/>
            <a:ext cx="3182305" cy="17419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 name="Picture 6" descr="İlgili resim"/>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7382" y="4074001"/>
            <a:ext cx="3182305" cy="17419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7155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43502" y="6334898"/>
            <a:ext cx="569387"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101</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87332" y="1775496"/>
            <a:ext cx="3830536" cy="387798"/>
          </a:xfrm>
          <a:prstGeom prst="rect">
            <a:avLst/>
          </a:prstGeom>
          <a:noFill/>
        </p:spPr>
        <p:txBody>
          <a:bodyPr wrap="none" rtlCol="0">
            <a:spAutoFit/>
          </a:bodyPr>
          <a:lstStyle/>
          <a:p>
            <a:pPr>
              <a:lnSpc>
                <a:spcPct val="80000"/>
              </a:lnSpc>
              <a:spcBef>
                <a:spcPct val="20000"/>
              </a:spcBef>
              <a:buClr>
                <a:schemeClr val="tx2"/>
              </a:buClr>
              <a:buSzPct val="120000"/>
              <a:buFont typeface="Wingdings" panose="05000000000000000000" pitchFamily="2" charset="2"/>
              <a:buChar char="Ø"/>
            </a:pPr>
            <a:r>
              <a:rPr lang="tr-TR" altLang="tr-TR" sz="2400" dirty="0">
                <a:latin typeface="Times New Roman" panose="02020603050405020304" pitchFamily="18" charset="0"/>
                <a:cs typeface="Times New Roman" panose="02020603050405020304" pitchFamily="18" charset="0"/>
              </a:rPr>
              <a:t>Eğitim ve  öğretimi aksatır.</a:t>
            </a:r>
          </a:p>
        </p:txBody>
      </p:sp>
      <p:pic>
        <p:nvPicPr>
          <p:cNvPr id="8" name="Picture 6" descr="C:\Users\adlaphotography\Desktop\yeni-zelanda-devleti-suriyelilere-12-derslikl-20131106AW000340-1.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475" y="4199616"/>
            <a:ext cx="3534429" cy="17120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7" descr="C:\Users\adlaphotography\Desktop\depremin-ardindan-ogrenciler-bu-sene-de-konteynerda-ders-basi-yapti-IHA-20130916AW000095-2-t.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2475" y="2163294"/>
            <a:ext cx="3534429" cy="14205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8" descr="C:\Users\adlaphotography\Desktop\ilkokula-donusturulen-cadir-okulda-ogrenciler-ders-basi-yapti-CHA-802425-2-t.jp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6378" y="2697578"/>
            <a:ext cx="4152335" cy="28162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595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27026" y="6334898"/>
            <a:ext cx="569387"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102</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46144" y="1749536"/>
            <a:ext cx="5375831" cy="387798"/>
          </a:xfrm>
          <a:prstGeom prst="rect">
            <a:avLst/>
          </a:prstGeom>
          <a:noFill/>
        </p:spPr>
        <p:txBody>
          <a:bodyPr wrap="none" rtlCol="0">
            <a:spAutoFit/>
          </a:bodyPr>
          <a:lstStyle/>
          <a:p>
            <a:pPr indent="358775">
              <a:lnSpc>
                <a:spcPct val="80000"/>
              </a:lnSpc>
              <a:spcBef>
                <a:spcPct val="20000"/>
              </a:spcBef>
              <a:buClr>
                <a:schemeClr val="tx2"/>
              </a:buClr>
              <a:buSzPct val="120000"/>
              <a:buFont typeface="Wingdings" panose="05000000000000000000" pitchFamily="2" charset="2"/>
              <a:buChar char="Ø"/>
            </a:pPr>
            <a:r>
              <a:rPr lang="tr-TR" altLang="tr-TR" sz="2400" dirty="0">
                <a:latin typeface="Times New Roman" panose="02020603050405020304" pitchFamily="18" charset="0"/>
                <a:cs typeface="Times New Roman" panose="02020603050405020304" pitchFamily="18" charset="0"/>
              </a:rPr>
              <a:t>Emniyet ve  asayiş hizmetlerini aksatır.</a:t>
            </a:r>
          </a:p>
        </p:txBody>
      </p:sp>
      <p:pic>
        <p:nvPicPr>
          <p:cNvPr id="8" name="Picture 2" descr="yağma ile ilgili görsel sonucu"/>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049" y="2737077"/>
            <a:ext cx="2601988" cy="18457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 name="Picture 4" descr="İlgili resim"/>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377" y="3591271"/>
            <a:ext cx="2601988" cy="18457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 name="Picture 6" descr="yağma ile ilgili görsel sonucu"/>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1689" y="2511151"/>
            <a:ext cx="2601988" cy="18457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5527415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35265" y="6334898"/>
            <a:ext cx="569387"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103</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340198" y="1799874"/>
            <a:ext cx="8252259" cy="387798"/>
          </a:xfrm>
          <a:prstGeom prst="rect">
            <a:avLst/>
          </a:prstGeom>
          <a:noFill/>
        </p:spPr>
        <p:txBody>
          <a:bodyPr wrap="none" rtlCol="0">
            <a:spAutoFit/>
          </a:bodyPr>
          <a:lstStyle/>
          <a:p>
            <a:pPr indent="358775">
              <a:lnSpc>
                <a:spcPct val="80000"/>
              </a:lnSpc>
              <a:spcBef>
                <a:spcPct val="20000"/>
              </a:spcBef>
              <a:buClr>
                <a:schemeClr val="tx2"/>
              </a:buClr>
              <a:buSzPct val="120000"/>
              <a:buFont typeface="Wingdings" panose="05000000000000000000" pitchFamily="2" charset="2"/>
              <a:buChar char="Ø"/>
            </a:pPr>
            <a:r>
              <a:rPr lang="tr-TR" altLang="tr-TR" sz="2400" dirty="0">
                <a:latin typeface="Times New Roman" panose="02020603050405020304" pitchFamily="18" charset="0"/>
                <a:cs typeface="Times New Roman" panose="02020603050405020304" pitchFamily="18" charset="0"/>
              </a:rPr>
              <a:t> Arama, kurtarma hizmetleri herkese aynı anda ulaşamayabilir.</a:t>
            </a:r>
          </a:p>
        </p:txBody>
      </p:sp>
      <p:pic>
        <p:nvPicPr>
          <p:cNvPr id="8" name="Picture 6" descr="C:\Users\adlaphotography\Desktop\osmangazi-arama-kurtarma-dondu-3097999_9626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766" y="2804981"/>
            <a:ext cx="3539826" cy="1964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7" descr="C:\Users\adlaphotography\Desktop\95e81f0a-5b03-458d-9397-863d0d2571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599" y="2804981"/>
            <a:ext cx="3539826" cy="1964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8" descr="C:\Users\adlaphotography\Desktop\images (1).jpg"/>
          <p:cNvPicPr>
            <a:picLocks noChangeAspect="1" noChangeArrowheads="1"/>
          </p:cNvPicPr>
          <p:nvPr/>
        </p:nvPicPr>
        <p:blipFill>
          <a:blip r:embed="rId5">
            <a:extLst>
              <a:ext uri="{28A0092B-C50C-407E-A947-70E740481C1C}">
                <a14:useLocalDpi xmlns:a14="http://schemas.microsoft.com/office/drawing/2010/main" val="0"/>
              </a:ext>
            </a:extLst>
          </a:blip>
          <a:srcRect l="8189" r="7813"/>
          <a:stretch>
            <a:fillRect/>
          </a:stretch>
        </p:blipFill>
        <p:spPr bwMode="auto">
          <a:xfrm>
            <a:off x="8081933" y="2804981"/>
            <a:ext cx="3539826" cy="1964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3649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10551" y="6326660"/>
            <a:ext cx="569387"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104</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716692" y="1810935"/>
            <a:ext cx="3437801" cy="387798"/>
          </a:xfrm>
          <a:prstGeom prst="rect">
            <a:avLst/>
          </a:prstGeom>
          <a:noFill/>
        </p:spPr>
        <p:txBody>
          <a:bodyPr wrap="none" rtlCol="0">
            <a:spAutoFit/>
          </a:bodyPr>
          <a:lstStyle/>
          <a:p>
            <a:pPr>
              <a:lnSpc>
                <a:spcPct val="80000"/>
              </a:lnSpc>
              <a:spcBef>
                <a:spcPct val="20000"/>
              </a:spcBef>
              <a:buClr>
                <a:schemeClr val="tx2"/>
              </a:buClr>
              <a:buSzPct val="120000"/>
              <a:buFont typeface="Wingdings" panose="05000000000000000000" pitchFamily="2" charset="2"/>
              <a:buChar char="Ø"/>
            </a:pPr>
            <a:r>
              <a:rPr lang="tr-TR" altLang="tr-TR" sz="2400" dirty="0">
                <a:latin typeface="Times New Roman" panose="02020603050405020304" pitchFamily="18" charset="0"/>
                <a:cs typeface="Times New Roman" panose="02020603050405020304" pitchFamily="18" charset="0"/>
              </a:rPr>
              <a:t>İkincil afetler oluşabilir.</a:t>
            </a:r>
          </a:p>
        </p:txBody>
      </p:sp>
      <p:pic>
        <p:nvPicPr>
          <p:cNvPr id="8" name="Picture 6" descr="C:\Users\adlaphotography\Desktop\901968_det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116" y="2516994"/>
            <a:ext cx="2715698" cy="29118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C:\Users\adlaphotography\Desktop\166570-rize-sel--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223" y="2733018"/>
            <a:ext cx="3444136" cy="25394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1155878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10551" y="6334898"/>
            <a:ext cx="569387"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105</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669711" y="1848724"/>
            <a:ext cx="4228081" cy="387798"/>
          </a:xfrm>
          <a:prstGeom prst="rect">
            <a:avLst/>
          </a:prstGeom>
          <a:noFill/>
        </p:spPr>
        <p:txBody>
          <a:bodyPr wrap="none" rtlCol="0">
            <a:spAutoFit/>
          </a:bodyPr>
          <a:lstStyle/>
          <a:p>
            <a:pPr marL="0" lvl="4" indent="358775">
              <a:lnSpc>
                <a:spcPct val="80000"/>
              </a:lnSpc>
              <a:spcBef>
                <a:spcPct val="20000"/>
              </a:spcBef>
              <a:buClr>
                <a:schemeClr val="tx2"/>
              </a:buClr>
              <a:buSzPct val="120000"/>
              <a:buFont typeface="Wingdings" panose="05000000000000000000" pitchFamily="2" charset="2"/>
              <a:buChar char="Ø"/>
            </a:pPr>
            <a:r>
              <a:rPr lang="tr-TR" altLang="tr-TR" sz="2400" dirty="0">
                <a:latin typeface="Times New Roman" panose="02020603050405020304" pitchFamily="18" charset="0"/>
                <a:cs typeface="Times New Roman" panose="02020603050405020304" pitchFamily="18" charset="0"/>
              </a:rPr>
              <a:t>Barındırma sorunları doğurur.</a:t>
            </a:r>
          </a:p>
        </p:txBody>
      </p:sp>
      <p:pic>
        <p:nvPicPr>
          <p:cNvPr id="8" name="Picture 7" descr="C:\Users\adlaphotography\Desktop\suriyeli_siginmacilara_yeni_konteyner_kent13429021990_h905117.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467" y="2709527"/>
            <a:ext cx="3369728" cy="19201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8" descr="C:\Users\adlaphotography\Desktop\120719_cadirkent.hlarge.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573" y="2528295"/>
            <a:ext cx="3355330" cy="18789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9" descr="C:\Users\adlaphotography\Desktop\201402216dfe76f9e7a6fe665fc41365f4bac2f5.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0194" y="4202670"/>
            <a:ext cx="3369275" cy="18768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7938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18788" y="6343135"/>
            <a:ext cx="569387"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106</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422130" y="1779615"/>
            <a:ext cx="5357877" cy="387798"/>
          </a:xfrm>
          <a:prstGeom prst="rect">
            <a:avLst/>
          </a:prstGeom>
          <a:noFill/>
        </p:spPr>
        <p:txBody>
          <a:bodyPr wrap="none" rtlCol="0">
            <a:spAutoFit/>
          </a:bodyPr>
          <a:lstStyle/>
          <a:p>
            <a:pPr algn="just">
              <a:lnSpc>
                <a:spcPct val="80000"/>
              </a:lnSpc>
              <a:spcBef>
                <a:spcPct val="20000"/>
              </a:spcBef>
              <a:buClr>
                <a:schemeClr val="tx2"/>
              </a:buClr>
              <a:buSzPct val="120000"/>
              <a:buFont typeface="Wingdings" panose="05000000000000000000" pitchFamily="2" charset="2"/>
              <a:buChar char="Ø"/>
            </a:pPr>
            <a:r>
              <a:rPr lang="tr-TR" altLang="tr-TR" sz="2400" dirty="0">
                <a:latin typeface="Times New Roman" panose="02020603050405020304" pitchFamily="18" charset="0"/>
                <a:cs typeface="Times New Roman" panose="02020603050405020304" pitchFamily="18" charset="0"/>
              </a:rPr>
              <a:t>Yedirme ve giydirme sorunları doğurur.</a:t>
            </a:r>
          </a:p>
        </p:txBody>
      </p:sp>
      <p:pic>
        <p:nvPicPr>
          <p:cNvPr id="8" name="Picture 7" descr="C:\Users\adlaphotography\Desktop\gezici_fir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5453" y="2730664"/>
            <a:ext cx="2597471" cy="1533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9" name="Picture 8" descr="C:\Users\adlaphotography\Desktop\Depremin-Vurduu-Smavda-imdi-De-Yemek-Sorunu-KUULULAR.jpg"/>
          <p:cNvPicPr>
            <a:picLocks noChangeAspect="1" noChangeArrowheads="1"/>
          </p:cNvPicPr>
          <p:nvPr/>
        </p:nvPicPr>
        <p:blipFill>
          <a:blip r:embed="rId4">
            <a:extLst>
              <a:ext uri="{28A0092B-C50C-407E-A947-70E740481C1C}">
                <a14:useLocalDpi xmlns:a14="http://schemas.microsoft.com/office/drawing/2010/main" val="0"/>
              </a:ext>
            </a:extLst>
          </a:blip>
          <a:srcRect b="12386"/>
          <a:stretch>
            <a:fillRect/>
          </a:stretch>
        </p:blipFill>
        <p:spPr bwMode="auto">
          <a:xfrm>
            <a:off x="8552924" y="4325016"/>
            <a:ext cx="2685639" cy="1533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0" name="Picture 9" descr="C:\Users\adlaphotography\Desktop\kizilay-kan-bagis-tiri-canakkalede-IHA-20110923AY466962-3-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1049" y="2670163"/>
            <a:ext cx="2232202" cy="15338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1" name="Picture 10" descr="C:\Users\adlaphotography\Desktop\IMG_557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3251" y="4325015"/>
            <a:ext cx="2232202" cy="15338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extLst>
      <p:ext uri="{BB962C8B-B14F-4D97-AF65-F5344CB8AC3E}">
        <p14:creationId xmlns:p14="http://schemas.microsoft.com/office/powerpoint/2010/main" val="35480794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18788" y="6343136"/>
            <a:ext cx="569387"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107</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436772" y="1805092"/>
            <a:ext cx="4842031" cy="387798"/>
          </a:xfrm>
          <a:prstGeom prst="rect">
            <a:avLst/>
          </a:prstGeom>
          <a:noFill/>
        </p:spPr>
        <p:txBody>
          <a:bodyPr wrap="none" rtlCol="0">
            <a:spAutoFit/>
          </a:bodyPr>
          <a:lstStyle/>
          <a:p>
            <a:pPr indent="358775" algn="just">
              <a:lnSpc>
                <a:spcPct val="80000"/>
              </a:lnSpc>
              <a:spcBef>
                <a:spcPct val="20000"/>
              </a:spcBef>
              <a:buClr>
                <a:schemeClr val="tx2"/>
              </a:buClr>
              <a:buSzPct val="120000"/>
              <a:buFont typeface="Wingdings" panose="05000000000000000000" pitchFamily="2" charset="2"/>
              <a:buChar char="Ø"/>
            </a:pPr>
            <a:r>
              <a:rPr lang="tr-TR" altLang="tr-TR" sz="2400" dirty="0">
                <a:latin typeface="Times New Roman" panose="02020603050405020304" pitchFamily="18" charset="0"/>
                <a:cs typeface="Times New Roman" panose="02020603050405020304" pitchFamily="18" charset="0"/>
              </a:rPr>
              <a:t>Psikolojik bozukluklar doğurabilir.</a:t>
            </a:r>
          </a:p>
        </p:txBody>
      </p:sp>
      <p:pic>
        <p:nvPicPr>
          <p:cNvPr id="8" name="Picture 5" descr="D:\AFAD Slayt\index.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2711" y="2785654"/>
            <a:ext cx="3445747" cy="20380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9" name="Picture 7" descr="afet sonrası psikoloji ile ilgili görsel sonucu"/>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156" y="2785654"/>
            <a:ext cx="3622684" cy="20380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341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35264" y="6334898"/>
            <a:ext cx="569387"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108</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628522" y="1799874"/>
            <a:ext cx="6017032" cy="387798"/>
          </a:xfrm>
          <a:prstGeom prst="rect">
            <a:avLst/>
          </a:prstGeom>
          <a:noFill/>
        </p:spPr>
        <p:txBody>
          <a:bodyPr wrap="none" rtlCol="0">
            <a:spAutoFit/>
          </a:bodyPr>
          <a:lstStyle/>
          <a:p>
            <a:pPr indent="358775">
              <a:lnSpc>
                <a:spcPct val="80000"/>
              </a:lnSpc>
              <a:spcBef>
                <a:spcPct val="20000"/>
              </a:spcBef>
              <a:buClr>
                <a:schemeClr val="tx2"/>
              </a:buClr>
              <a:buSzPct val="120000"/>
              <a:buFont typeface="Wingdings" panose="05000000000000000000" pitchFamily="2" charset="2"/>
              <a:buChar char="Ø"/>
            </a:pPr>
            <a:r>
              <a:rPr lang="tr-TR" altLang="tr-TR" sz="2400" dirty="0">
                <a:latin typeface="Times New Roman" panose="02020603050405020304" pitchFamily="18" charset="0"/>
                <a:cs typeface="Times New Roman" panose="02020603050405020304" pitchFamily="18" charset="0"/>
              </a:rPr>
              <a:t>Ulaşım ve haberleşmede aksaklıklar olabilir.</a:t>
            </a:r>
          </a:p>
        </p:txBody>
      </p:sp>
      <p:pic>
        <p:nvPicPr>
          <p:cNvPr id="8" name="Picture 6" descr="C:\Users\adlaphotography\Desktop\17_Austos_depreminde_yklan_bir_kp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042" y="4387476"/>
            <a:ext cx="2342387" cy="18216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9" name="Picture 8" descr="C:\Users\adlaphotography\Desktop\fft16_mf1198908.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296" y="4387476"/>
            <a:ext cx="2342387" cy="18252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0" name="Picture 9" descr="C:\Users\adlaphotography\Desktop\elazig_trene_bomb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5043" y="2505933"/>
            <a:ext cx="2342387" cy="1603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1" name="Picture 2" descr="afet ve haberleşme ile ilgili görsel sonuc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296" y="2505933"/>
            <a:ext cx="2342387" cy="1603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8163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10</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653235" y="1962683"/>
            <a:ext cx="2743059" cy="461665"/>
          </a:xfrm>
          <a:prstGeom prst="rect">
            <a:avLst/>
          </a:prstGeom>
          <a:noFill/>
        </p:spPr>
        <p:txBody>
          <a:bodyPr wrap="none"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DEPREM NEDİR?</a:t>
            </a:r>
          </a:p>
        </p:txBody>
      </p:sp>
      <p:sp>
        <p:nvSpPr>
          <p:cNvPr id="2" name="Dikdörtgen 1"/>
          <p:cNvSpPr/>
          <p:nvPr/>
        </p:nvSpPr>
        <p:spPr>
          <a:xfrm>
            <a:off x="962111" y="2826585"/>
            <a:ext cx="10651391" cy="1200329"/>
          </a:xfrm>
          <a:prstGeom prst="rect">
            <a:avLst/>
          </a:prstGeom>
        </p:spPr>
        <p:txBody>
          <a:bodyPr wrap="square" anchor="ctr">
            <a:spAutoFit/>
          </a:bodyPr>
          <a:lstStyle/>
          <a:p>
            <a:pPr marL="0" lvl="1" indent="541338">
              <a:lnSpc>
                <a:spcPct val="200000"/>
              </a:lnSpc>
            </a:pPr>
            <a:r>
              <a:rPr lang="tr-TR" altLang="tr-TR" dirty="0" smtClean="0">
                <a:latin typeface="Times New Roman" panose="02020603050405020304" pitchFamily="18" charset="0"/>
                <a:cs typeface="Times New Roman" panose="02020603050405020304" pitchFamily="18" charset="0"/>
              </a:rPr>
              <a:t>       </a:t>
            </a:r>
            <a:r>
              <a:rPr lang="tr-TR" altLang="tr-TR" dirty="0">
                <a:latin typeface="Times New Roman" panose="02020603050405020304" pitchFamily="18" charset="0"/>
                <a:cs typeface="Times New Roman" panose="02020603050405020304" pitchFamily="18" charset="0"/>
              </a:rPr>
              <a:t>Yer kabuğunun derin katmanlarının kırılıp yer değiştirmesi ya da yanardağların püskürme durumuna geçmesi nedeniyle oluşan sarsıntılardır.</a:t>
            </a:r>
          </a:p>
        </p:txBody>
      </p:sp>
    </p:spTree>
    <p:extLst>
      <p:ext uri="{BB962C8B-B14F-4D97-AF65-F5344CB8AC3E}">
        <p14:creationId xmlns:p14="http://schemas.microsoft.com/office/powerpoint/2010/main" val="36449048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27027" y="6326660"/>
            <a:ext cx="569387"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109</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1017994" y="2082783"/>
            <a:ext cx="10651391" cy="2343527"/>
          </a:xfrm>
          <a:prstGeom prst="rect">
            <a:avLst/>
          </a:prstGeom>
        </p:spPr>
        <p:txBody>
          <a:bodyPr wrap="square">
            <a:spAutoFit/>
          </a:bodyPr>
          <a:lstStyle/>
          <a:p>
            <a:pPr>
              <a:lnSpc>
                <a:spcPct val="200000"/>
              </a:lnSpc>
              <a:spcBef>
                <a:spcPct val="20000"/>
              </a:spcBef>
              <a:buClr>
                <a:schemeClr val="tx2"/>
              </a:buClr>
              <a:buSzPct val="120000"/>
              <a:buFont typeface="Wingdings" panose="05000000000000000000" pitchFamily="2" charset="2"/>
              <a:buChar char="Ø"/>
            </a:pPr>
            <a:r>
              <a:rPr lang="tr-TR" altLang="tr-TR" sz="2400" dirty="0">
                <a:latin typeface="Times New Roman" panose="02020603050405020304" pitchFamily="18" charset="0"/>
                <a:cs typeface="Times New Roman" panose="02020603050405020304" pitchFamily="18" charset="0"/>
              </a:rPr>
              <a:t> </a:t>
            </a:r>
            <a:r>
              <a:rPr lang="tr-TR" altLang="tr-TR" sz="2400" dirty="0" smtClean="0">
                <a:latin typeface="Times New Roman" panose="02020603050405020304" pitchFamily="18" charset="0"/>
                <a:cs typeface="Times New Roman" panose="02020603050405020304" pitchFamily="18" charset="0"/>
              </a:rPr>
              <a:t>Yörenin </a:t>
            </a:r>
            <a:r>
              <a:rPr lang="tr-TR" altLang="tr-TR" sz="2400" dirty="0">
                <a:latin typeface="Times New Roman" panose="02020603050405020304" pitchFamily="18" charset="0"/>
                <a:cs typeface="Times New Roman" panose="02020603050405020304" pitchFamily="18" charset="0"/>
              </a:rPr>
              <a:t>ekonomik yapısını bozar.</a:t>
            </a:r>
          </a:p>
          <a:p>
            <a:pPr>
              <a:lnSpc>
                <a:spcPct val="200000"/>
              </a:lnSpc>
              <a:spcBef>
                <a:spcPct val="20000"/>
              </a:spcBef>
              <a:buClr>
                <a:schemeClr val="tx2"/>
              </a:buClr>
              <a:buSzPct val="120000"/>
              <a:buFont typeface="Wingdings" panose="05000000000000000000" pitchFamily="2" charset="2"/>
              <a:buChar char="Ø"/>
            </a:pPr>
            <a:r>
              <a:rPr lang="tr-TR" altLang="tr-TR" sz="2400" dirty="0" smtClean="0">
                <a:latin typeface="Times New Roman" panose="02020603050405020304" pitchFamily="18" charset="0"/>
                <a:cs typeface="Times New Roman" panose="02020603050405020304" pitchFamily="18" charset="0"/>
              </a:rPr>
              <a:t> Devletin </a:t>
            </a:r>
            <a:r>
              <a:rPr lang="tr-TR" altLang="tr-TR" sz="2400" dirty="0">
                <a:latin typeface="Times New Roman" panose="02020603050405020304" pitchFamily="18" charset="0"/>
                <a:cs typeface="Times New Roman" panose="02020603050405020304" pitchFamily="18" charset="0"/>
              </a:rPr>
              <a:t>ve özel kurumların planladığı yatırımları geciktirir.</a:t>
            </a:r>
          </a:p>
          <a:p>
            <a:pPr>
              <a:lnSpc>
                <a:spcPct val="200000"/>
              </a:lnSpc>
              <a:spcBef>
                <a:spcPct val="20000"/>
              </a:spcBef>
              <a:buClr>
                <a:schemeClr val="tx2"/>
              </a:buClr>
              <a:buSzPct val="120000"/>
              <a:buFont typeface="Wingdings" panose="05000000000000000000" pitchFamily="2" charset="2"/>
              <a:buChar char="Ø"/>
            </a:pPr>
            <a:r>
              <a:rPr lang="tr-TR" altLang="tr-TR" sz="2400" dirty="0" smtClean="0">
                <a:latin typeface="Times New Roman" panose="02020603050405020304" pitchFamily="18" charset="0"/>
                <a:cs typeface="Times New Roman" panose="02020603050405020304" pitchFamily="18" charset="0"/>
              </a:rPr>
              <a:t> İşsizlik </a:t>
            </a:r>
            <a:r>
              <a:rPr lang="tr-TR" altLang="tr-TR" sz="2400" dirty="0">
                <a:latin typeface="Times New Roman" panose="02020603050405020304" pitchFamily="18" charset="0"/>
                <a:cs typeface="Times New Roman" panose="02020603050405020304" pitchFamily="18" charset="0"/>
              </a:rPr>
              <a:t>artar.</a:t>
            </a:r>
          </a:p>
        </p:txBody>
      </p:sp>
    </p:spTree>
    <p:extLst>
      <p:ext uri="{BB962C8B-B14F-4D97-AF65-F5344CB8AC3E}">
        <p14:creationId xmlns:p14="http://schemas.microsoft.com/office/powerpoint/2010/main" val="1800711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02243" y="2731787"/>
            <a:ext cx="10515600" cy="513921"/>
          </a:xfrm>
        </p:spPr>
        <p:txBody>
          <a:bodyPr>
            <a:noAutofit/>
          </a:bodyPr>
          <a:lstStyle/>
          <a:p>
            <a:pPr marL="0" indent="0">
              <a:buNone/>
            </a:pPr>
            <a:r>
              <a:rPr lang="tr-TR" sz="4000" b="1" dirty="0">
                <a:ln w="9525">
                  <a:solidFill>
                    <a:schemeClr val="tx1">
                      <a:lumMod val="95000"/>
                      <a:lumOff val="5000"/>
                    </a:schemeClr>
                  </a:solidFill>
                  <a:prstDash val="solid"/>
                </a:ln>
                <a:solidFill>
                  <a:schemeClr val="accent5"/>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TEŞEKKÜR EDİYORUZ.</a:t>
            </a:r>
          </a:p>
          <a:p>
            <a:endParaRPr lang="tr-TR" sz="4000" b="1" dirty="0">
              <a:ln w="9525">
                <a:solidFill>
                  <a:schemeClr val="tx1">
                    <a:lumMod val="95000"/>
                    <a:lumOff val="5000"/>
                  </a:schemeClr>
                </a:solidFill>
                <a:prstDash val="solid"/>
              </a:ln>
              <a:solidFill>
                <a:schemeClr val="accent4"/>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7455458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1167" y="6326660"/>
            <a:ext cx="42697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11</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620284" y="1959671"/>
            <a:ext cx="3046027" cy="400110"/>
          </a:xfrm>
          <a:prstGeom prst="rect">
            <a:avLst/>
          </a:prstGeom>
          <a:noFill/>
        </p:spPr>
        <p:txBody>
          <a:bodyPr wrap="none" rtlCol="0">
            <a:spAutoFit/>
          </a:bodyPr>
          <a:lstStyle/>
          <a:p>
            <a:r>
              <a:rPr lang="tr-TR" sz="20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ÜLKEMİZDE DEPREM:</a:t>
            </a:r>
          </a:p>
        </p:txBody>
      </p:sp>
      <p:sp>
        <p:nvSpPr>
          <p:cNvPr id="2" name="Dikdörtgen 1"/>
          <p:cNvSpPr/>
          <p:nvPr/>
        </p:nvSpPr>
        <p:spPr>
          <a:xfrm>
            <a:off x="848600" y="2721839"/>
            <a:ext cx="10651391" cy="2554545"/>
          </a:xfrm>
          <a:prstGeom prst="rect">
            <a:avLst/>
          </a:prstGeom>
        </p:spPr>
        <p:txBody>
          <a:bodyPr wrap="square">
            <a:spAutoFit/>
          </a:bodyPr>
          <a:lstStyle/>
          <a:p>
            <a:pPr marL="285750" indent="-19050" defTabSz="3175">
              <a:lnSpc>
                <a:spcPct val="200000"/>
              </a:lnSpc>
              <a:buClr>
                <a:schemeClr val="tx2"/>
              </a:buClr>
              <a:buFont typeface="Wingdings" panose="05000000000000000000" pitchFamily="2" charset="2"/>
              <a:buChar char="Ø"/>
              <a:tabLst>
                <a:tab pos="541338" algn="l"/>
              </a:tabLst>
              <a:defRPr/>
            </a:pPr>
            <a:r>
              <a:rPr lang="tr-TR" altLang="tr-TR" sz="2000" dirty="0">
                <a:latin typeface="Times New Roman" panose="02020603050405020304" pitchFamily="18" charset="0"/>
                <a:cs typeface="Times New Roman" panose="02020603050405020304" pitchFamily="18" charset="0"/>
              </a:rPr>
              <a:t>Ülkemiz topraklarının %92’si deprem riski taşımakta,</a:t>
            </a:r>
          </a:p>
          <a:p>
            <a:pPr marL="285750" indent="-19050" defTabSz="182563">
              <a:lnSpc>
                <a:spcPct val="200000"/>
              </a:lnSpc>
              <a:buClr>
                <a:schemeClr val="tx2"/>
              </a:buClr>
              <a:buFont typeface="Wingdings" panose="05000000000000000000" pitchFamily="2" charset="2"/>
              <a:buChar char="Ø"/>
              <a:tabLst>
                <a:tab pos="541338" algn="l"/>
              </a:tabLst>
              <a:defRPr/>
            </a:pPr>
            <a:r>
              <a:rPr lang="tr-TR" altLang="tr-TR" sz="2000" dirty="0">
                <a:latin typeface="Times New Roman" panose="02020603050405020304" pitchFamily="18" charset="0"/>
                <a:cs typeface="Times New Roman" panose="02020603050405020304" pitchFamily="18" charset="0"/>
              </a:rPr>
              <a:t>	Nüfusumuzun %95’i bu bölgeler üzerinde yaşamakta,    </a:t>
            </a:r>
          </a:p>
          <a:p>
            <a:pPr marL="285750" indent="-19050" defTabSz="182563">
              <a:lnSpc>
                <a:spcPct val="200000"/>
              </a:lnSpc>
              <a:buClr>
                <a:schemeClr val="tx2"/>
              </a:buClr>
              <a:buFont typeface="Wingdings" panose="05000000000000000000" pitchFamily="2" charset="2"/>
              <a:buChar char="Ø"/>
              <a:tabLst>
                <a:tab pos="541338" algn="l"/>
              </a:tabLst>
              <a:defRPr/>
            </a:pPr>
            <a:r>
              <a:rPr lang="tr-TR" altLang="tr-TR" sz="2000" dirty="0">
                <a:latin typeface="Times New Roman" panose="02020603050405020304" pitchFamily="18" charset="0"/>
                <a:cs typeface="Times New Roman" panose="02020603050405020304" pitchFamily="18" charset="0"/>
              </a:rPr>
              <a:t>	Büyük sanayi merkezlerinin %98’i, </a:t>
            </a:r>
          </a:p>
          <a:p>
            <a:pPr marL="285750" indent="-19050" defTabSz="182563">
              <a:lnSpc>
                <a:spcPct val="200000"/>
              </a:lnSpc>
              <a:buClr>
                <a:schemeClr val="tx2"/>
              </a:buClr>
              <a:buFont typeface="Wingdings" panose="05000000000000000000" pitchFamily="2" charset="2"/>
              <a:buChar char="Ø"/>
              <a:tabLst>
                <a:tab pos="541338" algn="l"/>
              </a:tabLst>
              <a:defRPr/>
            </a:pPr>
            <a:r>
              <a:rPr lang="tr-TR" altLang="tr-TR" sz="2000" dirty="0">
                <a:latin typeface="Times New Roman" panose="02020603050405020304" pitchFamily="18" charset="0"/>
                <a:cs typeface="Times New Roman" panose="02020603050405020304" pitchFamily="18" charset="0"/>
              </a:rPr>
              <a:t>	Barajlarımızın %93’ ü deprem bölgelerinde bulunmaktadır.</a:t>
            </a:r>
          </a:p>
        </p:txBody>
      </p:sp>
    </p:spTree>
    <p:extLst>
      <p:ext uri="{BB962C8B-B14F-4D97-AF65-F5344CB8AC3E}">
        <p14:creationId xmlns:p14="http://schemas.microsoft.com/office/powerpoint/2010/main" val="12595381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1167"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12</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628523" y="1495175"/>
            <a:ext cx="6204391" cy="461665"/>
          </a:xfrm>
          <a:prstGeom prst="rect">
            <a:avLst/>
          </a:prstGeom>
          <a:noFill/>
        </p:spPr>
        <p:txBody>
          <a:bodyPr wrap="none"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TÜRKİYE DEPREM TEHLİKE HARİTASI:</a:t>
            </a: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7395" y="1954099"/>
            <a:ext cx="10157254" cy="438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0296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18423"/>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13</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669711" y="1848724"/>
            <a:ext cx="3002745" cy="400110"/>
          </a:xfrm>
          <a:prstGeom prst="rect">
            <a:avLst/>
          </a:prstGeom>
          <a:noFill/>
        </p:spPr>
        <p:txBody>
          <a:bodyPr wrap="none" rtlCol="0">
            <a:spAutoFit/>
          </a:bodyPr>
          <a:lstStyle/>
          <a:p>
            <a:r>
              <a:rPr lang="tr-TR" sz="20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DEPREMİN ETKİLERİ:</a:t>
            </a:r>
          </a:p>
        </p:txBody>
      </p:sp>
      <p:sp>
        <p:nvSpPr>
          <p:cNvPr id="2" name="Dikdörtgen 1"/>
          <p:cNvSpPr/>
          <p:nvPr/>
        </p:nvSpPr>
        <p:spPr>
          <a:xfrm>
            <a:off x="1054444" y="2980708"/>
            <a:ext cx="10651391" cy="1809726"/>
          </a:xfrm>
          <a:prstGeom prst="rect">
            <a:avLst/>
          </a:prstGeom>
        </p:spPr>
        <p:txBody>
          <a:bodyPr wrap="square">
            <a:spAutoFit/>
          </a:bodyPr>
          <a:lstStyle/>
          <a:p>
            <a:pPr indent="541338" algn="just">
              <a:lnSpc>
                <a:spcPct val="200000"/>
              </a:lnSpc>
              <a:spcBef>
                <a:spcPct val="20000"/>
              </a:spcBef>
              <a:buClr>
                <a:srgbClr val="66CCFF"/>
              </a:buClr>
              <a:buSzPct val="120000"/>
            </a:pPr>
            <a:r>
              <a:rPr lang="tr-TR" altLang="tr-TR" dirty="0">
                <a:latin typeface="Times New Roman" panose="02020603050405020304" pitchFamily="18" charset="0"/>
                <a:cs typeface="Times New Roman" panose="02020603050405020304" pitchFamily="18" charset="0"/>
              </a:rPr>
              <a:t>Deprem sadece can ve mal kaybına neden olmakla kalmaz. Sonrasında depremin etkisiyle oluşabilecek </a:t>
            </a:r>
            <a:r>
              <a:rPr lang="tr-TR" altLang="tr-TR" b="1" dirty="0">
                <a:latin typeface="Times New Roman" panose="02020603050405020304" pitchFamily="18" charset="0"/>
                <a:cs typeface="Times New Roman" panose="02020603050405020304" pitchFamily="18" charset="0"/>
              </a:rPr>
              <a:t>ikincil afetler</a:t>
            </a:r>
            <a:r>
              <a:rPr lang="tr-TR" altLang="tr-TR" dirty="0">
                <a:latin typeface="Times New Roman" panose="02020603050405020304" pitchFamily="18" charset="0"/>
                <a:cs typeface="Times New Roman" panose="02020603050405020304" pitchFamily="18" charset="0"/>
              </a:rPr>
              <a:t>e de sebebiyet verir.</a:t>
            </a:r>
          </a:p>
          <a:p>
            <a:pPr algn="just">
              <a:lnSpc>
                <a:spcPct val="200000"/>
              </a:lnSpc>
              <a:spcBef>
                <a:spcPct val="20000"/>
              </a:spcBef>
              <a:buClr>
                <a:srgbClr val="66CCFF"/>
              </a:buClr>
              <a:buSzPct val="120000"/>
            </a:pPr>
            <a:endParaRPr lang="tr-TR" alt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4507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76453"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14</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70857" y="1587507"/>
            <a:ext cx="3034485" cy="461665"/>
          </a:xfrm>
          <a:prstGeom prst="rect">
            <a:avLst/>
          </a:prstGeom>
          <a:noFill/>
        </p:spPr>
        <p:txBody>
          <a:bodyPr wrap="none"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İKİNCİL AFETLER:</a:t>
            </a:r>
          </a:p>
        </p:txBody>
      </p:sp>
      <p:sp>
        <p:nvSpPr>
          <p:cNvPr id="2" name="Dikdörtgen 1"/>
          <p:cNvSpPr/>
          <p:nvPr/>
        </p:nvSpPr>
        <p:spPr>
          <a:xfrm>
            <a:off x="1045846" y="2166463"/>
            <a:ext cx="10651391" cy="683264"/>
          </a:xfrm>
          <a:prstGeom prst="rect">
            <a:avLst/>
          </a:prstGeom>
        </p:spPr>
        <p:txBody>
          <a:bodyPr wrap="square">
            <a:spAutoFit/>
          </a:bodyPr>
          <a:lstStyle/>
          <a:p>
            <a:pPr marL="285750" indent="-285750">
              <a:lnSpc>
                <a:spcPct val="80000"/>
              </a:lnSpc>
              <a:buClr>
                <a:schemeClr val="tx2"/>
              </a:buClr>
              <a:buSzPct val="100000"/>
              <a:buFont typeface="Wingdings" panose="05000000000000000000" pitchFamily="2" charset="2"/>
              <a:buChar char="v"/>
            </a:pPr>
            <a:r>
              <a:rPr lang="tr-TR" altLang="tr-TR" sz="2400" dirty="0" smtClean="0">
                <a:latin typeface="Times New Roman" panose="02020603050405020304" pitchFamily="18" charset="0"/>
                <a:cs typeface="Times New Roman" panose="02020603050405020304" pitchFamily="18" charset="0"/>
              </a:rPr>
              <a:t>Baraj Patlamaları</a:t>
            </a:r>
          </a:p>
          <a:p>
            <a:pPr marL="285750" indent="-285750">
              <a:lnSpc>
                <a:spcPct val="80000"/>
              </a:lnSpc>
              <a:buClr>
                <a:schemeClr val="tx2"/>
              </a:buClr>
              <a:buSzPct val="100000"/>
              <a:buFont typeface="Wingdings" panose="05000000000000000000" pitchFamily="2" charset="2"/>
              <a:buChar char="v"/>
            </a:pPr>
            <a:endParaRPr lang="tr-TR" altLang="tr-TR" sz="2400" dirty="0">
              <a:latin typeface="Times New Roman" panose="02020603050405020304" pitchFamily="18" charset="0"/>
              <a:cs typeface="Times New Roman" panose="02020603050405020304" pitchFamily="18" charset="0"/>
            </a:endParaRPr>
          </a:p>
        </p:txBody>
      </p:sp>
      <p:pic>
        <p:nvPicPr>
          <p:cNvPr id="8" name="Picture 11" descr="F:\ADAY MEMUR\Animasyonlar1\baraj-s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374" y="2652489"/>
            <a:ext cx="7040337" cy="36659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6779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68215"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15</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8" name="Dikdörtgen 7"/>
          <p:cNvSpPr/>
          <p:nvPr/>
        </p:nvSpPr>
        <p:spPr>
          <a:xfrm>
            <a:off x="576289" y="1846040"/>
            <a:ext cx="10651391" cy="683264"/>
          </a:xfrm>
          <a:prstGeom prst="rect">
            <a:avLst/>
          </a:prstGeom>
        </p:spPr>
        <p:txBody>
          <a:bodyPr wrap="square">
            <a:spAutoFit/>
          </a:bodyPr>
          <a:lstStyle/>
          <a:p>
            <a:pPr marL="285750" indent="-285750">
              <a:lnSpc>
                <a:spcPct val="80000"/>
              </a:lnSpc>
              <a:buClr>
                <a:schemeClr val="tx2"/>
              </a:buClr>
              <a:buSzPct val="100000"/>
              <a:buFont typeface="Wingdings" panose="05000000000000000000" pitchFamily="2" charset="2"/>
              <a:buChar char="v"/>
            </a:pPr>
            <a:r>
              <a:rPr lang="tr-TR" altLang="tr-TR" sz="2400" dirty="0" smtClean="0">
                <a:latin typeface="Times New Roman" panose="02020603050405020304" pitchFamily="18" charset="0"/>
                <a:cs typeface="Times New Roman" panose="02020603050405020304" pitchFamily="18" charset="0"/>
              </a:rPr>
              <a:t>Taşkın Sular</a:t>
            </a:r>
          </a:p>
          <a:p>
            <a:pPr marL="285750" indent="-285750">
              <a:lnSpc>
                <a:spcPct val="80000"/>
              </a:lnSpc>
              <a:buClr>
                <a:schemeClr val="tx2"/>
              </a:buClr>
              <a:buSzPct val="100000"/>
              <a:buFont typeface="Wingdings" panose="05000000000000000000" pitchFamily="2" charset="2"/>
              <a:buChar char="v"/>
            </a:pPr>
            <a:endParaRPr lang="tr-TR" altLang="tr-TR" sz="2400" dirty="0">
              <a:latin typeface="Times New Roman" panose="02020603050405020304" pitchFamily="18" charset="0"/>
              <a:cs typeface="Times New Roman" panose="02020603050405020304" pitchFamily="18" charset="0"/>
            </a:endParaRPr>
          </a:p>
        </p:txBody>
      </p:sp>
      <p:pic>
        <p:nvPicPr>
          <p:cNvPr id="9" name="Picture 2" descr="F:\ADAY MEMUR\Animasyonlar1\Avrupadan_Sel_Resimle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874" y="2187672"/>
            <a:ext cx="5833104" cy="40838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9377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76452"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16</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716692" y="1799874"/>
            <a:ext cx="10651391" cy="387798"/>
          </a:xfrm>
          <a:prstGeom prst="rect">
            <a:avLst/>
          </a:prstGeom>
        </p:spPr>
        <p:txBody>
          <a:bodyPr wrap="square">
            <a:spAutoFit/>
          </a:bodyPr>
          <a:lstStyle/>
          <a:p>
            <a:pPr marL="285750" indent="-285750">
              <a:lnSpc>
                <a:spcPct val="80000"/>
              </a:lnSpc>
              <a:buClr>
                <a:schemeClr val="tx2"/>
              </a:buClr>
              <a:buSzPct val="100000"/>
              <a:buFont typeface="Wingdings" panose="05000000000000000000" pitchFamily="2" charset="2"/>
              <a:buChar char="v"/>
            </a:pPr>
            <a:r>
              <a:rPr lang="tr-TR" altLang="tr-TR" sz="2400" dirty="0" smtClean="0">
                <a:latin typeface="Times New Roman" panose="02020603050405020304" pitchFamily="18" charset="0"/>
                <a:cs typeface="Times New Roman" panose="02020603050405020304" pitchFamily="18" charset="0"/>
              </a:rPr>
              <a:t>Yangınlar</a:t>
            </a:r>
            <a:endParaRPr lang="tr-TR" altLang="tr-TR" sz="2400" dirty="0">
              <a:latin typeface="Times New Roman" panose="02020603050405020304" pitchFamily="18" charset="0"/>
              <a:cs typeface="Times New Roman" panose="02020603050405020304" pitchFamily="18" charset="0"/>
            </a:endParaRPr>
          </a:p>
        </p:txBody>
      </p:sp>
      <p:pic>
        <p:nvPicPr>
          <p:cNvPr id="8" name="Picture 2" descr="F:\ADAY MEMUR\Animasyonlar1\Tupr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920" y="2114194"/>
            <a:ext cx="6343518" cy="42207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2540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2"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17</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848600" y="1741559"/>
            <a:ext cx="10651391" cy="317972"/>
          </a:xfrm>
          <a:prstGeom prst="rect">
            <a:avLst/>
          </a:prstGeom>
        </p:spPr>
        <p:txBody>
          <a:bodyPr wrap="square">
            <a:spAutoFit/>
          </a:bodyPr>
          <a:lstStyle/>
          <a:p>
            <a:pPr marL="285750" indent="-285750">
              <a:lnSpc>
                <a:spcPct val="80000"/>
              </a:lnSpc>
              <a:buClr>
                <a:schemeClr val="tx2"/>
              </a:buClr>
              <a:buSzPct val="100000"/>
              <a:buFont typeface="Wingdings" panose="05000000000000000000" pitchFamily="2" charset="2"/>
              <a:buChar char="v"/>
            </a:pPr>
            <a:r>
              <a:rPr lang="tr-TR" altLang="tr-TR" dirty="0" smtClean="0">
                <a:latin typeface="Times New Roman" panose="02020603050405020304" pitchFamily="18" charset="0"/>
                <a:cs typeface="Times New Roman" panose="02020603050405020304" pitchFamily="18" charset="0"/>
              </a:rPr>
              <a:t>Kaya Düşmeleri</a:t>
            </a:r>
            <a:endParaRPr lang="tr-TR" altLang="tr-TR" dirty="0">
              <a:latin typeface="Times New Roman" panose="02020603050405020304" pitchFamily="18" charset="0"/>
              <a:cs typeface="Times New Roman" panose="02020603050405020304" pitchFamily="18" charset="0"/>
            </a:endParaRPr>
          </a:p>
        </p:txBody>
      </p:sp>
      <p:pic>
        <p:nvPicPr>
          <p:cNvPr id="8" name="Picture 2" descr="F:\ADAY MEMUR\Animasyonlar1\105753heyelan-koy-yolunu-kapat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684" y="2059531"/>
            <a:ext cx="6552223" cy="42973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0199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8"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18</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962110" y="1750629"/>
            <a:ext cx="10651391" cy="437043"/>
          </a:xfrm>
          <a:prstGeom prst="rect">
            <a:avLst/>
          </a:prstGeom>
        </p:spPr>
        <p:txBody>
          <a:bodyPr wrap="square">
            <a:spAutoFit/>
          </a:bodyPr>
          <a:lstStyle/>
          <a:p>
            <a:pPr marL="285750" indent="-285750">
              <a:lnSpc>
                <a:spcPct val="80000"/>
              </a:lnSpc>
              <a:buClr>
                <a:schemeClr val="tx2"/>
              </a:buClr>
              <a:buSzPct val="100000"/>
              <a:buFont typeface="Wingdings" panose="05000000000000000000" pitchFamily="2" charset="2"/>
              <a:buChar char="v"/>
            </a:pPr>
            <a:r>
              <a:rPr lang="tr-TR" altLang="tr-TR" sz="2800" dirty="0" smtClean="0">
                <a:latin typeface="Times New Roman" panose="02020603050405020304" pitchFamily="18" charset="0"/>
                <a:cs typeface="Times New Roman" panose="02020603050405020304" pitchFamily="18" charset="0"/>
              </a:rPr>
              <a:t>Çığ</a:t>
            </a:r>
            <a:endParaRPr lang="tr-TR" altLang="tr-TR" sz="2800" dirty="0">
              <a:latin typeface="Times New Roman" panose="02020603050405020304" pitchFamily="18" charset="0"/>
              <a:cs typeface="Times New Roman" panose="02020603050405020304" pitchFamily="18" charset="0"/>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609" y="1903834"/>
            <a:ext cx="6674303" cy="4200759"/>
          </a:xfrm>
          <a:prstGeom prst="rect">
            <a:avLst/>
          </a:prstGeom>
        </p:spPr>
      </p:pic>
    </p:spTree>
    <p:extLst>
      <p:ext uri="{BB962C8B-B14F-4D97-AF65-F5344CB8AC3E}">
        <p14:creationId xmlns:p14="http://schemas.microsoft.com/office/powerpoint/2010/main" val="27613826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50594" y="6334898"/>
            <a:ext cx="31290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cxnSp>
        <p:nvCxnSpPr>
          <p:cNvPr id="10" name="Düz Bağlayıcı 9"/>
          <p:cNvCxnSpPr/>
          <p:nvPr/>
        </p:nvCxnSpPr>
        <p:spPr>
          <a:xfrm flipV="1">
            <a:off x="716692" y="2556701"/>
            <a:ext cx="1711087" cy="1059"/>
          </a:xfrm>
          <a:prstGeom prst="line">
            <a:avLst/>
          </a:prstGeom>
        </p:spPr>
        <p:style>
          <a:lnRef idx="3">
            <a:schemeClr val="accent1"/>
          </a:lnRef>
          <a:fillRef idx="0">
            <a:schemeClr val="accent1"/>
          </a:fillRef>
          <a:effectRef idx="2">
            <a:schemeClr val="accent1"/>
          </a:effectRef>
          <a:fontRef idx="minor">
            <a:schemeClr val="tx1"/>
          </a:fontRef>
        </p:style>
      </p:cxnSp>
      <p:sp>
        <p:nvSpPr>
          <p:cNvPr id="11" name="Metin kutusu 10"/>
          <p:cNvSpPr txBox="1"/>
          <p:nvPr/>
        </p:nvSpPr>
        <p:spPr>
          <a:xfrm>
            <a:off x="2650963" y="2272820"/>
            <a:ext cx="1513563" cy="513318"/>
          </a:xfrm>
          <a:prstGeom prst="rect">
            <a:avLst/>
          </a:prstGeom>
          <a:noFill/>
        </p:spPr>
        <p:txBody>
          <a:bodyPr wrap="none" lIns="81633" tIns="40817" rIns="81633" bIns="40817" rtlCol="0">
            <a:spAutoFit/>
          </a:bodyPr>
          <a:lstStyle/>
          <a:p>
            <a:r>
              <a:rPr lang="tr-TR"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TANIMI</a:t>
            </a:r>
            <a:endParaRPr lang="tr-TR"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2" name="Düz Bağlayıcı 11"/>
          <p:cNvCxnSpPr/>
          <p:nvPr/>
        </p:nvCxnSpPr>
        <p:spPr>
          <a:xfrm>
            <a:off x="689562" y="3501658"/>
            <a:ext cx="2160000"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Metin kutusu 12"/>
          <p:cNvSpPr txBox="1"/>
          <p:nvPr/>
        </p:nvSpPr>
        <p:spPr>
          <a:xfrm>
            <a:off x="2996061" y="3230137"/>
            <a:ext cx="2336930" cy="451763"/>
          </a:xfrm>
          <a:prstGeom prst="rect">
            <a:avLst/>
          </a:prstGeom>
          <a:noFill/>
        </p:spPr>
        <p:txBody>
          <a:bodyPr wrap="none" lIns="81633" tIns="40817" rIns="81633" bIns="40817"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ÖZELLİKLERİ</a:t>
            </a:r>
            <a:endParaRPr lang="tr-TR"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4" name="Düz Bağlayıcı 13"/>
          <p:cNvCxnSpPr/>
          <p:nvPr/>
        </p:nvCxnSpPr>
        <p:spPr>
          <a:xfrm>
            <a:off x="716692" y="4306573"/>
            <a:ext cx="2880000"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Metin kutusu 14"/>
          <p:cNvSpPr txBox="1"/>
          <p:nvPr/>
        </p:nvSpPr>
        <p:spPr>
          <a:xfrm>
            <a:off x="3712004" y="4080691"/>
            <a:ext cx="2014726" cy="451763"/>
          </a:xfrm>
          <a:prstGeom prst="rect">
            <a:avLst/>
          </a:prstGeom>
          <a:noFill/>
        </p:spPr>
        <p:txBody>
          <a:bodyPr wrap="none" lIns="81633" tIns="40817" rIns="81633" bIns="40817"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SONUÇLARI</a:t>
            </a:r>
            <a:endParaRPr lang="tr-TR"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6" name="Düz Bağlayıcı 15"/>
          <p:cNvCxnSpPr/>
          <p:nvPr/>
        </p:nvCxnSpPr>
        <p:spPr>
          <a:xfrm>
            <a:off x="716692" y="5050168"/>
            <a:ext cx="3600000"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Metin kutusu 16"/>
          <p:cNvSpPr txBox="1"/>
          <p:nvPr/>
        </p:nvSpPr>
        <p:spPr>
          <a:xfrm>
            <a:off x="4476422" y="4824286"/>
            <a:ext cx="1843205" cy="451763"/>
          </a:xfrm>
          <a:prstGeom prst="rect">
            <a:avLst/>
          </a:prstGeom>
          <a:noFill/>
        </p:spPr>
        <p:txBody>
          <a:bodyPr wrap="none" lIns="81633" tIns="40817" rIns="81633" bIns="40817"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ÇEŞİTLERİ</a:t>
            </a:r>
            <a:endParaRPr lang="tr-TR"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0872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76453" y="6351373"/>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19</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799203" y="1706646"/>
            <a:ext cx="10651391" cy="387798"/>
          </a:xfrm>
          <a:prstGeom prst="rect">
            <a:avLst/>
          </a:prstGeom>
        </p:spPr>
        <p:txBody>
          <a:bodyPr wrap="square">
            <a:spAutoFit/>
          </a:bodyPr>
          <a:lstStyle/>
          <a:p>
            <a:pPr marL="285750" indent="-285750">
              <a:lnSpc>
                <a:spcPct val="80000"/>
              </a:lnSpc>
              <a:buClr>
                <a:schemeClr val="tx2"/>
              </a:buClr>
              <a:buSzPct val="100000"/>
              <a:buFont typeface="Wingdings" panose="05000000000000000000" pitchFamily="2" charset="2"/>
              <a:buChar char="v"/>
            </a:pPr>
            <a:r>
              <a:rPr lang="tr-TR" altLang="tr-TR" sz="2400" dirty="0" smtClean="0">
                <a:latin typeface="Times New Roman" panose="02020603050405020304" pitchFamily="18" charset="0"/>
                <a:cs typeface="Times New Roman" panose="02020603050405020304" pitchFamily="18" charset="0"/>
              </a:rPr>
              <a:t>Yer Kaymaları</a:t>
            </a:r>
            <a:endParaRPr lang="tr-TR" altLang="tr-TR" sz="2400" dirty="0">
              <a:latin typeface="Times New Roman" panose="02020603050405020304" pitchFamily="18" charset="0"/>
              <a:cs typeface="Times New Roman" panose="02020603050405020304" pitchFamily="18" charset="0"/>
            </a:endParaRPr>
          </a:p>
        </p:txBody>
      </p:sp>
      <p:pic>
        <p:nvPicPr>
          <p:cNvPr id="8" name="Picture 2" descr="F:\ADAY MEMUR\Animasyonlar1\heyel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764" y="2165570"/>
            <a:ext cx="6401247" cy="42434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752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20</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62619" y="1571691"/>
            <a:ext cx="4788490" cy="461665"/>
          </a:xfrm>
          <a:prstGeom prst="rect">
            <a:avLst/>
          </a:prstGeom>
          <a:noFill/>
        </p:spPr>
        <p:txBody>
          <a:bodyPr wrap="none"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DEPREMİN OLUŞ NEDENLERİ:</a:t>
            </a:r>
          </a:p>
        </p:txBody>
      </p:sp>
      <p:sp>
        <p:nvSpPr>
          <p:cNvPr id="2" name="Dikdörtgen 1"/>
          <p:cNvSpPr/>
          <p:nvPr/>
        </p:nvSpPr>
        <p:spPr>
          <a:xfrm>
            <a:off x="786779" y="2065961"/>
            <a:ext cx="10651391" cy="507831"/>
          </a:xfrm>
          <a:prstGeom prst="rect">
            <a:avLst/>
          </a:prstGeom>
        </p:spPr>
        <p:txBody>
          <a:bodyPr wrap="square">
            <a:spAutoFit/>
          </a:bodyPr>
          <a:lstStyle/>
          <a:p>
            <a:pPr algn="ctr">
              <a:lnSpc>
                <a:spcPct val="150000"/>
              </a:lnSpc>
              <a:spcBef>
                <a:spcPct val="20000"/>
              </a:spcBef>
              <a:buClr>
                <a:srgbClr val="66CCFF"/>
              </a:buClr>
              <a:buSzPct val="120000"/>
            </a:pPr>
            <a:r>
              <a:rPr lang="tr-TR" altLang="tr-TR" sz="2000" dirty="0">
                <a:latin typeface="Times New Roman" panose="02020603050405020304" pitchFamily="18" charset="0"/>
                <a:cs typeface="Times New Roman" panose="02020603050405020304" pitchFamily="18" charset="0"/>
              </a:rPr>
              <a:t>Depremler, üzerinde yaşadığımız dünyanın iç yapısının bir sonucu olarak oluşmaktadır.</a:t>
            </a: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79" y="2772020"/>
            <a:ext cx="9831794" cy="362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674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1167"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21</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307246" y="1565114"/>
            <a:ext cx="3476016" cy="461665"/>
          </a:xfrm>
          <a:prstGeom prst="rect">
            <a:avLst/>
          </a:prstGeom>
          <a:noFill/>
        </p:spPr>
        <p:txBody>
          <a:bodyPr wrap="none"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YERKÜRENİN YAPISI:</a:t>
            </a:r>
          </a:p>
        </p:txBody>
      </p:sp>
      <p:sp>
        <p:nvSpPr>
          <p:cNvPr id="2" name="Dikdörtgen 1"/>
          <p:cNvSpPr/>
          <p:nvPr/>
        </p:nvSpPr>
        <p:spPr>
          <a:xfrm>
            <a:off x="749776" y="2311096"/>
            <a:ext cx="10799673" cy="3739485"/>
          </a:xfrm>
          <a:prstGeom prst="rect">
            <a:avLst/>
          </a:prstGeom>
        </p:spPr>
        <p:txBody>
          <a:bodyPr wrap="square">
            <a:spAutoFit/>
          </a:bodyPr>
          <a:lstStyle/>
          <a:p>
            <a:pPr>
              <a:lnSpc>
                <a:spcPct val="150000"/>
              </a:lnSpc>
            </a:pPr>
            <a:r>
              <a:rPr lang="tr-TR" altLang="tr-TR" sz="2000" b="1" dirty="0">
                <a:latin typeface="Times New Roman" panose="02020603050405020304" pitchFamily="18" charset="0"/>
                <a:cs typeface="Times New Roman" panose="02020603050405020304" pitchFamily="18" charset="0"/>
              </a:rPr>
              <a:t>ÇEKİRDEK:</a:t>
            </a:r>
            <a:r>
              <a:rPr lang="tr-TR" altLang="tr-TR" sz="2000" dirty="0">
                <a:latin typeface="Times New Roman" panose="02020603050405020304" pitchFamily="18" charset="0"/>
                <a:cs typeface="Times New Roman" panose="02020603050405020304" pitchFamily="18" charset="0"/>
              </a:rPr>
              <a:t> Yarı çapı 3400 km’dir ve nikel - demir gibi kızgın ve erimiş metallerden oluşmuştur.</a:t>
            </a:r>
            <a:r>
              <a:rPr lang="tr-TR" altLang="tr-TR" sz="2000" b="1" dirty="0">
                <a:latin typeface="Times New Roman" panose="02020603050405020304" pitchFamily="18" charset="0"/>
                <a:cs typeface="Times New Roman" panose="02020603050405020304" pitchFamily="18" charset="0"/>
              </a:rPr>
              <a:t> </a:t>
            </a:r>
          </a:p>
          <a:p>
            <a:pPr>
              <a:lnSpc>
                <a:spcPct val="150000"/>
              </a:lnSpc>
            </a:pPr>
            <a:endParaRPr lang="tr-TR" altLang="tr-TR" sz="2000" b="1" dirty="0">
              <a:latin typeface="Times New Roman" panose="02020603050405020304" pitchFamily="18" charset="0"/>
              <a:cs typeface="Times New Roman" panose="02020603050405020304" pitchFamily="18" charset="0"/>
            </a:endParaRPr>
          </a:p>
          <a:p>
            <a:pPr>
              <a:lnSpc>
                <a:spcPct val="150000"/>
              </a:lnSpc>
            </a:pPr>
            <a:r>
              <a:rPr lang="tr-TR" sz="2000" b="1" kern="0" dirty="0">
                <a:latin typeface="Times New Roman" panose="02020603050405020304" pitchFamily="18" charset="0"/>
                <a:cs typeface="Times New Roman" panose="02020603050405020304" pitchFamily="18" charset="0"/>
              </a:rPr>
              <a:t>MANTO TABAKASI:</a:t>
            </a:r>
            <a:r>
              <a:rPr lang="tr-TR" sz="2000" kern="0" dirty="0">
                <a:latin typeface="Times New Roman" panose="02020603050405020304" pitchFamily="18" charset="0"/>
                <a:cs typeface="Times New Roman" panose="02020603050405020304" pitchFamily="18" charset="0"/>
              </a:rPr>
              <a:t> Çekirdeğin üzerinde bulunan 2900 km kalınlığında, dış tarafı katı olan ve yeryüzünden derine indikçe sıvılaşan tabakadır</a:t>
            </a:r>
            <a:r>
              <a:rPr lang="tr-TR" sz="2000" kern="0" dirty="0" smtClean="0">
                <a:latin typeface="Times New Roman" panose="02020603050405020304" pitchFamily="18" charset="0"/>
                <a:cs typeface="Times New Roman" panose="02020603050405020304" pitchFamily="18" charset="0"/>
              </a:rPr>
              <a:t>.</a:t>
            </a:r>
          </a:p>
          <a:p>
            <a:pPr>
              <a:lnSpc>
                <a:spcPct val="150000"/>
              </a:lnSpc>
            </a:pPr>
            <a:r>
              <a:rPr lang="tr-TR" sz="2000" b="1" kern="0" dirty="0" smtClean="0">
                <a:latin typeface="Times New Roman" panose="02020603050405020304" pitchFamily="18" charset="0"/>
                <a:cs typeface="Times New Roman" panose="02020603050405020304" pitchFamily="18" charset="0"/>
              </a:rPr>
              <a:t> </a:t>
            </a:r>
            <a:endParaRPr lang="tr-TR" sz="2000" b="1" kern="0" dirty="0">
              <a:latin typeface="Times New Roman" panose="02020603050405020304" pitchFamily="18" charset="0"/>
              <a:cs typeface="Times New Roman" panose="02020603050405020304" pitchFamily="18" charset="0"/>
            </a:endParaRPr>
          </a:p>
          <a:p>
            <a:pPr>
              <a:lnSpc>
                <a:spcPct val="150000"/>
              </a:lnSpc>
            </a:pPr>
            <a:r>
              <a:rPr lang="tr-TR" altLang="tr-TR" sz="2000" b="1" dirty="0">
                <a:latin typeface="Times New Roman" panose="02020603050405020304" pitchFamily="18" charset="0"/>
                <a:cs typeface="Times New Roman" panose="02020603050405020304" pitchFamily="18" charset="0"/>
              </a:rPr>
              <a:t>TAŞ KÜRE (LİTOSFER):</a:t>
            </a:r>
            <a:r>
              <a:rPr lang="tr-TR" altLang="tr-TR" sz="2000" dirty="0">
                <a:latin typeface="Times New Roman" panose="02020603050405020304" pitchFamily="18" charset="0"/>
                <a:cs typeface="Times New Roman" panose="02020603050405020304" pitchFamily="18" charset="0"/>
              </a:rPr>
              <a:t> En üstte bulunan 70-100 km  kalınlığında, üzerinde kıtaların ve okyanusların bulunduğu tabakadır. </a:t>
            </a:r>
          </a:p>
          <a:p>
            <a:pPr>
              <a:lnSpc>
                <a:spcPct val="150000"/>
              </a:lnSpc>
            </a:pPr>
            <a:endParaRPr lang="tr-TR" altLang="tr-TR" b="1" dirty="0">
              <a:latin typeface="Calibri" pitchFamily="34" charset="0"/>
            </a:endParaRPr>
          </a:p>
        </p:txBody>
      </p:sp>
    </p:spTree>
    <p:extLst>
      <p:ext uri="{BB962C8B-B14F-4D97-AF65-F5344CB8AC3E}">
        <p14:creationId xmlns:p14="http://schemas.microsoft.com/office/powerpoint/2010/main" val="18453915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43136"/>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22</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04954" y="1874096"/>
            <a:ext cx="3096553" cy="461665"/>
          </a:xfrm>
          <a:prstGeom prst="rect">
            <a:avLst/>
          </a:prstGeom>
          <a:noFill/>
        </p:spPr>
        <p:txBody>
          <a:bodyPr wrap="none"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DEPREM TÜRLERİ:</a:t>
            </a:r>
          </a:p>
        </p:txBody>
      </p:sp>
      <p:sp>
        <p:nvSpPr>
          <p:cNvPr id="2" name="Dikdörtgen 1"/>
          <p:cNvSpPr/>
          <p:nvPr/>
        </p:nvSpPr>
        <p:spPr>
          <a:xfrm>
            <a:off x="2053230" y="2642955"/>
            <a:ext cx="10651391" cy="2677656"/>
          </a:xfrm>
          <a:prstGeom prst="rect">
            <a:avLst/>
          </a:prstGeom>
        </p:spPr>
        <p:txBody>
          <a:bodyPr wrap="square">
            <a:spAutoFit/>
          </a:bodyPr>
          <a:lstStyle/>
          <a:p>
            <a:pPr marL="285750" indent="-285750" defTabSz="517293">
              <a:lnSpc>
                <a:spcPct val="200000"/>
              </a:lnSpc>
              <a:spcBef>
                <a:spcPct val="50000"/>
              </a:spcBef>
              <a:buClr>
                <a:srgbClr val="1F497D"/>
              </a:buClr>
              <a:buSzPct val="125000"/>
              <a:buFont typeface="Wingdings" panose="05000000000000000000" pitchFamily="2" charset="2"/>
              <a:buChar char="Ø"/>
              <a:defRPr/>
            </a:pPr>
            <a:r>
              <a:rPr lang="tr-TR" sz="2400" dirty="0" smtClean="0">
                <a:solidFill>
                  <a:prstClr val="black"/>
                </a:solidFill>
                <a:latin typeface="Times New Roman" panose="02020603050405020304" pitchFamily="18" charset="0"/>
                <a:cs typeface="Times New Roman" panose="02020603050405020304" pitchFamily="18" charset="0"/>
              </a:rPr>
              <a:t>Tektonik </a:t>
            </a:r>
            <a:r>
              <a:rPr lang="tr-TR" sz="2400" dirty="0">
                <a:solidFill>
                  <a:prstClr val="black"/>
                </a:solidFill>
                <a:latin typeface="Times New Roman" panose="02020603050405020304" pitchFamily="18" charset="0"/>
                <a:cs typeface="Times New Roman" panose="02020603050405020304" pitchFamily="18" charset="0"/>
              </a:rPr>
              <a:t>Deprem</a:t>
            </a:r>
          </a:p>
          <a:p>
            <a:pPr marL="285750" indent="-285750" defTabSz="517293">
              <a:lnSpc>
                <a:spcPct val="200000"/>
              </a:lnSpc>
              <a:spcBef>
                <a:spcPct val="50000"/>
              </a:spcBef>
              <a:buClr>
                <a:srgbClr val="1F497D"/>
              </a:buClr>
              <a:buSzPct val="125000"/>
              <a:buFont typeface="Wingdings" panose="05000000000000000000" pitchFamily="2" charset="2"/>
              <a:buChar char="Ø"/>
              <a:defRPr/>
            </a:pPr>
            <a:r>
              <a:rPr lang="tr-TR" sz="2400" dirty="0" smtClean="0">
                <a:solidFill>
                  <a:prstClr val="black"/>
                </a:solidFill>
                <a:latin typeface="Times New Roman" panose="02020603050405020304" pitchFamily="18" charset="0"/>
                <a:cs typeface="Times New Roman" panose="02020603050405020304" pitchFamily="18" charset="0"/>
              </a:rPr>
              <a:t>Volkanik </a:t>
            </a:r>
            <a:r>
              <a:rPr lang="tr-TR" sz="2400" dirty="0">
                <a:solidFill>
                  <a:prstClr val="black"/>
                </a:solidFill>
                <a:latin typeface="Times New Roman" panose="02020603050405020304" pitchFamily="18" charset="0"/>
                <a:cs typeface="Times New Roman" panose="02020603050405020304" pitchFamily="18" charset="0"/>
              </a:rPr>
              <a:t>Deprem</a:t>
            </a:r>
            <a:r>
              <a:rPr lang="tr-TR" sz="2000" dirty="0">
                <a:solidFill>
                  <a:prstClr val="black"/>
                </a:solidFill>
                <a:latin typeface="Times New Roman" panose="02020603050405020304" pitchFamily="18" charset="0"/>
                <a:cs typeface="Times New Roman" panose="02020603050405020304" pitchFamily="18" charset="0"/>
              </a:rPr>
              <a:t> </a:t>
            </a:r>
            <a:endParaRPr lang="tr-TR" sz="2400" dirty="0">
              <a:solidFill>
                <a:prstClr val="black"/>
              </a:solidFill>
              <a:latin typeface="Times New Roman" panose="02020603050405020304" pitchFamily="18" charset="0"/>
              <a:cs typeface="Times New Roman" panose="02020603050405020304" pitchFamily="18" charset="0"/>
            </a:endParaRPr>
          </a:p>
          <a:p>
            <a:pPr marL="285750" indent="-285750" defTabSz="517293">
              <a:lnSpc>
                <a:spcPct val="200000"/>
              </a:lnSpc>
              <a:spcBef>
                <a:spcPct val="50000"/>
              </a:spcBef>
              <a:buClr>
                <a:srgbClr val="1F497D"/>
              </a:buClr>
              <a:buSzPct val="125000"/>
              <a:buFont typeface="Wingdings" panose="05000000000000000000" pitchFamily="2" charset="2"/>
              <a:buChar char="Ø"/>
              <a:defRPr/>
            </a:pPr>
            <a:r>
              <a:rPr lang="tr-TR" sz="2400" dirty="0" smtClean="0">
                <a:solidFill>
                  <a:prstClr val="black"/>
                </a:solidFill>
                <a:latin typeface="Times New Roman" panose="02020603050405020304" pitchFamily="18" charset="0"/>
                <a:cs typeface="Times New Roman" panose="02020603050405020304" pitchFamily="18" charset="0"/>
              </a:rPr>
              <a:t> </a:t>
            </a:r>
            <a:r>
              <a:rPr lang="tr-TR" sz="2400" dirty="0">
                <a:solidFill>
                  <a:prstClr val="black"/>
                </a:solidFill>
                <a:latin typeface="Times New Roman" panose="02020603050405020304" pitchFamily="18" charset="0"/>
                <a:cs typeface="Times New Roman" panose="02020603050405020304" pitchFamily="18" charset="0"/>
              </a:rPr>
              <a:t>Çöküntü Deprem</a:t>
            </a:r>
          </a:p>
        </p:txBody>
      </p:sp>
    </p:spTree>
    <p:extLst>
      <p:ext uri="{BB962C8B-B14F-4D97-AF65-F5344CB8AC3E}">
        <p14:creationId xmlns:p14="http://schemas.microsoft.com/office/powerpoint/2010/main" val="1099733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1167" y="6326661"/>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23</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472003" y="1734921"/>
            <a:ext cx="3367460" cy="461665"/>
          </a:xfrm>
          <a:prstGeom prst="rect">
            <a:avLst/>
          </a:prstGeom>
          <a:noFill/>
        </p:spPr>
        <p:txBody>
          <a:bodyPr wrap="none"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TEKTONİK DEPREM:</a:t>
            </a:r>
          </a:p>
        </p:txBody>
      </p:sp>
      <p:sp>
        <p:nvSpPr>
          <p:cNvPr id="2" name="Dikdörtgen 1"/>
          <p:cNvSpPr/>
          <p:nvPr/>
        </p:nvSpPr>
        <p:spPr>
          <a:xfrm>
            <a:off x="1120347" y="2802923"/>
            <a:ext cx="10651391" cy="1732141"/>
          </a:xfrm>
          <a:prstGeom prst="rect">
            <a:avLst/>
          </a:prstGeom>
        </p:spPr>
        <p:txBody>
          <a:bodyPr wrap="square">
            <a:spAutoFit/>
          </a:bodyPr>
          <a:lstStyle/>
          <a:p>
            <a:pPr marL="342900" indent="-342900">
              <a:lnSpc>
                <a:spcPct val="200000"/>
              </a:lnSpc>
              <a:spcBef>
                <a:spcPct val="20000"/>
              </a:spcBef>
              <a:buClr>
                <a:srgbClr val="66CCFF"/>
              </a:buClr>
              <a:buSzPct val="120000"/>
              <a:buFont typeface="+mj-lt"/>
              <a:buAutoNum type="arabicPeriod"/>
            </a:pPr>
            <a:r>
              <a:rPr lang="tr-TR" altLang="tr-TR" dirty="0">
                <a:latin typeface="Calibri" pitchFamily="34" charset="0"/>
              </a:rPr>
              <a:t>Levhaların hareketi sonucu olan depremlere </a:t>
            </a:r>
            <a:r>
              <a:rPr lang="tr-TR" altLang="tr-TR" b="1" dirty="0">
                <a:latin typeface="Calibri" pitchFamily="34" charset="0"/>
              </a:rPr>
              <a:t>tektonik deprem</a:t>
            </a:r>
            <a:r>
              <a:rPr lang="tr-TR" altLang="tr-TR" dirty="0">
                <a:latin typeface="Calibri" pitchFamily="34" charset="0"/>
              </a:rPr>
              <a:t> </a:t>
            </a:r>
            <a:r>
              <a:rPr lang="tr-TR" altLang="tr-TR" dirty="0" smtClean="0">
                <a:latin typeface="Calibri" pitchFamily="34" charset="0"/>
              </a:rPr>
              <a:t>denir. </a:t>
            </a:r>
          </a:p>
          <a:p>
            <a:pPr marL="342900" indent="-342900">
              <a:lnSpc>
                <a:spcPct val="200000"/>
              </a:lnSpc>
              <a:spcBef>
                <a:spcPct val="20000"/>
              </a:spcBef>
              <a:buClr>
                <a:srgbClr val="66CCFF"/>
              </a:buClr>
              <a:buSzPct val="120000"/>
              <a:buFont typeface="+mj-lt"/>
              <a:buAutoNum type="arabicPeriod"/>
            </a:pPr>
            <a:r>
              <a:rPr lang="tr-TR" altLang="tr-TR" dirty="0" smtClean="0">
                <a:latin typeface="Calibri" pitchFamily="34" charset="0"/>
              </a:rPr>
              <a:t>Yer yüzünde meydana gelen depremlerin  %90’ı, Türkiye’de meydana gelen depremlerin büyük çoğunluğu  tektonik depremlerdir.</a:t>
            </a:r>
            <a:endParaRPr lang="tr-TR" altLang="tr-TR" dirty="0">
              <a:latin typeface="Calibri" pitchFamily="34" charset="0"/>
            </a:endParaRPr>
          </a:p>
        </p:txBody>
      </p:sp>
    </p:spTree>
    <p:extLst>
      <p:ext uri="{BB962C8B-B14F-4D97-AF65-F5344CB8AC3E}">
        <p14:creationId xmlns:p14="http://schemas.microsoft.com/office/powerpoint/2010/main" val="3842806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24</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667265" y="1733564"/>
            <a:ext cx="3936527" cy="523220"/>
          </a:xfrm>
          <a:prstGeom prst="rect">
            <a:avLst/>
          </a:prstGeom>
          <a:noFill/>
        </p:spPr>
        <p:txBody>
          <a:bodyPr wrap="none" rtlCol="0">
            <a:spAutoFit/>
          </a:bodyPr>
          <a:lstStyle/>
          <a:p>
            <a:r>
              <a:rPr lang="tr-TR" sz="28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VOLKANİK DEPREM:</a:t>
            </a:r>
          </a:p>
        </p:txBody>
      </p:sp>
      <p:sp>
        <p:nvSpPr>
          <p:cNvPr id="2" name="Dikdörtgen 1"/>
          <p:cNvSpPr/>
          <p:nvPr/>
        </p:nvSpPr>
        <p:spPr>
          <a:xfrm>
            <a:off x="1174446" y="2433441"/>
            <a:ext cx="10651391" cy="1845185"/>
          </a:xfrm>
          <a:prstGeom prst="rect">
            <a:avLst/>
          </a:prstGeom>
        </p:spPr>
        <p:txBody>
          <a:bodyPr wrap="square">
            <a:spAutoFit/>
          </a:bodyPr>
          <a:lstStyle/>
          <a:p>
            <a:pPr algn="just">
              <a:lnSpc>
                <a:spcPct val="200000"/>
              </a:lnSpc>
              <a:spcBef>
                <a:spcPct val="20000"/>
              </a:spcBef>
              <a:buClr>
                <a:srgbClr val="66CCFF"/>
              </a:buClr>
              <a:buSzPct val="120000"/>
            </a:pPr>
            <a:r>
              <a:rPr lang="tr-TR" altLang="tr-TR" sz="2000" dirty="0" smtClean="0">
                <a:latin typeface="Times New Roman" panose="02020603050405020304" pitchFamily="18" charset="0"/>
                <a:cs typeface="Times New Roman" panose="02020603050405020304" pitchFamily="18" charset="0"/>
              </a:rPr>
              <a:t>       </a:t>
            </a:r>
            <a:r>
              <a:rPr lang="tr-TR" altLang="tr-TR" sz="2000" dirty="0">
                <a:latin typeface="Times New Roman" panose="02020603050405020304" pitchFamily="18" charset="0"/>
                <a:cs typeface="Times New Roman" panose="02020603050405020304" pitchFamily="18" charset="0"/>
              </a:rPr>
              <a:t>Yerin derinliklerinde erimiş maddelerin, yeryüzüne çıkışı sırasında fiziksel ve kimyasal olaylar sonucunda oluşan gazların yapmış olduğu patlamalarla meydana gelen depremlere </a:t>
            </a:r>
            <a:r>
              <a:rPr lang="tr-TR" altLang="tr-TR" sz="2000" b="1" dirty="0">
                <a:latin typeface="Times New Roman" panose="02020603050405020304" pitchFamily="18" charset="0"/>
                <a:cs typeface="Times New Roman" panose="02020603050405020304" pitchFamily="18" charset="0"/>
              </a:rPr>
              <a:t>volkanik depremler</a:t>
            </a:r>
            <a:r>
              <a:rPr lang="tr-TR" altLang="tr-TR" sz="2000" dirty="0">
                <a:latin typeface="Times New Roman" panose="02020603050405020304" pitchFamily="18" charset="0"/>
                <a:cs typeface="Times New Roman" panose="02020603050405020304" pitchFamily="18" charset="0"/>
              </a:rPr>
              <a:t> denir.</a:t>
            </a:r>
          </a:p>
        </p:txBody>
      </p:sp>
    </p:spTree>
    <p:extLst>
      <p:ext uri="{BB962C8B-B14F-4D97-AF65-F5344CB8AC3E}">
        <p14:creationId xmlns:p14="http://schemas.microsoft.com/office/powerpoint/2010/main" val="13177816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43136"/>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25</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480240" y="1664452"/>
            <a:ext cx="3785011" cy="523220"/>
          </a:xfrm>
          <a:prstGeom prst="rect">
            <a:avLst/>
          </a:prstGeom>
          <a:noFill/>
        </p:spPr>
        <p:txBody>
          <a:bodyPr wrap="none" rtlCol="0">
            <a:spAutoFit/>
          </a:bodyPr>
          <a:lstStyle/>
          <a:p>
            <a:r>
              <a:rPr lang="tr-TR" sz="28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ÇÖKÜNTÜ DEPREM:</a:t>
            </a:r>
          </a:p>
        </p:txBody>
      </p:sp>
      <p:sp>
        <p:nvSpPr>
          <p:cNvPr id="2" name="Dikdörtgen 1"/>
          <p:cNvSpPr/>
          <p:nvPr/>
        </p:nvSpPr>
        <p:spPr>
          <a:xfrm>
            <a:off x="962111" y="2602994"/>
            <a:ext cx="10651391" cy="1229632"/>
          </a:xfrm>
          <a:prstGeom prst="rect">
            <a:avLst/>
          </a:prstGeom>
        </p:spPr>
        <p:txBody>
          <a:bodyPr wrap="square">
            <a:spAutoFit/>
          </a:bodyPr>
          <a:lstStyle/>
          <a:p>
            <a:pPr algn="just">
              <a:lnSpc>
                <a:spcPct val="200000"/>
              </a:lnSpc>
              <a:spcBef>
                <a:spcPct val="20000"/>
              </a:spcBef>
              <a:buClr>
                <a:srgbClr val="66CCFF"/>
              </a:buClr>
              <a:buSzPct val="120000"/>
            </a:pPr>
            <a:r>
              <a:rPr lang="tr-TR" altLang="tr-TR" sz="2000" dirty="0" smtClean="0">
                <a:latin typeface="Times New Roman" panose="02020603050405020304" pitchFamily="18" charset="0"/>
                <a:cs typeface="Times New Roman" panose="02020603050405020304" pitchFamily="18" charset="0"/>
              </a:rPr>
              <a:t>       </a:t>
            </a:r>
            <a:r>
              <a:rPr lang="tr-TR" altLang="tr-TR" sz="2000" dirty="0">
                <a:latin typeface="Times New Roman" panose="02020603050405020304" pitchFamily="18" charset="0"/>
                <a:cs typeface="Times New Roman" panose="02020603050405020304" pitchFamily="18" charset="0"/>
              </a:rPr>
              <a:t>Yer altındaki boşlukların (mağara), kömür ocaklarında galerilerin, tuz ve jipsli arazilerde erime sonucu oluşan boşlukların tavanlarının çökmesi ile oluşan depremlere </a:t>
            </a:r>
            <a:r>
              <a:rPr lang="tr-TR" altLang="tr-TR" sz="2000" b="1" dirty="0">
                <a:latin typeface="Times New Roman" panose="02020603050405020304" pitchFamily="18" charset="0"/>
                <a:cs typeface="Times New Roman" panose="02020603050405020304" pitchFamily="18" charset="0"/>
              </a:rPr>
              <a:t>çöküntü depremleri </a:t>
            </a:r>
            <a:r>
              <a:rPr lang="tr-TR" altLang="tr-TR" sz="2000" dirty="0">
                <a:latin typeface="Times New Roman" panose="02020603050405020304" pitchFamily="18" charset="0"/>
                <a:cs typeface="Times New Roman" panose="02020603050405020304" pitchFamily="18" charset="0"/>
              </a:rPr>
              <a:t>denir.</a:t>
            </a:r>
          </a:p>
        </p:txBody>
      </p:sp>
    </p:spTree>
    <p:extLst>
      <p:ext uri="{BB962C8B-B14F-4D97-AF65-F5344CB8AC3E}">
        <p14:creationId xmlns:p14="http://schemas.microsoft.com/office/powerpoint/2010/main" val="6808093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26</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95571" y="1695906"/>
            <a:ext cx="3935693" cy="523220"/>
          </a:xfrm>
          <a:prstGeom prst="rect">
            <a:avLst/>
          </a:prstGeom>
          <a:noFill/>
        </p:spPr>
        <p:txBody>
          <a:bodyPr wrap="none" rtlCol="0">
            <a:spAutoFit/>
          </a:bodyPr>
          <a:lstStyle/>
          <a:p>
            <a:r>
              <a:rPr lang="tr-TR" sz="28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KITA HAREKETLERİ:</a:t>
            </a:r>
          </a:p>
        </p:txBody>
      </p:sp>
      <p:sp>
        <p:nvSpPr>
          <p:cNvPr id="2" name="Dikdörtgen 1"/>
          <p:cNvSpPr/>
          <p:nvPr/>
        </p:nvSpPr>
        <p:spPr>
          <a:xfrm>
            <a:off x="1087395" y="2401965"/>
            <a:ext cx="10651391" cy="2363724"/>
          </a:xfrm>
          <a:prstGeom prst="rect">
            <a:avLst/>
          </a:prstGeom>
        </p:spPr>
        <p:txBody>
          <a:bodyPr wrap="square">
            <a:spAutoFit/>
          </a:bodyPr>
          <a:lstStyle/>
          <a:p>
            <a:pPr algn="just">
              <a:lnSpc>
                <a:spcPct val="200000"/>
              </a:lnSpc>
              <a:spcBef>
                <a:spcPct val="20000"/>
              </a:spcBef>
              <a:buClr>
                <a:srgbClr val="66CCFF"/>
              </a:buClr>
              <a:buSzPct val="120000"/>
            </a:pPr>
            <a:r>
              <a:rPr lang="tr-TR" altLang="tr-TR" dirty="0">
                <a:latin typeface="Times New Roman" panose="02020603050405020304" pitchFamily="18" charset="0"/>
                <a:cs typeface="Times New Roman" panose="02020603050405020304" pitchFamily="18" charset="0"/>
              </a:rPr>
              <a:t>Kıtaların, bütün jeoloji evrimi boyunca hep aynı yerde bugünkü durumlarında olmadıkları, zaman zaman birleşerek veya birbirlerinden ayrılarak, yüzlerce hatta binlerce kilometre hareket ettikleri fikri bilim adamları tarafından ileri sürülmüştür. </a:t>
            </a:r>
          </a:p>
          <a:p>
            <a:pPr algn="just">
              <a:lnSpc>
                <a:spcPct val="200000"/>
              </a:lnSpc>
              <a:spcBef>
                <a:spcPct val="20000"/>
              </a:spcBef>
              <a:buClr>
                <a:srgbClr val="66CCFF"/>
              </a:buClr>
              <a:buSzPct val="120000"/>
            </a:pPr>
            <a:endParaRPr lang="tr-TR" altLang="tr-TR" dirty="0">
              <a:latin typeface="Times New Roman" panose="02020603050405020304" pitchFamily="18" charset="0"/>
              <a:cs typeface="Times New Roman" panose="02020603050405020304" pitchFamily="18" charset="0"/>
            </a:endParaRPr>
          </a:p>
        </p:txBody>
      </p:sp>
      <p:pic>
        <p:nvPicPr>
          <p:cNvPr id="8" name="6 Resim" descr="5c3b6a29[1].gif"/>
          <p:cNvPicPr>
            <a:picLocks noChangeAspect="1"/>
          </p:cNvPicPr>
          <p:nvPr/>
        </p:nvPicPr>
        <p:blipFill>
          <a:blip r:embed="rId3"/>
          <a:srcRect/>
          <a:stretch>
            <a:fillRect/>
          </a:stretch>
        </p:blipFill>
        <p:spPr bwMode="auto">
          <a:xfrm>
            <a:off x="4085968" y="3023286"/>
            <a:ext cx="6450228" cy="3484606"/>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val="35149423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27</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62619" y="1623204"/>
            <a:ext cx="4321439" cy="523220"/>
          </a:xfrm>
          <a:prstGeom prst="rect">
            <a:avLst/>
          </a:prstGeom>
          <a:noFill/>
        </p:spPr>
        <p:txBody>
          <a:bodyPr wrap="none" rtlCol="0">
            <a:spAutoFit/>
          </a:bodyPr>
          <a:lstStyle/>
          <a:p>
            <a:r>
              <a:rPr lang="tr-TR" sz="28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LEVHA HAREKETLERİ:</a:t>
            </a:r>
          </a:p>
        </p:txBody>
      </p:sp>
      <p:sp>
        <p:nvSpPr>
          <p:cNvPr id="2" name="Dikdörtgen 1"/>
          <p:cNvSpPr/>
          <p:nvPr/>
        </p:nvSpPr>
        <p:spPr>
          <a:xfrm>
            <a:off x="797356" y="2072633"/>
            <a:ext cx="10488482" cy="1809726"/>
          </a:xfrm>
          <a:prstGeom prst="rect">
            <a:avLst/>
          </a:prstGeom>
        </p:spPr>
        <p:txBody>
          <a:bodyPr wrap="square">
            <a:spAutoFit/>
          </a:bodyPr>
          <a:lstStyle/>
          <a:p>
            <a:pPr indent="541338">
              <a:lnSpc>
                <a:spcPct val="200000"/>
              </a:lnSpc>
              <a:spcBef>
                <a:spcPct val="20000"/>
              </a:spcBef>
              <a:buClr>
                <a:srgbClr val="66CCFF"/>
              </a:buClr>
              <a:buSzPct val="120000"/>
            </a:pPr>
            <a:r>
              <a:rPr lang="tr-TR" altLang="tr-TR" dirty="0" smtClean="0">
                <a:latin typeface="Times New Roman" panose="02020603050405020304" pitchFamily="18" charset="0"/>
                <a:cs typeface="Times New Roman" panose="02020603050405020304" pitchFamily="18" charset="0"/>
              </a:rPr>
              <a:t>       </a:t>
            </a:r>
            <a:r>
              <a:rPr lang="tr-TR" altLang="tr-TR" dirty="0">
                <a:latin typeface="Times New Roman" panose="02020603050405020304" pitchFamily="18" charset="0"/>
                <a:cs typeface="Times New Roman" panose="02020603050405020304" pitchFamily="18" charset="0"/>
              </a:rPr>
              <a:t>Dünya’nın yüzeyi kesintisizmiş gibi görünmesine rağmen, dev boyuttaki birbirine geçen parçalardan </a:t>
            </a:r>
            <a:r>
              <a:rPr lang="tr-TR" altLang="tr-TR" dirty="0" smtClean="0">
                <a:latin typeface="Times New Roman" panose="02020603050405020304" pitchFamily="18" charset="0"/>
                <a:cs typeface="Times New Roman" panose="02020603050405020304" pitchFamily="18" charset="0"/>
              </a:rPr>
              <a:t>oluşmaktadır</a:t>
            </a:r>
            <a:r>
              <a:rPr lang="tr-TR" altLang="tr-TR" dirty="0">
                <a:latin typeface="Times New Roman" panose="02020603050405020304" pitchFamily="18" charset="0"/>
                <a:cs typeface="Times New Roman" panose="02020603050405020304" pitchFamily="18" charset="0"/>
              </a:rPr>
              <a:t>. Bu parçaların her birine </a:t>
            </a:r>
            <a:r>
              <a:rPr lang="tr-TR" altLang="tr-TR" b="1" dirty="0">
                <a:latin typeface="Times New Roman" panose="02020603050405020304" pitchFamily="18" charset="0"/>
                <a:cs typeface="Times New Roman" panose="02020603050405020304" pitchFamily="18" charset="0"/>
              </a:rPr>
              <a:t>levha</a:t>
            </a:r>
            <a:r>
              <a:rPr lang="tr-TR" altLang="tr-TR" dirty="0">
                <a:latin typeface="Times New Roman" panose="02020603050405020304" pitchFamily="18" charset="0"/>
                <a:cs typeface="Times New Roman" panose="02020603050405020304" pitchFamily="18" charset="0"/>
              </a:rPr>
              <a:t> denir. </a:t>
            </a:r>
          </a:p>
          <a:p>
            <a:pPr>
              <a:lnSpc>
                <a:spcPct val="200000"/>
              </a:lnSpc>
              <a:spcBef>
                <a:spcPct val="20000"/>
              </a:spcBef>
              <a:buClr>
                <a:srgbClr val="66CCFF"/>
              </a:buClr>
              <a:buSzPct val="120000"/>
            </a:pPr>
            <a:endParaRPr lang="tr-TR" altLang="tr-TR" dirty="0">
              <a:latin typeface="Times New Roman" panose="02020603050405020304" pitchFamily="18" charset="0"/>
              <a:cs typeface="Times New Roman" panose="02020603050405020304" pitchFamily="18" charset="0"/>
            </a:endParaRPr>
          </a:p>
        </p:txBody>
      </p:sp>
      <p:pic>
        <p:nvPicPr>
          <p:cNvPr id="8" name="Picture 2" descr="http://www.cografyam.org/images/LGS_LYS/ygs_lys_resim/levhalar15h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692" y="3196281"/>
            <a:ext cx="10569146" cy="331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4246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30" y="6318422"/>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28</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786779" y="2313443"/>
            <a:ext cx="10651391" cy="2934458"/>
          </a:xfrm>
          <a:prstGeom prst="rect">
            <a:avLst/>
          </a:prstGeom>
        </p:spPr>
        <p:txBody>
          <a:bodyPr wrap="square">
            <a:spAutoFit/>
          </a:bodyPr>
          <a:lstStyle/>
          <a:p>
            <a:pPr indent="541338" algn="just">
              <a:lnSpc>
                <a:spcPct val="200000"/>
              </a:lnSpc>
            </a:pPr>
            <a:r>
              <a:rPr lang="tr-TR" altLang="tr-TR" sz="2400" dirty="0">
                <a:latin typeface="Times New Roman" panose="02020603050405020304" pitchFamily="18" charset="0"/>
                <a:cs typeface="Times New Roman" panose="02020603050405020304" pitchFamily="18" charset="0"/>
              </a:rPr>
              <a:t>Yer kabuğunu oluşturan okyanus ve kıta parçaları (ki bunlara “levha” diyoruz), bir gölün üzerine serpiştirilmiş sallar gibi birbirlerine çarparlar, birbirlerinin altına girerler veya birbirlerine sürtünüp, sıyırarak hareket ederler. Hareket hızları, yılda 3 cm ila 15 cm arasındadır.</a:t>
            </a:r>
          </a:p>
        </p:txBody>
      </p:sp>
    </p:spTree>
    <p:extLst>
      <p:ext uri="{BB962C8B-B14F-4D97-AF65-F5344CB8AC3E}">
        <p14:creationId xmlns:p14="http://schemas.microsoft.com/office/powerpoint/2010/main" val="34238981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50594" y="6334898"/>
            <a:ext cx="31290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2</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669711" y="1848724"/>
            <a:ext cx="936667" cy="400110"/>
          </a:xfrm>
          <a:prstGeom prst="rect">
            <a:avLst/>
          </a:prstGeom>
          <a:noFill/>
        </p:spPr>
        <p:txBody>
          <a:bodyPr wrap="none" rtlCol="0">
            <a:spAutoFit/>
          </a:bodyPr>
          <a:lstStyle/>
          <a:p>
            <a:r>
              <a:rPr lang="tr-TR" sz="20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AFET:</a:t>
            </a:r>
          </a:p>
        </p:txBody>
      </p:sp>
      <p:sp>
        <p:nvSpPr>
          <p:cNvPr id="2" name="Dikdörtgen 1"/>
          <p:cNvSpPr/>
          <p:nvPr/>
        </p:nvSpPr>
        <p:spPr>
          <a:xfrm>
            <a:off x="1112109" y="2511151"/>
            <a:ext cx="10651391" cy="1754326"/>
          </a:xfrm>
          <a:prstGeom prst="rect">
            <a:avLst/>
          </a:prstGeom>
        </p:spPr>
        <p:txBody>
          <a:bodyPr wrap="square">
            <a:spAutoFit/>
          </a:bodyPr>
          <a:lstStyle/>
          <a:p>
            <a:pPr algn="just">
              <a:lnSpc>
                <a:spcPct val="200000"/>
              </a:lnSpc>
              <a:spcBef>
                <a:spcPct val="50000"/>
              </a:spcBef>
            </a:pPr>
            <a:r>
              <a:rPr lang="tr-TR" altLang="tr-TR" dirty="0" smtClean="0">
                <a:latin typeface="Times New Roman" panose="02020603050405020304" pitchFamily="18" charset="0"/>
                <a:cs typeface="Times New Roman" panose="02020603050405020304" pitchFamily="18" charset="0"/>
              </a:rPr>
              <a:t>       Ne </a:t>
            </a:r>
            <a:r>
              <a:rPr lang="tr-TR" altLang="tr-TR" dirty="0">
                <a:latin typeface="Times New Roman" panose="02020603050405020304" pitchFamily="18" charset="0"/>
                <a:cs typeface="Times New Roman" panose="02020603050405020304" pitchFamily="18" charset="0"/>
              </a:rPr>
              <a:t>zaman, nerede ve nasıl olacağı önceden kesin olarak bilinmeyen, insan için </a:t>
            </a:r>
            <a:r>
              <a:rPr lang="tr-TR" altLang="tr-TR" b="1" dirty="0">
                <a:latin typeface="Times New Roman" panose="02020603050405020304" pitchFamily="18" charset="0"/>
                <a:cs typeface="Times New Roman" panose="02020603050405020304" pitchFamily="18" charset="0"/>
              </a:rPr>
              <a:t>fiziksel, ekonomik ve sosyal </a:t>
            </a:r>
            <a:r>
              <a:rPr lang="tr-TR" altLang="tr-TR" dirty="0">
                <a:latin typeface="Times New Roman" panose="02020603050405020304" pitchFamily="18" charset="0"/>
                <a:cs typeface="Times New Roman" panose="02020603050405020304" pitchFamily="18" charset="0"/>
              </a:rPr>
              <a:t>kayıplar meydana getiren, normal yaşamı ve insan faaliyetlerini kesintiye uğratarak veya durdurarak olumsuz etkileyen </a:t>
            </a:r>
            <a:r>
              <a:rPr lang="tr-TR" altLang="tr-TR" b="1" dirty="0">
                <a:latin typeface="Times New Roman" panose="02020603050405020304" pitchFamily="18" charset="0"/>
                <a:cs typeface="Times New Roman" panose="02020603050405020304" pitchFamily="18" charset="0"/>
              </a:rPr>
              <a:t>doğal, teknolojik ve insan kökenli </a:t>
            </a:r>
            <a:r>
              <a:rPr lang="tr-TR" altLang="tr-TR" dirty="0">
                <a:latin typeface="Times New Roman" panose="02020603050405020304" pitchFamily="18" charset="0"/>
                <a:cs typeface="Times New Roman" panose="02020603050405020304" pitchFamily="18" charset="0"/>
              </a:rPr>
              <a:t>olaylara  </a:t>
            </a:r>
            <a:r>
              <a:rPr lang="tr-TR" altLang="tr-TR" b="1" dirty="0">
                <a:latin typeface="Times New Roman" panose="02020603050405020304" pitchFamily="18" charset="0"/>
                <a:cs typeface="Times New Roman" panose="02020603050405020304" pitchFamily="18" charset="0"/>
              </a:rPr>
              <a:t>afet</a:t>
            </a:r>
            <a:r>
              <a:rPr lang="tr-TR" altLang="tr-TR" dirty="0">
                <a:latin typeface="Times New Roman" panose="02020603050405020304" pitchFamily="18" charset="0"/>
                <a:cs typeface="Times New Roman" panose="02020603050405020304" pitchFamily="18" charset="0"/>
              </a:rPr>
              <a:t>  denir. </a:t>
            </a:r>
          </a:p>
        </p:txBody>
      </p:sp>
    </p:spTree>
    <p:extLst>
      <p:ext uri="{BB962C8B-B14F-4D97-AF65-F5344CB8AC3E}">
        <p14:creationId xmlns:p14="http://schemas.microsoft.com/office/powerpoint/2010/main" val="10804377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29</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461569" y="1603810"/>
            <a:ext cx="5650906" cy="461665"/>
          </a:xfrm>
          <a:prstGeom prst="rect">
            <a:avLst/>
          </a:prstGeom>
          <a:noFill/>
        </p:spPr>
        <p:txBody>
          <a:bodyPr wrap="none"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DEPREM(SİSMİK-ŞOK) DALGALARI:</a:t>
            </a:r>
          </a:p>
        </p:txBody>
      </p:sp>
      <p:sp>
        <p:nvSpPr>
          <p:cNvPr id="2" name="Dikdörtgen 1"/>
          <p:cNvSpPr/>
          <p:nvPr/>
        </p:nvSpPr>
        <p:spPr>
          <a:xfrm>
            <a:off x="848600" y="2189874"/>
            <a:ext cx="10651391" cy="1351267"/>
          </a:xfrm>
          <a:prstGeom prst="rect">
            <a:avLst/>
          </a:prstGeom>
        </p:spPr>
        <p:txBody>
          <a:bodyPr wrap="square">
            <a:spAutoFit/>
          </a:bodyPr>
          <a:lstStyle/>
          <a:p>
            <a:pPr marL="342900" indent="-342900" algn="just">
              <a:lnSpc>
                <a:spcPct val="150000"/>
              </a:lnSpc>
              <a:spcBef>
                <a:spcPct val="20000"/>
              </a:spcBef>
              <a:buClr>
                <a:srgbClr val="66CCFF"/>
              </a:buClr>
              <a:buSzPct val="120000"/>
              <a:buFont typeface="+mj-lt"/>
              <a:buAutoNum type="arabicPeriod"/>
            </a:pPr>
            <a:r>
              <a:rPr lang="tr-TR" altLang="tr-TR" dirty="0">
                <a:latin typeface="Calibri" pitchFamily="34" charset="0"/>
              </a:rPr>
              <a:t>Deprem dalgaları içinden geçtikleri kayalarda değişik titreşimler oluştururlar.</a:t>
            </a:r>
          </a:p>
          <a:p>
            <a:pPr marL="342900" indent="-342900" algn="just">
              <a:lnSpc>
                <a:spcPct val="150000"/>
              </a:lnSpc>
              <a:spcBef>
                <a:spcPct val="20000"/>
              </a:spcBef>
              <a:buClr>
                <a:srgbClr val="66CCFF"/>
              </a:buClr>
              <a:buSzPct val="120000"/>
              <a:buFont typeface="+mj-lt"/>
              <a:buAutoNum type="arabicPeriod"/>
            </a:pPr>
            <a:r>
              <a:rPr lang="tr-TR" altLang="tr-TR" dirty="0">
                <a:latin typeface="Calibri" pitchFamily="34" charset="0"/>
              </a:rPr>
              <a:t>Depremin başlangıcından bitimine kadar arazide meydana gelen sismik dalgaların yayılış şekilleri ve yaratacağı hasarlar farklılık göstermektedir.</a:t>
            </a: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5302" y="3609391"/>
            <a:ext cx="8176179" cy="29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4298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1166"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30</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89670" y="1659856"/>
            <a:ext cx="2231124" cy="523220"/>
          </a:xfrm>
          <a:prstGeom prst="rect">
            <a:avLst/>
          </a:prstGeom>
          <a:noFill/>
        </p:spPr>
        <p:txBody>
          <a:bodyPr wrap="none" rtlCol="0">
            <a:spAutoFit/>
          </a:bodyPr>
          <a:lstStyle/>
          <a:p>
            <a:r>
              <a:rPr lang="tr-TR" sz="28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P DALGASI:</a:t>
            </a:r>
          </a:p>
        </p:txBody>
      </p:sp>
      <p:sp>
        <p:nvSpPr>
          <p:cNvPr id="2" name="Dikdörtgen 1"/>
          <p:cNvSpPr/>
          <p:nvPr/>
        </p:nvSpPr>
        <p:spPr>
          <a:xfrm>
            <a:off x="294712" y="2183076"/>
            <a:ext cx="11327027" cy="646331"/>
          </a:xfrm>
          <a:prstGeom prst="rect">
            <a:avLst/>
          </a:prstGeom>
        </p:spPr>
        <p:txBody>
          <a:bodyPr wrap="square">
            <a:spAutoFit/>
          </a:bodyPr>
          <a:lstStyle/>
          <a:p>
            <a:pPr indent="541338" algn="just">
              <a:lnSpc>
                <a:spcPct val="200000"/>
              </a:lnSpc>
              <a:spcBef>
                <a:spcPct val="20000"/>
              </a:spcBef>
              <a:buClr>
                <a:srgbClr val="66CCFF"/>
              </a:buClr>
              <a:buSzPct val="120000"/>
            </a:pPr>
            <a:r>
              <a:rPr lang="tr-TR" altLang="tr-TR" dirty="0" smtClean="0">
                <a:latin typeface="Times New Roman" panose="02020603050405020304" pitchFamily="18" charset="0"/>
                <a:cs typeface="Times New Roman" panose="02020603050405020304" pitchFamily="18" charset="0"/>
              </a:rPr>
              <a:t>       </a:t>
            </a:r>
            <a:r>
              <a:rPr lang="tr-TR" altLang="tr-TR" dirty="0">
                <a:latin typeface="Times New Roman" panose="02020603050405020304" pitchFamily="18" charset="0"/>
                <a:cs typeface="Times New Roman" panose="02020603050405020304" pitchFamily="18" charset="0"/>
              </a:rPr>
              <a:t>Odak noktasından başlayıp her doğrultuda yayılan ilk sismik dalgaya </a:t>
            </a:r>
            <a:r>
              <a:rPr lang="tr-TR" altLang="tr-TR" b="1" dirty="0">
                <a:latin typeface="Times New Roman" panose="02020603050405020304" pitchFamily="18" charset="0"/>
                <a:cs typeface="Times New Roman" panose="02020603050405020304" pitchFamily="18" charset="0"/>
              </a:rPr>
              <a:t>P (</a:t>
            </a:r>
            <a:r>
              <a:rPr lang="tr-TR" altLang="tr-TR" b="1" dirty="0" err="1">
                <a:latin typeface="Times New Roman" panose="02020603050405020304" pitchFamily="18" charset="0"/>
                <a:cs typeface="Times New Roman" panose="02020603050405020304" pitchFamily="18" charset="0"/>
              </a:rPr>
              <a:t>Primary</a:t>
            </a:r>
            <a:r>
              <a:rPr lang="tr-TR" altLang="tr-TR" b="1" dirty="0">
                <a:latin typeface="Times New Roman" panose="02020603050405020304" pitchFamily="18" charset="0"/>
                <a:cs typeface="Times New Roman" panose="02020603050405020304" pitchFamily="18" charset="0"/>
              </a:rPr>
              <a:t> - Birincil) Dalgası </a:t>
            </a:r>
            <a:r>
              <a:rPr lang="tr-TR" altLang="tr-TR" dirty="0">
                <a:latin typeface="Times New Roman" panose="02020603050405020304" pitchFamily="18" charset="0"/>
                <a:cs typeface="Times New Roman" panose="02020603050405020304" pitchFamily="18" charset="0"/>
              </a:rPr>
              <a:t>denir.</a:t>
            </a: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626" y="2909920"/>
            <a:ext cx="8493339" cy="334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63840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1167"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31</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593125" y="1669886"/>
            <a:ext cx="10651391" cy="1809726"/>
          </a:xfrm>
          <a:prstGeom prst="rect">
            <a:avLst/>
          </a:prstGeom>
        </p:spPr>
        <p:txBody>
          <a:bodyPr wrap="square">
            <a:spAutoFit/>
          </a:bodyPr>
          <a:lstStyle/>
          <a:p>
            <a:pPr algn="just">
              <a:lnSpc>
                <a:spcPct val="200000"/>
              </a:lnSpc>
              <a:spcBef>
                <a:spcPct val="20000"/>
              </a:spcBef>
              <a:buClr>
                <a:srgbClr val="66CCFF"/>
              </a:buClr>
              <a:buSzPct val="120000"/>
            </a:pPr>
            <a:r>
              <a:rPr lang="tr-TR" altLang="tr-TR" dirty="0">
                <a:latin typeface="Times New Roman" panose="02020603050405020304" pitchFamily="18" charset="0"/>
                <a:cs typeface="Times New Roman" panose="02020603050405020304" pitchFamily="18" charset="0"/>
              </a:rPr>
              <a:t>P Dalgasının yayılma hızı 4-7 km/</a:t>
            </a:r>
            <a:r>
              <a:rPr lang="tr-TR" altLang="tr-TR" dirty="0" err="1">
                <a:latin typeface="Times New Roman" panose="02020603050405020304" pitchFamily="18" charset="0"/>
                <a:cs typeface="Times New Roman" panose="02020603050405020304" pitchFamily="18" charset="0"/>
              </a:rPr>
              <a:t>sn</a:t>
            </a:r>
            <a:r>
              <a:rPr lang="tr-TR" altLang="tr-TR" dirty="0">
                <a:latin typeface="Times New Roman" panose="02020603050405020304" pitchFamily="18" charset="0"/>
                <a:cs typeface="Times New Roman" panose="02020603050405020304" pitchFamily="18" charset="0"/>
              </a:rPr>
              <a:t> civarındadır. Bu hareket katı, sıvı ve hava ortamında ilerleyebilir. İçinden geçtikleri kayaları sıkıştırır ve gererler. </a:t>
            </a:r>
          </a:p>
          <a:p>
            <a:pPr algn="just">
              <a:lnSpc>
                <a:spcPct val="200000"/>
              </a:lnSpc>
              <a:spcBef>
                <a:spcPct val="20000"/>
              </a:spcBef>
              <a:buClr>
                <a:srgbClr val="66CCFF"/>
              </a:buClr>
              <a:buSzPct val="120000"/>
            </a:pPr>
            <a:endParaRPr lang="tr-TR" altLang="tr-TR" dirty="0">
              <a:latin typeface="Times New Roman" panose="02020603050405020304" pitchFamily="18" charset="0"/>
              <a:cs typeface="Times New Roman" panose="02020603050405020304" pitchFamily="18" charset="0"/>
            </a:endParaRPr>
          </a:p>
        </p:txBody>
      </p:sp>
      <p:pic>
        <p:nvPicPr>
          <p:cNvPr id="8" name="8 Resim" descr="pWav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125" y="2870215"/>
            <a:ext cx="10503243" cy="345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3515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1167"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32</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786779" y="1392713"/>
            <a:ext cx="10651391" cy="1384995"/>
          </a:xfrm>
          <a:prstGeom prst="rect">
            <a:avLst/>
          </a:prstGeom>
        </p:spPr>
        <p:txBody>
          <a:bodyPr wrap="square">
            <a:spAutoFit/>
          </a:bodyPr>
          <a:lstStyle/>
          <a:p>
            <a:pPr algn="just" defTabSz="541338">
              <a:lnSpc>
                <a:spcPct val="200000"/>
              </a:lnSpc>
              <a:spcBef>
                <a:spcPct val="20000"/>
              </a:spcBef>
              <a:buClr>
                <a:srgbClr val="66CCFF"/>
              </a:buClr>
              <a:buSzPct val="120000"/>
            </a:pPr>
            <a:r>
              <a:rPr lang="tr-TR" altLang="tr-TR" sz="2000" dirty="0" smtClean="0">
                <a:latin typeface="Times New Roman" panose="02020603050405020304" pitchFamily="18" charset="0"/>
                <a:cs typeface="Times New Roman" panose="02020603050405020304" pitchFamily="18" charset="0"/>
              </a:rPr>
              <a:t>       </a:t>
            </a:r>
            <a:r>
              <a:rPr lang="tr-TR" altLang="tr-TR" sz="2000" dirty="0">
                <a:latin typeface="Times New Roman" panose="02020603050405020304" pitchFamily="18" charset="0"/>
                <a:cs typeface="Times New Roman" panose="02020603050405020304" pitchFamily="18" charset="0"/>
              </a:rPr>
              <a:t>Bu hareketi, bir ucu sabit bir yayın diğer ucunun çekip </a:t>
            </a:r>
            <a:r>
              <a:rPr lang="tr-TR" altLang="tr-TR" sz="2400" dirty="0">
                <a:latin typeface="Times New Roman" panose="02020603050405020304" pitchFamily="18" charset="0"/>
                <a:cs typeface="Times New Roman" panose="02020603050405020304" pitchFamily="18" charset="0"/>
              </a:rPr>
              <a:t>bırakıldığında</a:t>
            </a:r>
            <a:r>
              <a:rPr lang="tr-TR" altLang="tr-TR" sz="2000" dirty="0">
                <a:latin typeface="Times New Roman" panose="02020603050405020304" pitchFamily="18" charset="0"/>
                <a:cs typeface="Times New Roman" panose="02020603050405020304" pitchFamily="18" charset="0"/>
              </a:rPr>
              <a:t> yayın yaptığı harekete benzetebiliriz.</a:t>
            </a:r>
          </a:p>
        </p:txBody>
      </p:sp>
      <p:pic>
        <p:nvPicPr>
          <p:cNvPr id="8" name="5 Resim" descr="__d_hereketi_images_IMG00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743" y="2318784"/>
            <a:ext cx="10890248" cy="3801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4139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30"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33</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636400" y="1603810"/>
            <a:ext cx="1939955" cy="461665"/>
          </a:xfrm>
          <a:prstGeom prst="rect">
            <a:avLst/>
          </a:prstGeom>
          <a:noFill/>
        </p:spPr>
        <p:txBody>
          <a:bodyPr wrap="none"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S DALGASI:</a:t>
            </a:r>
          </a:p>
        </p:txBody>
      </p:sp>
      <p:sp>
        <p:nvSpPr>
          <p:cNvPr id="2" name="Dikdörtgen 1"/>
          <p:cNvSpPr/>
          <p:nvPr/>
        </p:nvSpPr>
        <p:spPr>
          <a:xfrm>
            <a:off x="395416" y="2062734"/>
            <a:ext cx="11796584" cy="588046"/>
          </a:xfrm>
          <a:prstGeom prst="rect">
            <a:avLst/>
          </a:prstGeom>
        </p:spPr>
        <p:txBody>
          <a:bodyPr wrap="square">
            <a:spAutoFit/>
          </a:bodyPr>
          <a:lstStyle/>
          <a:p>
            <a:pPr algn="just" defTabSz="541338">
              <a:lnSpc>
                <a:spcPct val="200000"/>
              </a:lnSpc>
              <a:spcBef>
                <a:spcPct val="20000"/>
              </a:spcBef>
              <a:buClr>
                <a:srgbClr val="66CCFF"/>
              </a:buClr>
              <a:buSzPct val="120000"/>
            </a:pPr>
            <a:r>
              <a:rPr lang="tr-TR" altLang="tr-TR" sz="1900" dirty="0" smtClean="0">
                <a:latin typeface="Times New Roman" panose="02020603050405020304" pitchFamily="18" charset="0"/>
                <a:cs typeface="Times New Roman" panose="02020603050405020304" pitchFamily="18" charset="0"/>
              </a:rPr>
              <a:t>       </a:t>
            </a:r>
            <a:r>
              <a:rPr lang="tr-TR" altLang="tr-TR" sz="1900" dirty="0">
                <a:latin typeface="Times New Roman" panose="02020603050405020304" pitchFamily="18" charset="0"/>
                <a:cs typeface="Times New Roman" panose="02020603050405020304" pitchFamily="18" charset="0"/>
              </a:rPr>
              <a:t>Zemindeki ikinci tip sismik dalgalar S (</a:t>
            </a:r>
            <a:r>
              <a:rPr lang="tr-TR" altLang="tr-TR" sz="1900" dirty="0" err="1">
                <a:latin typeface="Times New Roman" panose="02020603050405020304" pitchFamily="18" charset="0"/>
                <a:cs typeface="Times New Roman" panose="02020603050405020304" pitchFamily="18" charset="0"/>
              </a:rPr>
              <a:t>Secondary</a:t>
            </a:r>
            <a:r>
              <a:rPr lang="tr-TR" altLang="tr-TR" sz="1900" dirty="0">
                <a:latin typeface="Times New Roman" panose="02020603050405020304" pitchFamily="18" charset="0"/>
                <a:cs typeface="Times New Roman" panose="02020603050405020304" pitchFamily="18" charset="0"/>
              </a:rPr>
              <a:t> - İkincil) Dalgaları olup, yapılara P Dalgasından sonra ulaşır.</a:t>
            </a:r>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377" y="2878871"/>
            <a:ext cx="8703668" cy="345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8479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1167" y="6343136"/>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34</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356075" y="1651016"/>
            <a:ext cx="11512799" cy="1200329"/>
          </a:xfrm>
          <a:prstGeom prst="rect">
            <a:avLst/>
          </a:prstGeom>
        </p:spPr>
        <p:txBody>
          <a:bodyPr wrap="square">
            <a:spAutoFit/>
          </a:bodyPr>
          <a:lstStyle/>
          <a:p>
            <a:pPr algn="just" defTabSz="541338">
              <a:lnSpc>
                <a:spcPct val="200000"/>
              </a:lnSpc>
              <a:spcBef>
                <a:spcPct val="20000"/>
              </a:spcBef>
              <a:buClr>
                <a:srgbClr val="66CCFF"/>
              </a:buClr>
              <a:buSzPct val="120000"/>
            </a:pPr>
            <a:r>
              <a:rPr lang="tr-TR" altLang="tr-TR" dirty="0" smtClean="0">
                <a:latin typeface="Times New Roman" panose="02020603050405020304" pitchFamily="18" charset="0"/>
                <a:cs typeface="Times New Roman" panose="02020603050405020304" pitchFamily="18" charset="0"/>
              </a:rPr>
              <a:t>       </a:t>
            </a:r>
            <a:r>
              <a:rPr lang="tr-TR" altLang="tr-TR" dirty="0">
                <a:latin typeface="Times New Roman" panose="02020603050405020304" pitchFamily="18" charset="0"/>
                <a:cs typeface="Times New Roman" panose="02020603050405020304" pitchFamily="18" charset="0"/>
              </a:rPr>
              <a:t>Hareket hızı 2-6 km/</a:t>
            </a:r>
            <a:r>
              <a:rPr lang="tr-TR" altLang="tr-TR" dirty="0" err="1">
                <a:latin typeface="Times New Roman" panose="02020603050405020304" pitchFamily="18" charset="0"/>
                <a:cs typeface="Times New Roman" panose="02020603050405020304" pitchFamily="18" charset="0"/>
              </a:rPr>
              <a:t>sn</a:t>
            </a:r>
            <a:r>
              <a:rPr lang="tr-TR" altLang="tr-TR" dirty="0">
                <a:latin typeface="Times New Roman" panose="02020603050405020304" pitchFamily="18" charset="0"/>
                <a:cs typeface="Times New Roman" panose="02020603050405020304" pitchFamily="18" charset="0"/>
              </a:rPr>
              <a:t> arasındadır. S Dalgaları katı ortamlarda ilerleyebilir. Depremlerde esas hasarı S Dalgaları vermektedir. S Dalgaları kayaları aynı anda hem yukarı-aşağı, hem de iki yöne doğru hareket ettirir.</a:t>
            </a:r>
          </a:p>
        </p:txBody>
      </p:sp>
      <p:pic>
        <p:nvPicPr>
          <p:cNvPr id="8" name="5 Resim" descr="sWav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9268" y="2787927"/>
            <a:ext cx="9745910" cy="36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678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35</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197707" y="1613226"/>
            <a:ext cx="11829535" cy="707886"/>
          </a:xfrm>
          <a:prstGeom prst="rect">
            <a:avLst/>
          </a:prstGeom>
        </p:spPr>
        <p:txBody>
          <a:bodyPr wrap="square">
            <a:spAutoFit/>
          </a:bodyPr>
          <a:lstStyle/>
          <a:p>
            <a:pPr algn="just" defTabSz="541338">
              <a:lnSpc>
                <a:spcPct val="200000"/>
              </a:lnSpc>
              <a:spcBef>
                <a:spcPct val="20000"/>
              </a:spcBef>
              <a:buClr>
                <a:srgbClr val="66CCFF"/>
              </a:buClr>
              <a:buSzPct val="120000"/>
            </a:pPr>
            <a:r>
              <a:rPr lang="tr-TR" altLang="tr-TR" sz="2000" dirty="0" smtClean="0">
                <a:latin typeface="Times New Roman" panose="02020603050405020304" pitchFamily="18" charset="0"/>
                <a:cs typeface="Times New Roman" panose="02020603050405020304" pitchFamily="18" charset="0"/>
              </a:rPr>
              <a:t>       </a:t>
            </a:r>
            <a:r>
              <a:rPr lang="tr-TR" altLang="tr-TR" sz="2000" dirty="0">
                <a:latin typeface="Times New Roman" panose="02020603050405020304" pitchFamily="18" charset="0"/>
                <a:cs typeface="Times New Roman" panose="02020603050405020304" pitchFamily="18" charset="0"/>
              </a:rPr>
              <a:t>Bu hareketi, bir ucu sabit bir ipin diğer ucundan salınım yaptırıldığında ortaya çıkan harekete benzetebiliriz.</a:t>
            </a:r>
          </a:p>
        </p:txBody>
      </p:sp>
      <p:pic>
        <p:nvPicPr>
          <p:cNvPr id="8" name="6 Resim" descr="__d_hereketi_images_IMG002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3979" y="2319285"/>
            <a:ext cx="9636458" cy="414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7098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36</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87333" y="1693731"/>
            <a:ext cx="3315138" cy="461665"/>
          </a:xfrm>
          <a:prstGeom prst="rect">
            <a:avLst/>
          </a:prstGeom>
          <a:noFill/>
        </p:spPr>
        <p:txBody>
          <a:bodyPr wrap="none"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YÜZEY DALGALARI:</a:t>
            </a:r>
          </a:p>
        </p:txBody>
      </p:sp>
      <p:sp>
        <p:nvSpPr>
          <p:cNvPr id="2" name="Dikdörtgen 1"/>
          <p:cNvSpPr/>
          <p:nvPr/>
        </p:nvSpPr>
        <p:spPr>
          <a:xfrm>
            <a:off x="1070920" y="2399790"/>
            <a:ext cx="10651391" cy="2677656"/>
          </a:xfrm>
          <a:prstGeom prst="rect">
            <a:avLst/>
          </a:prstGeom>
        </p:spPr>
        <p:txBody>
          <a:bodyPr wrap="square">
            <a:spAutoFit/>
          </a:bodyPr>
          <a:lstStyle/>
          <a:p>
            <a:pPr marL="342900" indent="-342900" algn="just" defTabSz="541338">
              <a:lnSpc>
                <a:spcPct val="200000"/>
              </a:lnSpc>
              <a:spcBef>
                <a:spcPct val="20000"/>
              </a:spcBef>
              <a:buClr>
                <a:srgbClr val="66CCFF"/>
              </a:buClr>
              <a:buSzPct val="120000"/>
              <a:buFont typeface="+mj-lt"/>
              <a:buAutoNum type="arabicPeriod"/>
            </a:pPr>
            <a:r>
              <a:rPr lang="tr-TR" altLang="tr-TR" sz="2000" dirty="0">
                <a:latin typeface="Times New Roman" panose="02020603050405020304" pitchFamily="18" charset="0"/>
                <a:cs typeface="Times New Roman" panose="02020603050405020304" pitchFamily="18" charset="0"/>
              </a:rPr>
              <a:t>Odak noktasından başlayan ve üst merkeze ulaşan dalgalar, arazide ikinci bir hareket yaratır ki bu harekete </a:t>
            </a:r>
            <a:r>
              <a:rPr lang="tr-TR" altLang="tr-TR" sz="2000" b="1" dirty="0">
                <a:latin typeface="Times New Roman" panose="02020603050405020304" pitchFamily="18" charset="0"/>
                <a:cs typeface="Times New Roman" panose="02020603050405020304" pitchFamily="18" charset="0"/>
              </a:rPr>
              <a:t>yüzey dalgaları </a:t>
            </a:r>
            <a:r>
              <a:rPr lang="tr-TR" altLang="tr-TR" sz="2000" dirty="0">
                <a:latin typeface="Times New Roman" panose="02020603050405020304" pitchFamily="18" charset="0"/>
                <a:cs typeface="Times New Roman" panose="02020603050405020304" pitchFamily="18" charset="0"/>
              </a:rPr>
              <a:t>denir. </a:t>
            </a:r>
          </a:p>
          <a:p>
            <a:pPr marL="342900" indent="-342900" algn="just" defTabSz="541338">
              <a:lnSpc>
                <a:spcPct val="200000"/>
              </a:lnSpc>
              <a:spcBef>
                <a:spcPct val="20000"/>
              </a:spcBef>
              <a:buClr>
                <a:srgbClr val="66CCFF"/>
              </a:buClr>
              <a:buSzPct val="120000"/>
              <a:buFont typeface="+mj-lt"/>
              <a:buAutoNum type="arabicPeriod"/>
            </a:pPr>
            <a:r>
              <a:rPr lang="tr-TR" altLang="tr-TR" sz="2000" dirty="0">
                <a:latin typeface="Times New Roman" panose="02020603050405020304" pitchFamily="18" charset="0"/>
                <a:cs typeface="Times New Roman" panose="02020603050405020304" pitchFamily="18" charset="0"/>
              </a:rPr>
              <a:t>	Yüzey dalgaları üst merkezden her doğrultuda yayılmaya başlar. </a:t>
            </a:r>
          </a:p>
          <a:p>
            <a:pPr marL="342900" indent="-342900" algn="just" defTabSz="541338">
              <a:lnSpc>
                <a:spcPct val="200000"/>
              </a:lnSpc>
              <a:spcBef>
                <a:spcPct val="20000"/>
              </a:spcBef>
              <a:buClr>
                <a:srgbClr val="66CCFF"/>
              </a:buClr>
              <a:buSzPct val="120000"/>
              <a:buFont typeface="+mj-lt"/>
              <a:buAutoNum type="arabicPeriod"/>
            </a:pPr>
            <a:r>
              <a:rPr lang="tr-TR" altLang="tr-TR" sz="2000" dirty="0">
                <a:latin typeface="Times New Roman" panose="02020603050405020304" pitchFamily="18" charset="0"/>
                <a:cs typeface="Times New Roman" panose="02020603050405020304" pitchFamily="18" charset="0"/>
              </a:rPr>
              <a:t>	Hareket hızı P ve S Dalgalarından daha yavaştır, ancak yıkıcı etkisi daha büyüktür.</a:t>
            </a:r>
          </a:p>
        </p:txBody>
      </p:sp>
    </p:spTree>
    <p:extLst>
      <p:ext uri="{BB962C8B-B14F-4D97-AF65-F5344CB8AC3E}">
        <p14:creationId xmlns:p14="http://schemas.microsoft.com/office/powerpoint/2010/main" val="32210076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37</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488479" y="1627323"/>
            <a:ext cx="3181640" cy="523220"/>
          </a:xfrm>
          <a:prstGeom prst="rect">
            <a:avLst/>
          </a:prstGeom>
          <a:noFill/>
        </p:spPr>
        <p:txBody>
          <a:bodyPr wrap="none" rtlCol="0">
            <a:spAutoFit/>
          </a:bodyPr>
          <a:lstStyle/>
          <a:p>
            <a:r>
              <a:rPr lang="tr-TR" sz="28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R VE L DALGASI:</a:t>
            </a:r>
          </a:p>
        </p:txBody>
      </p:sp>
      <p:sp>
        <p:nvSpPr>
          <p:cNvPr id="2" name="Dikdörtgen 1"/>
          <p:cNvSpPr/>
          <p:nvPr/>
        </p:nvSpPr>
        <p:spPr>
          <a:xfrm>
            <a:off x="1174446" y="2150543"/>
            <a:ext cx="10651391" cy="1384995"/>
          </a:xfrm>
          <a:prstGeom prst="rect">
            <a:avLst/>
          </a:prstGeom>
        </p:spPr>
        <p:txBody>
          <a:bodyPr wrap="square">
            <a:spAutoFit/>
          </a:bodyPr>
          <a:lstStyle/>
          <a:p>
            <a:pPr>
              <a:lnSpc>
                <a:spcPct val="200000"/>
              </a:lnSpc>
              <a:spcBef>
                <a:spcPct val="20000"/>
              </a:spcBef>
              <a:buClr>
                <a:srgbClr val="66CCFF"/>
              </a:buClr>
              <a:buSzPct val="120000"/>
            </a:pPr>
            <a:r>
              <a:rPr lang="tr-TR" altLang="tr-TR" sz="2000" b="1" dirty="0" err="1" smtClean="0">
                <a:latin typeface="Times New Roman" panose="02020603050405020304" pitchFamily="18" charset="0"/>
                <a:cs typeface="Times New Roman" panose="02020603050405020304" pitchFamily="18" charset="0"/>
              </a:rPr>
              <a:t>Rayleigh</a:t>
            </a:r>
            <a:r>
              <a:rPr lang="tr-TR" altLang="tr-TR" sz="2000" b="1" dirty="0" smtClean="0">
                <a:latin typeface="Times New Roman" panose="02020603050405020304" pitchFamily="18" charset="0"/>
                <a:cs typeface="Times New Roman" panose="02020603050405020304" pitchFamily="18" charset="0"/>
              </a:rPr>
              <a:t>(R</a:t>
            </a:r>
            <a:r>
              <a:rPr lang="tr-TR" altLang="tr-TR" sz="2000" b="1" dirty="0">
                <a:latin typeface="Times New Roman" panose="02020603050405020304" pitchFamily="18" charset="0"/>
                <a:cs typeface="Times New Roman" panose="02020603050405020304" pitchFamily="18" charset="0"/>
              </a:rPr>
              <a:t>) Dalgası</a:t>
            </a:r>
            <a:r>
              <a:rPr lang="tr-TR" altLang="tr-TR" sz="2000" dirty="0">
                <a:latin typeface="Times New Roman" panose="02020603050405020304" pitchFamily="18" charset="0"/>
                <a:cs typeface="Times New Roman" panose="02020603050405020304" pitchFamily="18" charset="0"/>
              </a:rPr>
              <a:t>, denizdeki dalga hareketlerine benzer hareketi arazide yapar.  </a:t>
            </a:r>
          </a:p>
          <a:p>
            <a:pPr>
              <a:lnSpc>
                <a:spcPct val="200000"/>
              </a:lnSpc>
              <a:spcBef>
                <a:spcPct val="20000"/>
              </a:spcBef>
              <a:buClr>
                <a:srgbClr val="66CCFF"/>
              </a:buClr>
              <a:buSzPct val="120000"/>
            </a:pPr>
            <a:r>
              <a:rPr lang="tr-TR" altLang="tr-TR" sz="2000" b="1" dirty="0" err="1">
                <a:latin typeface="Times New Roman" panose="02020603050405020304" pitchFamily="18" charset="0"/>
                <a:cs typeface="Times New Roman" panose="02020603050405020304" pitchFamily="18" charset="0"/>
              </a:rPr>
              <a:t>Love</a:t>
            </a:r>
            <a:r>
              <a:rPr lang="tr-TR" altLang="tr-TR" sz="2000" b="1" dirty="0">
                <a:latin typeface="Times New Roman" panose="02020603050405020304" pitchFamily="18" charset="0"/>
                <a:cs typeface="Times New Roman" panose="02020603050405020304" pitchFamily="18" charset="0"/>
              </a:rPr>
              <a:t> (L) Dalgası</a:t>
            </a:r>
            <a:r>
              <a:rPr lang="tr-TR" altLang="tr-TR" sz="2000" dirty="0">
                <a:latin typeface="Times New Roman" panose="02020603050405020304" pitchFamily="18" charset="0"/>
                <a:cs typeface="Times New Roman" panose="02020603050405020304" pitchFamily="18" charset="0"/>
              </a:rPr>
              <a:t>, zemini yatay düzlemde hareket ettirir. </a:t>
            </a:r>
          </a:p>
        </p:txBody>
      </p:sp>
      <p:grpSp>
        <p:nvGrpSpPr>
          <p:cNvPr id="8" name="Group 13"/>
          <p:cNvGrpSpPr>
            <a:grpSpLocks/>
          </p:cNvGrpSpPr>
          <p:nvPr/>
        </p:nvGrpSpPr>
        <p:grpSpPr bwMode="auto">
          <a:xfrm>
            <a:off x="1169307" y="3523430"/>
            <a:ext cx="9449266" cy="2957384"/>
            <a:chOff x="325" y="1933"/>
            <a:chExt cx="5385" cy="1795"/>
          </a:xfrm>
        </p:grpSpPr>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 y="1933"/>
              <a:ext cx="5101" cy="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325" y="2566"/>
              <a:ext cx="1372"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lnSpc>
                  <a:spcPct val="80000"/>
                </a:lnSpc>
                <a:spcBef>
                  <a:spcPct val="20000"/>
                </a:spcBef>
                <a:buSzPct val="120000"/>
                <a:buFontTx/>
                <a:buChar char="•"/>
              </a:pPr>
              <a:r>
                <a:rPr lang="tr-TR" altLang="tr-TR" sz="1300">
                  <a:solidFill>
                    <a:srgbClr val="927108"/>
                  </a:solidFill>
                  <a:latin typeface="Arial" pitchFamily="34" charset="0"/>
                </a:rPr>
                <a:t>    Rayleigh Dalgası</a:t>
              </a:r>
            </a:p>
          </p:txBody>
        </p:sp>
        <p:sp>
          <p:nvSpPr>
            <p:cNvPr id="11" name="Text Box 8"/>
            <p:cNvSpPr txBox="1">
              <a:spLocks noChangeArrowheads="1"/>
            </p:cNvSpPr>
            <p:nvPr/>
          </p:nvSpPr>
          <p:spPr bwMode="auto">
            <a:xfrm>
              <a:off x="340" y="3521"/>
              <a:ext cx="116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lnSpc>
                  <a:spcPct val="80000"/>
                </a:lnSpc>
                <a:spcBef>
                  <a:spcPct val="20000"/>
                </a:spcBef>
                <a:buSzPct val="120000"/>
                <a:buFontTx/>
                <a:buChar char="•"/>
              </a:pPr>
              <a:r>
                <a:rPr lang="tr-TR" altLang="tr-TR" sz="1300">
                  <a:solidFill>
                    <a:srgbClr val="927108"/>
                  </a:solidFill>
                  <a:latin typeface="Arial" pitchFamily="34" charset="0"/>
                </a:rPr>
                <a:t>Love Dalgası</a:t>
              </a:r>
            </a:p>
          </p:txBody>
        </p:sp>
        <p:sp>
          <p:nvSpPr>
            <p:cNvPr id="12" name="Text Box 9"/>
            <p:cNvSpPr txBox="1">
              <a:spLocks noChangeArrowheads="1"/>
            </p:cNvSpPr>
            <p:nvPr/>
          </p:nvSpPr>
          <p:spPr bwMode="auto">
            <a:xfrm>
              <a:off x="3168" y="3439"/>
              <a:ext cx="1372"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lnSpc>
                  <a:spcPct val="80000"/>
                </a:lnSpc>
                <a:spcBef>
                  <a:spcPct val="20000"/>
                </a:spcBef>
                <a:buSzPct val="120000"/>
                <a:buFontTx/>
                <a:buChar char="•"/>
              </a:pPr>
              <a:r>
                <a:rPr lang="tr-TR" altLang="tr-TR" sz="1300">
                  <a:solidFill>
                    <a:srgbClr val="927108"/>
                  </a:solidFill>
                  <a:latin typeface="Arial" pitchFamily="34" charset="0"/>
                </a:rPr>
                <a:t>    Rayleigh Dalgası</a:t>
              </a:r>
            </a:p>
          </p:txBody>
        </p:sp>
        <p:sp>
          <p:nvSpPr>
            <p:cNvPr id="13" name="Text Box 10"/>
            <p:cNvSpPr txBox="1">
              <a:spLocks noChangeArrowheads="1"/>
            </p:cNvSpPr>
            <p:nvPr/>
          </p:nvSpPr>
          <p:spPr bwMode="auto">
            <a:xfrm>
              <a:off x="4607" y="3439"/>
              <a:ext cx="1103"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lnSpc>
                  <a:spcPct val="80000"/>
                </a:lnSpc>
                <a:spcBef>
                  <a:spcPct val="20000"/>
                </a:spcBef>
                <a:buSzPct val="120000"/>
                <a:buFontTx/>
                <a:buChar char="•"/>
              </a:pPr>
              <a:r>
                <a:rPr lang="tr-TR" altLang="tr-TR" sz="1300">
                  <a:solidFill>
                    <a:srgbClr val="927108"/>
                  </a:solidFill>
                  <a:latin typeface="Arial" pitchFamily="34" charset="0"/>
                </a:rPr>
                <a:t>   Love Dalgası</a:t>
              </a:r>
            </a:p>
          </p:txBody>
        </p:sp>
      </p:grpSp>
    </p:spTree>
    <p:extLst>
      <p:ext uri="{BB962C8B-B14F-4D97-AF65-F5344CB8AC3E}">
        <p14:creationId xmlns:p14="http://schemas.microsoft.com/office/powerpoint/2010/main" val="149360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2"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38</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636466" y="1556583"/>
            <a:ext cx="951286" cy="523220"/>
          </a:xfrm>
          <a:prstGeom prst="rect">
            <a:avLst/>
          </a:prstGeom>
          <a:noFill/>
        </p:spPr>
        <p:txBody>
          <a:bodyPr wrap="none" rtlCol="0">
            <a:spAutoFit/>
          </a:bodyPr>
          <a:lstStyle/>
          <a:p>
            <a:r>
              <a:rPr lang="tr-TR" sz="28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FAY:</a:t>
            </a:r>
          </a:p>
        </p:txBody>
      </p:sp>
      <p:sp>
        <p:nvSpPr>
          <p:cNvPr id="2" name="Dikdörtgen 1"/>
          <p:cNvSpPr/>
          <p:nvPr/>
        </p:nvSpPr>
        <p:spPr>
          <a:xfrm>
            <a:off x="540001" y="2050853"/>
            <a:ext cx="11285837" cy="1015663"/>
          </a:xfrm>
          <a:prstGeom prst="rect">
            <a:avLst/>
          </a:prstGeom>
        </p:spPr>
        <p:txBody>
          <a:bodyPr wrap="square">
            <a:spAutoFit/>
          </a:bodyPr>
          <a:lstStyle/>
          <a:p>
            <a:pPr indent="541338" algn="just">
              <a:lnSpc>
                <a:spcPct val="150000"/>
              </a:lnSpc>
              <a:spcBef>
                <a:spcPct val="20000"/>
              </a:spcBef>
              <a:buClr>
                <a:srgbClr val="66CCFF"/>
              </a:buClr>
              <a:buSzPct val="120000"/>
            </a:pPr>
            <a:r>
              <a:rPr lang="tr-TR" altLang="tr-TR" sz="2000" dirty="0">
                <a:latin typeface="Times New Roman" panose="02020603050405020304" pitchFamily="18" charset="0"/>
                <a:cs typeface="Times New Roman" panose="02020603050405020304" pitchFamily="18" charset="0"/>
              </a:rPr>
              <a:t>Yer kabuğunu oluşturan levhalar kırılır. Kırılma sonucu oluşan iki parça birbirine göre yer değiştirir. Buna </a:t>
            </a:r>
            <a:r>
              <a:rPr lang="tr-TR" altLang="tr-TR" sz="2000" b="1" dirty="0">
                <a:latin typeface="Times New Roman" panose="02020603050405020304" pitchFamily="18" charset="0"/>
                <a:cs typeface="Times New Roman" panose="02020603050405020304" pitchFamily="18" charset="0"/>
              </a:rPr>
              <a:t>fay</a:t>
            </a:r>
            <a:r>
              <a:rPr lang="tr-TR" altLang="tr-TR" sz="2000" dirty="0">
                <a:latin typeface="Times New Roman" panose="02020603050405020304" pitchFamily="18" charset="0"/>
                <a:cs typeface="Times New Roman" panose="02020603050405020304" pitchFamily="18" charset="0"/>
              </a:rPr>
              <a:t> denir.</a:t>
            </a:r>
          </a:p>
        </p:txBody>
      </p:sp>
      <p:pic>
        <p:nvPicPr>
          <p:cNvPr id="8" name="fay-turleri.wmv">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736564" y="2956035"/>
            <a:ext cx="8892709" cy="352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1676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50594" y="6334898"/>
            <a:ext cx="31290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3</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716692" y="1898150"/>
            <a:ext cx="2840073" cy="461665"/>
          </a:xfrm>
          <a:prstGeom prst="rect">
            <a:avLst/>
          </a:prstGeom>
          <a:noFill/>
        </p:spPr>
        <p:txBody>
          <a:bodyPr wrap="none"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AFET ÇEŞİTLERİ</a:t>
            </a:r>
            <a:r>
              <a:rPr lang="tr-TR" sz="20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a:t>
            </a:r>
          </a:p>
        </p:txBody>
      </p:sp>
      <p:sp>
        <p:nvSpPr>
          <p:cNvPr id="2" name="Dikdörtgen 1"/>
          <p:cNvSpPr/>
          <p:nvPr/>
        </p:nvSpPr>
        <p:spPr>
          <a:xfrm>
            <a:off x="955656" y="2721839"/>
            <a:ext cx="10651391" cy="2062103"/>
          </a:xfrm>
          <a:prstGeom prst="rect">
            <a:avLst/>
          </a:prstGeom>
        </p:spPr>
        <p:txBody>
          <a:bodyPr wrap="square">
            <a:spAutoFit/>
          </a:bodyPr>
          <a:lstStyle/>
          <a:p>
            <a:pPr marL="342900" indent="-342900">
              <a:lnSpc>
                <a:spcPct val="200000"/>
              </a:lnSpc>
              <a:spcBef>
                <a:spcPct val="20000"/>
              </a:spcBef>
              <a:buClr>
                <a:schemeClr val="tx2"/>
              </a:buClr>
              <a:buSzPct val="120000"/>
              <a:buFont typeface="Wingdings" panose="05000000000000000000" pitchFamily="2" charset="2"/>
              <a:buChar char="Ø"/>
            </a:pPr>
            <a:r>
              <a:rPr lang="tr-TR" altLang="tr-TR"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DOĞAL  AFETLER</a:t>
            </a:r>
          </a:p>
          <a:p>
            <a:pPr marL="342900" indent="-342900">
              <a:lnSpc>
                <a:spcPct val="200000"/>
              </a:lnSpc>
              <a:spcBef>
                <a:spcPct val="20000"/>
              </a:spcBef>
              <a:buClr>
                <a:schemeClr val="tx2"/>
              </a:buClr>
              <a:buSzPct val="120000"/>
              <a:buFont typeface="Wingdings" panose="05000000000000000000" pitchFamily="2" charset="2"/>
              <a:buChar char="Ø"/>
            </a:pPr>
            <a:r>
              <a:rPr lang="tr-TR" altLang="tr-TR"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İNSAN KAYNAKLI  AFETLER</a:t>
            </a:r>
          </a:p>
          <a:p>
            <a:pPr marL="342900" indent="-342900">
              <a:lnSpc>
                <a:spcPct val="200000"/>
              </a:lnSpc>
              <a:spcBef>
                <a:spcPct val="20000"/>
              </a:spcBef>
              <a:buClr>
                <a:schemeClr val="tx2"/>
              </a:buClr>
              <a:buSzPct val="120000"/>
              <a:buFont typeface="Wingdings" panose="05000000000000000000" pitchFamily="2" charset="2"/>
              <a:buChar char="Ø"/>
            </a:pPr>
            <a:r>
              <a:rPr lang="tr-TR" altLang="tr-TR"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TEKNOLOJİK  AFETLER</a:t>
            </a:r>
          </a:p>
        </p:txBody>
      </p:sp>
    </p:spTree>
    <p:extLst>
      <p:ext uri="{BB962C8B-B14F-4D97-AF65-F5344CB8AC3E}">
        <p14:creationId xmlns:p14="http://schemas.microsoft.com/office/powerpoint/2010/main" val="40777041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43135"/>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39</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381386" y="1619085"/>
            <a:ext cx="6431504" cy="523220"/>
          </a:xfrm>
          <a:prstGeom prst="rect">
            <a:avLst/>
          </a:prstGeom>
          <a:noFill/>
        </p:spPr>
        <p:txBody>
          <a:bodyPr wrap="none" rtlCol="0">
            <a:spAutoFit/>
          </a:bodyPr>
          <a:lstStyle/>
          <a:p>
            <a:r>
              <a:rPr lang="tr-TR" sz="28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DEPREM ŞİDDETİ VE BÜYÜKLÜĞÜ:</a:t>
            </a:r>
          </a:p>
        </p:txBody>
      </p:sp>
      <p:sp>
        <p:nvSpPr>
          <p:cNvPr id="2" name="Dikdörtgen 1"/>
          <p:cNvSpPr/>
          <p:nvPr/>
        </p:nvSpPr>
        <p:spPr>
          <a:xfrm>
            <a:off x="1037969" y="2142305"/>
            <a:ext cx="10725532" cy="1809726"/>
          </a:xfrm>
          <a:prstGeom prst="rect">
            <a:avLst/>
          </a:prstGeom>
        </p:spPr>
        <p:txBody>
          <a:bodyPr wrap="square">
            <a:spAutoFit/>
          </a:bodyPr>
          <a:lstStyle/>
          <a:p>
            <a:pPr algn="just">
              <a:lnSpc>
                <a:spcPct val="200000"/>
              </a:lnSpc>
              <a:spcBef>
                <a:spcPct val="20000"/>
              </a:spcBef>
              <a:buClr>
                <a:srgbClr val="66CCFF"/>
              </a:buClr>
              <a:buSzPct val="120000"/>
            </a:pPr>
            <a:r>
              <a:rPr lang="tr-TR" altLang="tr-TR" b="1" dirty="0">
                <a:latin typeface="Times New Roman" panose="02020603050405020304" pitchFamily="18" charset="0"/>
                <a:cs typeface="Times New Roman" panose="02020603050405020304" pitchFamily="18" charset="0"/>
              </a:rPr>
              <a:t>ŞİDDET: </a:t>
            </a:r>
            <a:r>
              <a:rPr lang="tr-TR" altLang="tr-TR" dirty="0">
                <a:latin typeface="Times New Roman" panose="02020603050405020304" pitchFamily="18" charset="0"/>
                <a:cs typeface="Times New Roman" panose="02020603050405020304" pitchFamily="18" charset="0"/>
              </a:rPr>
              <a:t>Depremlerin insanlar, arazi, binalar ve içindeki eşyalar üzerindeki etkilerinin göreceli bir ölçüsüdür. Deprem şiddeti açığa çıkan enerji miktarına bağlıdır. </a:t>
            </a:r>
          </a:p>
          <a:p>
            <a:pPr algn="just">
              <a:lnSpc>
                <a:spcPct val="200000"/>
              </a:lnSpc>
              <a:spcBef>
                <a:spcPct val="20000"/>
              </a:spcBef>
              <a:buClr>
                <a:srgbClr val="66CCFF"/>
              </a:buClr>
              <a:buSzPct val="120000"/>
            </a:pPr>
            <a:r>
              <a:rPr lang="tr-TR" altLang="tr-TR" b="1" dirty="0" smtClean="0">
                <a:latin typeface="Times New Roman" panose="02020603050405020304" pitchFamily="18" charset="0"/>
                <a:cs typeface="Times New Roman" panose="02020603050405020304" pitchFamily="18" charset="0"/>
              </a:rPr>
              <a:t>BÜYÜKLÜK</a:t>
            </a:r>
            <a:r>
              <a:rPr lang="tr-TR" altLang="tr-TR" b="1" dirty="0">
                <a:latin typeface="Times New Roman" panose="02020603050405020304" pitchFamily="18" charset="0"/>
                <a:cs typeface="Times New Roman" panose="02020603050405020304" pitchFamily="18" charset="0"/>
              </a:rPr>
              <a:t>: </a:t>
            </a:r>
            <a:r>
              <a:rPr lang="tr-TR" altLang="tr-TR" dirty="0">
                <a:latin typeface="Times New Roman" panose="02020603050405020304" pitchFamily="18" charset="0"/>
                <a:cs typeface="Times New Roman" panose="02020603050405020304" pitchFamily="18" charset="0"/>
              </a:rPr>
              <a:t>Deprem neticesinde açığa çıkan enerjinin matematiksel bir ölçüsü olarak tanımlanmaktadır.</a:t>
            </a:r>
          </a:p>
        </p:txBody>
      </p:sp>
      <p:graphicFrame>
        <p:nvGraphicFramePr>
          <p:cNvPr id="8" name="Group 4"/>
          <p:cNvGraphicFramePr>
            <a:graphicFrameLocks/>
          </p:cNvGraphicFramePr>
          <p:nvPr>
            <p:extLst>
              <p:ext uri="{D42A27DB-BD31-4B8C-83A1-F6EECF244321}">
                <p14:modId xmlns:p14="http://schemas.microsoft.com/office/powerpoint/2010/main" val="3379495092"/>
              </p:ext>
            </p:extLst>
          </p:nvPr>
        </p:nvGraphicFramePr>
        <p:xfrm>
          <a:off x="2980532" y="4259693"/>
          <a:ext cx="6263886" cy="1525906"/>
        </p:xfrm>
        <a:graphic>
          <a:graphicData uri="http://schemas.openxmlformats.org/drawingml/2006/table">
            <a:tbl>
              <a:tblPr/>
              <a:tblGrid>
                <a:gridCol w="1350431">
                  <a:extLst>
                    <a:ext uri="{9D8B030D-6E8A-4147-A177-3AD203B41FA5}"/>
                  </a:extLst>
                </a:gridCol>
                <a:gridCol w="650104">
                  <a:extLst>
                    <a:ext uri="{9D8B030D-6E8A-4147-A177-3AD203B41FA5}"/>
                  </a:extLst>
                </a:gridCol>
                <a:gridCol w="341795">
                  <a:extLst>
                    <a:ext uri="{9D8B030D-6E8A-4147-A177-3AD203B41FA5}"/>
                  </a:extLst>
                </a:gridCol>
                <a:gridCol w="421313">
                  <a:extLst>
                    <a:ext uri="{9D8B030D-6E8A-4147-A177-3AD203B41FA5}"/>
                  </a:extLst>
                </a:gridCol>
                <a:gridCol w="421313">
                  <a:extLst>
                    <a:ext uri="{9D8B030D-6E8A-4147-A177-3AD203B41FA5}"/>
                  </a:extLst>
                </a:gridCol>
                <a:gridCol w="436659">
                  <a:extLst>
                    <a:ext uri="{9D8B030D-6E8A-4147-A177-3AD203B41FA5}"/>
                  </a:extLst>
                </a:gridCol>
                <a:gridCol w="431079">
                  <a:extLst>
                    <a:ext uri="{9D8B030D-6E8A-4147-A177-3AD203B41FA5}"/>
                  </a:extLst>
                </a:gridCol>
                <a:gridCol w="457585">
                  <a:extLst>
                    <a:ext uri="{9D8B030D-6E8A-4147-A177-3AD203B41FA5}"/>
                  </a:extLst>
                </a:gridCol>
                <a:gridCol w="438053">
                  <a:extLst>
                    <a:ext uri="{9D8B030D-6E8A-4147-A177-3AD203B41FA5}"/>
                  </a:extLst>
                </a:gridCol>
                <a:gridCol w="438053">
                  <a:extLst>
                    <a:ext uri="{9D8B030D-6E8A-4147-A177-3AD203B41FA5}"/>
                  </a:extLst>
                </a:gridCol>
                <a:gridCol w="877501">
                  <a:extLst>
                    <a:ext uri="{9D8B030D-6E8A-4147-A177-3AD203B41FA5}"/>
                  </a:extLst>
                </a:gridCol>
              </a:tblGrid>
              <a:tr h="762953">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endParaRPr kumimoji="0" lang="tr-TR" sz="1500" b="1" i="0" u="none" strike="noStrike" cap="none" normalizeH="0" baseline="0" dirty="0" smtClean="0">
                        <a:ln>
                          <a:noFill/>
                        </a:ln>
                        <a:solidFill>
                          <a:schemeClr val="bg1"/>
                        </a:solidFill>
                        <a:effectLst/>
                        <a:latin typeface="Calibri" panose="020F0502020204030204"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dirty="0" smtClean="0">
                          <a:ln>
                            <a:noFill/>
                          </a:ln>
                          <a:solidFill>
                            <a:schemeClr val="bg1"/>
                          </a:solidFill>
                          <a:effectLst/>
                          <a:latin typeface="Calibri" panose="020F0502020204030204" pitchFamily="34" charset="0"/>
                          <a:cs typeface="Times New Roman" pitchFamily="18" charset="0"/>
                        </a:rPr>
                        <a:t>ŞİDDET</a:t>
                      </a:r>
                      <a:endParaRPr kumimoji="0" lang="tr-TR" sz="1500" b="1" i="0" u="none" strike="noStrike" cap="none" normalizeH="0" baseline="0" dirty="0" smtClean="0">
                        <a:ln>
                          <a:noFill/>
                        </a:ln>
                        <a:solidFill>
                          <a:schemeClr val="bg1"/>
                        </a:solidFill>
                        <a:effectLst/>
                        <a:latin typeface="Calibri" panose="020F0502020204030204" pitchFamily="34" charset="0"/>
                      </a:endParaRPr>
                    </a:p>
                  </a:txBody>
                  <a:tcPr marL="68571" marR="68571" marT="34290" marB="34290"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dirty="0" smtClean="0">
                          <a:ln>
                            <a:noFill/>
                          </a:ln>
                          <a:solidFill>
                            <a:schemeClr val="bg1"/>
                          </a:solidFill>
                          <a:effectLst/>
                          <a:latin typeface="Calibri" panose="020F0502020204030204" pitchFamily="34" charset="0"/>
                          <a:cs typeface="Times New Roman" pitchFamily="18" charset="0"/>
                        </a:rPr>
                        <a:t>1</a:t>
                      </a:r>
                      <a:endParaRPr kumimoji="0" lang="tr-TR" sz="1500" b="1" i="0" u="none" strike="noStrike" cap="none" normalizeH="0" baseline="0" dirty="0" smtClean="0">
                        <a:ln>
                          <a:noFill/>
                        </a:ln>
                        <a:solidFill>
                          <a:schemeClr val="bg1"/>
                        </a:solidFill>
                        <a:effectLst/>
                        <a:latin typeface="Calibri" panose="020F0502020204030204" pitchFamily="34" charset="0"/>
                      </a:endParaRPr>
                    </a:p>
                  </a:txBody>
                  <a:tcPr marL="68571" marR="68571" marT="34290" marB="34290"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smtClean="0">
                          <a:ln>
                            <a:noFill/>
                          </a:ln>
                          <a:solidFill>
                            <a:schemeClr val="bg1"/>
                          </a:solidFill>
                          <a:effectLst/>
                          <a:latin typeface="Calibri" panose="020F0502020204030204" pitchFamily="34" charset="0"/>
                          <a:cs typeface="Times New Roman" pitchFamily="18" charset="0"/>
                        </a:rPr>
                        <a:t>2</a:t>
                      </a:r>
                      <a:endParaRPr kumimoji="0" lang="tr-TR" sz="1500" b="1" i="0" u="none" strike="noStrike" cap="none" normalizeH="0" baseline="0" smtClean="0">
                        <a:ln>
                          <a:noFill/>
                        </a:ln>
                        <a:solidFill>
                          <a:schemeClr val="bg1"/>
                        </a:solidFill>
                        <a:effectLst/>
                        <a:latin typeface="Calibri" panose="020F0502020204030204" pitchFamily="34" charset="0"/>
                      </a:endParaRPr>
                    </a:p>
                  </a:txBody>
                  <a:tcPr marL="68571" marR="68571" marT="34290" marB="34290"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smtClean="0">
                          <a:ln>
                            <a:noFill/>
                          </a:ln>
                          <a:solidFill>
                            <a:schemeClr val="bg1"/>
                          </a:solidFill>
                          <a:effectLst/>
                          <a:latin typeface="Calibri" panose="020F0502020204030204" pitchFamily="34" charset="0"/>
                          <a:cs typeface="Times New Roman" pitchFamily="18" charset="0"/>
                        </a:rPr>
                        <a:t>3</a:t>
                      </a:r>
                      <a:endParaRPr kumimoji="0" lang="tr-TR" sz="1500" b="1" i="0" u="none" strike="noStrike" cap="none" normalizeH="0" baseline="0" smtClean="0">
                        <a:ln>
                          <a:noFill/>
                        </a:ln>
                        <a:solidFill>
                          <a:schemeClr val="bg1"/>
                        </a:solidFill>
                        <a:effectLst/>
                        <a:latin typeface="Calibri" panose="020F0502020204030204" pitchFamily="34" charset="0"/>
                      </a:endParaRPr>
                    </a:p>
                  </a:txBody>
                  <a:tcPr marL="68571" marR="68571" marT="34290" marB="34290"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dirty="0" smtClean="0">
                          <a:ln>
                            <a:noFill/>
                          </a:ln>
                          <a:solidFill>
                            <a:schemeClr val="bg1"/>
                          </a:solidFill>
                          <a:effectLst/>
                          <a:latin typeface="Calibri" panose="020F0502020204030204" pitchFamily="34" charset="0"/>
                          <a:cs typeface="Times New Roman" pitchFamily="18" charset="0"/>
                        </a:rPr>
                        <a:t>4</a:t>
                      </a:r>
                      <a:endParaRPr kumimoji="0" lang="tr-TR" sz="1500" b="1" i="0" u="none" strike="noStrike" cap="none" normalizeH="0" baseline="0" dirty="0" smtClean="0">
                        <a:ln>
                          <a:noFill/>
                        </a:ln>
                        <a:solidFill>
                          <a:schemeClr val="bg1"/>
                        </a:solidFill>
                        <a:effectLst/>
                        <a:latin typeface="Calibri" panose="020F0502020204030204" pitchFamily="34" charset="0"/>
                      </a:endParaRPr>
                    </a:p>
                  </a:txBody>
                  <a:tcPr marL="68571" marR="68571" marT="34290" marB="34290"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smtClean="0">
                          <a:ln>
                            <a:noFill/>
                          </a:ln>
                          <a:solidFill>
                            <a:schemeClr val="bg1"/>
                          </a:solidFill>
                          <a:effectLst/>
                          <a:latin typeface="Calibri" panose="020F0502020204030204" pitchFamily="34" charset="0"/>
                          <a:cs typeface="Times New Roman" pitchFamily="18" charset="0"/>
                        </a:rPr>
                        <a:t>5</a:t>
                      </a:r>
                      <a:endParaRPr kumimoji="0" lang="tr-TR" sz="1500" b="1" i="0" u="none" strike="noStrike" cap="none" normalizeH="0" baseline="0" smtClean="0">
                        <a:ln>
                          <a:noFill/>
                        </a:ln>
                        <a:solidFill>
                          <a:schemeClr val="bg1"/>
                        </a:solidFill>
                        <a:effectLst/>
                        <a:latin typeface="Calibri" panose="020F0502020204030204" pitchFamily="34" charset="0"/>
                      </a:endParaRPr>
                    </a:p>
                  </a:txBody>
                  <a:tcPr marL="68571" marR="68571" marT="34290" marB="34290"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dirty="0" smtClean="0">
                          <a:ln>
                            <a:noFill/>
                          </a:ln>
                          <a:solidFill>
                            <a:schemeClr val="bg1"/>
                          </a:solidFill>
                          <a:effectLst/>
                          <a:latin typeface="Calibri" panose="020F0502020204030204" pitchFamily="34" charset="0"/>
                          <a:cs typeface="Times New Roman" pitchFamily="18" charset="0"/>
                        </a:rPr>
                        <a:t>6</a:t>
                      </a:r>
                      <a:endParaRPr kumimoji="0" lang="tr-TR" sz="1500" b="1" i="0" u="none" strike="noStrike" cap="none" normalizeH="0" baseline="0" dirty="0" smtClean="0">
                        <a:ln>
                          <a:noFill/>
                        </a:ln>
                        <a:solidFill>
                          <a:schemeClr val="bg1"/>
                        </a:solidFill>
                        <a:effectLst/>
                        <a:latin typeface="Calibri" panose="020F0502020204030204" pitchFamily="34" charset="0"/>
                      </a:endParaRPr>
                    </a:p>
                  </a:txBody>
                  <a:tcPr marL="68571" marR="68571" marT="34290" marB="34290"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dirty="0" smtClean="0">
                          <a:ln>
                            <a:noFill/>
                          </a:ln>
                          <a:solidFill>
                            <a:schemeClr val="bg1"/>
                          </a:solidFill>
                          <a:effectLst/>
                          <a:latin typeface="Calibri" panose="020F0502020204030204" pitchFamily="34" charset="0"/>
                          <a:cs typeface="Times New Roman" pitchFamily="18" charset="0"/>
                        </a:rPr>
                        <a:t>7</a:t>
                      </a:r>
                      <a:endParaRPr kumimoji="0" lang="tr-TR" sz="1500" b="1" i="0" u="none" strike="noStrike" cap="none" normalizeH="0" baseline="0" dirty="0" smtClean="0">
                        <a:ln>
                          <a:noFill/>
                        </a:ln>
                        <a:solidFill>
                          <a:schemeClr val="bg1"/>
                        </a:solidFill>
                        <a:effectLst/>
                        <a:latin typeface="Calibri" panose="020F0502020204030204" pitchFamily="34" charset="0"/>
                      </a:endParaRPr>
                    </a:p>
                  </a:txBody>
                  <a:tcPr marL="68571" marR="68571" marT="34290" marB="34290"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smtClean="0">
                          <a:ln>
                            <a:noFill/>
                          </a:ln>
                          <a:solidFill>
                            <a:schemeClr val="bg1"/>
                          </a:solidFill>
                          <a:effectLst/>
                          <a:latin typeface="Calibri" panose="020F0502020204030204" pitchFamily="34" charset="0"/>
                          <a:cs typeface="Times New Roman" pitchFamily="18" charset="0"/>
                        </a:rPr>
                        <a:t>8</a:t>
                      </a:r>
                      <a:endParaRPr kumimoji="0" lang="tr-TR" sz="1500" b="1" i="0" u="none" strike="noStrike" cap="none" normalizeH="0" baseline="0" smtClean="0">
                        <a:ln>
                          <a:noFill/>
                        </a:ln>
                        <a:solidFill>
                          <a:schemeClr val="bg1"/>
                        </a:solidFill>
                        <a:effectLst/>
                        <a:latin typeface="Calibri" panose="020F0502020204030204" pitchFamily="34" charset="0"/>
                      </a:endParaRPr>
                    </a:p>
                  </a:txBody>
                  <a:tcPr marL="68571" marR="68571" marT="34290" marB="34290"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smtClean="0">
                          <a:ln>
                            <a:noFill/>
                          </a:ln>
                          <a:solidFill>
                            <a:schemeClr val="bg1"/>
                          </a:solidFill>
                          <a:effectLst/>
                          <a:latin typeface="Calibri" panose="020F0502020204030204" pitchFamily="34" charset="0"/>
                          <a:cs typeface="Times New Roman" pitchFamily="18" charset="0"/>
                        </a:rPr>
                        <a:t>9</a:t>
                      </a:r>
                      <a:endParaRPr kumimoji="0" lang="tr-TR" sz="1500" b="1" i="0" u="none" strike="noStrike" cap="none" normalizeH="0" baseline="0" smtClean="0">
                        <a:ln>
                          <a:noFill/>
                        </a:ln>
                        <a:solidFill>
                          <a:schemeClr val="bg1"/>
                        </a:solidFill>
                        <a:effectLst/>
                        <a:latin typeface="Calibri" panose="020F0502020204030204" pitchFamily="34" charset="0"/>
                      </a:endParaRPr>
                    </a:p>
                  </a:txBody>
                  <a:tcPr marL="68571" marR="68571" marT="34290" marB="34290"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smtClean="0">
                          <a:ln>
                            <a:noFill/>
                          </a:ln>
                          <a:solidFill>
                            <a:schemeClr val="bg1"/>
                          </a:solidFill>
                          <a:effectLst/>
                          <a:latin typeface="Calibri" panose="020F0502020204030204" pitchFamily="34" charset="0"/>
                          <a:cs typeface="Times New Roman" pitchFamily="18" charset="0"/>
                        </a:rPr>
                        <a:t>10</a:t>
                      </a:r>
                      <a:endParaRPr kumimoji="0" lang="tr-TR" sz="1500" b="1" i="0" u="none" strike="noStrike" cap="none" normalizeH="0" baseline="0" smtClean="0">
                        <a:ln>
                          <a:noFill/>
                        </a:ln>
                        <a:solidFill>
                          <a:schemeClr val="bg1"/>
                        </a:solidFill>
                        <a:effectLst/>
                        <a:latin typeface="Calibri" panose="020F0502020204030204" pitchFamily="34" charset="0"/>
                      </a:endParaRPr>
                    </a:p>
                  </a:txBody>
                  <a:tcPr marL="68571" marR="68571" marT="34290" marB="34290"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extLst>
                  <a:ext uri="{0D108BD9-81ED-4DB2-BD59-A6C34878D82A}"/>
                </a:extLst>
              </a:tr>
              <a:tr h="762953">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endParaRPr kumimoji="0" lang="tr-TR" sz="1500" b="1" i="0" u="none" strike="noStrike" cap="none" normalizeH="0" baseline="0" dirty="0" smtClean="0">
                        <a:ln>
                          <a:noFill/>
                        </a:ln>
                        <a:solidFill>
                          <a:schemeClr val="bg1"/>
                        </a:solidFill>
                        <a:effectLst/>
                        <a:latin typeface="Calibri" panose="020F0502020204030204"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dirty="0" smtClean="0">
                          <a:ln>
                            <a:noFill/>
                          </a:ln>
                          <a:solidFill>
                            <a:schemeClr val="bg1"/>
                          </a:solidFill>
                          <a:effectLst/>
                          <a:latin typeface="Calibri" panose="020F0502020204030204" pitchFamily="34" charset="0"/>
                          <a:cs typeface="Times New Roman" pitchFamily="18" charset="0"/>
                        </a:rPr>
                        <a:t>BÜYÜKLÜK </a:t>
                      </a:r>
                      <a:endParaRPr kumimoji="0" lang="tr-TR" sz="1500" b="1" i="0" u="none" strike="noStrike" cap="none" normalizeH="0" baseline="0" dirty="0" smtClean="0">
                        <a:ln>
                          <a:noFill/>
                        </a:ln>
                        <a:solidFill>
                          <a:schemeClr val="bg1"/>
                        </a:solidFill>
                        <a:effectLst/>
                        <a:latin typeface="Calibri" panose="020F0502020204030204" pitchFamily="34" charset="0"/>
                      </a:endParaRPr>
                    </a:p>
                  </a:txBody>
                  <a:tcPr marL="68571" marR="68571" marT="34290" marB="34290"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dirty="0" smtClean="0">
                          <a:ln>
                            <a:noFill/>
                          </a:ln>
                          <a:solidFill>
                            <a:schemeClr val="bg1"/>
                          </a:solidFill>
                          <a:effectLst/>
                          <a:latin typeface="Calibri" panose="020F0502020204030204" pitchFamily="34" charset="0"/>
                          <a:cs typeface="Times New Roman" pitchFamily="18" charset="0"/>
                        </a:rPr>
                        <a:t>1- 3</a:t>
                      </a:r>
                      <a:endParaRPr kumimoji="0" lang="tr-TR" sz="1500" b="1" i="0" u="none" strike="noStrike" cap="none" normalizeH="0" baseline="0" dirty="0" smtClean="0">
                        <a:ln>
                          <a:noFill/>
                        </a:ln>
                        <a:solidFill>
                          <a:schemeClr val="bg1"/>
                        </a:solidFill>
                        <a:effectLst/>
                        <a:latin typeface="Calibri" panose="020F0502020204030204" pitchFamily="34" charset="0"/>
                      </a:endParaRPr>
                    </a:p>
                  </a:txBody>
                  <a:tcPr marL="68571" marR="68571" marT="34290" marB="34290"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smtClean="0">
                          <a:ln>
                            <a:noFill/>
                          </a:ln>
                          <a:solidFill>
                            <a:schemeClr val="bg1"/>
                          </a:solidFill>
                          <a:effectLst/>
                          <a:latin typeface="Calibri" panose="020F0502020204030204" pitchFamily="34" charset="0"/>
                          <a:cs typeface="Times New Roman" pitchFamily="18" charset="0"/>
                        </a:rPr>
                        <a:t>3- 3.9</a:t>
                      </a:r>
                      <a:endParaRPr kumimoji="0" lang="tr-TR" sz="1500" b="1" i="0" u="none" strike="noStrike" cap="none" normalizeH="0" baseline="0" smtClean="0">
                        <a:ln>
                          <a:noFill/>
                        </a:ln>
                        <a:solidFill>
                          <a:schemeClr val="bg1"/>
                        </a:solidFill>
                        <a:effectLst/>
                        <a:latin typeface="Calibri" panose="020F0502020204030204" pitchFamily="34" charset="0"/>
                      </a:endParaRPr>
                    </a:p>
                  </a:txBody>
                  <a:tcPr marL="68571" marR="68571" marT="34290" marB="34290"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hMerge="1">
                  <a:txBody>
                    <a:bodyPr/>
                    <a:lstStyle/>
                    <a:p>
                      <a:endParaRPr lang="tr-TR"/>
                    </a:p>
                  </a:txBody>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dirty="0" smtClean="0">
                          <a:ln>
                            <a:noFill/>
                          </a:ln>
                          <a:solidFill>
                            <a:schemeClr val="bg1"/>
                          </a:solidFill>
                          <a:effectLst/>
                          <a:latin typeface="Calibri" panose="020F0502020204030204" pitchFamily="34" charset="0"/>
                          <a:cs typeface="Times New Roman" pitchFamily="18" charset="0"/>
                        </a:rPr>
                        <a:t>4 - 4.9</a:t>
                      </a:r>
                      <a:endParaRPr kumimoji="0" lang="tr-TR" sz="1500" b="1" i="0" u="none" strike="noStrike" cap="none" normalizeH="0" baseline="0" dirty="0" smtClean="0">
                        <a:ln>
                          <a:noFill/>
                        </a:ln>
                        <a:solidFill>
                          <a:schemeClr val="bg1"/>
                        </a:solidFill>
                        <a:effectLst/>
                        <a:latin typeface="Calibri" panose="020F0502020204030204" pitchFamily="34" charset="0"/>
                      </a:endParaRPr>
                    </a:p>
                  </a:txBody>
                  <a:tcPr marL="68571" marR="68571" marT="34290" marB="34290"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hMerge="1">
                  <a:txBody>
                    <a:bodyPr/>
                    <a:lstStyle/>
                    <a:p>
                      <a:endParaRPr lang="tr-TR"/>
                    </a:p>
                  </a:txBody>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dirty="0" smtClean="0">
                          <a:ln>
                            <a:noFill/>
                          </a:ln>
                          <a:solidFill>
                            <a:schemeClr val="bg1"/>
                          </a:solidFill>
                          <a:effectLst/>
                          <a:latin typeface="Calibri" panose="020F0502020204030204" pitchFamily="34" charset="0"/>
                          <a:cs typeface="Times New Roman" pitchFamily="18" charset="0"/>
                        </a:rPr>
                        <a:t>5 - 5.9</a:t>
                      </a:r>
                      <a:endParaRPr kumimoji="0" lang="tr-TR" sz="1500" b="1" i="0" u="none" strike="noStrike" cap="none" normalizeH="0" baseline="0" dirty="0" smtClean="0">
                        <a:ln>
                          <a:noFill/>
                        </a:ln>
                        <a:solidFill>
                          <a:schemeClr val="bg1"/>
                        </a:solidFill>
                        <a:effectLst/>
                        <a:latin typeface="Calibri" panose="020F0502020204030204" pitchFamily="34" charset="0"/>
                      </a:endParaRPr>
                    </a:p>
                  </a:txBody>
                  <a:tcPr marL="68571" marR="68571" marT="34290" marB="34290"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hMerge="1">
                  <a:txBody>
                    <a:bodyPr/>
                    <a:lstStyle/>
                    <a:p>
                      <a:endParaRPr lang="tr-TR"/>
                    </a:p>
                  </a:txBody>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smtClean="0">
                          <a:ln>
                            <a:noFill/>
                          </a:ln>
                          <a:solidFill>
                            <a:schemeClr val="bg1"/>
                          </a:solidFill>
                          <a:effectLst/>
                          <a:latin typeface="Calibri" panose="020F0502020204030204" pitchFamily="34" charset="0"/>
                          <a:cs typeface="Times New Roman" pitchFamily="18" charset="0"/>
                        </a:rPr>
                        <a:t>6 - 6.9</a:t>
                      </a:r>
                      <a:endParaRPr kumimoji="0" lang="tr-TR" sz="1500" b="1" i="0" u="none" strike="noStrike" cap="none" normalizeH="0" baseline="0" smtClean="0">
                        <a:ln>
                          <a:noFill/>
                        </a:ln>
                        <a:solidFill>
                          <a:schemeClr val="bg1"/>
                        </a:solidFill>
                        <a:effectLst/>
                        <a:latin typeface="Calibri" panose="020F0502020204030204" pitchFamily="34" charset="0"/>
                      </a:endParaRPr>
                    </a:p>
                  </a:txBody>
                  <a:tcPr marL="68571" marR="68571" marT="34290" marB="34290"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hMerge="1">
                  <a:txBody>
                    <a:bodyPr/>
                    <a:lstStyle/>
                    <a:p>
                      <a:endParaRPr lang="tr-TR"/>
                    </a:p>
                  </a:txBody>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500" b="1" i="0" u="none" strike="noStrike" cap="none" normalizeH="0" baseline="0" dirty="0" smtClean="0">
                          <a:ln>
                            <a:noFill/>
                          </a:ln>
                          <a:solidFill>
                            <a:schemeClr val="bg1"/>
                          </a:solidFill>
                          <a:effectLst/>
                          <a:latin typeface="Calibri" panose="020F0502020204030204" pitchFamily="34" charset="0"/>
                          <a:cs typeface="Times New Roman" pitchFamily="18" charset="0"/>
                        </a:rPr>
                        <a:t>7 - +</a:t>
                      </a:r>
                      <a:endParaRPr kumimoji="0" lang="tr-TR" sz="1500" b="1" i="0" u="none" strike="noStrike" cap="none" normalizeH="0" baseline="0" dirty="0" smtClean="0">
                        <a:ln>
                          <a:noFill/>
                        </a:ln>
                        <a:solidFill>
                          <a:schemeClr val="bg1"/>
                        </a:solidFill>
                        <a:effectLst/>
                        <a:latin typeface="Calibri" panose="020F0502020204030204" pitchFamily="34" charset="0"/>
                      </a:endParaRPr>
                    </a:p>
                  </a:txBody>
                  <a:tcPr marL="68571" marR="68571" marT="34290" marB="34290"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extLst>
                  <a:ext uri="{0D108BD9-81ED-4DB2-BD59-A6C34878D82A}"/>
                </a:extLst>
              </a:tr>
            </a:tbl>
          </a:graphicData>
        </a:graphic>
      </p:graphicFrame>
    </p:spTree>
    <p:extLst>
      <p:ext uri="{BB962C8B-B14F-4D97-AF65-F5344CB8AC3E}">
        <p14:creationId xmlns:p14="http://schemas.microsoft.com/office/powerpoint/2010/main" val="36109016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40</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pic>
        <p:nvPicPr>
          <p:cNvPr id="8" name="85-Depr.Şiddetleri.mp4">
            <a:hlinkClick r:id="" action="ppaction://media"/>
          </p:cNvPr>
          <p:cNvPicPr>
            <a:picLocks noRot="1" noChangeAspect="1"/>
          </p:cNvPicPr>
          <p:nvPr>
            <a:videoFile r:link="rId1"/>
          </p:nvPr>
        </p:nvPicPr>
        <p:blipFill rotWithShape="1">
          <a:blip r:embed="rId4">
            <a:extLst>
              <a:ext uri="{28A0092B-C50C-407E-A947-70E740481C1C}">
                <a14:useLocalDpi xmlns:a14="http://schemas.microsoft.com/office/drawing/2010/main" val="0"/>
              </a:ext>
            </a:extLst>
          </a:blip>
          <a:srcRect l="6780" r="6784"/>
          <a:stretch/>
        </p:blipFill>
        <p:spPr>
          <a:xfrm>
            <a:off x="2549610" y="1499287"/>
            <a:ext cx="7125730" cy="3475239"/>
          </a:xfrm>
          <a:prstGeom prst="rect">
            <a:avLst/>
          </a:prstGeom>
        </p:spPr>
      </p:pic>
      <p:graphicFrame>
        <p:nvGraphicFramePr>
          <p:cNvPr id="9" name="Group 4"/>
          <p:cNvGraphicFramePr>
            <a:graphicFrameLocks/>
          </p:cNvGraphicFramePr>
          <p:nvPr>
            <p:extLst>
              <p:ext uri="{D42A27DB-BD31-4B8C-83A1-F6EECF244321}">
                <p14:modId xmlns:p14="http://schemas.microsoft.com/office/powerpoint/2010/main" val="982430971"/>
              </p:ext>
            </p:extLst>
          </p:nvPr>
        </p:nvGraphicFramePr>
        <p:xfrm>
          <a:off x="3259642" y="5190213"/>
          <a:ext cx="5829308" cy="1003546"/>
        </p:xfrm>
        <a:graphic>
          <a:graphicData uri="http://schemas.openxmlformats.org/drawingml/2006/table">
            <a:tbl>
              <a:tblPr/>
              <a:tblGrid>
                <a:gridCol w="1256739">
                  <a:extLst>
                    <a:ext uri="{9D8B030D-6E8A-4147-A177-3AD203B41FA5}"/>
                  </a:extLst>
                </a:gridCol>
                <a:gridCol w="605001">
                  <a:extLst>
                    <a:ext uri="{9D8B030D-6E8A-4147-A177-3AD203B41FA5}"/>
                  </a:extLst>
                </a:gridCol>
                <a:gridCol w="318081">
                  <a:extLst>
                    <a:ext uri="{9D8B030D-6E8A-4147-A177-3AD203B41FA5}"/>
                  </a:extLst>
                </a:gridCol>
                <a:gridCol w="392083">
                  <a:extLst>
                    <a:ext uri="{9D8B030D-6E8A-4147-A177-3AD203B41FA5}"/>
                  </a:extLst>
                </a:gridCol>
                <a:gridCol w="392083">
                  <a:extLst>
                    <a:ext uri="{9D8B030D-6E8A-4147-A177-3AD203B41FA5}"/>
                  </a:extLst>
                </a:gridCol>
                <a:gridCol w="406364">
                  <a:extLst>
                    <a:ext uri="{9D8B030D-6E8A-4147-A177-3AD203B41FA5}"/>
                  </a:extLst>
                </a:gridCol>
                <a:gridCol w="401171">
                  <a:extLst>
                    <a:ext uri="{9D8B030D-6E8A-4147-A177-3AD203B41FA5}"/>
                  </a:extLst>
                </a:gridCol>
                <a:gridCol w="425839">
                  <a:extLst>
                    <a:ext uri="{9D8B030D-6E8A-4147-A177-3AD203B41FA5}"/>
                  </a:extLst>
                </a:gridCol>
                <a:gridCol w="407663">
                  <a:extLst>
                    <a:ext uri="{9D8B030D-6E8A-4147-A177-3AD203B41FA5}"/>
                  </a:extLst>
                </a:gridCol>
                <a:gridCol w="407663">
                  <a:extLst>
                    <a:ext uri="{9D8B030D-6E8A-4147-A177-3AD203B41FA5}"/>
                  </a:extLst>
                </a:gridCol>
                <a:gridCol w="816621">
                  <a:extLst>
                    <a:ext uri="{9D8B030D-6E8A-4147-A177-3AD203B41FA5}"/>
                  </a:extLst>
                </a:gridCol>
              </a:tblGrid>
              <a:tr h="480042">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dirty="0" smtClean="0">
                          <a:ln>
                            <a:noFill/>
                          </a:ln>
                          <a:solidFill>
                            <a:schemeClr val="bg1"/>
                          </a:solidFill>
                          <a:effectLst/>
                          <a:latin typeface="Calibri" panose="020F0502020204030204" pitchFamily="34" charset="0"/>
                          <a:cs typeface="Times New Roman" pitchFamily="18" charset="0"/>
                        </a:rPr>
                        <a:t>ŞİDDET</a:t>
                      </a:r>
                      <a:endParaRPr kumimoji="0" lang="tr-TR" sz="1400" b="1" i="0" u="none" strike="noStrike" cap="none" normalizeH="0" baseline="0" dirty="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smtClean="0">
                          <a:ln>
                            <a:noFill/>
                          </a:ln>
                          <a:solidFill>
                            <a:schemeClr val="bg1"/>
                          </a:solidFill>
                          <a:effectLst/>
                          <a:latin typeface="Calibri" panose="020F0502020204030204" pitchFamily="34" charset="0"/>
                          <a:cs typeface="Times New Roman" pitchFamily="18" charset="0"/>
                        </a:rPr>
                        <a:t>1</a:t>
                      </a:r>
                      <a:endParaRPr kumimoji="0" lang="tr-TR" sz="1400" b="1" i="0" u="none" strike="noStrike" cap="none" normalizeH="0" baseline="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smtClean="0">
                          <a:ln>
                            <a:noFill/>
                          </a:ln>
                          <a:solidFill>
                            <a:schemeClr val="bg1"/>
                          </a:solidFill>
                          <a:effectLst/>
                          <a:latin typeface="Calibri" panose="020F0502020204030204" pitchFamily="34" charset="0"/>
                          <a:cs typeface="Times New Roman" pitchFamily="18" charset="0"/>
                        </a:rPr>
                        <a:t>2</a:t>
                      </a:r>
                      <a:endParaRPr kumimoji="0" lang="tr-TR" sz="1400" b="1" i="0" u="none" strike="noStrike" cap="none" normalizeH="0" baseline="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smtClean="0">
                          <a:ln>
                            <a:noFill/>
                          </a:ln>
                          <a:solidFill>
                            <a:schemeClr val="bg1"/>
                          </a:solidFill>
                          <a:effectLst/>
                          <a:latin typeface="Calibri" panose="020F0502020204030204" pitchFamily="34" charset="0"/>
                          <a:cs typeface="Times New Roman" pitchFamily="18" charset="0"/>
                        </a:rPr>
                        <a:t>3</a:t>
                      </a:r>
                      <a:endParaRPr kumimoji="0" lang="tr-TR" sz="1400" b="1" i="0" u="none" strike="noStrike" cap="none" normalizeH="0" baseline="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smtClean="0">
                          <a:ln>
                            <a:noFill/>
                          </a:ln>
                          <a:solidFill>
                            <a:schemeClr val="bg1"/>
                          </a:solidFill>
                          <a:effectLst/>
                          <a:latin typeface="Calibri" panose="020F0502020204030204" pitchFamily="34" charset="0"/>
                          <a:cs typeface="Times New Roman" pitchFamily="18" charset="0"/>
                        </a:rPr>
                        <a:t>4</a:t>
                      </a:r>
                      <a:endParaRPr kumimoji="0" lang="tr-TR" sz="1400" b="1" i="0" u="none" strike="noStrike" cap="none" normalizeH="0" baseline="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smtClean="0">
                          <a:ln>
                            <a:noFill/>
                          </a:ln>
                          <a:solidFill>
                            <a:schemeClr val="bg1"/>
                          </a:solidFill>
                          <a:effectLst/>
                          <a:latin typeface="Calibri" panose="020F0502020204030204" pitchFamily="34" charset="0"/>
                          <a:cs typeface="Times New Roman" pitchFamily="18" charset="0"/>
                        </a:rPr>
                        <a:t>5</a:t>
                      </a:r>
                      <a:endParaRPr kumimoji="0" lang="tr-TR" sz="1400" b="1" i="0" u="none" strike="noStrike" cap="none" normalizeH="0" baseline="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dirty="0" smtClean="0">
                          <a:ln>
                            <a:noFill/>
                          </a:ln>
                          <a:solidFill>
                            <a:schemeClr val="bg1"/>
                          </a:solidFill>
                          <a:effectLst/>
                          <a:latin typeface="Calibri" panose="020F0502020204030204" pitchFamily="34" charset="0"/>
                          <a:cs typeface="Times New Roman" pitchFamily="18" charset="0"/>
                        </a:rPr>
                        <a:t>6</a:t>
                      </a:r>
                      <a:endParaRPr kumimoji="0" lang="tr-TR" sz="1400" b="1" i="0" u="none" strike="noStrike" cap="none" normalizeH="0" baseline="0" dirty="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smtClean="0">
                          <a:ln>
                            <a:noFill/>
                          </a:ln>
                          <a:solidFill>
                            <a:schemeClr val="bg1"/>
                          </a:solidFill>
                          <a:effectLst/>
                          <a:latin typeface="Calibri" panose="020F0502020204030204" pitchFamily="34" charset="0"/>
                          <a:cs typeface="Times New Roman" pitchFamily="18" charset="0"/>
                        </a:rPr>
                        <a:t>7</a:t>
                      </a:r>
                      <a:endParaRPr kumimoji="0" lang="tr-TR" sz="1400" b="1" i="0" u="none" strike="noStrike" cap="none" normalizeH="0" baseline="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smtClean="0">
                          <a:ln>
                            <a:noFill/>
                          </a:ln>
                          <a:solidFill>
                            <a:schemeClr val="bg1"/>
                          </a:solidFill>
                          <a:effectLst/>
                          <a:latin typeface="Calibri" panose="020F0502020204030204" pitchFamily="34" charset="0"/>
                          <a:cs typeface="Times New Roman" pitchFamily="18" charset="0"/>
                        </a:rPr>
                        <a:t>8</a:t>
                      </a:r>
                      <a:endParaRPr kumimoji="0" lang="tr-TR" sz="1400" b="1" i="0" u="none" strike="noStrike" cap="none" normalizeH="0" baseline="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smtClean="0">
                          <a:ln>
                            <a:noFill/>
                          </a:ln>
                          <a:solidFill>
                            <a:schemeClr val="bg1"/>
                          </a:solidFill>
                          <a:effectLst/>
                          <a:latin typeface="Calibri" panose="020F0502020204030204" pitchFamily="34" charset="0"/>
                          <a:cs typeface="Times New Roman" pitchFamily="18" charset="0"/>
                        </a:rPr>
                        <a:t>9</a:t>
                      </a:r>
                      <a:endParaRPr kumimoji="0" lang="tr-TR" sz="1400" b="1" i="0" u="none" strike="noStrike" cap="none" normalizeH="0" baseline="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smtClean="0">
                          <a:ln>
                            <a:noFill/>
                          </a:ln>
                          <a:solidFill>
                            <a:schemeClr val="bg1"/>
                          </a:solidFill>
                          <a:effectLst/>
                          <a:latin typeface="Calibri" panose="020F0502020204030204" pitchFamily="34" charset="0"/>
                          <a:cs typeface="Times New Roman" pitchFamily="18" charset="0"/>
                        </a:rPr>
                        <a:t>10</a:t>
                      </a:r>
                      <a:endParaRPr kumimoji="0" lang="tr-TR" sz="1400" b="1" i="0" u="none" strike="noStrike" cap="none" normalizeH="0" baseline="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extLst>
                  <a:ext uri="{0D108BD9-81ED-4DB2-BD59-A6C34878D82A}"/>
                </a:extLst>
              </a:tr>
              <a:tr h="523504">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dirty="0" smtClean="0">
                          <a:ln>
                            <a:noFill/>
                          </a:ln>
                          <a:solidFill>
                            <a:schemeClr val="bg1"/>
                          </a:solidFill>
                          <a:effectLst/>
                          <a:latin typeface="Calibri" panose="020F0502020204030204" pitchFamily="34" charset="0"/>
                          <a:cs typeface="Times New Roman" pitchFamily="18" charset="0"/>
                        </a:rPr>
                        <a:t>BÜYÜKLÜK </a:t>
                      </a:r>
                      <a:endParaRPr kumimoji="0" lang="tr-TR" sz="1400" b="1" i="0" u="none" strike="noStrike" cap="none" normalizeH="0" baseline="0" dirty="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dirty="0" smtClean="0">
                          <a:ln>
                            <a:noFill/>
                          </a:ln>
                          <a:solidFill>
                            <a:schemeClr val="bg1"/>
                          </a:solidFill>
                          <a:effectLst/>
                          <a:latin typeface="Calibri" panose="020F0502020204030204" pitchFamily="34" charset="0"/>
                          <a:cs typeface="Times New Roman" pitchFamily="18" charset="0"/>
                        </a:rPr>
                        <a:t>1- 3</a:t>
                      </a:r>
                      <a:endParaRPr kumimoji="0" lang="tr-TR" sz="1400" b="1" i="0" u="none" strike="noStrike" cap="none" normalizeH="0" baseline="0" dirty="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smtClean="0">
                          <a:ln>
                            <a:noFill/>
                          </a:ln>
                          <a:solidFill>
                            <a:schemeClr val="bg1"/>
                          </a:solidFill>
                          <a:effectLst/>
                          <a:latin typeface="Calibri" panose="020F0502020204030204" pitchFamily="34" charset="0"/>
                          <a:cs typeface="Times New Roman" pitchFamily="18" charset="0"/>
                        </a:rPr>
                        <a:t>3- 3.9</a:t>
                      </a:r>
                      <a:endParaRPr kumimoji="0" lang="tr-TR" sz="1400" b="1" i="0" u="none" strike="noStrike" cap="none" normalizeH="0" baseline="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hMerge="1">
                  <a:txBody>
                    <a:bodyPr/>
                    <a:lstStyle/>
                    <a:p>
                      <a:endParaRPr lang="tr-TR"/>
                    </a:p>
                  </a:txBody>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smtClean="0">
                          <a:ln>
                            <a:noFill/>
                          </a:ln>
                          <a:solidFill>
                            <a:schemeClr val="bg1"/>
                          </a:solidFill>
                          <a:effectLst/>
                          <a:latin typeface="Calibri" panose="020F0502020204030204" pitchFamily="34" charset="0"/>
                          <a:cs typeface="Times New Roman" pitchFamily="18" charset="0"/>
                        </a:rPr>
                        <a:t>4 - 4.9</a:t>
                      </a:r>
                      <a:endParaRPr kumimoji="0" lang="tr-TR" sz="1400" b="1" i="0" u="none" strike="noStrike" cap="none" normalizeH="0" baseline="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hMerge="1">
                  <a:txBody>
                    <a:bodyPr/>
                    <a:lstStyle/>
                    <a:p>
                      <a:endParaRPr lang="tr-TR"/>
                    </a:p>
                  </a:txBody>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dirty="0" smtClean="0">
                          <a:ln>
                            <a:noFill/>
                          </a:ln>
                          <a:solidFill>
                            <a:schemeClr val="bg1"/>
                          </a:solidFill>
                          <a:effectLst/>
                          <a:latin typeface="Calibri" panose="020F0502020204030204" pitchFamily="34" charset="0"/>
                          <a:cs typeface="Times New Roman" pitchFamily="18" charset="0"/>
                        </a:rPr>
                        <a:t>5 - 5.9</a:t>
                      </a:r>
                      <a:endParaRPr kumimoji="0" lang="tr-TR" sz="1400" b="1" i="0" u="none" strike="noStrike" cap="none" normalizeH="0" baseline="0" dirty="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hMerge="1">
                  <a:txBody>
                    <a:bodyPr/>
                    <a:lstStyle/>
                    <a:p>
                      <a:endParaRPr lang="tr-TR"/>
                    </a:p>
                  </a:txBody>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dirty="0" smtClean="0">
                          <a:ln>
                            <a:noFill/>
                          </a:ln>
                          <a:solidFill>
                            <a:schemeClr val="bg1"/>
                          </a:solidFill>
                          <a:effectLst/>
                          <a:latin typeface="Calibri" panose="020F0502020204030204" pitchFamily="34" charset="0"/>
                          <a:cs typeface="Times New Roman" pitchFamily="18" charset="0"/>
                        </a:rPr>
                        <a:t>6 - 6.9</a:t>
                      </a:r>
                      <a:endParaRPr kumimoji="0" lang="tr-TR" sz="1400" b="1" i="0" u="none" strike="noStrike" cap="none" normalizeH="0" baseline="0" dirty="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tc hMerge="1">
                  <a:txBody>
                    <a:bodyPr/>
                    <a:lstStyle/>
                    <a:p>
                      <a:endParaRPr lang="tr-TR"/>
                    </a:p>
                  </a:txBody>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kumimoji="0" lang="tr-TR" sz="1400" b="1" i="0" u="none" strike="noStrike" cap="none" normalizeH="0" baseline="0" dirty="0" smtClean="0">
                          <a:ln>
                            <a:noFill/>
                          </a:ln>
                          <a:solidFill>
                            <a:schemeClr val="bg1"/>
                          </a:solidFill>
                          <a:effectLst/>
                          <a:latin typeface="Calibri" panose="020F0502020204030204" pitchFamily="34" charset="0"/>
                          <a:cs typeface="Times New Roman" pitchFamily="18" charset="0"/>
                        </a:rPr>
                        <a:t>7 - +</a:t>
                      </a:r>
                      <a:endParaRPr kumimoji="0" lang="tr-TR" sz="1400" b="1" i="0" u="none" strike="noStrike" cap="none" normalizeH="0" baseline="0" dirty="0" smtClean="0">
                        <a:ln>
                          <a:noFill/>
                        </a:ln>
                        <a:solidFill>
                          <a:schemeClr val="bg1"/>
                        </a:solidFill>
                        <a:effectLst/>
                        <a:latin typeface="Calibri" panose="020F0502020204030204" pitchFamily="34" charset="0"/>
                      </a:endParaRPr>
                    </a:p>
                  </a:txBody>
                  <a:tcPr marL="68580" marR="68580" marT="34281" marB="34281"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solidFill>
                      <a:srgbClr val="002060"/>
                    </a:solidFill>
                  </a:tcPr>
                </a:tc>
                <a:extLst>
                  <a:ext uri="{0D108BD9-81ED-4DB2-BD59-A6C34878D82A}"/>
                </a:extLst>
              </a:tr>
            </a:tbl>
          </a:graphicData>
        </a:graphic>
      </p:graphicFrame>
    </p:spTree>
    <p:extLst>
      <p:ext uri="{BB962C8B-B14F-4D97-AF65-F5344CB8AC3E}">
        <p14:creationId xmlns:p14="http://schemas.microsoft.com/office/powerpoint/2010/main" val="20311154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18423"/>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41</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463765" y="1574259"/>
            <a:ext cx="5187639" cy="461665"/>
          </a:xfrm>
          <a:prstGeom prst="rect">
            <a:avLst/>
          </a:prstGeom>
          <a:noFill/>
        </p:spPr>
        <p:txBody>
          <a:bodyPr wrap="none"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DEPREM İLE İLGİLİ ÖNLEMLER:</a:t>
            </a:r>
          </a:p>
        </p:txBody>
      </p:sp>
      <p:cxnSp>
        <p:nvCxnSpPr>
          <p:cNvPr id="8" name="Düz Bağlayıcı 7"/>
          <p:cNvCxnSpPr/>
          <p:nvPr/>
        </p:nvCxnSpPr>
        <p:spPr>
          <a:xfrm>
            <a:off x="808156" y="2923218"/>
            <a:ext cx="1440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Düz Bağlayıcı 8"/>
          <p:cNvCxnSpPr/>
          <p:nvPr/>
        </p:nvCxnSpPr>
        <p:spPr>
          <a:xfrm>
            <a:off x="808156" y="3665361"/>
            <a:ext cx="2160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Düz Bağlayıcı 9"/>
          <p:cNvCxnSpPr/>
          <p:nvPr/>
        </p:nvCxnSpPr>
        <p:spPr>
          <a:xfrm>
            <a:off x="808156" y="4470205"/>
            <a:ext cx="2880000"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Metin kutusu 10"/>
          <p:cNvSpPr txBox="1"/>
          <p:nvPr/>
        </p:nvSpPr>
        <p:spPr>
          <a:xfrm>
            <a:off x="2432360" y="2728114"/>
            <a:ext cx="4379604" cy="390208"/>
          </a:xfrm>
          <a:prstGeom prst="rect">
            <a:avLst/>
          </a:prstGeom>
          <a:noFill/>
        </p:spPr>
        <p:txBody>
          <a:bodyPr wrap="none" lIns="81633" tIns="40817" rIns="81633" bIns="40817" rtlCol="0">
            <a:spAutoFit/>
          </a:bodyPr>
          <a:lstStyle/>
          <a:p>
            <a:r>
              <a:rPr lang="tr-TR"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Deprem Öncesinde Alınacak Önlemler</a:t>
            </a:r>
            <a:endParaRPr lang="tr-TR"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Metin kutusu 11"/>
          <p:cNvSpPr txBox="1"/>
          <p:nvPr/>
        </p:nvSpPr>
        <p:spPr>
          <a:xfrm>
            <a:off x="3095427" y="3469374"/>
            <a:ext cx="4280218" cy="390208"/>
          </a:xfrm>
          <a:prstGeom prst="rect">
            <a:avLst/>
          </a:prstGeom>
          <a:noFill/>
        </p:spPr>
        <p:txBody>
          <a:bodyPr wrap="none" lIns="81633" tIns="40817" rIns="81633" bIns="40817" rtlCol="0">
            <a:spAutoFit/>
          </a:bodyPr>
          <a:lstStyle/>
          <a:p>
            <a:r>
              <a:rPr lang="tr-TR"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Deprem Sırasında Alınacak Önlemler</a:t>
            </a:r>
            <a:endParaRPr lang="tr-TR"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Metin kutusu 12"/>
          <p:cNvSpPr txBox="1"/>
          <p:nvPr/>
        </p:nvSpPr>
        <p:spPr>
          <a:xfrm>
            <a:off x="3889720" y="4275101"/>
            <a:ext cx="4779265" cy="390208"/>
          </a:xfrm>
          <a:prstGeom prst="rect">
            <a:avLst/>
          </a:prstGeom>
          <a:noFill/>
        </p:spPr>
        <p:txBody>
          <a:bodyPr wrap="none" lIns="81633" tIns="40817" rIns="81633" bIns="40817" rtlCol="0">
            <a:spAutoFit/>
          </a:bodyPr>
          <a:lstStyle/>
          <a:p>
            <a:r>
              <a:rPr lang="tr-TR"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Deprem Sonrasında Yapılması Gerekenler</a:t>
            </a:r>
            <a:endParaRPr lang="tr-TR"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04413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42</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21430" y="1681825"/>
            <a:ext cx="8292078" cy="523220"/>
          </a:xfrm>
          <a:prstGeom prst="rect">
            <a:avLst/>
          </a:prstGeom>
          <a:noFill/>
        </p:spPr>
        <p:txBody>
          <a:bodyPr wrap="none" rtlCol="0">
            <a:spAutoFit/>
          </a:bodyPr>
          <a:lstStyle/>
          <a:p>
            <a:r>
              <a:rPr lang="tr-TR" sz="28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DEPREM ÖNCESİNDE ALINACAK ÖNLEMLER:</a:t>
            </a:r>
          </a:p>
        </p:txBody>
      </p:sp>
      <p:sp>
        <p:nvSpPr>
          <p:cNvPr id="2" name="Dikdörtgen 1"/>
          <p:cNvSpPr/>
          <p:nvPr/>
        </p:nvSpPr>
        <p:spPr>
          <a:xfrm>
            <a:off x="953873" y="2326485"/>
            <a:ext cx="10651391" cy="369332"/>
          </a:xfrm>
          <a:prstGeom prst="rect">
            <a:avLst/>
          </a:prstGeom>
        </p:spPr>
        <p:txBody>
          <a:bodyPr wrap="square">
            <a:spAutoFit/>
          </a:bodyPr>
          <a:lstStyle/>
          <a:p>
            <a:pPr>
              <a:spcBef>
                <a:spcPct val="20000"/>
              </a:spcBef>
              <a:buClr>
                <a:schemeClr val="tx2"/>
              </a:buClr>
              <a:buFont typeface="Wingdings" panose="05000000000000000000" pitchFamily="2" charset="2"/>
              <a:buChar char="ü"/>
            </a:pPr>
            <a:r>
              <a:rPr lang="tr-TR" altLang="tr-TR" dirty="0">
                <a:latin typeface="Times New Roman" panose="02020603050405020304" pitchFamily="18" charset="0"/>
                <a:cs typeface="Times New Roman" panose="02020603050405020304" pitchFamily="18" charset="0"/>
              </a:rPr>
              <a:t> </a:t>
            </a:r>
            <a:r>
              <a:rPr lang="tr-TR" altLang="tr-TR" dirty="0" smtClean="0">
                <a:latin typeface="Times New Roman" panose="02020603050405020304" pitchFamily="18" charset="0"/>
                <a:cs typeface="Times New Roman" panose="02020603050405020304" pitchFamily="18" charset="0"/>
              </a:rPr>
              <a:t>Yerleşim </a:t>
            </a:r>
            <a:r>
              <a:rPr lang="tr-TR" altLang="tr-TR" dirty="0">
                <a:latin typeface="Times New Roman" panose="02020603050405020304" pitchFamily="18" charset="0"/>
                <a:cs typeface="Times New Roman" panose="02020603050405020304" pitchFamily="18" charset="0"/>
              </a:rPr>
              <a:t>bölgeleri titizlikle belirlenmelidir.</a:t>
            </a:r>
          </a:p>
        </p:txBody>
      </p:sp>
      <p:grpSp>
        <p:nvGrpSpPr>
          <p:cNvPr id="8" name="Group 12"/>
          <p:cNvGrpSpPr>
            <a:grpSpLocks/>
          </p:cNvGrpSpPr>
          <p:nvPr/>
        </p:nvGrpSpPr>
        <p:grpSpPr bwMode="auto">
          <a:xfrm>
            <a:off x="953873" y="2695816"/>
            <a:ext cx="9664700" cy="3630843"/>
            <a:chOff x="803" y="1560"/>
            <a:chExt cx="4196" cy="2750"/>
          </a:xfrm>
        </p:grpSpPr>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 y="1560"/>
              <a:ext cx="3843" cy="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803" y="3793"/>
              <a:ext cx="537"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ct val="80000"/>
                </a:lnSpc>
                <a:spcBef>
                  <a:spcPct val="20000"/>
                </a:spcBef>
                <a:buClr>
                  <a:srgbClr val="66CCFF"/>
                </a:buClr>
                <a:buSzPct val="120000"/>
              </a:pPr>
              <a:r>
                <a:rPr lang="tr-TR" altLang="tr-TR" sz="1400">
                  <a:solidFill>
                    <a:srgbClr val="C00000"/>
                  </a:solidFill>
                  <a:latin typeface="Arial" pitchFamily="34" charset="0"/>
                </a:rPr>
                <a:t>Kayalık </a:t>
              </a:r>
            </a:p>
            <a:p>
              <a:pPr algn="ctr" eaLnBrk="1" hangingPunct="1">
                <a:lnSpc>
                  <a:spcPct val="80000"/>
                </a:lnSpc>
                <a:spcBef>
                  <a:spcPct val="20000"/>
                </a:spcBef>
                <a:buClr>
                  <a:srgbClr val="66CCFF"/>
                </a:buClr>
                <a:buSzPct val="120000"/>
              </a:pPr>
              <a:r>
                <a:rPr lang="tr-TR" altLang="tr-TR" sz="1400">
                  <a:solidFill>
                    <a:srgbClr val="C00000"/>
                  </a:solidFill>
                  <a:latin typeface="Arial" pitchFamily="34" charset="0"/>
                </a:rPr>
                <a:t>zemin</a:t>
              </a:r>
            </a:p>
          </p:txBody>
        </p:sp>
        <p:sp>
          <p:nvSpPr>
            <p:cNvPr id="11" name="Text Box 7"/>
            <p:cNvSpPr txBox="1">
              <a:spLocks noChangeArrowheads="1"/>
            </p:cNvSpPr>
            <p:nvPr/>
          </p:nvSpPr>
          <p:spPr bwMode="auto">
            <a:xfrm>
              <a:off x="1791" y="3793"/>
              <a:ext cx="454"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ct val="80000"/>
                </a:lnSpc>
                <a:spcBef>
                  <a:spcPct val="20000"/>
                </a:spcBef>
                <a:buClr>
                  <a:srgbClr val="66CCFF"/>
                </a:buClr>
                <a:buSzPct val="120000"/>
              </a:pPr>
              <a:r>
                <a:rPr lang="tr-TR" altLang="tr-TR" sz="1400">
                  <a:solidFill>
                    <a:srgbClr val="C00000"/>
                  </a:solidFill>
                  <a:latin typeface="Arial" pitchFamily="34" charset="0"/>
                </a:rPr>
                <a:t>Sıkı </a:t>
              </a:r>
            </a:p>
            <a:p>
              <a:pPr algn="ctr" eaLnBrk="1" hangingPunct="1">
                <a:lnSpc>
                  <a:spcPct val="80000"/>
                </a:lnSpc>
                <a:spcBef>
                  <a:spcPct val="20000"/>
                </a:spcBef>
                <a:buClr>
                  <a:srgbClr val="66CCFF"/>
                </a:buClr>
                <a:buSzPct val="120000"/>
              </a:pPr>
              <a:r>
                <a:rPr lang="tr-TR" altLang="tr-TR" sz="1400">
                  <a:solidFill>
                    <a:srgbClr val="C00000"/>
                  </a:solidFill>
                  <a:latin typeface="Arial" pitchFamily="34" charset="0"/>
                </a:rPr>
                <a:t>zemin</a:t>
              </a:r>
            </a:p>
          </p:txBody>
        </p:sp>
        <p:sp>
          <p:nvSpPr>
            <p:cNvPr id="12" name="Text Box 8"/>
            <p:cNvSpPr txBox="1">
              <a:spLocks noChangeArrowheads="1"/>
            </p:cNvSpPr>
            <p:nvPr/>
          </p:nvSpPr>
          <p:spPr bwMode="auto">
            <a:xfrm>
              <a:off x="2508" y="3793"/>
              <a:ext cx="550"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ct val="80000"/>
                </a:lnSpc>
                <a:spcBef>
                  <a:spcPct val="20000"/>
                </a:spcBef>
                <a:buClr>
                  <a:srgbClr val="66CCFF"/>
                </a:buClr>
                <a:buSzPct val="120000"/>
              </a:pPr>
              <a:r>
                <a:rPr lang="tr-TR" altLang="tr-TR" sz="1400">
                  <a:solidFill>
                    <a:srgbClr val="C00000"/>
                  </a:solidFill>
                  <a:latin typeface="Arial" pitchFamily="34" charset="0"/>
                </a:rPr>
                <a:t>Gevşek </a:t>
              </a:r>
            </a:p>
            <a:p>
              <a:pPr algn="ctr" eaLnBrk="1" hangingPunct="1">
                <a:lnSpc>
                  <a:spcPct val="80000"/>
                </a:lnSpc>
                <a:spcBef>
                  <a:spcPct val="20000"/>
                </a:spcBef>
                <a:buClr>
                  <a:srgbClr val="66CCFF"/>
                </a:buClr>
                <a:buSzPct val="120000"/>
              </a:pPr>
              <a:r>
                <a:rPr lang="tr-TR" altLang="tr-TR" sz="1400">
                  <a:solidFill>
                    <a:srgbClr val="C00000"/>
                  </a:solidFill>
                  <a:latin typeface="Arial" pitchFamily="34" charset="0"/>
                </a:rPr>
                <a:t>zemin</a:t>
              </a:r>
            </a:p>
          </p:txBody>
        </p:sp>
        <p:sp>
          <p:nvSpPr>
            <p:cNvPr id="13" name="Text Box 9"/>
            <p:cNvSpPr txBox="1">
              <a:spLocks noChangeArrowheads="1"/>
            </p:cNvSpPr>
            <p:nvPr/>
          </p:nvSpPr>
          <p:spPr bwMode="auto">
            <a:xfrm>
              <a:off x="3376" y="3793"/>
              <a:ext cx="471"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ct val="80000"/>
                </a:lnSpc>
                <a:spcBef>
                  <a:spcPct val="20000"/>
                </a:spcBef>
                <a:buClr>
                  <a:srgbClr val="66CCFF"/>
                </a:buClr>
                <a:buSzPct val="120000"/>
              </a:pPr>
              <a:r>
                <a:rPr lang="tr-TR" altLang="tr-TR" sz="1400">
                  <a:solidFill>
                    <a:srgbClr val="C00000"/>
                  </a:solidFill>
                  <a:latin typeface="Arial" pitchFamily="34" charset="0"/>
                </a:rPr>
                <a:t>Çamur</a:t>
              </a:r>
            </a:p>
            <a:p>
              <a:pPr algn="ctr" eaLnBrk="1" hangingPunct="1">
                <a:lnSpc>
                  <a:spcPct val="80000"/>
                </a:lnSpc>
                <a:spcBef>
                  <a:spcPct val="20000"/>
                </a:spcBef>
                <a:buClr>
                  <a:srgbClr val="66CCFF"/>
                </a:buClr>
                <a:buSzPct val="120000"/>
              </a:pPr>
              <a:r>
                <a:rPr lang="tr-TR" altLang="tr-TR" sz="1400">
                  <a:solidFill>
                    <a:srgbClr val="C00000"/>
                  </a:solidFill>
                  <a:latin typeface="Arial" pitchFamily="34" charset="0"/>
                </a:rPr>
                <a:t>zemin</a:t>
              </a:r>
            </a:p>
          </p:txBody>
        </p:sp>
        <p:sp>
          <p:nvSpPr>
            <p:cNvPr id="14" name="Text Box 10"/>
            <p:cNvSpPr txBox="1">
              <a:spLocks noChangeArrowheads="1"/>
            </p:cNvSpPr>
            <p:nvPr/>
          </p:nvSpPr>
          <p:spPr bwMode="auto">
            <a:xfrm>
              <a:off x="4195" y="3203"/>
              <a:ext cx="804"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lnSpc>
                  <a:spcPct val="80000"/>
                </a:lnSpc>
                <a:spcBef>
                  <a:spcPct val="20000"/>
                </a:spcBef>
                <a:buClr>
                  <a:srgbClr val="66CCFF"/>
                </a:buClr>
                <a:buSzPct val="120000"/>
              </a:pPr>
              <a:r>
                <a:rPr lang="tr-TR" altLang="tr-TR" sz="1400">
                  <a:solidFill>
                    <a:srgbClr val="C00000"/>
                  </a:solidFill>
                  <a:latin typeface="Arial" pitchFamily="34" charset="0"/>
                </a:rPr>
                <a:t>Sismik Dalga</a:t>
              </a:r>
            </a:p>
          </p:txBody>
        </p:sp>
        <p:sp>
          <p:nvSpPr>
            <p:cNvPr id="15" name="Text Box 11"/>
            <p:cNvSpPr txBox="1">
              <a:spLocks noChangeArrowheads="1"/>
            </p:cNvSpPr>
            <p:nvPr/>
          </p:nvSpPr>
          <p:spPr bwMode="auto">
            <a:xfrm>
              <a:off x="3651" y="2115"/>
              <a:ext cx="264"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lnSpc>
                  <a:spcPct val="80000"/>
                </a:lnSpc>
                <a:spcBef>
                  <a:spcPct val="20000"/>
                </a:spcBef>
                <a:buClr>
                  <a:srgbClr val="66CCFF"/>
                </a:buClr>
                <a:buSzPct val="120000"/>
              </a:pPr>
              <a:r>
                <a:rPr lang="tr-TR" altLang="tr-TR" sz="1400">
                  <a:solidFill>
                    <a:srgbClr val="C00000"/>
                  </a:solidFill>
                  <a:latin typeface="Arial" pitchFamily="34" charset="0"/>
                </a:rPr>
                <a:t>Su</a:t>
              </a:r>
            </a:p>
          </p:txBody>
        </p:sp>
      </p:grpSp>
    </p:spTree>
    <p:extLst>
      <p:ext uri="{BB962C8B-B14F-4D97-AF65-F5344CB8AC3E}">
        <p14:creationId xmlns:p14="http://schemas.microsoft.com/office/powerpoint/2010/main" val="10795124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2" y="6318422"/>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43</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3771369" y="1420215"/>
            <a:ext cx="5332870" cy="523220"/>
          </a:xfrm>
          <a:prstGeom prst="rect">
            <a:avLst/>
          </a:prstGeom>
          <a:noFill/>
        </p:spPr>
        <p:txBody>
          <a:bodyPr wrap="none" rtlCol="0">
            <a:spAutoFit/>
          </a:bodyPr>
          <a:lstStyle/>
          <a:p>
            <a:r>
              <a:rPr lang="tr-TR" altLang="tr-TR"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AİLE AFET HAZIRLIK PLANI</a:t>
            </a:r>
            <a:r>
              <a:rPr lang="tr-TR" sz="28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a:t>
            </a:r>
          </a:p>
        </p:txBody>
      </p:sp>
      <p:sp>
        <p:nvSpPr>
          <p:cNvPr id="2" name="Dikdörtgen 1"/>
          <p:cNvSpPr/>
          <p:nvPr/>
        </p:nvSpPr>
        <p:spPr>
          <a:xfrm>
            <a:off x="473714" y="1667350"/>
            <a:ext cx="10396150" cy="2169825"/>
          </a:xfrm>
          <a:prstGeom prst="rect">
            <a:avLst/>
          </a:prstGeom>
        </p:spPr>
        <p:txBody>
          <a:bodyPr wrap="square">
            <a:spAutoFit/>
          </a:bodyPr>
          <a:lstStyle/>
          <a:p>
            <a:pPr>
              <a:lnSpc>
                <a:spcPct val="150000"/>
              </a:lnSpc>
              <a:buFontTx/>
              <a:buNone/>
            </a:pPr>
            <a:endParaRPr lang="tr-TR" altLang="tr-TR" dirty="0" smtClean="0">
              <a:latin typeface="Times New Roman" panose="02020603050405020304" pitchFamily="18" charset="0"/>
              <a:cs typeface="Times New Roman" panose="02020603050405020304" pitchFamily="18" charset="0"/>
            </a:endParaRPr>
          </a:p>
          <a:p>
            <a:pPr>
              <a:lnSpc>
                <a:spcPct val="150000"/>
              </a:lnSpc>
              <a:buFontTx/>
              <a:buNone/>
            </a:pPr>
            <a:r>
              <a:rPr lang="tr-TR" altLang="tr-TR" dirty="0" smtClean="0">
                <a:latin typeface="Times New Roman" panose="02020603050405020304" pitchFamily="18" charset="0"/>
                <a:cs typeface="Times New Roman" panose="02020603050405020304" pitchFamily="18" charset="0"/>
              </a:rPr>
              <a:t>  </a:t>
            </a:r>
            <a:r>
              <a:rPr lang="tr-TR" altLang="tr-TR"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1-AİLE TOPLANTISI </a:t>
            </a:r>
            <a:r>
              <a:rPr lang="tr-TR" altLang="tr-TR"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nSpc>
                <a:spcPct val="150000"/>
              </a:lnSpc>
            </a:pPr>
            <a:r>
              <a:rPr lang="tr-TR" altLang="tr-TR" dirty="0" smtClean="0">
                <a:latin typeface="Times New Roman" panose="02020603050405020304" pitchFamily="18" charset="0"/>
                <a:cs typeface="Times New Roman" panose="02020603050405020304" pitchFamily="18" charset="0"/>
              </a:rPr>
              <a:t>Depreme hazırlık </a:t>
            </a:r>
            <a:r>
              <a:rPr lang="tr-TR" altLang="tr-TR" dirty="0">
                <a:latin typeface="Times New Roman" panose="02020603050405020304" pitchFamily="18" charset="0"/>
                <a:cs typeface="Times New Roman" panose="02020603050405020304" pitchFamily="18" charset="0"/>
              </a:rPr>
              <a:t>olarak ailenin tüm bireyleri çocuklar dahil bir toplantı yapmalıdır. Bu toplantıda olası bir afette yapılacaklar planlanır.</a:t>
            </a:r>
          </a:p>
          <a:p>
            <a:pPr>
              <a:lnSpc>
                <a:spcPct val="150000"/>
              </a:lnSpc>
              <a:buFontTx/>
              <a:buNone/>
            </a:pPr>
            <a:r>
              <a:rPr lang="tr-TR" altLang="tr-TR"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tr-TR" altLang="tr-TR"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Picture 10" descr="C:\Users\adlaphotography\Desktop\YENİ SUNU\aile-afet-plani-nedi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3395" y="3188044"/>
            <a:ext cx="3978743" cy="27867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2940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44</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786779" y="1587507"/>
            <a:ext cx="10651391" cy="400110"/>
          </a:xfrm>
          <a:prstGeom prst="rect">
            <a:avLst/>
          </a:prstGeom>
        </p:spPr>
        <p:txBody>
          <a:bodyPr wrap="square">
            <a:spAutoFit/>
          </a:bodyPr>
          <a:lstStyle/>
          <a:p>
            <a:pPr>
              <a:spcBef>
                <a:spcPct val="20000"/>
              </a:spcBef>
              <a:buClr>
                <a:schemeClr val="tx2"/>
              </a:buClr>
              <a:buFont typeface="Wingdings" panose="05000000000000000000" pitchFamily="2" charset="2"/>
              <a:buChar char="ü"/>
            </a:pPr>
            <a:r>
              <a:rPr lang="tr-TR" altLang="tr-TR" sz="2000" dirty="0" smtClean="0">
                <a:latin typeface="Times New Roman" panose="02020603050405020304" pitchFamily="18" charset="0"/>
                <a:cs typeface="Times New Roman" panose="02020603050405020304" pitchFamily="18" charset="0"/>
              </a:rPr>
              <a:t>       </a:t>
            </a:r>
            <a:r>
              <a:rPr lang="tr-TR" altLang="tr-TR" sz="2000" dirty="0">
                <a:latin typeface="Calibri" pitchFamily="34" charset="0"/>
              </a:rPr>
              <a:t>Tahliye ve deprem sonrası buluşma planı hazırlanmalıdır.</a:t>
            </a:r>
          </a:p>
        </p:txBody>
      </p:sp>
      <p:pic>
        <p:nvPicPr>
          <p:cNvPr id="8" name="Picture 8" descr="C:\Users\adlaphotography\Desktop\YENİ SUNU\saglikli_bir_ailenin_olmazsa_olmazi_istisare_toplantilari_h147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185" y="2910254"/>
            <a:ext cx="3355087" cy="23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C:\Users\adlaphotography\Desktop\YENİ SUNU\ted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6345" y="2910255"/>
            <a:ext cx="3355087" cy="237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C:\Users\adlaphotography\Desktop\YENİ SUNU\ted2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265" y="2910255"/>
            <a:ext cx="3355087" cy="237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8510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45</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953873" y="1700490"/>
            <a:ext cx="10651391" cy="400110"/>
          </a:xfrm>
          <a:prstGeom prst="rect">
            <a:avLst/>
          </a:prstGeom>
        </p:spPr>
        <p:txBody>
          <a:bodyPr wrap="square">
            <a:spAutoFit/>
          </a:bodyPr>
          <a:lstStyle/>
          <a:p>
            <a:pPr marL="266700" indent="-266700" algn="just">
              <a:buClr>
                <a:schemeClr val="tx2"/>
              </a:buClr>
              <a:buFont typeface="Wingdings" panose="05000000000000000000" pitchFamily="2" charset="2"/>
              <a:buChar char="ü"/>
            </a:pPr>
            <a:r>
              <a:rPr lang="tr-TR" altLang="tr-TR" sz="2000" dirty="0" smtClean="0">
                <a:latin typeface="Times New Roman" panose="02020603050405020304" pitchFamily="18" charset="0"/>
                <a:cs typeface="Times New Roman" panose="02020603050405020304" pitchFamily="18" charset="0"/>
              </a:rPr>
              <a:t> Toplanma </a:t>
            </a:r>
            <a:r>
              <a:rPr lang="tr-TR" altLang="tr-TR" sz="2000" dirty="0">
                <a:latin typeface="Times New Roman" panose="02020603050405020304" pitchFamily="18" charset="0"/>
                <a:cs typeface="Times New Roman" panose="02020603050405020304" pitchFamily="18" charset="0"/>
              </a:rPr>
              <a:t>Merkezi Belirlenmelidir</a:t>
            </a:r>
          </a:p>
        </p:txBody>
      </p:sp>
      <p:pic>
        <p:nvPicPr>
          <p:cNvPr id="8" name="Picture 4" descr="C:\Users\adlaphotography\Desktop\acil toplanma merkezi.jpg"/>
          <p:cNvPicPr>
            <a:picLocks noChangeAspect="1" noChangeArrowheads="1"/>
          </p:cNvPicPr>
          <p:nvPr/>
        </p:nvPicPr>
        <p:blipFill>
          <a:blip r:embed="rId3">
            <a:extLst>
              <a:ext uri="{28A0092B-C50C-407E-A947-70E740481C1C}">
                <a14:useLocalDpi xmlns:a14="http://schemas.microsoft.com/office/drawing/2010/main" val="0"/>
              </a:ext>
            </a:extLst>
          </a:blip>
          <a:srcRect r="-11" b="398"/>
          <a:stretch>
            <a:fillRect/>
          </a:stretch>
        </p:blipFill>
        <p:spPr bwMode="auto">
          <a:xfrm>
            <a:off x="3140954" y="2146289"/>
            <a:ext cx="2433155" cy="171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adlaphotography\Desktop\avm-istanbu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2919" y="2146289"/>
            <a:ext cx="2965622" cy="171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adlaphotography\Desktop\yenisehir_camliksah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0954" y="3912973"/>
            <a:ext cx="5467587" cy="252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19865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46</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491330" y="1697510"/>
            <a:ext cx="5682966" cy="461665"/>
          </a:xfrm>
          <a:prstGeom prst="rect">
            <a:avLst/>
          </a:prstGeom>
          <a:noFill/>
        </p:spPr>
        <p:txBody>
          <a:bodyPr wrap="none" rtlCol="0">
            <a:spAutoFit/>
          </a:bodyPr>
          <a:lstStyle/>
          <a:p>
            <a:r>
              <a:rPr lang="tr-TR" altLang="tr-T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Bölge Dışı Bağlantı Kişisi </a:t>
            </a:r>
            <a:r>
              <a:rPr lang="tr-TR" altLang="tr-T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Belirlenmelidir</a:t>
            </a:r>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a:t>
            </a:r>
          </a:p>
        </p:txBody>
      </p:sp>
      <p:sp>
        <p:nvSpPr>
          <p:cNvPr id="2" name="Dikdörtgen 1"/>
          <p:cNvSpPr/>
          <p:nvPr/>
        </p:nvSpPr>
        <p:spPr>
          <a:xfrm>
            <a:off x="786779" y="2355519"/>
            <a:ext cx="10651391" cy="1338828"/>
          </a:xfrm>
          <a:prstGeom prst="rect">
            <a:avLst/>
          </a:prstGeom>
        </p:spPr>
        <p:txBody>
          <a:bodyPr wrap="square">
            <a:spAutoFit/>
          </a:bodyPr>
          <a:lstStyle/>
          <a:p>
            <a:pPr indent="358775" algn="just">
              <a:lnSpc>
                <a:spcPct val="150000"/>
              </a:lnSpc>
            </a:pPr>
            <a:r>
              <a:rPr lang="tr-TR" altLang="tr-TR" dirty="0" smtClean="0">
                <a:latin typeface="Times New Roman" panose="02020603050405020304" pitchFamily="18" charset="0"/>
                <a:cs typeface="Times New Roman" panose="02020603050405020304" pitchFamily="18" charset="0"/>
              </a:rPr>
              <a:t>       </a:t>
            </a:r>
            <a:r>
              <a:rPr lang="tr-TR" altLang="tr-TR" dirty="0">
                <a:latin typeface="Times New Roman" panose="02020603050405020304" pitchFamily="18" charset="0"/>
                <a:cs typeface="Times New Roman" panose="02020603050405020304" pitchFamily="18" charset="0"/>
              </a:rPr>
              <a:t>Bir afet sonrası telefon hatlarını kilitleneceği düşünülürse hem oturduğunuz bölge, hem de başkent dışında bir irtibat kişisi seçin. Bu kişiye sizi merak edebilecek kişilerin telefon numaralarını verin, akrabalarınıza da bu kişinin telefonunu verin. Böylece siz sadece bir kişiye ulaşarak aslında herkese ulaşmış olursunuz.</a:t>
            </a:r>
          </a:p>
        </p:txBody>
      </p:sp>
      <p:pic>
        <p:nvPicPr>
          <p:cNvPr id="8" name="Picture 2" descr="C:\Users\adlaphotography\Desktop\2014-02-14-baz-istasyonlarinin-sagliga-zararla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188" y="3890691"/>
            <a:ext cx="3148985" cy="23848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adlaphotography\Desktop\148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0563" y="3784059"/>
            <a:ext cx="3866094" cy="24528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8833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47</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62619" y="1617513"/>
            <a:ext cx="3751155" cy="635367"/>
          </a:xfrm>
          <a:prstGeom prst="rect">
            <a:avLst/>
          </a:prstGeom>
          <a:noFill/>
        </p:spPr>
        <p:txBody>
          <a:bodyPr wrap="none" rtlCol="0">
            <a:spAutoFit/>
          </a:bodyPr>
          <a:lstStyle/>
          <a:p>
            <a:pPr>
              <a:lnSpc>
                <a:spcPct val="170000"/>
              </a:lnSpc>
              <a:buFontTx/>
              <a:buNone/>
            </a:pPr>
            <a:r>
              <a:rPr lang="tr-TR" altLang="tr-T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2-GÜVENİLİR YERLER :</a:t>
            </a:r>
            <a:endParaRPr lang="tr-TR" altLang="tr-TR"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Dikdörtgen 1"/>
          <p:cNvSpPr/>
          <p:nvPr/>
        </p:nvSpPr>
        <p:spPr>
          <a:xfrm>
            <a:off x="953873" y="2358918"/>
            <a:ext cx="10651391" cy="3231654"/>
          </a:xfrm>
          <a:prstGeom prst="rect">
            <a:avLst/>
          </a:prstGeom>
        </p:spPr>
        <p:txBody>
          <a:bodyPr wrap="square">
            <a:spAutoFit/>
          </a:bodyPr>
          <a:lstStyle/>
          <a:p>
            <a:pPr indent="541338" algn="just">
              <a:lnSpc>
                <a:spcPct val="170000"/>
              </a:lnSpc>
            </a:pPr>
            <a:r>
              <a:rPr lang="tr-TR" altLang="tr-TR" sz="2000" dirty="0" smtClean="0">
                <a:latin typeface="Times New Roman" panose="02020603050405020304" pitchFamily="18" charset="0"/>
                <a:cs typeface="Times New Roman" panose="02020603050405020304" pitchFamily="18" charset="0"/>
              </a:rPr>
              <a:t>       </a:t>
            </a:r>
            <a:r>
              <a:rPr lang="tr-TR" altLang="tr-TR" sz="2000" dirty="0">
                <a:latin typeface="Times New Roman" panose="02020603050405020304" pitchFamily="18" charset="0"/>
                <a:cs typeface="Times New Roman" panose="02020603050405020304" pitchFamily="18" charset="0"/>
              </a:rPr>
              <a:t>Bulunduğunuz mekanlarda tehlikeli olabilecek ve güvenli olabilecek noktalar belirlenmelidir. Örneğin pencere önleri, ağır aydınlatma araçlarının alt kısımları, büyük ve ağır devrilebilir, ocak gibi yangına neden olabilecek eşyaların yanları </a:t>
            </a:r>
            <a:r>
              <a:rPr lang="tr-TR" altLang="tr-TR" sz="2000" b="1" dirty="0">
                <a:latin typeface="Times New Roman" panose="02020603050405020304" pitchFamily="18" charset="0"/>
                <a:cs typeface="Times New Roman" panose="02020603050405020304" pitchFamily="18" charset="0"/>
              </a:rPr>
              <a:t>TEHLİKELİDİR</a:t>
            </a:r>
            <a:r>
              <a:rPr lang="tr-TR" altLang="tr-TR" sz="2000" dirty="0">
                <a:latin typeface="Times New Roman" panose="02020603050405020304" pitchFamily="18" charset="0"/>
                <a:cs typeface="Times New Roman" panose="02020603050405020304" pitchFamily="18" charset="0"/>
              </a:rPr>
              <a:t>. Korunabilecek güvenli alanlar ise sağlam bir masanın altı, sağlam bir koltuk yada divanın </a:t>
            </a:r>
            <a:r>
              <a:rPr lang="tr-TR" altLang="tr-TR" sz="2000" dirty="0" err="1">
                <a:latin typeface="Times New Roman" panose="02020603050405020304" pitchFamily="18" charset="0"/>
                <a:cs typeface="Times New Roman" panose="02020603050405020304" pitchFamily="18" charset="0"/>
              </a:rPr>
              <a:t>yanıbaşı</a:t>
            </a:r>
            <a:r>
              <a:rPr lang="tr-TR" altLang="tr-TR" sz="2000" dirty="0">
                <a:latin typeface="Times New Roman" panose="02020603050405020304" pitchFamily="18" charset="0"/>
                <a:cs typeface="Times New Roman" panose="02020603050405020304" pitchFamily="18" charset="0"/>
              </a:rPr>
              <a:t>, yatağınızın yanı, bir köşe dibi ya da iç duvarlardan birinin yanı </a:t>
            </a:r>
            <a:r>
              <a:rPr lang="tr-TR" altLang="tr-TR" sz="2000" b="1" dirty="0" smtClean="0">
                <a:latin typeface="Times New Roman" panose="02020603050405020304" pitchFamily="18" charset="0"/>
                <a:cs typeface="Times New Roman" panose="02020603050405020304" pitchFamily="18" charset="0"/>
              </a:rPr>
              <a:t>GÜVENLİDİR. </a:t>
            </a:r>
            <a:r>
              <a:rPr lang="tr-TR" altLang="tr-TR" sz="2000" b="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ÇÖMELİP</a:t>
            </a:r>
            <a:r>
              <a:rPr lang="tr-TR" altLang="tr-TR" sz="20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KAPANIP, TUTUNMAK</a:t>
            </a:r>
            <a:r>
              <a:rPr lang="tr-TR" altLang="tr-TR" sz="2000" dirty="0">
                <a:latin typeface="Times New Roman" panose="02020603050405020304" pitchFamily="18" charset="0"/>
                <a:cs typeface="Times New Roman" panose="02020603050405020304" pitchFamily="18" charset="0"/>
              </a:rPr>
              <a:t> için en güvenli yeri bulun.</a:t>
            </a:r>
          </a:p>
        </p:txBody>
      </p:sp>
    </p:spTree>
    <p:extLst>
      <p:ext uri="{BB962C8B-B14F-4D97-AF65-F5344CB8AC3E}">
        <p14:creationId xmlns:p14="http://schemas.microsoft.com/office/powerpoint/2010/main" val="40929632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1167" y="6343136"/>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48</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447290" y="1669712"/>
            <a:ext cx="3132396" cy="461665"/>
          </a:xfrm>
          <a:prstGeom prst="rect">
            <a:avLst/>
          </a:prstGeom>
          <a:noFill/>
        </p:spPr>
        <p:txBody>
          <a:bodyPr wrap="none" rtlCol="0">
            <a:spAutoFit/>
          </a:bodyPr>
          <a:lstStyle/>
          <a:p>
            <a:r>
              <a:rPr lang="tr-TR" altLang="tr-TR"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3-ÇIKIŞ YOLLARI </a:t>
            </a:r>
            <a:r>
              <a:rPr lang="tr-TR" altLang="tr-TR" sz="2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tr-TR" sz="2400"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endParaRPr>
          </a:p>
        </p:txBody>
      </p:sp>
      <p:sp>
        <p:nvSpPr>
          <p:cNvPr id="2" name="Dikdörtgen 1"/>
          <p:cNvSpPr/>
          <p:nvPr/>
        </p:nvSpPr>
        <p:spPr>
          <a:xfrm>
            <a:off x="848600" y="2375771"/>
            <a:ext cx="10651391" cy="1845185"/>
          </a:xfrm>
          <a:prstGeom prst="rect">
            <a:avLst/>
          </a:prstGeom>
        </p:spPr>
        <p:txBody>
          <a:bodyPr wrap="square">
            <a:spAutoFit/>
          </a:bodyPr>
          <a:lstStyle/>
          <a:p>
            <a:pPr algn="just" defTabSz="250825">
              <a:lnSpc>
                <a:spcPct val="200000"/>
              </a:lnSpc>
            </a:pPr>
            <a:r>
              <a:rPr lang="tr-TR" altLang="tr-TR" sz="2000" dirty="0">
                <a:latin typeface="Times New Roman" panose="02020603050405020304" pitchFamily="18" charset="0"/>
                <a:cs typeface="Times New Roman" panose="02020603050405020304" pitchFamily="18" charset="0"/>
              </a:rPr>
              <a:t> Olağan çıkışları ve belki ilk anda aklınıza gelmeyen arka kapı, pencere gibi yerleri belirleyin. Düşerek veya kayarak kapıları kapatabilecek eşyaların yerlerini değiştirin. Mümkünse duvara sabitleyin. Örneğin kapı arkalarında duran halılar, elektrik süpürgesi gibi eşyaları kapı arkalarına koymayın.</a:t>
            </a:r>
          </a:p>
        </p:txBody>
      </p:sp>
      <p:pic>
        <p:nvPicPr>
          <p:cNvPr id="8" name="Picture 6"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2351" y="4550470"/>
            <a:ext cx="3411587" cy="1463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4565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50594" y="6334898"/>
            <a:ext cx="31290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4</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87333" y="1712602"/>
            <a:ext cx="2256643" cy="461665"/>
          </a:xfrm>
          <a:prstGeom prst="rect">
            <a:avLst/>
          </a:prstGeom>
          <a:noFill/>
        </p:spPr>
        <p:txBody>
          <a:bodyPr wrap="none"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DOĞAL AFET:</a:t>
            </a:r>
          </a:p>
        </p:txBody>
      </p:sp>
      <p:sp>
        <p:nvSpPr>
          <p:cNvPr id="2" name="Dikdörtgen 1"/>
          <p:cNvSpPr/>
          <p:nvPr/>
        </p:nvSpPr>
        <p:spPr>
          <a:xfrm>
            <a:off x="848600" y="2318100"/>
            <a:ext cx="10651391" cy="923330"/>
          </a:xfrm>
          <a:prstGeom prst="rect">
            <a:avLst/>
          </a:prstGeom>
        </p:spPr>
        <p:txBody>
          <a:bodyPr wrap="square">
            <a:spAutoFit/>
          </a:bodyPr>
          <a:lstStyle/>
          <a:p>
            <a:pPr algn="just" defTabSz="715963">
              <a:lnSpc>
                <a:spcPct val="150000"/>
              </a:lnSpc>
              <a:buFontTx/>
              <a:buNone/>
              <a:defRPr/>
            </a:pPr>
            <a:r>
              <a:rPr lang="tr-TR" altLang="tr-TR" dirty="0" smtClean="0">
                <a:latin typeface="Times New Roman" panose="02020603050405020304" pitchFamily="18" charset="0"/>
                <a:cs typeface="Times New Roman" panose="02020603050405020304" pitchFamily="18" charset="0"/>
              </a:rPr>
              <a:t>       </a:t>
            </a:r>
            <a:r>
              <a:rPr lang="tr-TR" altLang="tr-TR" dirty="0">
                <a:latin typeface="Times New Roman" panose="02020603050405020304" pitchFamily="18" charset="0"/>
                <a:cs typeface="Times New Roman" panose="02020603050405020304" pitchFamily="18" charset="0"/>
              </a:rPr>
              <a:t>Doğal afet, büyük oranda veya tamamen insanların kontrolü dışında gerçekleşen, mal ve can kaybına neden olabilecek tehlikeli ve genellikle büyük çaplı olaydır. </a:t>
            </a:r>
          </a:p>
        </p:txBody>
      </p:sp>
      <p:sp>
        <p:nvSpPr>
          <p:cNvPr id="5" name="Dikdörtgen 4"/>
          <p:cNvSpPr/>
          <p:nvPr/>
        </p:nvSpPr>
        <p:spPr>
          <a:xfrm>
            <a:off x="1252151" y="3306880"/>
            <a:ext cx="9489989" cy="2862322"/>
          </a:xfrm>
          <a:prstGeom prst="rect">
            <a:avLst/>
          </a:prstGeom>
        </p:spPr>
        <p:txBody>
          <a:bodyPr wrap="square">
            <a:spAutoFit/>
          </a:bodyPr>
          <a:lstStyle/>
          <a:p>
            <a:pPr>
              <a:lnSpc>
                <a:spcPct val="200000"/>
              </a:lnSpc>
              <a:buFontTx/>
              <a:buNone/>
              <a:defRPr/>
            </a:pPr>
            <a:r>
              <a:rPr lang="tr-TR" altLang="tr-TR"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Afetin İlk Özelliği </a:t>
            </a:r>
          </a:p>
          <a:p>
            <a:pPr marL="408165" indent="-408165">
              <a:lnSpc>
                <a:spcPct val="200000"/>
              </a:lnSpc>
              <a:buFont typeface="+mj-lt"/>
              <a:buAutoNum type="arabicPeriod"/>
              <a:defRPr/>
            </a:pPr>
            <a:r>
              <a:rPr lang="tr-TR" altLang="tr-TR" dirty="0">
                <a:latin typeface="Times New Roman" panose="02020603050405020304" pitchFamily="18" charset="0"/>
                <a:cs typeface="Times New Roman" panose="02020603050405020304" pitchFamily="18" charset="0"/>
              </a:rPr>
              <a:t>Doğal olması,</a:t>
            </a:r>
          </a:p>
          <a:p>
            <a:pPr marL="408165" indent="-408165">
              <a:lnSpc>
                <a:spcPct val="200000"/>
              </a:lnSpc>
              <a:buFont typeface="+mj-lt"/>
              <a:buAutoNum type="arabicPeriod"/>
              <a:defRPr/>
            </a:pPr>
            <a:r>
              <a:rPr lang="tr-TR" altLang="tr-TR" dirty="0">
                <a:latin typeface="Times New Roman" panose="02020603050405020304" pitchFamily="18" charset="0"/>
                <a:cs typeface="Times New Roman" panose="02020603050405020304" pitchFamily="18" charset="0"/>
              </a:rPr>
              <a:t>Can ve mal kaybına neden olması,</a:t>
            </a:r>
          </a:p>
          <a:p>
            <a:pPr marL="408165" indent="-408165">
              <a:lnSpc>
                <a:spcPct val="200000"/>
              </a:lnSpc>
              <a:buFont typeface="+mj-lt"/>
              <a:buAutoNum type="arabicPeriod"/>
              <a:defRPr/>
            </a:pPr>
            <a:r>
              <a:rPr lang="tr-TR" altLang="tr-TR" dirty="0">
                <a:latin typeface="Times New Roman" panose="02020603050405020304" pitchFamily="18" charset="0"/>
                <a:cs typeface="Times New Roman" panose="02020603050405020304" pitchFamily="18" charset="0"/>
              </a:rPr>
              <a:t>Çok kısa zamanda meydana gelmesi, </a:t>
            </a:r>
          </a:p>
          <a:p>
            <a:pPr marL="408165" indent="-408165">
              <a:lnSpc>
                <a:spcPct val="200000"/>
              </a:lnSpc>
              <a:buFont typeface="+mj-lt"/>
              <a:buAutoNum type="arabicPeriod"/>
              <a:defRPr/>
            </a:pPr>
            <a:r>
              <a:rPr lang="tr-TR" altLang="tr-TR" dirty="0">
                <a:latin typeface="Times New Roman" panose="02020603050405020304" pitchFamily="18" charset="0"/>
                <a:cs typeface="Times New Roman" panose="02020603050405020304" pitchFamily="18" charset="0"/>
              </a:rPr>
              <a:t>Başladıktan sonra insanlar tarafından engellenememesidir. </a:t>
            </a:r>
          </a:p>
        </p:txBody>
      </p:sp>
      <p:pic>
        <p:nvPicPr>
          <p:cNvPr id="9" name="Picture 2" descr="can ve mal kaybı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1308" y="2917364"/>
            <a:ext cx="4053297" cy="28573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0956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9404"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49</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384321" y="1701629"/>
            <a:ext cx="5131982" cy="461665"/>
          </a:xfrm>
          <a:prstGeom prst="rect">
            <a:avLst/>
          </a:prstGeom>
          <a:noFill/>
        </p:spPr>
        <p:txBody>
          <a:bodyPr wrap="none" rtlCol="0">
            <a:spAutoFit/>
          </a:bodyPr>
          <a:lstStyle/>
          <a:p>
            <a:r>
              <a:rPr lang="tr-TR" altLang="tr-T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4-TESİSATLARIN  </a:t>
            </a:r>
            <a:r>
              <a:rPr lang="tr-TR" altLang="tr-T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KAPATILMASI</a:t>
            </a:r>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a:t>
            </a:r>
          </a:p>
        </p:txBody>
      </p:sp>
      <p:sp>
        <p:nvSpPr>
          <p:cNvPr id="2" name="Dikdörtgen 1"/>
          <p:cNvSpPr/>
          <p:nvPr/>
        </p:nvSpPr>
        <p:spPr>
          <a:xfrm>
            <a:off x="848600" y="2287879"/>
            <a:ext cx="10651391" cy="614079"/>
          </a:xfrm>
          <a:prstGeom prst="rect">
            <a:avLst/>
          </a:prstGeom>
        </p:spPr>
        <p:txBody>
          <a:bodyPr wrap="square">
            <a:spAutoFit/>
          </a:bodyPr>
          <a:lstStyle/>
          <a:p>
            <a:pPr algn="just" defTabSz="538163">
              <a:lnSpc>
                <a:spcPct val="200000"/>
              </a:lnSpc>
            </a:pPr>
            <a:r>
              <a:rPr lang="tr-TR" altLang="tr-TR" sz="2000" dirty="0">
                <a:latin typeface="Times New Roman" panose="02020603050405020304" pitchFamily="18" charset="0"/>
                <a:cs typeface="Times New Roman" panose="02020603050405020304" pitchFamily="18" charset="0"/>
              </a:rPr>
              <a:t>Elektrik, gaz ve su vanalarını kapatmayı evdeki tüm bireylere öğretin. Yerlerini iyi öğrenin.</a:t>
            </a:r>
          </a:p>
        </p:txBody>
      </p:sp>
      <p:pic>
        <p:nvPicPr>
          <p:cNvPr id="8" name="Picture 2" descr="su vanası ile ilgili görsel sonucu"/>
          <p:cNvPicPr>
            <a:picLocks noChangeArrowheads="1"/>
          </p:cNvPicPr>
          <p:nvPr/>
        </p:nvPicPr>
        <p:blipFill rotWithShape="1">
          <a:blip r:embed="rId3">
            <a:extLst>
              <a:ext uri="{28A0092B-C50C-407E-A947-70E740481C1C}">
                <a14:useLocalDpi xmlns:a14="http://schemas.microsoft.com/office/drawing/2010/main" val="0"/>
              </a:ext>
            </a:extLst>
          </a:blip>
          <a:srcRect l="16939" r="9653"/>
          <a:stretch/>
        </p:blipFill>
        <p:spPr bwMode="auto">
          <a:xfrm>
            <a:off x="1120346" y="3308161"/>
            <a:ext cx="2927810" cy="21288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şartel kapatma ile ilgili görsel sonucu"/>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2544" y="3308161"/>
            <a:ext cx="2749989" cy="19898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6" descr="doğalgaz sayaç ile ilgili görsel sonucu"/>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5355" y="3308161"/>
            <a:ext cx="2749989" cy="19898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7482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1167" y="6351374"/>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50</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1754659" y="1700163"/>
            <a:ext cx="8173135" cy="707886"/>
          </a:xfrm>
          <a:prstGeom prst="rect">
            <a:avLst/>
          </a:prstGeom>
          <a:noFill/>
        </p:spPr>
        <p:txBody>
          <a:bodyPr wrap="none" rtlCol="0">
            <a:spAutoFit/>
          </a:bodyPr>
          <a:lstStyle/>
          <a:p>
            <a:r>
              <a:rPr lang="tr-TR" altLang="tr-TR"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 içinde güvenliği sağlamak için deprem güvenlik planı hazırlanmalıdır.</a:t>
            </a:r>
          </a:p>
          <a:p>
            <a:endParaRPr lang="tr-TR" sz="20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endParaRP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277" y="2273568"/>
            <a:ext cx="7706901" cy="420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1668128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51</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636946" y="1787562"/>
            <a:ext cx="5537350" cy="400110"/>
          </a:xfrm>
          <a:prstGeom prst="rect">
            <a:avLst/>
          </a:prstGeom>
          <a:noFill/>
        </p:spPr>
        <p:txBody>
          <a:bodyPr wrap="none" rtlCol="0">
            <a:spAutoFit/>
          </a:bodyPr>
          <a:lstStyle/>
          <a:p>
            <a:pPr>
              <a:spcBef>
                <a:spcPct val="20000"/>
              </a:spcBef>
              <a:buClr>
                <a:schemeClr val="tx2"/>
              </a:buClr>
              <a:buFont typeface="Wingdings" panose="05000000000000000000" pitchFamily="2" charset="2"/>
              <a:buChar char="ü"/>
            </a:pPr>
            <a:r>
              <a:rPr lang="tr-TR" altLang="tr-TR" sz="2000"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Aileye dair önemli belge ve bilgiler saklanmalıdır.</a:t>
            </a:r>
          </a:p>
        </p:txBody>
      </p:sp>
      <p:pic>
        <p:nvPicPr>
          <p:cNvPr id="8" name="Picture 11" descr="http://t1.gstatic.com/images?q=tbn:ANd9GcTsCJCHk58U3GZ8EqG-lCL6sOix4fir983WwLgOtL4NRTSnsZzUZw&amp;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361" y="2246486"/>
            <a:ext cx="2818389" cy="401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http://1.bp.blogspot.com/_JJOT8MF8bl8/Sz50NQEHGbI/AAAAAAAAAFk/A5w2J_ilPQA/s400/Ruhsat+%C3%96rnek+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189" y="2599515"/>
            <a:ext cx="5066553" cy="347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4766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2"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52</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716692" y="1848724"/>
            <a:ext cx="3756156" cy="461665"/>
          </a:xfrm>
          <a:prstGeom prst="rect">
            <a:avLst/>
          </a:prstGeom>
          <a:noFill/>
        </p:spPr>
        <p:txBody>
          <a:bodyPr wrap="none" rtlCol="0">
            <a:spAutoFit/>
          </a:bodyPr>
          <a:lstStyle/>
          <a:p>
            <a:pPr marL="342900" indent="-342900">
              <a:buFont typeface="Wingdings" panose="05000000000000000000" pitchFamily="2" charset="2"/>
              <a:buChar char="ü"/>
            </a:pPr>
            <a:r>
              <a:rPr lang="tr-TR" altLang="tr-TR"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Afet acil durum bilgi kartı</a:t>
            </a:r>
            <a:endParaRPr lang="tr-TR" sz="2400"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endParaRPr>
          </a:p>
        </p:txBody>
      </p:sp>
      <p:pic>
        <p:nvPicPr>
          <p:cNvPr id="8" name="4 Resim" descr="bilgi-karti-yetiskin.jpg"/>
          <p:cNvPicPr>
            <a:picLocks noChangeAspect="1"/>
          </p:cNvPicPr>
          <p:nvPr/>
        </p:nvPicPr>
        <p:blipFill>
          <a:blip r:embed="rId3">
            <a:extLst>
              <a:ext uri="{28A0092B-C50C-407E-A947-70E740481C1C}">
                <a14:useLocalDpi xmlns:a14="http://schemas.microsoft.com/office/drawing/2010/main" val="0"/>
              </a:ext>
            </a:extLst>
          </a:blip>
          <a:srcRect l="5769" t="3593" r="6363" b="16673"/>
          <a:stretch>
            <a:fillRect/>
          </a:stretch>
        </p:blipFill>
        <p:spPr bwMode="auto">
          <a:xfrm>
            <a:off x="7249297" y="4473144"/>
            <a:ext cx="3369276" cy="16887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5 Resim" descr="cocuklar-icin-acil-durum-bilgi-karti.jpg"/>
          <p:cNvPicPr>
            <a:picLocks noChangeAspect="1"/>
          </p:cNvPicPr>
          <p:nvPr/>
        </p:nvPicPr>
        <p:blipFill>
          <a:blip r:embed="rId4">
            <a:extLst>
              <a:ext uri="{28A0092B-C50C-407E-A947-70E740481C1C}">
                <a14:useLocalDpi xmlns:a14="http://schemas.microsoft.com/office/drawing/2010/main" val="0"/>
              </a:ext>
            </a:extLst>
          </a:blip>
          <a:srcRect l="5511" r="6793" b="7736"/>
          <a:stretch>
            <a:fillRect/>
          </a:stretch>
        </p:blipFill>
        <p:spPr bwMode="auto">
          <a:xfrm>
            <a:off x="7249297" y="2427830"/>
            <a:ext cx="3369276" cy="17734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Resim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1049" y="2427830"/>
            <a:ext cx="2607238" cy="390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1914" y="2427830"/>
            <a:ext cx="2607238" cy="390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0255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1167" y="6343136"/>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53</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716692" y="1767303"/>
            <a:ext cx="4775923" cy="400110"/>
          </a:xfrm>
          <a:prstGeom prst="rect">
            <a:avLst/>
          </a:prstGeom>
          <a:noFill/>
        </p:spPr>
        <p:txBody>
          <a:bodyPr wrap="none" rtlCol="0">
            <a:spAutoFit/>
          </a:bodyPr>
          <a:lstStyle/>
          <a:p>
            <a:pPr lvl="0" defTabSz="816331">
              <a:spcBef>
                <a:spcPct val="20000"/>
              </a:spcBef>
              <a:buClr>
                <a:srgbClr val="1F497D"/>
              </a:buClr>
              <a:buFont typeface="Wingdings" panose="05000000000000000000" pitchFamily="2" charset="2"/>
              <a:buChar char="ü"/>
            </a:pPr>
            <a:r>
              <a:rPr lang="tr-TR" altLang="tr-TR"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Kişisel </a:t>
            </a:r>
            <a:r>
              <a:rPr lang="tr-TR" altLang="tr-TR"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acil durum çantası hazırlanmalıdır.</a:t>
            </a:r>
          </a:p>
        </p:txBody>
      </p:sp>
      <p:pic>
        <p:nvPicPr>
          <p:cNvPr id="8" name="Resim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0570" y="4333822"/>
            <a:ext cx="1168003" cy="159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6475" y="2519308"/>
            <a:ext cx="10906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241" y="3189630"/>
            <a:ext cx="3995739" cy="265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4831" y="2385958"/>
            <a:ext cx="13716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esim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1432" y="2350239"/>
            <a:ext cx="1328739"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Resim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26605" y="2369290"/>
            <a:ext cx="1258491" cy="178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50569" y="2394294"/>
            <a:ext cx="1065609" cy="151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Resim 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40544" y="4236190"/>
            <a:ext cx="1169195" cy="165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Resim 10"/>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89546" y="4236190"/>
            <a:ext cx="1169195" cy="165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Resim 1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84958" y="4333821"/>
            <a:ext cx="1100139" cy="156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Resim 13"/>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30868" y="2503831"/>
            <a:ext cx="1226344" cy="174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Resim 14"/>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76124" y="4392161"/>
            <a:ext cx="1017984" cy="144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222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54</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716692" y="1603810"/>
            <a:ext cx="4244945" cy="461665"/>
          </a:xfrm>
          <a:prstGeom prst="rect">
            <a:avLst/>
          </a:prstGeom>
          <a:noFill/>
        </p:spPr>
        <p:txBody>
          <a:bodyPr wrap="none" rtlCol="0">
            <a:spAutoFit/>
          </a:bodyPr>
          <a:lstStyle/>
          <a:p>
            <a:r>
              <a:rPr lang="tr-T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Aile Afet Planı Kontrol </a:t>
            </a:r>
            <a:r>
              <a:rPr lang="tr-T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Listesi</a:t>
            </a:r>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a:t>
            </a:r>
          </a:p>
        </p:txBody>
      </p:sp>
      <p:sp>
        <p:nvSpPr>
          <p:cNvPr id="2" name="Dikdörtgen 1"/>
          <p:cNvSpPr/>
          <p:nvPr/>
        </p:nvSpPr>
        <p:spPr>
          <a:xfrm>
            <a:off x="953873" y="2435831"/>
            <a:ext cx="10651391" cy="2806987"/>
          </a:xfrm>
          <a:prstGeom prst="rect">
            <a:avLst/>
          </a:prstGeom>
        </p:spPr>
        <p:txBody>
          <a:bodyPr wrap="square">
            <a:spAutoFit/>
          </a:bodyPr>
          <a:lstStyle/>
          <a:p>
            <a:pPr indent="355600">
              <a:lnSpc>
                <a:spcPct val="150000"/>
              </a:lnSpc>
              <a:buClr>
                <a:srgbClr val="FF0000"/>
              </a:buClr>
              <a:buFont typeface="Wingdings" panose="05000000000000000000" pitchFamily="2" charset="2"/>
              <a:buChar char="ü"/>
              <a:defRPr/>
            </a:pPr>
            <a:r>
              <a:rPr lang="tr-TR" sz="2000" dirty="0" smtClean="0">
                <a:latin typeface="Times New Roman" panose="02020603050405020304" pitchFamily="18" charset="0"/>
                <a:cs typeface="Times New Roman" panose="02020603050405020304" pitchFamily="18" charset="0"/>
              </a:rPr>
              <a:t>Çevremizde </a:t>
            </a:r>
            <a:r>
              <a:rPr lang="tr-TR" sz="2000" dirty="0">
                <a:latin typeface="Times New Roman" panose="02020603050405020304" pitchFamily="18" charset="0"/>
                <a:cs typeface="Times New Roman" panose="02020603050405020304" pitchFamily="18" charset="0"/>
              </a:rPr>
              <a:t>afet ve acil duruma yol açabilecek hususları biliyoruz/öğrendik.</a:t>
            </a:r>
          </a:p>
          <a:p>
            <a:pPr indent="355600">
              <a:lnSpc>
                <a:spcPct val="150000"/>
              </a:lnSpc>
              <a:buClr>
                <a:srgbClr val="FF0000"/>
              </a:buClr>
              <a:buFont typeface="Wingdings" panose="05000000000000000000" pitchFamily="2" charset="2"/>
              <a:buChar char="ü"/>
              <a:defRPr/>
            </a:pPr>
            <a:r>
              <a:rPr lang="tr-TR" sz="2000" dirty="0">
                <a:latin typeface="Times New Roman" panose="02020603050405020304" pitchFamily="18" charset="0"/>
                <a:cs typeface="Times New Roman" panose="02020603050405020304" pitchFamily="18" charset="0"/>
              </a:rPr>
              <a:t>Mahalle ve yapı ölçeğinde ailemize risk yaratabilecek durumları biliyoruz/öğrendik.</a:t>
            </a:r>
          </a:p>
          <a:p>
            <a:pPr indent="355600">
              <a:lnSpc>
                <a:spcPct val="150000"/>
              </a:lnSpc>
              <a:buClr>
                <a:srgbClr val="FF0000"/>
              </a:buClr>
              <a:buFont typeface="Wingdings" panose="05000000000000000000" pitchFamily="2" charset="2"/>
              <a:buChar char="ü"/>
              <a:defRPr/>
            </a:pPr>
            <a:r>
              <a:rPr lang="tr-TR" sz="2000" dirty="0">
                <a:latin typeface="Times New Roman" panose="02020603050405020304" pitchFamily="18" charset="0"/>
                <a:cs typeface="Times New Roman" panose="02020603050405020304" pitchFamily="18" charset="0"/>
              </a:rPr>
              <a:t>Evimiz içerisinde bize risk yaratabilecek eşyalarımızı “Tehlike Avı” yaparak belirledik ve yapısal olmayan riskleri önlemek için plan yaptık. 	</a:t>
            </a:r>
          </a:p>
          <a:p>
            <a:pPr indent="355600">
              <a:lnSpc>
                <a:spcPct val="150000"/>
              </a:lnSpc>
              <a:buClr>
                <a:srgbClr val="FF0000"/>
              </a:buClr>
              <a:buFont typeface="Wingdings" panose="05000000000000000000" pitchFamily="2" charset="2"/>
              <a:buChar char="ü"/>
              <a:defRPr/>
            </a:pPr>
            <a:r>
              <a:rPr lang="tr-TR" sz="2000" dirty="0">
                <a:latin typeface="Times New Roman" panose="02020603050405020304" pitchFamily="18" charset="0"/>
                <a:cs typeface="Times New Roman" panose="02020603050405020304" pitchFamily="18" charset="0"/>
              </a:rPr>
              <a:t>Afet anında bir arada değilsek evimizin içinde; evimiz ve mahallemizin dışında ailemizle buluşabileceğimiz buluşma yerleri belirledik. </a:t>
            </a:r>
          </a:p>
        </p:txBody>
      </p:sp>
    </p:spTree>
    <p:extLst>
      <p:ext uri="{BB962C8B-B14F-4D97-AF65-F5344CB8AC3E}">
        <p14:creationId xmlns:p14="http://schemas.microsoft.com/office/powerpoint/2010/main" val="41260444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2" y="6318422"/>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55</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716692" y="1662654"/>
            <a:ext cx="10651391" cy="4457952"/>
          </a:xfrm>
          <a:prstGeom prst="rect">
            <a:avLst/>
          </a:prstGeom>
        </p:spPr>
        <p:txBody>
          <a:bodyPr wrap="square">
            <a:spAutoFit/>
          </a:bodyPr>
          <a:lstStyle/>
          <a:p>
            <a:pPr indent="355600" algn="just" defTabSz="355600">
              <a:lnSpc>
                <a:spcPct val="150000"/>
              </a:lnSpc>
              <a:buClr>
                <a:srgbClr val="FF0000"/>
              </a:buClr>
              <a:buFont typeface="Wingdings" panose="05000000000000000000" pitchFamily="2" charset="2"/>
              <a:buChar char="ü"/>
              <a:defRPr/>
            </a:pPr>
            <a:r>
              <a:rPr lang="tr-TR" sz="2400" dirty="0">
                <a:latin typeface="Times New Roman" panose="02020603050405020304" pitchFamily="18" charset="0"/>
                <a:cs typeface="Times New Roman" panose="02020603050405020304" pitchFamily="18" charset="0"/>
              </a:rPr>
              <a:t>Afetlerde ihtiyaç duyabileceğimiz ve hayatımızı sürdürebileceğimiz ihtiyaçlar için gerekli malzemeleri toparlayıp, </a:t>
            </a:r>
            <a:r>
              <a:rPr lang="tr-TR" sz="2400" b="1" dirty="0">
                <a:latin typeface="Times New Roman" panose="02020603050405020304" pitchFamily="18" charset="0"/>
                <a:cs typeface="Times New Roman" panose="02020603050405020304" pitchFamily="18" charset="0"/>
              </a:rPr>
              <a:t>Afet ve Acil Durum Çantalarımızı </a:t>
            </a:r>
            <a:r>
              <a:rPr lang="tr-TR" sz="2400" dirty="0">
                <a:latin typeface="Times New Roman" panose="02020603050405020304" pitchFamily="18" charset="0"/>
                <a:cs typeface="Times New Roman" panose="02020603050405020304" pitchFamily="18" charset="0"/>
              </a:rPr>
              <a:t>hazırladık.	</a:t>
            </a:r>
          </a:p>
          <a:p>
            <a:pPr indent="355600" algn="just" defTabSz="355600">
              <a:lnSpc>
                <a:spcPct val="150000"/>
              </a:lnSpc>
              <a:buClr>
                <a:srgbClr val="FF0000"/>
              </a:buClr>
              <a:buFont typeface="Wingdings" panose="05000000000000000000" pitchFamily="2" charset="2"/>
              <a:buChar char="ü"/>
              <a:defRPr/>
            </a:pPr>
            <a:r>
              <a:rPr lang="tr-TR" sz="2400" dirty="0">
                <a:latin typeface="Times New Roman" panose="02020603050405020304" pitchFamily="18" charset="0"/>
                <a:cs typeface="Times New Roman" panose="02020603050405020304" pitchFamily="18" charset="0"/>
              </a:rPr>
              <a:t>Önemli evraklarımızın, adreslerin ve telefon numaralarının birer kopyasını hazırladık. Bu kopyanın bir nüshasını bölge dışı bağlantı kişisinde, bir nüshasını da acil durum çantamızda bulunduruyoruz.</a:t>
            </a:r>
          </a:p>
          <a:p>
            <a:pPr indent="355600" algn="just" defTabSz="355600">
              <a:lnSpc>
                <a:spcPct val="150000"/>
              </a:lnSpc>
              <a:buClr>
                <a:srgbClr val="FF0000"/>
              </a:buClr>
              <a:buFont typeface="Wingdings" panose="05000000000000000000" pitchFamily="2" charset="2"/>
              <a:buChar char="ü"/>
              <a:defRPr/>
            </a:pPr>
            <a:r>
              <a:rPr lang="tr-TR" sz="2400" dirty="0">
                <a:latin typeface="Times New Roman" panose="02020603050405020304" pitchFamily="18" charset="0"/>
                <a:cs typeface="Times New Roman" panose="02020603050405020304" pitchFamily="18" charset="0"/>
              </a:rPr>
              <a:t>Şehir içi ve dışından iki yakınımızı belirleyip, bu kişilerin telefonlarını ve adreslerini öğrendik ve afet sırasında birbirimizden ayrılmamız durumunda tüm ev halkı o kişilerle iletişim kuracağını biliyor.	</a:t>
            </a:r>
          </a:p>
        </p:txBody>
      </p:sp>
    </p:spTree>
    <p:extLst>
      <p:ext uri="{BB962C8B-B14F-4D97-AF65-F5344CB8AC3E}">
        <p14:creationId xmlns:p14="http://schemas.microsoft.com/office/powerpoint/2010/main" val="28357035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56</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848600" y="1900545"/>
            <a:ext cx="10651391" cy="3785652"/>
          </a:xfrm>
          <a:prstGeom prst="rect">
            <a:avLst/>
          </a:prstGeom>
        </p:spPr>
        <p:txBody>
          <a:bodyPr wrap="square">
            <a:spAutoFit/>
          </a:bodyPr>
          <a:lstStyle/>
          <a:p>
            <a:pPr indent="355600" algn="just">
              <a:lnSpc>
                <a:spcPct val="150000"/>
              </a:lnSpc>
              <a:buClr>
                <a:srgbClr val="FF0000"/>
              </a:buClr>
              <a:buFont typeface="Wingdings" panose="05000000000000000000" pitchFamily="2" charset="2"/>
              <a:buChar char="ü"/>
            </a:pPr>
            <a:r>
              <a:rPr lang="tr-TR" altLang="tr-TR" sz="2000" dirty="0" smtClean="0">
                <a:latin typeface="Times New Roman" panose="02020603050405020304" pitchFamily="18" charset="0"/>
                <a:cs typeface="Times New Roman" panose="02020603050405020304" pitchFamily="18" charset="0"/>
              </a:rPr>
              <a:t>  </a:t>
            </a:r>
            <a:r>
              <a:rPr lang="tr-TR" altLang="tr-TR" sz="2000" dirty="0">
                <a:latin typeface="Times New Roman" panose="02020603050405020304" pitchFamily="18" charset="0"/>
                <a:cs typeface="Times New Roman" panose="02020603050405020304" pitchFamily="18" charset="0"/>
              </a:rPr>
              <a:t>Afet ve acil durum sırasında yapmamız gereken doğru davranış şekillerini öğrendik ve her ay tatbik ederek bu davranışları tekrar ediyoruz.	</a:t>
            </a:r>
          </a:p>
          <a:p>
            <a:pPr marL="355600" indent="-355600" algn="just">
              <a:lnSpc>
                <a:spcPct val="150000"/>
              </a:lnSpc>
              <a:buClr>
                <a:srgbClr val="FF0000"/>
              </a:buClr>
              <a:buFont typeface="Wingdings" panose="05000000000000000000" pitchFamily="2" charset="2"/>
              <a:buChar char="ü"/>
            </a:pPr>
            <a:r>
              <a:rPr lang="tr-TR" altLang="tr-TR" sz="2000" dirty="0" smtClean="0">
                <a:latin typeface="Times New Roman" panose="02020603050405020304" pitchFamily="18" charset="0"/>
                <a:cs typeface="Times New Roman" panose="02020603050405020304" pitchFamily="18" charset="0"/>
              </a:rPr>
              <a:t> Acil </a:t>
            </a:r>
            <a:r>
              <a:rPr lang="tr-TR" altLang="tr-TR" sz="2000" dirty="0">
                <a:latin typeface="Times New Roman" panose="02020603050405020304" pitchFamily="18" charset="0"/>
                <a:cs typeface="Times New Roman" panose="02020603050405020304" pitchFamily="18" charset="0"/>
              </a:rPr>
              <a:t>telefon numaralarını ne zaman ve nasıl arayacağımızı öğrendik.	</a:t>
            </a:r>
          </a:p>
          <a:p>
            <a:pPr marL="355600" indent="-355600" algn="just">
              <a:lnSpc>
                <a:spcPct val="150000"/>
              </a:lnSpc>
              <a:buClr>
                <a:srgbClr val="FF0000"/>
              </a:buClr>
              <a:buFont typeface="Wingdings" panose="05000000000000000000" pitchFamily="2" charset="2"/>
              <a:buChar char="ü"/>
            </a:pPr>
            <a:r>
              <a:rPr lang="tr-TR" altLang="tr-TR" sz="2000" dirty="0" smtClean="0">
                <a:latin typeface="Times New Roman" panose="02020603050405020304" pitchFamily="18" charset="0"/>
                <a:cs typeface="Times New Roman" panose="02020603050405020304" pitchFamily="18" charset="0"/>
              </a:rPr>
              <a:t> Afet </a:t>
            </a:r>
            <a:r>
              <a:rPr lang="tr-TR" altLang="tr-TR" sz="2000" dirty="0">
                <a:latin typeface="Times New Roman" panose="02020603050405020304" pitchFamily="18" charset="0"/>
                <a:cs typeface="Times New Roman" panose="02020603050405020304" pitchFamily="18" charset="0"/>
              </a:rPr>
              <a:t>öncesi veya sonrasında çıkabilecek yangınlara karşı gerekli önlemleri aldık.	</a:t>
            </a:r>
          </a:p>
          <a:p>
            <a:pPr marL="355600" indent="-355600" algn="just">
              <a:lnSpc>
                <a:spcPct val="150000"/>
              </a:lnSpc>
              <a:buClr>
                <a:srgbClr val="FF0000"/>
              </a:buClr>
              <a:buFont typeface="Wingdings" panose="05000000000000000000" pitchFamily="2" charset="2"/>
              <a:buChar char="ü"/>
            </a:pPr>
            <a:r>
              <a:rPr lang="tr-TR" altLang="tr-TR" sz="2000" dirty="0" smtClean="0">
                <a:latin typeface="Times New Roman" panose="02020603050405020304" pitchFamily="18" charset="0"/>
                <a:cs typeface="Times New Roman" panose="02020603050405020304" pitchFamily="18" charset="0"/>
              </a:rPr>
              <a:t> Aile </a:t>
            </a:r>
            <a:r>
              <a:rPr lang="tr-TR" altLang="tr-TR" sz="2000" dirty="0">
                <a:latin typeface="Times New Roman" panose="02020603050405020304" pitchFamily="18" charset="0"/>
                <a:cs typeface="Times New Roman" panose="02020603050405020304" pitchFamily="18" charset="0"/>
              </a:rPr>
              <a:t>üyeleri olarak yangın sırasında neler yapmamız gerektiğini öğrendik.	</a:t>
            </a:r>
          </a:p>
          <a:p>
            <a:pPr marL="355600" indent="-355600" algn="just">
              <a:lnSpc>
                <a:spcPct val="150000"/>
              </a:lnSpc>
              <a:buClr>
                <a:srgbClr val="FF0000"/>
              </a:buClr>
              <a:buFont typeface="Wingdings" panose="05000000000000000000" pitchFamily="2" charset="2"/>
              <a:buChar char="ü"/>
            </a:pPr>
            <a:r>
              <a:rPr lang="tr-TR" altLang="tr-TR" sz="2000" dirty="0" smtClean="0">
                <a:latin typeface="Times New Roman" panose="02020603050405020304" pitchFamily="18" charset="0"/>
                <a:cs typeface="Times New Roman" panose="02020603050405020304" pitchFamily="18" charset="0"/>
              </a:rPr>
              <a:t> Sel/Taşkın </a:t>
            </a:r>
            <a:r>
              <a:rPr lang="tr-TR" altLang="tr-TR" sz="2000" dirty="0">
                <a:latin typeface="Times New Roman" panose="02020603050405020304" pitchFamily="18" charset="0"/>
                <a:cs typeface="Times New Roman" panose="02020603050405020304" pitchFamily="18" charset="0"/>
              </a:rPr>
              <a:t>öncesinde, sırasında ve sonrasında neler yapmamız gerektiğini öğrendik.	</a:t>
            </a:r>
          </a:p>
          <a:p>
            <a:pPr algn="just">
              <a:lnSpc>
                <a:spcPct val="150000"/>
              </a:lnSpc>
              <a:buClr>
                <a:srgbClr val="FF0000"/>
              </a:buClr>
              <a:buFont typeface="Wingdings" panose="05000000000000000000" pitchFamily="2" charset="2"/>
              <a:buChar char="ü"/>
            </a:pPr>
            <a:r>
              <a:rPr lang="tr-TR" altLang="tr-TR" sz="2000" dirty="0" smtClean="0">
                <a:latin typeface="Times New Roman" panose="02020603050405020304" pitchFamily="18" charset="0"/>
                <a:cs typeface="Times New Roman" panose="02020603050405020304" pitchFamily="18" charset="0"/>
              </a:rPr>
              <a:t>   Tahliye </a:t>
            </a:r>
            <a:r>
              <a:rPr lang="tr-TR" altLang="tr-TR" sz="2000" dirty="0">
                <a:latin typeface="Times New Roman" panose="02020603050405020304" pitchFamily="18" charset="0"/>
                <a:cs typeface="Times New Roman" panose="02020603050405020304" pitchFamily="18" charset="0"/>
              </a:rPr>
              <a:t>konusunda yeterli bilgiye sahibiz/öğrendik.	</a:t>
            </a:r>
          </a:p>
          <a:p>
            <a:pPr algn="just">
              <a:lnSpc>
                <a:spcPct val="150000"/>
              </a:lnSpc>
              <a:buClr>
                <a:srgbClr val="FF0000"/>
              </a:buClr>
              <a:buFont typeface="Wingdings" panose="05000000000000000000" pitchFamily="2" charset="2"/>
              <a:buChar char="ü"/>
            </a:pPr>
            <a:r>
              <a:rPr lang="tr-TR" altLang="tr-TR" sz="2000" dirty="0" smtClean="0">
                <a:latin typeface="Times New Roman" panose="02020603050405020304" pitchFamily="18" charset="0"/>
                <a:cs typeface="Times New Roman" panose="02020603050405020304" pitchFamily="18" charset="0"/>
              </a:rPr>
              <a:t>   Tahliye </a:t>
            </a:r>
            <a:r>
              <a:rPr lang="tr-TR" altLang="tr-TR" sz="2000" dirty="0">
                <a:latin typeface="Times New Roman" panose="02020603050405020304" pitchFamily="18" charset="0"/>
                <a:cs typeface="Times New Roman" panose="02020603050405020304" pitchFamily="18" charset="0"/>
              </a:rPr>
              <a:t>sırasında ne yapmamız gerektiğini biliyoruz.	</a:t>
            </a:r>
          </a:p>
        </p:txBody>
      </p:sp>
    </p:spTree>
    <p:extLst>
      <p:ext uri="{BB962C8B-B14F-4D97-AF65-F5344CB8AC3E}">
        <p14:creationId xmlns:p14="http://schemas.microsoft.com/office/powerpoint/2010/main" val="23111181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43136"/>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57</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848600" y="1967453"/>
            <a:ext cx="10651391" cy="3231654"/>
          </a:xfrm>
          <a:prstGeom prst="rect">
            <a:avLst/>
          </a:prstGeom>
        </p:spPr>
        <p:txBody>
          <a:bodyPr wrap="square">
            <a:spAutoFit/>
          </a:bodyPr>
          <a:lstStyle/>
          <a:p>
            <a:pPr indent="355600" algn="just">
              <a:lnSpc>
                <a:spcPct val="170000"/>
              </a:lnSpc>
              <a:buClr>
                <a:srgbClr val="FF0000"/>
              </a:buClr>
              <a:buFont typeface="Wingdings" panose="05000000000000000000" pitchFamily="2" charset="2"/>
              <a:buChar char="ü"/>
            </a:pPr>
            <a:r>
              <a:rPr lang="tr-TR" altLang="tr-TR" sz="2000" dirty="0">
                <a:latin typeface="Times New Roman" panose="02020603050405020304" pitchFamily="18" charset="0"/>
                <a:cs typeface="Times New Roman" panose="02020603050405020304" pitchFamily="18" charset="0"/>
              </a:rPr>
              <a:t>İlk yardım konusunda basit bilgilere sahibiz ayrıca tüm aile üyelerinin en kısa zamanda sertifikalı ilk yardım eğitimi alması konusunda bir plan yaptık. 	</a:t>
            </a:r>
          </a:p>
          <a:p>
            <a:pPr indent="355600" algn="just">
              <a:lnSpc>
                <a:spcPct val="170000"/>
              </a:lnSpc>
              <a:buClr>
                <a:srgbClr val="FF0000"/>
              </a:buClr>
              <a:buFont typeface="Wingdings" panose="05000000000000000000" pitchFamily="2" charset="2"/>
              <a:buChar char="ü"/>
            </a:pPr>
            <a:r>
              <a:rPr lang="tr-TR" altLang="tr-TR" sz="2000" dirty="0">
                <a:latin typeface="Times New Roman" panose="02020603050405020304" pitchFamily="18" charset="0"/>
                <a:cs typeface="Times New Roman" panose="02020603050405020304" pitchFamily="18" charset="0"/>
              </a:rPr>
              <a:t>Hem evimizde hem de afet ve acil durum çantamızda bulundurmak üzere ilk yardım çantalarımızı hazırladık.</a:t>
            </a:r>
          </a:p>
          <a:p>
            <a:pPr indent="355600" algn="just">
              <a:lnSpc>
                <a:spcPct val="170000"/>
              </a:lnSpc>
              <a:buClr>
                <a:srgbClr val="FF0000"/>
              </a:buClr>
              <a:buFont typeface="Wingdings" panose="05000000000000000000" pitchFamily="2" charset="2"/>
              <a:buChar char="ü"/>
            </a:pPr>
            <a:r>
              <a:rPr lang="tr-TR" sz="2000" dirty="0">
                <a:latin typeface="Times New Roman" panose="02020603050405020304" pitchFamily="18" charset="0"/>
                <a:cs typeface="Times New Roman" panose="02020603050405020304" pitchFamily="18" charset="0"/>
              </a:rPr>
              <a:t>Afet sonrasındaki üç gün (ilk 72 Saat) için su, barınma ve tuvalet ihtiyacımızı nasıl karşılayacağımızı planladık.</a:t>
            </a:r>
            <a:endParaRPr lang="tr-TR" alt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03969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43136"/>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58</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716692" y="1900545"/>
            <a:ext cx="10651391" cy="2862322"/>
          </a:xfrm>
          <a:prstGeom prst="rect">
            <a:avLst/>
          </a:prstGeom>
        </p:spPr>
        <p:txBody>
          <a:bodyPr wrap="square">
            <a:spAutoFit/>
          </a:bodyPr>
          <a:lstStyle/>
          <a:p>
            <a:pPr indent="355600" algn="just">
              <a:lnSpc>
                <a:spcPct val="150000"/>
              </a:lnSpc>
              <a:buClr>
                <a:srgbClr val="FF0000"/>
              </a:buClr>
              <a:buFont typeface="Wingdings" panose="05000000000000000000" pitchFamily="2" charset="2"/>
              <a:buChar char="ü"/>
              <a:defRPr/>
            </a:pPr>
            <a:r>
              <a:rPr lang="tr-TR" sz="2000" dirty="0">
                <a:latin typeface="Times New Roman" panose="02020603050405020304" pitchFamily="18" charset="0"/>
                <a:cs typeface="Times New Roman" panose="02020603050405020304" pitchFamily="18" charset="0"/>
              </a:rPr>
              <a:t>Komşularımızla ve muhtarımızla afetlerde nasıl yardımlaşabileceğimizi konuştuk. Bebeklere, yaşlı ve engellilere nasıl yardım edebileceğimizi öğrendik.		</a:t>
            </a:r>
          </a:p>
          <a:p>
            <a:pPr indent="355600" algn="just">
              <a:lnSpc>
                <a:spcPct val="150000"/>
              </a:lnSpc>
              <a:buClr>
                <a:srgbClr val="FF0000"/>
              </a:buClr>
              <a:buFont typeface="Wingdings" panose="05000000000000000000" pitchFamily="2" charset="2"/>
              <a:buChar char="ü"/>
              <a:defRPr/>
            </a:pPr>
            <a:r>
              <a:rPr lang="tr-TR" sz="2000" dirty="0">
                <a:latin typeface="Times New Roman" panose="02020603050405020304" pitchFamily="18" charset="0"/>
                <a:cs typeface="Times New Roman" panose="02020603050405020304" pitchFamily="18" charset="0"/>
              </a:rPr>
              <a:t>Yaşadığımız bölgede meydana gelebilecek deprem, sel, heyelan/kaya düşmesi, çığ vb. afetler öncesi, sırası ve sonrasında yapmamız gerekenleri göz önüne alarak Aile Afet Planımızı yaptık.</a:t>
            </a:r>
          </a:p>
          <a:p>
            <a:pPr indent="355600" algn="just">
              <a:lnSpc>
                <a:spcPct val="150000"/>
              </a:lnSpc>
              <a:buClr>
                <a:srgbClr val="FF0000"/>
              </a:buClr>
              <a:buFont typeface="Wingdings" panose="05000000000000000000" pitchFamily="2" charset="2"/>
              <a:buChar char="ü"/>
              <a:defRPr/>
            </a:pPr>
            <a:r>
              <a:rPr lang="tr-TR" sz="2000" dirty="0">
                <a:latin typeface="Times New Roman" panose="02020603050405020304" pitchFamily="18" charset="0"/>
                <a:cs typeface="Times New Roman" panose="02020603050405020304" pitchFamily="18" charset="0"/>
              </a:rPr>
              <a:t>Aile Afet Planımızı bitirdik. Olası tehlikelerin önlemlerini aldık. Her altı ayda bir, planımızı gözden geçirmeyi planladık.	</a:t>
            </a:r>
          </a:p>
        </p:txBody>
      </p:sp>
    </p:spTree>
    <p:extLst>
      <p:ext uri="{BB962C8B-B14F-4D97-AF65-F5344CB8AC3E}">
        <p14:creationId xmlns:p14="http://schemas.microsoft.com/office/powerpoint/2010/main" val="36499901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50594" y="6334898"/>
            <a:ext cx="31290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5</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790766" y="2601767"/>
            <a:ext cx="10816281" cy="1938992"/>
          </a:xfrm>
          <a:prstGeom prst="rect">
            <a:avLst/>
          </a:prstGeom>
        </p:spPr>
        <p:txBody>
          <a:bodyPr wrap="square">
            <a:spAutoFit/>
          </a:bodyPr>
          <a:lstStyle/>
          <a:p>
            <a:pPr indent="358775" algn="just">
              <a:lnSpc>
                <a:spcPct val="200000"/>
              </a:lnSpc>
              <a:buFontTx/>
              <a:buNone/>
            </a:pPr>
            <a:r>
              <a:rPr lang="tr-TR" altLang="tr-TR" sz="2000" dirty="0">
                <a:latin typeface="Times New Roman" panose="02020603050405020304" pitchFamily="18" charset="0"/>
                <a:cs typeface="Times New Roman" panose="02020603050405020304" pitchFamily="18" charset="0"/>
              </a:rPr>
              <a:t>Bazı afetlerin yeryüzünün nerelerinde daha çok olduğu bilinmektedir. Örneğin deprem, heyelan, çığ, sel, donma gibi bazı afetlerin sonuçları depremde olduğu gibi doğrudan ve hemen ortaya çıkar. Ama kuraklıkta olduğu gibi bazılarının sonuçları ise uzun bir zaman sonra ve dolaylı olarak görülür.</a:t>
            </a:r>
          </a:p>
        </p:txBody>
      </p:sp>
    </p:spTree>
    <p:extLst>
      <p:ext uri="{BB962C8B-B14F-4D97-AF65-F5344CB8AC3E}">
        <p14:creationId xmlns:p14="http://schemas.microsoft.com/office/powerpoint/2010/main" val="35796499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59</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486033" y="2165162"/>
            <a:ext cx="10651391" cy="1854162"/>
          </a:xfrm>
          <a:prstGeom prst="rect">
            <a:avLst/>
          </a:prstGeom>
        </p:spPr>
        <p:txBody>
          <a:bodyPr wrap="square">
            <a:spAutoFit/>
          </a:bodyPr>
          <a:lstStyle/>
          <a:p>
            <a:pPr>
              <a:lnSpc>
                <a:spcPct val="250000"/>
              </a:lnSpc>
              <a:spcBef>
                <a:spcPct val="20000"/>
              </a:spcBef>
              <a:buClr>
                <a:schemeClr val="tx2"/>
              </a:buClr>
              <a:buFont typeface="Wingdings" panose="05000000000000000000" pitchFamily="2" charset="2"/>
              <a:buChar char="Ø"/>
            </a:pPr>
            <a:r>
              <a:rPr lang="tr-TR" altLang="tr-TR" sz="2400" dirty="0">
                <a:latin typeface="Times New Roman" panose="02020603050405020304" pitchFamily="18" charset="0"/>
                <a:cs typeface="Times New Roman" panose="02020603050405020304" pitchFamily="18" charset="0"/>
              </a:rPr>
              <a:t>Sakin olunmalıdır. </a:t>
            </a:r>
          </a:p>
          <a:p>
            <a:pPr>
              <a:lnSpc>
                <a:spcPct val="250000"/>
              </a:lnSpc>
              <a:spcBef>
                <a:spcPct val="20000"/>
              </a:spcBef>
              <a:buClr>
                <a:schemeClr val="tx2"/>
              </a:buClr>
              <a:buFont typeface="Wingdings" panose="05000000000000000000" pitchFamily="2" charset="2"/>
              <a:buChar char="Ø"/>
            </a:pPr>
            <a:r>
              <a:rPr lang="tr-TR" altLang="tr-TR" sz="2400" dirty="0">
                <a:latin typeface="Times New Roman" panose="02020603050405020304" pitchFamily="18" charset="0"/>
                <a:cs typeface="Times New Roman" panose="02020603050405020304" pitchFamily="18" charset="0"/>
              </a:rPr>
              <a:t>Deprem öncesinde belirlenen önlemler hatırlanmalıdır.</a:t>
            </a:r>
          </a:p>
        </p:txBody>
      </p:sp>
      <p:pic>
        <p:nvPicPr>
          <p:cNvPr id="8" name="Picture 2" descr="dont panic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8359" y="1900545"/>
            <a:ext cx="2786348" cy="286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111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30" y="6318422"/>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60</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pic>
        <p:nvPicPr>
          <p:cNvPr id="8" name="6 Resim"/>
          <p:cNvPicPr>
            <a:picLocks noChangeAspect="1" noChangeArrowheads="1"/>
          </p:cNvPicPr>
          <p:nvPr/>
        </p:nvPicPr>
        <p:blipFill rotWithShape="1">
          <a:blip r:embed="rId3">
            <a:extLst>
              <a:ext uri="{28A0092B-C50C-407E-A947-70E740481C1C}">
                <a14:useLocalDpi xmlns:a14="http://schemas.microsoft.com/office/drawing/2010/main" val="0"/>
              </a:ext>
            </a:extLst>
          </a:blip>
          <a:srcRect t="20621"/>
          <a:stretch/>
        </p:blipFill>
        <p:spPr bwMode="auto">
          <a:xfrm>
            <a:off x="716692" y="1583057"/>
            <a:ext cx="10420929" cy="473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1902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18423"/>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61</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pic>
        <p:nvPicPr>
          <p:cNvPr id="8" name="Picture 2" descr="çök kapan tutun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t="22040" b="3406"/>
          <a:stretch/>
        </p:blipFill>
        <p:spPr bwMode="auto">
          <a:xfrm>
            <a:off x="1606378" y="1502628"/>
            <a:ext cx="8526162" cy="4654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9376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18422"/>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62</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626077" y="1572037"/>
            <a:ext cx="10651391" cy="1384995"/>
          </a:xfrm>
          <a:prstGeom prst="rect">
            <a:avLst/>
          </a:prstGeom>
        </p:spPr>
        <p:txBody>
          <a:bodyPr wrap="square">
            <a:spAutoFit/>
          </a:bodyPr>
          <a:lstStyle/>
          <a:p>
            <a:pPr>
              <a:lnSpc>
                <a:spcPct val="200000"/>
              </a:lnSpc>
              <a:spcBef>
                <a:spcPct val="20000"/>
              </a:spcBef>
              <a:buClr>
                <a:schemeClr val="tx2"/>
              </a:buClr>
              <a:buSzPct val="120000"/>
              <a:buFont typeface="Wingdings" panose="05000000000000000000" pitchFamily="2" charset="2"/>
              <a:buChar char="Ø"/>
            </a:pPr>
            <a:r>
              <a:rPr lang="tr-TR" altLang="tr-TR" sz="2000" dirty="0">
                <a:latin typeface="Times New Roman" panose="02020603050405020304" pitchFamily="18" charset="0"/>
                <a:cs typeface="Times New Roman" panose="02020603050405020304" pitchFamily="18" charset="0"/>
              </a:rPr>
              <a:t>Sarsıntı durana dek (en az 60 </a:t>
            </a:r>
            <a:r>
              <a:rPr lang="tr-TR" altLang="tr-TR" sz="2000" dirty="0" err="1">
                <a:latin typeface="Times New Roman" panose="02020603050405020304" pitchFamily="18" charset="0"/>
                <a:cs typeface="Times New Roman" panose="02020603050405020304" pitchFamily="18" charset="0"/>
              </a:rPr>
              <a:t>sn</a:t>
            </a:r>
            <a:r>
              <a:rPr lang="tr-TR" altLang="tr-TR" sz="2000" dirty="0">
                <a:latin typeface="Times New Roman" panose="02020603050405020304" pitchFamily="18" charset="0"/>
                <a:cs typeface="Times New Roman" panose="02020603050405020304" pitchFamily="18" charset="0"/>
              </a:rPr>
              <a:t>) saklanılan yerden çıkılmamalıdır.</a:t>
            </a:r>
          </a:p>
          <a:p>
            <a:pPr>
              <a:lnSpc>
                <a:spcPct val="200000"/>
              </a:lnSpc>
              <a:spcBef>
                <a:spcPct val="20000"/>
              </a:spcBef>
              <a:buClr>
                <a:schemeClr val="tx2"/>
              </a:buClr>
              <a:buSzPct val="120000"/>
              <a:buFont typeface="Wingdings" panose="05000000000000000000" pitchFamily="2" charset="2"/>
              <a:buChar char="Ø"/>
            </a:pPr>
            <a:r>
              <a:rPr lang="tr-TR" altLang="tr-TR" sz="2000" dirty="0">
                <a:latin typeface="Times New Roman" panose="02020603050405020304" pitchFamily="18" charset="0"/>
                <a:cs typeface="Times New Roman" panose="02020603050405020304" pitchFamily="18" charset="0"/>
              </a:rPr>
              <a:t>Sabitlenmemiş ve devrilebilecek eşyalardan uzak durulmalıdır.</a:t>
            </a:r>
          </a:p>
        </p:txBody>
      </p:sp>
      <p:pic>
        <p:nvPicPr>
          <p:cNvPr id="8" name="Picture 10" descr="http://www.depremguvenligi.com/images/tehlikel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6749" y="2957032"/>
            <a:ext cx="4192722" cy="346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2764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18422"/>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63</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568412" y="1695605"/>
            <a:ext cx="10651391" cy="3785652"/>
          </a:xfrm>
          <a:prstGeom prst="rect">
            <a:avLst/>
          </a:prstGeom>
        </p:spPr>
        <p:txBody>
          <a:bodyPr wrap="square">
            <a:spAutoFit/>
          </a:bodyPr>
          <a:lstStyle/>
          <a:p>
            <a:pPr marL="306124" indent="-306124" algn="just">
              <a:lnSpc>
                <a:spcPct val="200000"/>
              </a:lnSpc>
              <a:buClr>
                <a:schemeClr val="tx2"/>
              </a:buClr>
              <a:buSzPct val="120000"/>
              <a:buFont typeface="Wingdings" panose="05000000000000000000" pitchFamily="2" charset="2"/>
              <a:buChar char="Ø"/>
              <a:defRPr/>
            </a:pPr>
            <a:r>
              <a:rPr lang="tr-TR" altLang="tr-TR" sz="2000" dirty="0" smtClean="0">
                <a:latin typeface="Times New Roman" panose="02020603050405020304" pitchFamily="18" charset="0"/>
                <a:cs typeface="Times New Roman" panose="02020603050405020304" pitchFamily="18" charset="0"/>
              </a:rPr>
              <a:t>Sakinleşmeye </a:t>
            </a:r>
            <a:r>
              <a:rPr lang="tr-TR" altLang="tr-TR" sz="2000" dirty="0">
                <a:latin typeface="Times New Roman" panose="02020603050405020304" pitchFamily="18" charset="0"/>
                <a:cs typeface="Times New Roman" panose="02020603050405020304" pitchFamily="18" charset="0"/>
              </a:rPr>
              <a:t>çalışılmalıdır.</a:t>
            </a:r>
          </a:p>
          <a:p>
            <a:pPr marL="306124" indent="-306124" algn="just">
              <a:lnSpc>
                <a:spcPct val="200000"/>
              </a:lnSpc>
              <a:buClr>
                <a:schemeClr val="tx2"/>
              </a:buClr>
              <a:buSzPct val="120000"/>
              <a:buFont typeface="Wingdings" panose="05000000000000000000" pitchFamily="2" charset="2"/>
              <a:buChar char="Ø"/>
              <a:defRPr/>
            </a:pPr>
            <a:r>
              <a:rPr lang="tr-TR" altLang="tr-TR" sz="2000" dirty="0">
                <a:latin typeface="Times New Roman" panose="02020603050405020304" pitchFamily="18" charset="0"/>
                <a:cs typeface="Times New Roman" panose="02020603050405020304" pitchFamily="18" charset="0"/>
              </a:rPr>
              <a:t>İçinde bulunulan yapı yıkılmışsa, bulunulan yerde tehlikeli bir durum olup olmadığı kontrol edilmelidir.</a:t>
            </a:r>
          </a:p>
          <a:p>
            <a:pPr algn="just">
              <a:lnSpc>
                <a:spcPct val="200000"/>
              </a:lnSpc>
              <a:buClr>
                <a:schemeClr val="tx2"/>
              </a:buClr>
              <a:buFont typeface="Wingdings" panose="05000000000000000000" pitchFamily="2" charset="2"/>
              <a:buChar char="Ø"/>
            </a:pPr>
            <a:r>
              <a:rPr lang="tr-TR" altLang="tr-TR" sz="2000" dirty="0" smtClean="0">
                <a:latin typeface="Times New Roman" panose="02020603050405020304" pitchFamily="18" charset="0"/>
                <a:cs typeface="Times New Roman" panose="02020603050405020304" pitchFamily="18" charset="0"/>
              </a:rPr>
              <a:t> Tüp</a:t>
            </a:r>
            <a:r>
              <a:rPr lang="tr-TR" altLang="tr-TR" sz="2000" dirty="0">
                <a:latin typeface="Times New Roman" panose="02020603050405020304" pitchFamily="18" charset="0"/>
                <a:cs typeface="Times New Roman" panose="02020603050405020304" pitchFamily="18" charset="0"/>
              </a:rPr>
              <a:t>, elektrik, su, doğalgaz kontrol edilmeli. Fişler prizden çekilmeli, sigorta gevşetilmeli ya da şalterler kapatılmalıdır.</a:t>
            </a:r>
          </a:p>
          <a:p>
            <a:pPr algn="just">
              <a:lnSpc>
                <a:spcPct val="200000"/>
              </a:lnSpc>
              <a:buClr>
                <a:schemeClr val="tx2"/>
              </a:buClr>
              <a:buFont typeface="Wingdings" panose="05000000000000000000" pitchFamily="2" charset="2"/>
              <a:buChar char="Ø"/>
            </a:pPr>
            <a:r>
              <a:rPr lang="tr-TR" altLang="tr-TR" sz="2000" dirty="0" smtClean="0">
                <a:latin typeface="Times New Roman" panose="02020603050405020304" pitchFamily="18" charset="0"/>
                <a:cs typeface="Times New Roman" panose="02020603050405020304" pitchFamily="18" charset="0"/>
              </a:rPr>
              <a:t> Yangın </a:t>
            </a:r>
            <a:r>
              <a:rPr lang="tr-TR" altLang="tr-TR" sz="2000" dirty="0">
                <a:latin typeface="Times New Roman" panose="02020603050405020304" pitchFamily="18" charset="0"/>
                <a:cs typeface="Times New Roman" panose="02020603050405020304" pitchFamily="18" charset="0"/>
              </a:rPr>
              <a:t>kontrolü yapılmalı, varsa sobalar söndürülmelidir.</a:t>
            </a:r>
          </a:p>
        </p:txBody>
      </p:sp>
      <p:pic>
        <p:nvPicPr>
          <p:cNvPr id="8" name="Picture 2"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5189" y="4255780"/>
            <a:ext cx="2893384" cy="19819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5141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64</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716692" y="1441621"/>
            <a:ext cx="10651391" cy="3170099"/>
          </a:xfrm>
          <a:prstGeom prst="rect">
            <a:avLst/>
          </a:prstGeom>
        </p:spPr>
        <p:txBody>
          <a:bodyPr wrap="square">
            <a:spAutoFit/>
          </a:bodyPr>
          <a:lstStyle/>
          <a:p>
            <a:pPr indent="355600" algn="just">
              <a:lnSpc>
                <a:spcPct val="200000"/>
              </a:lnSpc>
              <a:buClr>
                <a:schemeClr val="tx2"/>
              </a:buClr>
              <a:buSzPct val="120000"/>
              <a:buFont typeface="Wingdings" panose="05000000000000000000" pitchFamily="2" charset="2"/>
              <a:buChar char="Ø"/>
              <a:defRPr/>
            </a:pPr>
            <a:r>
              <a:rPr lang="tr-TR" altLang="tr-TR" sz="2000" dirty="0" smtClean="0">
                <a:latin typeface="Times New Roman" panose="02020603050405020304" pitchFamily="18" charset="0"/>
                <a:cs typeface="Times New Roman" panose="02020603050405020304" pitchFamily="18" charset="0"/>
              </a:rPr>
              <a:t>İçeri </a:t>
            </a:r>
            <a:r>
              <a:rPr lang="tr-TR" altLang="tr-TR" sz="2000" dirty="0">
                <a:latin typeface="Times New Roman" panose="02020603050405020304" pitchFamily="18" charset="0"/>
                <a:cs typeface="Times New Roman" panose="02020603050405020304" pitchFamily="18" charset="0"/>
              </a:rPr>
              <a:t>girmek için ilgililerin görüşü ve duyurusu doğrultusunda hareket edilmelidir.  	  </a:t>
            </a:r>
          </a:p>
          <a:p>
            <a:pPr indent="355600" algn="just">
              <a:lnSpc>
                <a:spcPct val="200000"/>
              </a:lnSpc>
              <a:buClr>
                <a:schemeClr val="tx2"/>
              </a:buClr>
              <a:buSzPct val="120000"/>
              <a:buFont typeface="Wingdings" panose="05000000000000000000" pitchFamily="2" charset="2"/>
              <a:buChar char="Ø"/>
              <a:defRPr/>
            </a:pPr>
            <a:r>
              <a:rPr lang="tr-TR" altLang="tr-TR" sz="2000" dirty="0">
                <a:latin typeface="Times New Roman" panose="02020603050405020304" pitchFamily="18" charset="0"/>
                <a:cs typeface="Times New Roman" panose="02020603050405020304" pitchFamily="18" charset="0"/>
              </a:rPr>
              <a:t>Acil durumlar dışında telefon kullanılmamalıdır.</a:t>
            </a:r>
          </a:p>
          <a:p>
            <a:pPr indent="355600" algn="just">
              <a:lnSpc>
                <a:spcPct val="200000"/>
              </a:lnSpc>
              <a:buClr>
                <a:schemeClr val="tx2"/>
              </a:buClr>
              <a:buSzPct val="120000"/>
              <a:buFont typeface="Wingdings" panose="05000000000000000000" pitchFamily="2" charset="2"/>
              <a:buChar char="Ø"/>
              <a:defRPr/>
            </a:pPr>
            <a:r>
              <a:rPr lang="tr-TR" altLang="tr-TR" sz="2000" dirty="0">
                <a:latin typeface="Times New Roman" panose="02020603050405020304" pitchFamily="18" charset="0"/>
                <a:cs typeface="Times New Roman" panose="02020603050405020304" pitchFamily="18" charset="0"/>
              </a:rPr>
              <a:t>Mecbur kalmadıkça trafiğe çıkılmamalıdır.</a:t>
            </a:r>
          </a:p>
          <a:p>
            <a:pPr indent="355600" algn="just">
              <a:lnSpc>
                <a:spcPct val="200000"/>
              </a:lnSpc>
              <a:buClr>
                <a:schemeClr val="tx2"/>
              </a:buClr>
              <a:buSzPct val="120000"/>
              <a:buFont typeface="Wingdings" panose="05000000000000000000" pitchFamily="2" charset="2"/>
              <a:buChar char="Ø"/>
              <a:defRPr/>
            </a:pPr>
            <a:r>
              <a:rPr lang="tr-TR" altLang="tr-TR" sz="2000" dirty="0">
                <a:latin typeface="Times New Roman" panose="02020603050405020304" pitchFamily="18" charset="0"/>
                <a:cs typeface="Times New Roman" panose="02020603050405020304" pitchFamily="18" charset="0"/>
              </a:rPr>
              <a:t>Toplu iskan bölgelerindeki kurallara uyulmalıdır. Özellikle temizlik ve hijyen kurallarına dikkat edilmelidir.</a:t>
            </a:r>
          </a:p>
        </p:txBody>
      </p:sp>
      <p:pic>
        <p:nvPicPr>
          <p:cNvPr id="8" name="Picture 2" descr="İlgili resi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724"/>
          <a:stretch/>
        </p:blipFill>
        <p:spPr bwMode="auto">
          <a:xfrm>
            <a:off x="2840418" y="4219478"/>
            <a:ext cx="1682153" cy="16399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rafik sıkışıklığı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5738" y="4184987"/>
            <a:ext cx="3376903" cy="18468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607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76453"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65</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496716" y="1625867"/>
            <a:ext cx="3118739" cy="461665"/>
          </a:xfrm>
          <a:prstGeom prst="rect">
            <a:avLst/>
          </a:prstGeom>
          <a:noFill/>
        </p:spPr>
        <p:txBody>
          <a:bodyPr wrap="none" rtlCol="0">
            <a:spAutoFit/>
          </a:bodyPr>
          <a:lstStyle/>
          <a:p>
            <a:r>
              <a:rPr lang="tr-TR"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ALTIN GÜN NEDİR?</a:t>
            </a:r>
          </a:p>
        </p:txBody>
      </p:sp>
      <p:sp>
        <p:nvSpPr>
          <p:cNvPr id="2" name="Dikdörtgen 1"/>
          <p:cNvSpPr/>
          <p:nvPr/>
        </p:nvSpPr>
        <p:spPr>
          <a:xfrm>
            <a:off x="945635" y="2120137"/>
            <a:ext cx="10651391" cy="3323987"/>
          </a:xfrm>
          <a:prstGeom prst="rect">
            <a:avLst/>
          </a:prstGeom>
        </p:spPr>
        <p:txBody>
          <a:bodyPr wrap="square">
            <a:spAutoFit/>
          </a:bodyPr>
          <a:lstStyle/>
          <a:p>
            <a:pPr indent="355600">
              <a:lnSpc>
                <a:spcPct val="210000"/>
              </a:lnSpc>
              <a:buClr>
                <a:schemeClr val="tx2"/>
              </a:buClr>
              <a:buFont typeface="Wingdings" panose="05000000000000000000" pitchFamily="2" charset="2"/>
              <a:buChar char="Ø"/>
              <a:defRPr/>
            </a:pPr>
            <a:r>
              <a:rPr lang="tr-TR" sz="2000" dirty="0">
                <a:latin typeface="Times New Roman" panose="02020603050405020304" pitchFamily="18" charset="0"/>
                <a:cs typeface="Times New Roman" panose="02020603050405020304" pitchFamily="18" charset="0"/>
              </a:rPr>
              <a:t>Afeti takip eden ilk 24 saate altın gün denir. </a:t>
            </a:r>
          </a:p>
          <a:p>
            <a:pPr indent="355600">
              <a:lnSpc>
                <a:spcPct val="210000"/>
              </a:lnSpc>
              <a:buClr>
                <a:schemeClr val="tx2"/>
              </a:buClr>
              <a:buFont typeface="Wingdings" panose="05000000000000000000" pitchFamily="2" charset="2"/>
              <a:buChar char="Ø"/>
              <a:defRPr/>
            </a:pPr>
            <a:r>
              <a:rPr lang="tr-TR" sz="2000" dirty="0">
                <a:latin typeface="Times New Roman" panose="02020603050405020304" pitchFamily="18" charset="0"/>
                <a:cs typeface="Times New Roman" panose="02020603050405020304" pitchFamily="18" charset="0"/>
              </a:rPr>
              <a:t>Kazazedelerin kurtulma şansı çok yüksektir. </a:t>
            </a:r>
          </a:p>
          <a:p>
            <a:pPr indent="355600">
              <a:lnSpc>
                <a:spcPct val="210000"/>
              </a:lnSpc>
              <a:buClr>
                <a:schemeClr val="tx2"/>
              </a:buClr>
              <a:buFont typeface="Wingdings" panose="05000000000000000000" pitchFamily="2" charset="2"/>
              <a:buChar char="Ø"/>
              <a:defRPr/>
            </a:pPr>
            <a:r>
              <a:rPr lang="tr-TR" sz="2000" dirty="0">
                <a:latin typeface="Times New Roman" panose="02020603050405020304" pitchFamily="18" charset="0"/>
                <a:cs typeface="Times New Roman" panose="02020603050405020304" pitchFamily="18" charset="0"/>
              </a:rPr>
              <a:t>İlk müdahaleyi komşular yapmaktadır.</a:t>
            </a:r>
          </a:p>
          <a:p>
            <a:pPr indent="355600">
              <a:lnSpc>
                <a:spcPct val="210000"/>
              </a:lnSpc>
              <a:buClr>
                <a:schemeClr val="tx2"/>
              </a:buClr>
              <a:buFont typeface="Wingdings" panose="05000000000000000000" pitchFamily="2" charset="2"/>
              <a:buChar char="Ø"/>
              <a:defRPr/>
            </a:pPr>
            <a:r>
              <a:rPr lang="tr-TR" sz="2000" dirty="0">
                <a:latin typeface="Times New Roman" panose="02020603050405020304" pitchFamily="18" charset="0"/>
                <a:cs typeface="Times New Roman" panose="02020603050405020304" pitchFamily="18" charset="0"/>
              </a:rPr>
              <a:t>Yapılan işlemler basit kurtarmalardır.</a:t>
            </a:r>
          </a:p>
          <a:p>
            <a:pPr indent="355600">
              <a:lnSpc>
                <a:spcPct val="210000"/>
              </a:lnSpc>
              <a:buClr>
                <a:schemeClr val="tx2"/>
              </a:buClr>
              <a:buFont typeface="Wingdings" panose="05000000000000000000" pitchFamily="2" charset="2"/>
              <a:buChar char="Ø"/>
              <a:defRPr/>
            </a:pPr>
            <a:r>
              <a:rPr lang="tr-TR" sz="2000" dirty="0">
                <a:latin typeface="Times New Roman" panose="02020603050405020304" pitchFamily="18" charset="0"/>
                <a:cs typeface="Times New Roman" panose="02020603050405020304" pitchFamily="18" charset="0"/>
              </a:rPr>
              <a:t>Kurtarılanların nakline dikkat edilmelidir.</a:t>
            </a:r>
          </a:p>
        </p:txBody>
      </p:sp>
      <p:pic>
        <p:nvPicPr>
          <p:cNvPr id="8" name="Picture 2" descr="hasta nakil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5362" y="1900545"/>
            <a:ext cx="2789773" cy="18598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24 saat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170" y="2032197"/>
            <a:ext cx="1380547" cy="13805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enpolitik.com/files/uploads/news/default/istanbulda-deprem-ve-37178f37eef6802715c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2440" y="3848334"/>
            <a:ext cx="3057063" cy="2098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3099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26661"/>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66</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62619" y="1669712"/>
            <a:ext cx="7311938" cy="461665"/>
          </a:xfrm>
          <a:prstGeom prst="rect">
            <a:avLst/>
          </a:prstGeom>
          <a:noFill/>
        </p:spPr>
        <p:txBody>
          <a:bodyPr wrap="none" rtlCol="0">
            <a:spAutoFit/>
          </a:bodyPr>
          <a:lstStyle/>
          <a:p>
            <a:r>
              <a:rPr lang="tr-TR"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ENKAZ ALTINDA HAYATTA KALMA </a:t>
            </a:r>
            <a:r>
              <a:rPr lang="tr-TR" sz="2400" b="1"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ORANLARI:</a:t>
            </a:r>
          </a:p>
        </p:txBody>
      </p:sp>
      <p:graphicFrame>
        <p:nvGraphicFramePr>
          <p:cNvPr id="8" name="İçerik Yer Tutucusu 3"/>
          <p:cNvGraphicFramePr>
            <a:graphicFrameLocks/>
          </p:cNvGraphicFramePr>
          <p:nvPr>
            <p:extLst>
              <p:ext uri="{D42A27DB-BD31-4B8C-83A1-F6EECF244321}">
                <p14:modId xmlns:p14="http://schemas.microsoft.com/office/powerpoint/2010/main" val="925417507"/>
              </p:ext>
            </p:extLst>
          </p:nvPr>
        </p:nvGraphicFramePr>
        <p:xfrm>
          <a:off x="1328993" y="2194485"/>
          <a:ext cx="8457557" cy="4332231"/>
        </p:xfrm>
        <a:graphic>
          <a:graphicData uri="http://schemas.openxmlformats.org/presentationml/2006/ole">
            <mc:AlternateContent xmlns:mc="http://schemas.openxmlformats.org/markup-compatibility/2006">
              <mc:Choice xmlns:v="urn:schemas-microsoft-com:vml" Requires="v">
                <p:oleObj spid="_x0000_s2063" r:id="rId4" imgW="8327858" imgH="4627265" progId="Excel.Chart.8">
                  <p:embed/>
                </p:oleObj>
              </mc:Choice>
              <mc:Fallback>
                <p:oleObj r:id="rId4" imgW="8327858" imgH="4627265"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8993" y="2194485"/>
                        <a:ext cx="8457557" cy="4332231"/>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386028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2"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67</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397862" y="1571691"/>
            <a:ext cx="4029180" cy="461665"/>
          </a:xfrm>
          <a:prstGeom prst="rect">
            <a:avLst/>
          </a:prstGeom>
          <a:noFill/>
        </p:spPr>
        <p:txBody>
          <a:bodyPr wrap="none" rtlCol="0">
            <a:spAutoFit/>
          </a:bodyPr>
          <a:lstStyle/>
          <a:p>
            <a:r>
              <a:rPr lang="tr-TR"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DOĞAL AFET </a:t>
            </a:r>
            <a:r>
              <a:rPr lang="tr-TR" sz="2400" b="1"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ÇEŞİTLERİ:</a:t>
            </a:r>
          </a:p>
        </p:txBody>
      </p:sp>
      <p:sp>
        <p:nvSpPr>
          <p:cNvPr id="8" name="Dikdörtgen 4"/>
          <p:cNvSpPr>
            <a:spLocks noChangeArrowheads="1"/>
          </p:cNvSpPr>
          <p:nvPr/>
        </p:nvSpPr>
        <p:spPr bwMode="auto">
          <a:xfrm>
            <a:off x="1128583" y="2476463"/>
            <a:ext cx="9144000" cy="75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33" tIns="40817" rIns="81633" bIns="40817">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tr-TR" altLang="tr-TR" sz="4400" b="1" dirty="0">
                <a:latin typeface="Calibri" pitchFamily="34" charset="0"/>
              </a:rPr>
              <a:t>SEL</a:t>
            </a:r>
          </a:p>
        </p:txBody>
      </p:sp>
      <p:pic>
        <p:nvPicPr>
          <p:cNvPr id="9" name="Picture 2" descr="İlgili resim"/>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032" y="2549731"/>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4" descr="sel türkiye ile ilgili görsel sonucu"/>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2231" y="4253267"/>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6" descr="İlgili resim"/>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1927" y="4276863"/>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8" descr="sel türkiye ile ilgili görsel sonucu"/>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4719" y="2549731"/>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2005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76453"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68</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619249" y="1711231"/>
            <a:ext cx="1974258" cy="461665"/>
          </a:xfrm>
          <a:prstGeom prst="rect">
            <a:avLst/>
          </a:prstGeom>
          <a:noFill/>
        </p:spPr>
        <p:txBody>
          <a:bodyPr wrap="none" rtlCol="0">
            <a:spAutoFit/>
          </a:bodyPr>
          <a:lstStyle/>
          <a:p>
            <a:r>
              <a:rPr lang="tr-TR"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SEL NEDİR?</a:t>
            </a:r>
          </a:p>
        </p:txBody>
      </p:sp>
      <p:sp>
        <p:nvSpPr>
          <p:cNvPr id="2" name="Dikdörtgen 1"/>
          <p:cNvSpPr/>
          <p:nvPr/>
        </p:nvSpPr>
        <p:spPr>
          <a:xfrm>
            <a:off x="1166208" y="2372951"/>
            <a:ext cx="10651391" cy="1077218"/>
          </a:xfrm>
          <a:prstGeom prst="rect">
            <a:avLst/>
          </a:prstGeom>
        </p:spPr>
        <p:txBody>
          <a:bodyPr wrap="square">
            <a:spAutoFit/>
          </a:bodyPr>
          <a:lstStyle/>
          <a:p>
            <a:pPr indent="355600" algn="just">
              <a:lnSpc>
                <a:spcPct val="150000"/>
              </a:lnSpc>
              <a:spcBef>
                <a:spcPct val="20000"/>
              </a:spcBef>
              <a:buClr>
                <a:schemeClr val="tx2"/>
              </a:buClr>
              <a:buSzPct val="120000"/>
              <a:buFont typeface="Wingdings" panose="05000000000000000000" pitchFamily="2" charset="2"/>
              <a:buChar char="Ø"/>
            </a:pPr>
            <a:r>
              <a:rPr lang="tr-TR" altLang="tr-TR" sz="2000" dirty="0" smtClean="0">
                <a:latin typeface="Times New Roman" panose="02020603050405020304" pitchFamily="18" charset="0"/>
                <a:cs typeface="Times New Roman" panose="02020603050405020304" pitchFamily="18" charset="0"/>
              </a:rPr>
              <a:t>Suyun </a:t>
            </a:r>
            <a:r>
              <a:rPr lang="tr-TR" altLang="tr-TR" sz="2000" dirty="0">
                <a:latin typeface="Times New Roman" panose="02020603050405020304" pitchFamily="18" charset="0"/>
                <a:cs typeface="Times New Roman" panose="02020603050405020304" pitchFamily="18" charset="0"/>
              </a:rPr>
              <a:t>doğal yada yapay yatağından taşarak tehlikeye neden olan doğal bir afettir.  </a:t>
            </a:r>
          </a:p>
          <a:p>
            <a:pPr indent="355600" algn="just">
              <a:lnSpc>
                <a:spcPct val="150000"/>
              </a:lnSpc>
              <a:spcBef>
                <a:spcPct val="20000"/>
              </a:spcBef>
              <a:buClr>
                <a:schemeClr val="tx2"/>
              </a:buClr>
              <a:buSzPct val="120000"/>
              <a:buFont typeface="Wingdings" panose="05000000000000000000" pitchFamily="2" charset="2"/>
              <a:buChar char="Ø"/>
            </a:pPr>
            <a:r>
              <a:rPr lang="tr-TR" altLang="tr-TR" sz="2000" dirty="0">
                <a:latin typeface="Times New Roman" panose="02020603050405020304" pitchFamily="18" charset="0"/>
                <a:cs typeface="Times New Roman" panose="02020603050405020304" pitchFamily="18" charset="0"/>
              </a:rPr>
              <a:t>Bazı seller birkaç gün içerisinde meydana gelir.</a:t>
            </a:r>
          </a:p>
        </p:txBody>
      </p:sp>
      <p:pic>
        <p:nvPicPr>
          <p:cNvPr id="8" name="Picture 2" descr="sel haberleri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17490">
            <a:off x="1067556" y="4019784"/>
            <a:ext cx="3060600" cy="1530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89258">
            <a:off x="7377347" y="3513763"/>
            <a:ext cx="3060600" cy="1530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el haberleri ile ilgili görsel sonucu"/>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358" y="4796360"/>
            <a:ext cx="2997403" cy="15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8556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50594" y="6334898"/>
            <a:ext cx="31290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6</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716692" y="1711231"/>
            <a:ext cx="4504375" cy="461665"/>
          </a:xfrm>
          <a:prstGeom prst="rect">
            <a:avLst/>
          </a:prstGeom>
          <a:noFill/>
        </p:spPr>
        <p:txBody>
          <a:bodyPr wrap="none"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İNSAN KAYNAKLI AFETLER:</a:t>
            </a:r>
          </a:p>
        </p:txBody>
      </p:sp>
      <p:sp>
        <p:nvSpPr>
          <p:cNvPr id="2" name="Dikdörtgen 1"/>
          <p:cNvSpPr/>
          <p:nvPr/>
        </p:nvSpPr>
        <p:spPr>
          <a:xfrm>
            <a:off x="955656" y="2321681"/>
            <a:ext cx="10651391" cy="3083921"/>
          </a:xfrm>
          <a:prstGeom prst="rect">
            <a:avLst/>
          </a:prstGeom>
        </p:spPr>
        <p:txBody>
          <a:bodyPr wrap="square">
            <a:spAutoFit/>
          </a:bodyPr>
          <a:lstStyle/>
          <a:p>
            <a:pPr marL="0" lvl="1" indent="358775">
              <a:lnSpc>
                <a:spcPct val="200000"/>
              </a:lnSpc>
              <a:spcBef>
                <a:spcPct val="20000"/>
              </a:spcBef>
              <a:buClr>
                <a:schemeClr val="tx2"/>
              </a:buClr>
              <a:buSzPct val="120000"/>
              <a:buFont typeface="Wingdings" panose="05000000000000000000" pitchFamily="2" charset="2"/>
              <a:buChar char="Ø"/>
            </a:pPr>
            <a:r>
              <a:rPr lang="tr-TR" altLang="tr-TR" dirty="0">
                <a:latin typeface="Times New Roman" panose="02020603050405020304" pitchFamily="18" charset="0"/>
                <a:cs typeface="Times New Roman" panose="02020603050405020304" pitchFamily="18" charset="0"/>
              </a:rPr>
              <a:t>Nükleer, Biyolojik, Kimyasal Kazalar</a:t>
            </a:r>
          </a:p>
          <a:p>
            <a:pPr marL="0" lvl="1" indent="358775">
              <a:lnSpc>
                <a:spcPct val="200000"/>
              </a:lnSpc>
              <a:spcBef>
                <a:spcPct val="20000"/>
              </a:spcBef>
              <a:buClr>
                <a:schemeClr val="tx2"/>
              </a:buClr>
              <a:buSzPct val="120000"/>
              <a:buFont typeface="Wingdings" panose="05000000000000000000" pitchFamily="2" charset="2"/>
              <a:buChar char="Ø"/>
            </a:pPr>
            <a:r>
              <a:rPr lang="tr-TR" altLang="tr-TR" dirty="0">
                <a:latin typeface="Times New Roman" panose="02020603050405020304" pitchFamily="18" charset="0"/>
                <a:cs typeface="Times New Roman" panose="02020603050405020304" pitchFamily="18" charset="0"/>
              </a:rPr>
              <a:t>Taşımacılık Kazaları</a:t>
            </a:r>
          </a:p>
          <a:p>
            <a:pPr marL="0" lvl="1" indent="358775">
              <a:lnSpc>
                <a:spcPct val="200000"/>
              </a:lnSpc>
              <a:spcBef>
                <a:spcPct val="20000"/>
              </a:spcBef>
              <a:buClr>
                <a:schemeClr val="tx2"/>
              </a:buClr>
              <a:buSzPct val="120000"/>
              <a:buFont typeface="Wingdings" panose="05000000000000000000" pitchFamily="2" charset="2"/>
              <a:buChar char="Ø"/>
            </a:pPr>
            <a:r>
              <a:rPr lang="tr-TR" altLang="tr-TR" dirty="0">
                <a:latin typeface="Times New Roman" panose="02020603050405020304" pitchFamily="18" charset="0"/>
                <a:cs typeface="Times New Roman" panose="02020603050405020304" pitchFamily="18" charset="0"/>
              </a:rPr>
              <a:t>Endüstriyel Kazalar</a:t>
            </a:r>
          </a:p>
          <a:p>
            <a:pPr marL="0" lvl="1" indent="358775">
              <a:lnSpc>
                <a:spcPct val="200000"/>
              </a:lnSpc>
              <a:spcBef>
                <a:spcPct val="20000"/>
              </a:spcBef>
              <a:buClr>
                <a:schemeClr val="tx2"/>
              </a:buClr>
              <a:buSzPct val="120000"/>
              <a:buFont typeface="Wingdings" panose="05000000000000000000" pitchFamily="2" charset="2"/>
              <a:buChar char="Ø"/>
            </a:pPr>
            <a:r>
              <a:rPr lang="tr-TR" altLang="tr-TR" dirty="0">
                <a:latin typeface="Times New Roman" panose="02020603050405020304" pitchFamily="18" charset="0"/>
                <a:cs typeface="Times New Roman" panose="02020603050405020304" pitchFamily="18" charset="0"/>
              </a:rPr>
              <a:t>Aşırı Kalabalıktan Meydana Gelen Kazalar</a:t>
            </a:r>
          </a:p>
          <a:p>
            <a:pPr marL="0" lvl="1" indent="358775">
              <a:lnSpc>
                <a:spcPct val="200000"/>
              </a:lnSpc>
              <a:spcBef>
                <a:spcPct val="20000"/>
              </a:spcBef>
              <a:buClr>
                <a:schemeClr val="tx2"/>
              </a:buClr>
              <a:buSzPct val="120000"/>
              <a:buFont typeface="Wingdings" panose="05000000000000000000" pitchFamily="2" charset="2"/>
              <a:buChar char="Ø"/>
            </a:pPr>
            <a:r>
              <a:rPr lang="tr-TR" altLang="tr-TR" dirty="0">
                <a:latin typeface="Times New Roman" panose="02020603050405020304" pitchFamily="18" charset="0"/>
                <a:cs typeface="Times New Roman" panose="02020603050405020304" pitchFamily="18" charset="0"/>
              </a:rPr>
              <a:t>Göçmenler Ve Yerlerinden Edilenler  Vb.</a:t>
            </a:r>
          </a:p>
        </p:txBody>
      </p:sp>
      <p:pic>
        <p:nvPicPr>
          <p:cNvPr id="8" name="Picture 2" descr="D:\AFAD Slayt\Sıralama\Hazırlanan\2. Temel Afet Bilinci\7-8.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9929" y="1375719"/>
            <a:ext cx="2586682" cy="16605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AFAD Slayt\Sıralama\Hazırlanan\2. Temel Afet Bilinci\7-4.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9078" y="3081442"/>
            <a:ext cx="2653039" cy="16756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D:\AFAD Slayt\Sıralama\Hazırlanan\2. Temel Afet Bilinci\mülteci-ile-göçmen-arasındaki-fark.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5597" y="4802251"/>
            <a:ext cx="2639009" cy="1689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2821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69</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46143" y="1852312"/>
            <a:ext cx="3334182" cy="461665"/>
          </a:xfrm>
          <a:prstGeom prst="rect">
            <a:avLst/>
          </a:prstGeom>
          <a:noFill/>
        </p:spPr>
        <p:txBody>
          <a:bodyPr wrap="none" rtlCol="0">
            <a:spAutoFit/>
          </a:bodyPr>
          <a:lstStyle/>
          <a:p>
            <a:r>
              <a:rPr lang="tr-TR"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PRATİK </a:t>
            </a:r>
            <a:r>
              <a:rPr lang="tr-TR" sz="2400" b="1"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ÖNLEMLER:</a:t>
            </a:r>
          </a:p>
        </p:txBody>
      </p:sp>
      <p:sp>
        <p:nvSpPr>
          <p:cNvPr id="2" name="Dikdörtgen 1"/>
          <p:cNvSpPr/>
          <p:nvPr/>
        </p:nvSpPr>
        <p:spPr>
          <a:xfrm>
            <a:off x="962111" y="2437011"/>
            <a:ext cx="10651391" cy="1938992"/>
          </a:xfrm>
          <a:prstGeom prst="rect">
            <a:avLst/>
          </a:prstGeom>
        </p:spPr>
        <p:txBody>
          <a:bodyPr wrap="square">
            <a:spAutoFit/>
          </a:bodyPr>
          <a:lstStyle/>
          <a:p>
            <a:pPr marL="342900" indent="-342900">
              <a:lnSpc>
                <a:spcPct val="200000"/>
              </a:lnSpc>
              <a:buSzPct val="120000"/>
              <a:buFont typeface="Wingdings" panose="05000000000000000000" pitchFamily="2" charset="2"/>
              <a:buChar char="ü"/>
              <a:defRPr/>
            </a:pPr>
            <a:r>
              <a:rPr lang="tr-TR" altLang="tr-TR" sz="2000" dirty="0" smtClean="0">
                <a:latin typeface="Times New Roman" panose="02020603050405020304" pitchFamily="18" charset="0"/>
                <a:cs typeface="Times New Roman" panose="02020603050405020304" pitchFamily="18" charset="0"/>
              </a:rPr>
              <a:t>Evin </a:t>
            </a:r>
            <a:r>
              <a:rPr lang="tr-TR" altLang="tr-TR" sz="2000" dirty="0">
                <a:latin typeface="Times New Roman" panose="02020603050405020304" pitchFamily="18" charset="0"/>
                <a:cs typeface="Times New Roman" panose="02020603050405020304" pitchFamily="18" charset="0"/>
              </a:rPr>
              <a:t>dışında bulunuyorsanız</a:t>
            </a:r>
          </a:p>
          <a:p>
            <a:pPr indent="355600">
              <a:lnSpc>
                <a:spcPct val="200000"/>
              </a:lnSpc>
              <a:buClr>
                <a:schemeClr val="tx2"/>
              </a:buClr>
              <a:buSzPct val="120000"/>
              <a:buFont typeface="Wingdings" panose="05000000000000000000" pitchFamily="2" charset="2"/>
              <a:buChar char="ü"/>
              <a:defRPr/>
            </a:pPr>
            <a:r>
              <a:rPr lang="tr-TR" altLang="tr-TR" sz="2000" dirty="0">
                <a:latin typeface="Times New Roman" panose="02020603050405020304" pitchFamily="18" charset="0"/>
                <a:cs typeface="Times New Roman" panose="02020603050405020304" pitchFamily="18" charset="0"/>
              </a:rPr>
              <a:t>Hemen yüksek bir yere çıkmalısınız.</a:t>
            </a:r>
            <a:endParaRPr lang="tr-TR" altLang="tr-TR" sz="2000" b="1" dirty="0">
              <a:latin typeface="Times New Roman" panose="02020603050405020304" pitchFamily="18" charset="0"/>
              <a:cs typeface="Times New Roman" panose="02020603050405020304" pitchFamily="18" charset="0"/>
            </a:endParaRPr>
          </a:p>
          <a:p>
            <a:pPr indent="355600">
              <a:lnSpc>
                <a:spcPct val="200000"/>
              </a:lnSpc>
              <a:buClr>
                <a:schemeClr val="tx2"/>
              </a:buClr>
              <a:buSzPct val="120000"/>
              <a:buFont typeface="Wingdings" panose="05000000000000000000" pitchFamily="2" charset="2"/>
              <a:buChar char="ü"/>
              <a:defRPr/>
            </a:pPr>
            <a:r>
              <a:rPr lang="tr-TR" altLang="tr-TR" sz="2000" dirty="0">
                <a:latin typeface="Times New Roman" panose="02020603050405020304" pitchFamily="18" charset="0"/>
                <a:cs typeface="Times New Roman" panose="02020603050405020304" pitchFamily="18" charset="0"/>
              </a:rPr>
              <a:t>Su yatağı veya çukur bölgeleri hemen terk etmelisiniz.</a:t>
            </a:r>
          </a:p>
        </p:txBody>
      </p:sp>
      <p:pic>
        <p:nvPicPr>
          <p:cNvPr id="8"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437" y="4265834"/>
            <a:ext cx="4025958" cy="20667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3" descr="D:\AFAD Slayt\sel-baskinina-karsi-alinacak-onleml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7965" y="4167362"/>
            <a:ext cx="3391727" cy="2167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963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70</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8" name="Dikdörtgen 4"/>
          <p:cNvSpPr>
            <a:spLocks noChangeArrowheads="1"/>
          </p:cNvSpPr>
          <p:nvPr/>
        </p:nvSpPr>
        <p:spPr bwMode="auto">
          <a:xfrm>
            <a:off x="1029730" y="2227222"/>
            <a:ext cx="9144000" cy="75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33" tIns="40817" rIns="81633" bIns="40817">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tr-TR" altLang="tr-TR" sz="4400" b="1" dirty="0" smtClean="0">
                <a:latin typeface="Calibri" pitchFamily="34" charset="0"/>
              </a:rPr>
              <a:t>ÇIĞ</a:t>
            </a:r>
            <a:endParaRPr lang="tr-TR" altLang="tr-TR" sz="4400" b="1" dirty="0">
              <a:latin typeface="Calibri" pitchFamily="34" charset="0"/>
            </a:endParaRPr>
          </a:p>
        </p:txBody>
      </p:sp>
      <p:pic>
        <p:nvPicPr>
          <p:cNvPr id="9" name="Picture 2" descr="ÇIĞ ile ilgili görsel sonucu"/>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339" y="2294160"/>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4" descr="ÇIĞ ile ilgili görsel sonucu"/>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5866" y="2300490"/>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6" descr="ÇIĞ ile ilgili görsel sonucu"/>
          <p:cNvPicPr>
            <a:picLocks noChangeArrowheads="1"/>
          </p:cNvPicPr>
          <p:nvPr/>
        </p:nvPicPr>
        <p:blipFill rotWithShape="1">
          <a:blip r:embed="rId5" cstate="print">
            <a:extLst>
              <a:ext uri="{28A0092B-C50C-407E-A947-70E740481C1C}">
                <a14:useLocalDpi xmlns:a14="http://schemas.microsoft.com/office/drawing/2010/main" val="0"/>
              </a:ext>
            </a:extLst>
          </a:blip>
          <a:srcRect t="16335" b="17983"/>
          <a:stretch/>
        </p:blipFill>
        <p:spPr bwMode="auto">
          <a:xfrm>
            <a:off x="2430610" y="4004026"/>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8" descr="ÇIĞ ile ilgili görsel sonucu"/>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3074" y="4031556"/>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3298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71</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610752" y="1808194"/>
            <a:ext cx="1991251" cy="461665"/>
          </a:xfrm>
          <a:prstGeom prst="rect">
            <a:avLst/>
          </a:prstGeom>
          <a:noFill/>
        </p:spPr>
        <p:txBody>
          <a:bodyPr wrap="none" rtlCol="0">
            <a:spAutoFit/>
          </a:bodyPr>
          <a:lstStyle/>
          <a:p>
            <a:r>
              <a:rPr lang="tr-TR"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ÇIĞ NEDİR?</a:t>
            </a:r>
          </a:p>
        </p:txBody>
      </p:sp>
      <p:sp>
        <p:nvSpPr>
          <p:cNvPr id="2" name="Dikdörtgen 1"/>
          <p:cNvSpPr/>
          <p:nvPr/>
        </p:nvSpPr>
        <p:spPr>
          <a:xfrm>
            <a:off x="930876" y="2290008"/>
            <a:ext cx="5725297" cy="2862322"/>
          </a:xfrm>
          <a:prstGeom prst="rect">
            <a:avLst/>
          </a:prstGeom>
        </p:spPr>
        <p:txBody>
          <a:bodyPr wrap="square">
            <a:spAutoFit/>
          </a:bodyPr>
          <a:lstStyle/>
          <a:p>
            <a:pPr indent="538163" algn="just">
              <a:lnSpc>
                <a:spcPct val="200000"/>
              </a:lnSpc>
            </a:pPr>
            <a:r>
              <a:rPr lang="tr-TR" altLang="tr-TR" dirty="0">
                <a:latin typeface="Times New Roman" panose="02020603050405020304" pitchFamily="18" charset="0"/>
                <a:cs typeface="Times New Roman" panose="02020603050405020304" pitchFamily="18" charset="0"/>
              </a:rPr>
              <a:t>Dağlık ve engebeli yamaçlarda tabakalaşmış kar örtüsünün kendi iç direnci veya dış etkenlerle yerinden koparak yer çekimi etkisiyle vadi tabanına doğru hızla kayma olayıdır.</a:t>
            </a:r>
          </a:p>
          <a:p>
            <a:pPr algn="just">
              <a:lnSpc>
                <a:spcPct val="200000"/>
              </a:lnSpc>
            </a:pPr>
            <a:endParaRPr lang="tr-TR" altLang="tr-TR" dirty="0">
              <a:latin typeface="Times New Roman" panose="02020603050405020304" pitchFamily="18" charset="0"/>
              <a:cs typeface="Times New Roman" panose="02020603050405020304" pitchFamily="18" charset="0"/>
            </a:endParaRPr>
          </a:p>
        </p:txBody>
      </p:sp>
      <p:pic>
        <p:nvPicPr>
          <p:cNvPr id="8" name="Picture 4" descr="ÇIĞ KARİKATÜR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0871" y="2290008"/>
            <a:ext cx="4510253" cy="424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2448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72</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193" y="1375719"/>
            <a:ext cx="10186399" cy="5036019"/>
          </a:xfrm>
          <a:prstGeom prst="rect">
            <a:avLst/>
          </a:prstGeom>
        </p:spPr>
      </p:pic>
    </p:spTree>
    <p:extLst>
      <p:ext uri="{BB962C8B-B14F-4D97-AF65-F5344CB8AC3E}">
        <p14:creationId xmlns:p14="http://schemas.microsoft.com/office/powerpoint/2010/main" val="24333828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73</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pic>
        <p:nvPicPr>
          <p:cNvPr id="8" name="Resim 1"/>
          <p:cNvPicPr>
            <a:picLocks noChangeAspect="1"/>
          </p:cNvPicPr>
          <p:nvPr/>
        </p:nvPicPr>
        <p:blipFill>
          <a:blip r:embed="rId3">
            <a:extLst>
              <a:ext uri="{28A0092B-C50C-407E-A947-70E740481C1C}">
                <a14:useLocalDpi xmlns:a14="http://schemas.microsoft.com/office/drawing/2010/main" val="0"/>
              </a:ext>
            </a:extLst>
          </a:blip>
          <a:srcRect r="61652" b="1669"/>
          <a:stretch>
            <a:fillRect/>
          </a:stretch>
        </p:blipFill>
        <p:spPr bwMode="auto">
          <a:xfrm>
            <a:off x="875972" y="1540475"/>
            <a:ext cx="2674536" cy="455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ÇIĞ OLUŞUMU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7730" y="1540475"/>
            <a:ext cx="7660768" cy="455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1587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74</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472003" y="1701629"/>
            <a:ext cx="5838521" cy="461665"/>
          </a:xfrm>
          <a:prstGeom prst="rect">
            <a:avLst/>
          </a:prstGeom>
          <a:noFill/>
        </p:spPr>
        <p:txBody>
          <a:bodyPr wrap="none" rtlCol="0">
            <a:spAutoFit/>
          </a:bodyPr>
          <a:lstStyle/>
          <a:p>
            <a:r>
              <a:rPr lang="tr-TR"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ÇIĞ ANINDA NELER YAPILMALIDIR</a:t>
            </a:r>
            <a:r>
              <a:rPr lang="tr-TR" sz="2400" b="1"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a:t>
            </a:r>
          </a:p>
        </p:txBody>
      </p:sp>
      <p:sp>
        <p:nvSpPr>
          <p:cNvPr id="2" name="Dikdörtgen 1"/>
          <p:cNvSpPr/>
          <p:nvPr/>
        </p:nvSpPr>
        <p:spPr>
          <a:xfrm>
            <a:off x="786779" y="2269022"/>
            <a:ext cx="10651391" cy="3785652"/>
          </a:xfrm>
          <a:prstGeom prst="rect">
            <a:avLst/>
          </a:prstGeom>
        </p:spPr>
        <p:txBody>
          <a:bodyPr wrap="square">
            <a:spAutoFit/>
          </a:bodyPr>
          <a:lstStyle/>
          <a:p>
            <a:pPr algn="just">
              <a:lnSpc>
                <a:spcPct val="200000"/>
              </a:lnSpc>
              <a:defRPr/>
            </a:pPr>
            <a:r>
              <a:rPr lang="tr-TR" altLang="tr-TR" sz="2000" b="1" dirty="0" smtClean="0">
                <a:latin typeface="Times New Roman" panose="02020603050405020304" pitchFamily="18" charset="0"/>
                <a:cs typeface="Times New Roman" panose="02020603050405020304" pitchFamily="18" charset="0"/>
              </a:rPr>
              <a:t>Çığ </a:t>
            </a:r>
            <a:r>
              <a:rPr lang="tr-TR" altLang="tr-TR" sz="2000" b="1" dirty="0">
                <a:latin typeface="Times New Roman" panose="02020603050405020304" pitchFamily="18" charset="0"/>
                <a:cs typeface="Times New Roman" panose="02020603050405020304" pitchFamily="18" charset="0"/>
              </a:rPr>
              <a:t>başladığında,</a:t>
            </a:r>
          </a:p>
          <a:p>
            <a:pPr indent="355600" algn="just">
              <a:lnSpc>
                <a:spcPct val="200000"/>
              </a:lnSpc>
              <a:buClr>
                <a:schemeClr val="tx2"/>
              </a:buClr>
              <a:buFont typeface="Wingdings" panose="05000000000000000000" pitchFamily="2" charset="2"/>
              <a:buChar char="Ø"/>
              <a:defRPr/>
            </a:pPr>
            <a:r>
              <a:rPr lang="tr-TR" altLang="tr-TR" sz="2000" dirty="0">
                <a:latin typeface="Times New Roman" panose="02020603050405020304" pitchFamily="18" charset="0"/>
                <a:cs typeface="Times New Roman" panose="02020603050405020304" pitchFamily="18" charset="0"/>
              </a:rPr>
              <a:t>Çığın büyüklüğüne, </a:t>
            </a:r>
          </a:p>
          <a:p>
            <a:pPr indent="355600" algn="just">
              <a:lnSpc>
                <a:spcPct val="200000"/>
              </a:lnSpc>
              <a:buClr>
                <a:schemeClr val="tx2"/>
              </a:buClr>
              <a:buFont typeface="Wingdings" panose="05000000000000000000" pitchFamily="2" charset="2"/>
              <a:buChar char="Ø"/>
              <a:defRPr/>
            </a:pPr>
            <a:r>
              <a:rPr lang="tr-TR" altLang="tr-TR" sz="2000" dirty="0">
                <a:latin typeface="Times New Roman" panose="02020603050405020304" pitchFamily="18" charset="0"/>
                <a:cs typeface="Times New Roman" panose="02020603050405020304" pitchFamily="18" charset="0"/>
              </a:rPr>
              <a:t>Hızına, </a:t>
            </a:r>
          </a:p>
          <a:p>
            <a:pPr indent="355600" algn="just">
              <a:lnSpc>
                <a:spcPct val="200000"/>
              </a:lnSpc>
              <a:buClr>
                <a:schemeClr val="tx2"/>
              </a:buClr>
              <a:buFont typeface="Wingdings" panose="05000000000000000000" pitchFamily="2" charset="2"/>
              <a:buChar char="Ø"/>
              <a:defRPr/>
            </a:pPr>
            <a:r>
              <a:rPr lang="tr-TR" altLang="tr-TR" sz="2000" dirty="0">
                <a:latin typeface="Times New Roman" panose="02020603050405020304" pitchFamily="18" charset="0"/>
                <a:cs typeface="Times New Roman" panose="02020603050405020304" pitchFamily="18" charset="0"/>
              </a:rPr>
              <a:t>Patikanın genişliğine, </a:t>
            </a:r>
          </a:p>
          <a:p>
            <a:pPr indent="355600" algn="just">
              <a:lnSpc>
                <a:spcPct val="200000"/>
              </a:lnSpc>
              <a:buClr>
                <a:schemeClr val="tx2"/>
              </a:buClr>
              <a:buFont typeface="Wingdings" panose="05000000000000000000" pitchFamily="2" charset="2"/>
              <a:buChar char="Ø"/>
              <a:defRPr/>
            </a:pPr>
            <a:r>
              <a:rPr lang="tr-TR" altLang="tr-TR" sz="2000" dirty="0">
                <a:latin typeface="Times New Roman" panose="02020603050405020304" pitchFamily="18" charset="0"/>
                <a:cs typeface="Times New Roman" panose="02020603050405020304" pitchFamily="18" charset="0"/>
              </a:rPr>
              <a:t>Etrafta bulunan araçlara,</a:t>
            </a:r>
          </a:p>
          <a:p>
            <a:pPr indent="355600" algn="just">
              <a:lnSpc>
                <a:spcPct val="200000"/>
              </a:lnSpc>
              <a:buClr>
                <a:schemeClr val="tx2"/>
              </a:buClr>
              <a:buFont typeface="Wingdings" panose="05000000000000000000" pitchFamily="2" charset="2"/>
              <a:buChar char="Ø"/>
              <a:defRPr/>
            </a:pPr>
            <a:r>
              <a:rPr lang="tr-TR" altLang="tr-TR" sz="2000" dirty="0">
                <a:latin typeface="Times New Roman" panose="02020603050405020304" pitchFamily="18" charset="0"/>
                <a:cs typeface="Times New Roman" panose="02020603050405020304" pitchFamily="18" charset="0"/>
              </a:rPr>
              <a:t>Var olan daha yerlere bağlı olarak, o alandan çok hızlı bir şekilde ayrılın.</a:t>
            </a:r>
          </a:p>
        </p:txBody>
      </p:sp>
      <p:pic>
        <p:nvPicPr>
          <p:cNvPr id="8" name="Picture 2"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596" y="2195899"/>
            <a:ext cx="4337190" cy="32509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670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2"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75</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494270" y="1636935"/>
            <a:ext cx="10651391" cy="3354765"/>
          </a:xfrm>
          <a:prstGeom prst="rect">
            <a:avLst/>
          </a:prstGeom>
        </p:spPr>
        <p:txBody>
          <a:bodyPr wrap="square">
            <a:spAutoFit/>
          </a:bodyPr>
          <a:lstStyle/>
          <a:p>
            <a:pPr algn="just">
              <a:lnSpc>
                <a:spcPct val="200000"/>
              </a:lnSpc>
              <a:spcBef>
                <a:spcPct val="20000"/>
              </a:spcBef>
              <a:buClr>
                <a:schemeClr val="tx2"/>
              </a:buClr>
              <a:buFont typeface="Wingdings" panose="05000000000000000000" pitchFamily="2" charset="2"/>
              <a:buChar char="Ø"/>
            </a:pPr>
            <a:r>
              <a:rPr lang="tr-TR" altLang="tr-TR" sz="2000" dirty="0" smtClean="0">
                <a:latin typeface="Times New Roman" panose="02020603050405020304" pitchFamily="18" charset="0"/>
                <a:cs typeface="Times New Roman" panose="02020603050405020304" pitchFamily="18" charset="0"/>
              </a:rPr>
              <a:t> Çığın </a:t>
            </a:r>
            <a:r>
              <a:rPr lang="tr-TR" altLang="tr-TR" sz="2000" dirty="0">
                <a:latin typeface="Times New Roman" panose="02020603050405020304" pitchFamily="18" charset="0"/>
                <a:cs typeface="Times New Roman" panose="02020603050405020304" pitchFamily="18" charset="0"/>
              </a:rPr>
              <a:t>daha yavaş ve yüksekliğinin az olduğu kenar kısımlarına ulaşmaya çalışın. </a:t>
            </a:r>
          </a:p>
          <a:p>
            <a:pPr algn="just">
              <a:lnSpc>
                <a:spcPct val="200000"/>
              </a:lnSpc>
              <a:spcBef>
                <a:spcPct val="20000"/>
              </a:spcBef>
              <a:buClr>
                <a:schemeClr val="tx2"/>
              </a:buClr>
              <a:buFont typeface="Wingdings" panose="05000000000000000000" pitchFamily="2" charset="2"/>
              <a:buChar char="Ø"/>
            </a:pPr>
            <a:r>
              <a:rPr lang="tr-TR" altLang="tr-TR" sz="2000" dirty="0" smtClean="0">
                <a:latin typeface="Times New Roman" panose="02020603050405020304" pitchFamily="18" charset="0"/>
                <a:cs typeface="Times New Roman" panose="02020603050405020304" pitchFamily="18" charset="0"/>
              </a:rPr>
              <a:t> Bağırarak </a:t>
            </a:r>
            <a:r>
              <a:rPr lang="tr-TR" altLang="tr-TR" sz="2000" dirty="0">
                <a:latin typeface="Times New Roman" panose="02020603050405020304" pitchFamily="18" charset="0"/>
                <a:cs typeface="Times New Roman" panose="02020603050405020304" pitchFamily="18" charset="0"/>
              </a:rPr>
              <a:t>veya başka ses kaynaklarını kullanarak, diğer insanları uyarın</a:t>
            </a:r>
            <a:r>
              <a:rPr lang="tr-TR" altLang="tr-TR" sz="2000" dirty="0" smtClean="0">
                <a:latin typeface="Times New Roman" panose="02020603050405020304" pitchFamily="18" charset="0"/>
                <a:cs typeface="Times New Roman" panose="02020603050405020304" pitchFamily="18" charset="0"/>
              </a:rPr>
              <a:t>.</a:t>
            </a:r>
          </a:p>
          <a:p>
            <a:pPr algn="just">
              <a:lnSpc>
                <a:spcPct val="200000"/>
              </a:lnSpc>
              <a:spcBef>
                <a:spcPct val="20000"/>
              </a:spcBef>
              <a:buClr>
                <a:schemeClr val="tx2"/>
              </a:buClr>
              <a:buFont typeface="Wingdings" panose="05000000000000000000" pitchFamily="2" charset="2"/>
              <a:buChar char="Ø"/>
            </a:pPr>
            <a:r>
              <a:rPr lang="tr-TR" altLang="tr-TR" sz="2000" dirty="0" smtClean="0">
                <a:latin typeface="Times New Roman" panose="02020603050405020304" pitchFamily="18" charset="0"/>
                <a:cs typeface="Times New Roman" panose="02020603050405020304" pitchFamily="18" charset="0"/>
              </a:rPr>
              <a:t> Eğer </a:t>
            </a:r>
            <a:r>
              <a:rPr lang="tr-TR" altLang="tr-TR" sz="2000" dirty="0">
                <a:latin typeface="Times New Roman" panose="02020603050405020304" pitchFamily="18" charset="0"/>
                <a:cs typeface="Times New Roman" panose="02020603050405020304" pitchFamily="18" charset="0"/>
              </a:rPr>
              <a:t>çığa yakalanmanız kesin ise veya o anda kayak yapıyorsanız, kayak batonlarını ve kayakları çıkarıp atın, sabit bir ağaç, kaya veya başka bir cisme tutunmaya çalışın.</a:t>
            </a:r>
          </a:p>
          <a:p>
            <a:pPr algn="just">
              <a:lnSpc>
                <a:spcPct val="200000"/>
              </a:lnSpc>
              <a:spcBef>
                <a:spcPct val="20000"/>
              </a:spcBef>
              <a:buClr>
                <a:schemeClr val="tx2"/>
              </a:buClr>
              <a:buFont typeface="Wingdings" panose="05000000000000000000" pitchFamily="2" charset="2"/>
              <a:buChar char="Ø"/>
            </a:pPr>
            <a:endParaRPr lang="tr-TR" altLang="tr-TR" sz="2000" dirty="0">
              <a:latin typeface="Times New Roman" panose="02020603050405020304" pitchFamily="18" charset="0"/>
              <a:cs typeface="Times New Roman" panose="02020603050405020304" pitchFamily="18" charset="0"/>
            </a:endParaRPr>
          </a:p>
        </p:txBody>
      </p:sp>
      <p:pic>
        <p:nvPicPr>
          <p:cNvPr id="8" name="Picture 2" descr="çığdan kaçma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6357" y="3783660"/>
            <a:ext cx="3929421" cy="221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7173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43136"/>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76</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486033" y="2115735"/>
            <a:ext cx="11615351" cy="2739211"/>
          </a:xfrm>
          <a:prstGeom prst="rect">
            <a:avLst/>
          </a:prstGeom>
        </p:spPr>
        <p:txBody>
          <a:bodyPr wrap="square">
            <a:spAutoFit/>
          </a:bodyPr>
          <a:lstStyle/>
          <a:p>
            <a:pPr indent="355600" algn="just">
              <a:lnSpc>
                <a:spcPct val="200000"/>
              </a:lnSpc>
              <a:spcBef>
                <a:spcPct val="20000"/>
              </a:spcBef>
              <a:buClr>
                <a:schemeClr val="tx2"/>
              </a:buClr>
              <a:buFont typeface="Wingdings" panose="05000000000000000000" pitchFamily="2" charset="2"/>
              <a:buChar char="Ø"/>
            </a:pPr>
            <a:r>
              <a:rPr lang="tr-TR" altLang="tr-TR" sz="2000" dirty="0">
                <a:latin typeface="Times New Roman" panose="02020603050405020304" pitchFamily="18" charset="0"/>
                <a:cs typeface="Times New Roman" panose="02020603050405020304" pitchFamily="18" charset="0"/>
              </a:rPr>
              <a:t>Kırılmış ağaç ve kaya parçalarından uzak kalmaya veya korunmaya çalışın.</a:t>
            </a:r>
          </a:p>
          <a:p>
            <a:pPr indent="355600" algn="just">
              <a:lnSpc>
                <a:spcPct val="200000"/>
              </a:lnSpc>
              <a:spcBef>
                <a:spcPct val="20000"/>
              </a:spcBef>
              <a:buClr>
                <a:schemeClr val="tx2"/>
              </a:buClr>
              <a:buFont typeface="Wingdings" panose="05000000000000000000" pitchFamily="2" charset="2"/>
              <a:buChar char="Ø"/>
            </a:pPr>
            <a:r>
              <a:rPr lang="tr-TR" altLang="tr-TR" sz="2000" dirty="0">
                <a:latin typeface="Times New Roman" panose="02020603050405020304" pitchFamily="18" charset="0"/>
                <a:cs typeface="Times New Roman" panose="02020603050405020304" pitchFamily="18" charset="0"/>
              </a:rPr>
              <a:t>Yüzme hareketi yaparak akan karın üstünde kalmaya çalışın.</a:t>
            </a:r>
          </a:p>
          <a:p>
            <a:pPr indent="355600" algn="just">
              <a:lnSpc>
                <a:spcPct val="200000"/>
              </a:lnSpc>
              <a:spcBef>
                <a:spcPct val="20000"/>
              </a:spcBef>
              <a:buClr>
                <a:schemeClr val="tx2"/>
              </a:buClr>
              <a:buFont typeface="Wingdings" panose="05000000000000000000" pitchFamily="2" charset="2"/>
              <a:buChar char="Ø"/>
            </a:pPr>
            <a:r>
              <a:rPr lang="tr-TR" altLang="tr-TR" sz="2000" dirty="0">
                <a:latin typeface="Times New Roman" panose="02020603050405020304" pitchFamily="18" charset="0"/>
                <a:cs typeface="Times New Roman" panose="02020603050405020304" pitchFamily="18" charset="0"/>
              </a:rPr>
              <a:t>Ağzınızı sıkıca kapatın, mümkünse kafanız karın altında kaldığı anda nefesinizi tutabildiğiniz kadar tutun.</a:t>
            </a:r>
          </a:p>
          <a:p>
            <a:pPr indent="355600" algn="just">
              <a:lnSpc>
                <a:spcPct val="200000"/>
              </a:lnSpc>
              <a:spcBef>
                <a:spcPct val="20000"/>
              </a:spcBef>
              <a:buClr>
                <a:schemeClr val="tx2"/>
              </a:buClr>
              <a:buFont typeface="Wingdings" panose="05000000000000000000" pitchFamily="2" charset="2"/>
              <a:buChar char="Ø"/>
            </a:pPr>
            <a:r>
              <a:rPr lang="tr-TR" altLang="tr-TR" sz="2000" dirty="0">
                <a:latin typeface="Times New Roman" panose="02020603050405020304" pitchFamily="18" charset="0"/>
                <a:cs typeface="Times New Roman" panose="02020603050405020304" pitchFamily="18" charset="0"/>
              </a:rPr>
              <a:t>Hava kesesi, çok küçük olsa bile ağız ve burnun kar ile dolmaması demektir.</a:t>
            </a:r>
          </a:p>
        </p:txBody>
      </p:sp>
    </p:spTree>
    <p:extLst>
      <p:ext uri="{BB962C8B-B14F-4D97-AF65-F5344CB8AC3E}">
        <p14:creationId xmlns:p14="http://schemas.microsoft.com/office/powerpoint/2010/main" val="39422464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43136"/>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77</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295663" y="1503393"/>
            <a:ext cx="9325231" cy="3170099"/>
          </a:xfrm>
          <a:prstGeom prst="rect">
            <a:avLst/>
          </a:prstGeom>
        </p:spPr>
        <p:txBody>
          <a:bodyPr wrap="square">
            <a:spAutoFit/>
          </a:bodyPr>
          <a:lstStyle/>
          <a:p>
            <a:pPr indent="355600" algn="just">
              <a:lnSpc>
                <a:spcPct val="200000"/>
              </a:lnSpc>
              <a:buClr>
                <a:schemeClr val="tx2"/>
              </a:buClr>
              <a:buFont typeface="Wingdings" panose="05000000000000000000" pitchFamily="2" charset="2"/>
              <a:buChar char="Ø"/>
              <a:defRPr/>
            </a:pPr>
            <a:r>
              <a:rPr lang="tr-TR" altLang="tr-TR" sz="2000" dirty="0">
                <a:latin typeface="Times New Roman" panose="02020603050405020304" pitchFamily="18" charset="0"/>
                <a:cs typeface="Times New Roman" panose="02020603050405020304" pitchFamily="18" charset="0"/>
              </a:rPr>
              <a:t>Çığ durmadan önce mutlaka elinizi ağız ve burnu kapatacak şekilde yüzünüzde tutun ve kar altında kaldığınız zaman boyunca hayati önem taşıyacak olan nefes boşluğunu oluşturun. Bu arada başınız sağa sola çevirerek boşluğu büyütebilirsiniz.</a:t>
            </a:r>
          </a:p>
          <a:p>
            <a:pPr indent="355600" algn="just">
              <a:lnSpc>
                <a:spcPct val="200000"/>
              </a:lnSpc>
              <a:buClr>
                <a:schemeClr val="tx2"/>
              </a:buClr>
              <a:buFont typeface="Wingdings" panose="05000000000000000000" pitchFamily="2" charset="2"/>
              <a:buChar char="Ø"/>
              <a:defRPr/>
            </a:pPr>
            <a:r>
              <a:rPr lang="tr-TR" altLang="tr-TR" sz="2000" dirty="0">
                <a:latin typeface="Times New Roman" panose="02020603050405020304" pitchFamily="18" charset="0"/>
                <a:cs typeface="Times New Roman" panose="02020603050405020304" pitchFamily="18" charset="0"/>
              </a:rPr>
              <a:t>Bazı olaylar ve araştırmalar göstermiştir ki, sırt çantası taşıyan insanların çığda yüzeyde kalma şansları, taşımayanlardan daha fazladır.</a:t>
            </a:r>
          </a:p>
        </p:txBody>
      </p:sp>
      <p:pic>
        <p:nvPicPr>
          <p:cNvPr id="8" name="Picture 2" descr="sırt çantası yürüyüş kar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l="40948" r="24140" b="6477"/>
          <a:stretch/>
        </p:blipFill>
        <p:spPr bwMode="auto">
          <a:xfrm>
            <a:off x="9658002" y="1730789"/>
            <a:ext cx="2167836" cy="3351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3840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78</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716692" y="1637941"/>
            <a:ext cx="10651391" cy="1323439"/>
          </a:xfrm>
          <a:prstGeom prst="rect">
            <a:avLst/>
          </a:prstGeom>
        </p:spPr>
        <p:txBody>
          <a:bodyPr wrap="square">
            <a:spAutoFit/>
          </a:bodyPr>
          <a:lstStyle/>
          <a:p>
            <a:pPr marL="285750" indent="-285750">
              <a:lnSpc>
                <a:spcPct val="200000"/>
              </a:lnSpc>
              <a:buClr>
                <a:schemeClr val="tx2"/>
              </a:buClr>
              <a:buFont typeface="Wingdings" panose="05000000000000000000" pitchFamily="2" charset="2"/>
              <a:buChar char="Ø"/>
              <a:defRPr/>
            </a:pPr>
            <a:r>
              <a:rPr lang="tr-TR" altLang="tr-TR" sz="2000" dirty="0" smtClean="0">
                <a:latin typeface="Times New Roman" panose="02020603050405020304" pitchFamily="18" charset="0"/>
                <a:cs typeface="Times New Roman" panose="02020603050405020304" pitchFamily="18" charset="0"/>
              </a:rPr>
              <a:t>Çığ </a:t>
            </a:r>
            <a:r>
              <a:rPr lang="tr-TR" altLang="tr-TR" sz="2000" dirty="0">
                <a:latin typeface="Times New Roman" panose="02020603050405020304" pitchFamily="18" charset="0"/>
                <a:cs typeface="Times New Roman" panose="02020603050405020304" pitchFamily="18" charset="0"/>
              </a:rPr>
              <a:t>sırasında bir aracın içinde bulunuyorsanız motoru durdurup, ışıkları söndürün</a:t>
            </a:r>
          </a:p>
          <a:p>
            <a:pPr marL="285750" indent="-285750">
              <a:lnSpc>
                <a:spcPct val="200000"/>
              </a:lnSpc>
              <a:buClr>
                <a:schemeClr val="tx2"/>
              </a:buClr>
              <a:buFont typeface="Wingdings" panose="05000000000000000000" pitchFamily="2" charset="2"/>
              <a:buChar char="Ø"/>
              <a:defRPr/>
            </a:pPr>
            <a:r>
              <a:rPr lang="tr-TR" altLang="tr-TR" sz="2000" dirty="0">
                <a:latin typeface="Times New Roman" panose="02020603050405020304" pitchFamily="18" charset="0"/>
                <a:cs typeface="Times New Roman" panose="02020603050405020304" pitchFamily="18" charset="0"/>
              </a:rPr>
              <a:t>Araçtaki oksijen miktarını korumak için sigara içmeyin, ateş yakmayın. </a:t>
            </a:r>
          </a:p>
        </p:txBody>
      </p:sp>
      <p:pic>
        <p:nvPicPr>
          <p:cNvPr id="8" name="Picture 4"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4483" y="3325351"/>
            <a:ext cx="2598393" cy="25983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109" y="3308097"/>
            <a:ext cx="2598393" cy="2598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8692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50594" y="6334898"/>
            <a:ext cx="31290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7</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786779" y="1834643"/>
            <a:ext cx="10651391" cy="3693319"/>
          </a:xfrm>
          <a:prstGeom prst="rect">
            <a:avLst/>
          </a:prstGeom>
        </p:spPr>
        <p:txBody>
          <a:bodyPr wrap="square">
            <a:spAutoFit/>
          </a:bodyPr>
          <a:lstStyle/>
          <a:p>
            <a:pPr marL="285750" indent="-285750" defTabSz="517293">
              <a:lnSpc>
                <a:spcPct val="200000"/>
              </a:lnSpc>
              <a:spcBef>
                <a:spcPct val="20000"/>
              </a:spcBef>
              <a:buClr>
                <a:schemeClr val="tx2"/>
              </a:buClr>
              <a:buSzPct val="120000"/>
              <a:buFont typeface="Wingdings" panose="05000000000000000000" pitchFamily="2" charset="2"/>
              <a:buChar char="Ø"/>
              <a:defRPr/>
            </a:pPr>
            <a:r>
              <a:rPr lang="tr-TR" altLang="tr-TR"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Yangınlar</a:t>
            </a:r>
          </a:p>
          <a:p>
            <a:pPr marL="285750" indent="-285750" defTabSz="517293">
              <a:lnSpc>
                <a:spcPct val="200000"/>
              </a:lnSpc>
              <a:spcBef>
                <a:spcPct val="20000"/>
              </a:spcBef>
              <a:buClr>
                <a:schemeClr val="tx2"/>
              </a:buClr>
              <a:buSzPct val="120000"/>
              <a:buFont typeface="Wingdings" panose="05000000000000000000" pitchFamily="2" charset="2"/>
              <a:buChar char="Ø"/>
              <a:defRPr/>
            </a:pPr>
            <a:r>
              <a:rPr lang="tr-TR" dirty="0">
                <a:latin typeface="Times New Roman" panose="02020603050405020304" pitchFamily="18" charset="0"/>
                <a:cs typeface="Times New Roman" panose="02020603050405020304" pitchFamily="18" charset="0"/>
              </a:rPr>
              <a:t>   Ulaşım Kazaları</a:t>
            </a:r>
          </a:p>
          <a:p>
            <a:pPr marL="285750" indent="-285750" defTabSz="517293">
              <a:lnSpc>
                <a:spcPct val="200000"/>
              </a:lnSpc>
              <a:spcBef>
                <a:spcPct val="20000"/>
              </a:spcBef>
              <a:buClr>
                <a:schemeClr val="tx2"/>
              </a:buClr>
              <a:buSzPct val="120000"/>
              <a:buFont typeface="Wingdings" panose="05000000000000000000" pitchFamily="2" charset="2"/>
              <a:buChar char="Ø"/>
              <a:defRPr/>
            </a:pPr>
            <a:r>
              <a:rPr lang="tr-TR" dirty="0">
                <a:latin typeface="Times New Roman" panose="02020603050405020304" pitchFamily="18" charset="0"/>
                <a:cs typeface="Times New Roman" panose="02020603050405020304" pitchFamily="18" charset="0"/>
              </a:rPr>
              <a:t>   Savaşlar</a:t>
            </a:r>
          </a:p>
          <a:p>
            <a:pPr marL="285750" indent="-285750" defTabSz="517293">
              <a:lnSpc>
                <a:spcPct val="200000"/>
              </a:lnSpc>
              <a:spcBef>
                <a:spcPct val="20000"/>
              </a:spcBef>
              <a:buClr>
                <a:schemeClr val="tx2"/>
              </a:buClr>
              <a:buSzPct val="120000"/>
              <a:buFont typeface="Wingdings" panose="05000000000000000000" pitchFamily="2" charset="2"/>
              <a:buChar char="Ø"/>
              <a:defRPr/>
            </a:pPr>
            <a:r>
              <a:rPr lang="tr-TR" dirty="0">
                <a:latin typeface="Times New Roman" panose="02020603050405020304" pitchFamily="18" charset="0"/>
                <a:cs typeface="Times New Roman" panose="02020603050405020304" pitchFamily="18" charset="0"/>
              </a:rPr>
              <a:t>   Sabotajlar</a:t>
            </a:r>
          </a:p>
          <a:p>
            <a:pPr marL="285750" indent="-285750" defTabSz="517293">
              <a:lnSpc>
                <a:spcPct val="200000"/>
              </a:lnSpc>
              <a:spcBef>
                <a:spcPct val="20000"/>
              </a:spcBef>
              <a:buClr>
                <a:schemeClr val="tx2"/>
              </a:buClr>
              <a:buSzPct val="120000"/>
              <a:buFont typeface="Wingdings" panose="05000000000000000000" pitchFamily="2" charset="2"/>
              <a:buChar char="Ø"/>
              <a:defRPr/>
            </a:pPr>
            <a:r>
              <a:rPr lang="tr-TR" dirty="0">
                <a:latin typeface="Times New Roman" panose="02020603050405020304" pitchFamily="18" charset="0"/>
                <a:cs typeface="Times New Roman" panose="02020603050405020304" pitchFamily="18" charset="0"/>
              </a:rPr>
              <a:t>   Patlamalar</a:t>
            </a:r>
          </a:p>
          <a:p>
            <a:pPr marL="285750" indent="-285750" defTabSz="517293">
              <a:lnSpc>
                <a:spcPct val="200000"/>
              </a:lnSpc>
              <a:spcBef>
                <a:spcPct val="20000"/>
              </a:spcBef>
              <a:buClr>
                <a:schemeClr val="tx2"/>
              </a:buClr>
              <a:buSzPct val="120000"/>
              <a:buFont typeface="Wingdings" panose="05000000000000000000" pitchFamily="2" charset="2"/>
              <a:buChar char="Ø"/>
              <a:defRPr/>
            </a:pPr>
            <a:r>
              <a:rPr lang="tr-TR" dirty="0">
                <a:latin typeface="Times New Roman" panose="02020603050405020304" pitchFamily="18" charset="0"/>
                <a:cs typeface="Times New Roman" panose="02020603050405020304" pitchFamily="18" charset="0"/>
              </a:rPr>
              <a:t>   Terör Olayları</a:t>
            </a:r>
            <a:endParaRPr lang="tr-TR" altLang="tr-TR" dirty="0">
              <a:latin typeface="Times New Roman" panose="02020603050405020304" pitchFamily="18" charset="0"/>
              <a:cs typeface="Times New Roman" panose="02020603050405020304" pitchFamily="18" charset="0"/>
            </a:endParaRPr>
          </a:p>
        </p:txBody>
      </p:sp>
      <p:pic>
        <p:nvPicPr>
          <p:cNvPr id="8" name="Picture 2" descr="D:\AFAD Slayt\537.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3981" y="1900545"/>
            <a:ext cx="234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AFAD Slayt\savaş.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5171" y="3243205"/>
            <a:ext cx="234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patlama ile ilgili görsel sonucu"/>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8361" y="4593823"/>
            <a:ext cx="2340000" cy="12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5695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79</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pic>
        <p:nvPicPr>
          <p:cNvPr id="8" name="Picture 4" descr="tsunami ile ilgili görsel sonucu"/>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8156" y="2183592"/>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6" descr="tsunami ile ilgili görsel sonucu"/>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3461" y="3921648"/>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8" descr="İlgili resim"/>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3749" y="2218112"/>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10" descr="tsunami ile ilgili görsel sonucu"/>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3397" y="3949178"/>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Dikdörtgen 4"/>
          <p:cNvSpPr>
            <a:spLocks noChangeArrowheads="1"/>
          </p:cNvSpPr>
          <p:nvPr/>
        </p:nvSpPr>
        <p:spPr bwMode="auto">
          <a:xfrm>
            <a:off x="1372581" y="2144844"/>
            <a:ext cx="9144000" cy="75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33" tIns="40817" rIns="81633" bIns="40817">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tr-TR" altLang="tr-TR" sz="4400" b="1" dirty="0" smtClean="0">
                <a:latin typeface="Calibri" pitchFamily="34" charset="0"/>
              </a:rPr>
              <a:t>TSUNAMİ</a:t>
            </a:r>
            <a:endParaRPr lang="tr-TR" altLang="tr-TR" sz="4400" b="1" dirty="0">
              <a:latin typeface="Calibri" pitchFamily="34" charset="0"/>
            </a:endParaRPr>
          </a:p>
        </p:txBody>
      </p:sp>
    </p:spTree>
    <p:extLst>
      <p:ext uri="{BB962C8B-B14F-4D97-AF65-F5344CB8AC3E}">
        <p14:creationId xmlns:p14="http://schemas.microsoft.com/office/powerpoint/2010/main" val="707792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43135"/>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80</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605943" y="1629718"/>
            <a:ext cx="2000869" cy="523220"/>
          </a:xfrm>
          <a:prstGeom prst="rect">
            <a:avLst/>
          </a:prstGeom>
          <a:noFill/>
        </p:spPr>
        <p:txBody>
          <a:bodyPr wrap="none" rtlCol="0">
            <a:spAutoFit/>
          </a:bodyPr>
          <a:lstStyle/>
          <a:p>
            <a:r>
              <a:rPr lang="tr-TR" sz="2800" b="1"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TSUNAMİ:</a:t>
            </a:r>
          </a:p>
        </p:txBody>
      </p:sp>
      <p:sp>
        <p:nvSpPr>
          <p:cNvPr id="2" name="Dikdörtgen 1"/>
          <p:cNvSpPr/>
          <p:nvPr/>
        </p:nvSpPr>
        <p:spPr>
          <a:xfrm>
            <a:off x="444845" y="2335777"/>
            <a:ext cx="6878593" cy="3416320"/>
          </a:xfrm>
          <a:prstGeom prst="rect">
            <a:avLst/>
          </a:prstGeom>
        </p:spPr>
        <p:txBody>
          <a:bodyPr wrap="square">
            <a:spAutoFit/>
          </a:bodyPr>
          <a:lstStyle/>
          <a:p>
            <a:pPr indent="538163">
              <a:lnSpc>
                <a:spcPct val="200000"/>
              </a:lnSpc>
            </a:pPr>
            <a:r>
              <a:rPr lang="tr-TR" altLang="tr-TR" dirty="0" smtClean="0">
                <a:latin typeface="Times New Roman" panose="02020603050405020304" pitchFamily="18" charset="0"/>
                <a:cs typeface="Times New Roman" panose="02020603050405020304" pitchFamily="18" charset="0"/>
              </a:rPr>
              <a:t> </a:t>
            </a:r>
            <a:r>
              <a:rPr lang="tr-TR" altLang="tr-TR" b="1" dirty="0" err="1">
                <a:latin typeface="Calibri" pitchFamily="34" charset="0"/>
              </a:rPr>
              <a:t>Tsunami</a:t>
            </a:r>
            <a:r>
              <a:rPr lang="tr-TR" altLang="tr-TR" dirty="0">
                <a:latin typeface="Calibri" pitchFamily="34" charset="0"/>
              </a:rPr>
              <a:t> (okunuşu "</a:t>
            </a:r>
            <a:r>
              <a:rPr lang="tr-TR" altLang="tr-TR" dirty="0" err="1">
                <a:latin typeface="Calibri" pitchFamily="34" charset="0"/>
              </a:rPr>
              <a:t>Sunami</a:t>
            </a:r>
            <a:r>
              <a:rPr lang="tr-TR" altLang="tr-TR" dirty="0">
                <a:latin typeface="Calibri" pitchFamily="34" charset="0"/>
              </a:rPr>
              <a:t>“):</a:t>
            </a:r>
          </a:p>
          <a:p>
            <a:pPr indent="538163">
              <a:lnSpc>
                <a:spcPct val="200000"/>
              </a:lnSpc>
            </a:pPr>
            <a:r>
              <a:rPr lang="tr-TR" altLang="tr-TR" dirty="0">
                <a:latin typeface="Calibri" pitchFamily="34" charset="0"/>
              </a:rPr>
              <a:t>Japoncada </a:t>
            </a:r>
            <a:r>
              <a:rPr lang="tr-TR" altLang="tr-TR" b="1" dirty="0">
                <a:latin typeface="Calibri" pitchFamily="34" charset="0"/>
              </a:rPr>
              <a:t>liman dalgası</a:t>
            </a:r>
            <a:r>
              <a:rPr lang="tr-TR" altLang="tr-TR" dirty="0">
                <a:latin typeface="Calibri" pitchFamily="34" charset="0"/>
              </a:rPr>
              <a:t> anlamına gelen </a:t>
            </a:r>
            <a:r>
              <a:rPr lang="tr-TR" altLang="tr-TR" b="1" dirty="0" err="1">
                <a:latin typeface="Calibri" pitchFamily="34" charset="0"/>
              </a:rPr>
              <a:t>Tsunami</a:t>
            </a:r>
            <a:r>
              <a:rPr lang="tr-TR" altLang="tr-TR" dirty="0">
                <a:latin typeface="Calibri" pitchFamily="34" charset="0"/>
              </a:rPr>
              <a:t>, okyanus ya da denizlerin tabanında oluşan deprem, volkan patlaması ve bunlara bağlı taban çökmesi, zemin kaymaları gibi tektonik olaylar sonucu denize geçen enerji nedeniyle oluşan uzun </a:t>
            </a:r>
            <a:r>
              <a:rPr lang="tr-TR" altLang="tr-TR" dirty="0" err="1">
                <a:latin typeface="Calibri" pitchFamily="34" charset="0"/>
              </a:rPr>
              <a:t>periyotlu</a:t>
            </a:r>
            <a:r>
              <a:rPr lang="tr-TR" altLang="tr-TR" dirty="0">
                <a:latin typeface="Calibri" pitchFamily="34" charset="0"/>
              </a:rPr>
              <a:t> deniz dalgasını temsil eder. </a:t>
            </a:r>
          </a:p>
        </p:txBody>
      </p:sp>
      <p:pic>
        <p:nvPicPr>
          <p:cNvPr id="8"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2379" y="2152938"/>
            <a:ext cx="4259270" cy="38359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5659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1167"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81</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420131" y="1441621"/>
            <a:ext cx="10651391" cy="1845185"/>
          </a:xfrm>
          <a:prstGeom prst="rect">
            <a:avLst/>
          </a:prstGeom>
        </p:spPr>
        <p:txBody>
          <a:bodyPr wrap="square">
            <a:spAutoFit/>
          </a:bodyPr>
          <a:lstStyle/>
          <a:p>
            <a:pPr indent="538163" algn="just">
              <a:lnSpc>
                <a:spcPct val="200000"/>
              </a:lnSpc>
            </a:pPr>
            <a:r>
              <a:rPr lang="tr-TR" altLang="tr-TR" sz="2000" dirty="0" smtClean="0">
                <a:latin typeface="Times New Roman" panose="02020603050405020304" pitchFamily="18" charset="0"/>
                <a:cs typeface="Times New Roman" panose="02020603050405020304" pitchFamily="18" charset="0"/>
              </a:rPr>
              <a:t>       </a:t>
            </a:r>
            <a:r>
              <a:rPr lang="tr-TR" altLang="tr-TR" sz="2000" dirty="0" err="1">
                <a:latin typeface="Times New Roman" panose="02020603050405020304" pitchFamily="18" charset="0"/>
                <a:cs typeface="Times New Roman" panose="02020603050405020304" pitchFamily="18" charset="0"/>
              </a:rPr>
              <a:t>Tsunami</a:t>
            </a:r>
            <a:r>
              <a:rPr lang="tr-TR" altLang="tr-TR" sz="2000" dirty="0">
                <a:latin typeface="Times New Roman" panose="02020603050405020304" pitchFamily="18" charset="0"/>
                <a:cs typeface="Times New Roman" panose="02020603050405020304" pitchFamily="18" charset="0"/>
              </a:rPr>
              <a:t> ilk oluştuğunda tek bir dalgadır ancak kısa bir süre içerisinde üç ya da beş dalgaya dönüşerek çevreye yayılmaya başlar. Bu dalgaların birincisi ve sonuncusu çok zayıftır ancak diğer dalgalar etkilerini kıyılarda şiddetli biçimde hissettirebilecek bir enerjiyle ilerlerler. </a:t>
            </a:r>
          </a:p>
        </p:txBody>
      </p:sp>
      <p:pic>
        <p:nvPicPr>
          <p:cNvPr id="8" name="Picture 2" descr="tsunami video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t="7805" b="7159"/>
          <a:stretch/>
        </p:blipFill>
        <p:spPr bwMode="auto">
          <a:xfrm>
            <a:off x="2949146" y="3286806"/>
            <a:ext cx="5651157" cy="305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6416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1167"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82</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609601" y="1506134"/>
            <a:ext cx="10651391" cy="3785652"/>
          </a:xfrm>
          <a:prstGeom prst="rect">
            <a:avLst/>
          </a:prstGeom>
        </p:spPr>
        <p:txBody>
          <a:bodyPr wrap="square">
            <a:spAutoFit/>
          </a:bodyPr>
          <a:lstStyle/>
          <a:p>
            <a:pPr indent="538163">
              <a:lnSpc>
                <a:spcPct val="200000"/>
              </a:lnSpc>
            </a:pPr>
            <a:r>
              <a:rPr lang="tr-TR" altLang="tr-TR" sz="2000" dirty="0">
                <a:latin typeface="Times New Roman" panose="02020603050405020304" pitchFamily="18" charset="0"/>
                <a:cs typeface="Times New Roman" panose="02020603050405020304" pitchFamily="18" charset="0"/>
              </a:rPr>
              <a:t>Bu nedenle depremlerden kısa bir süre sonra kıyılarda görülen yavaş ama anormal su düzeyi değişimi ilk dalganın geldiğini gösterir. Bu değişim, arkadan gelecek olan çok kuvvetli dalgaların ilk habercisi de olabilir.</a:t>
            </a:r>
          </a:p>
          <a:p>
            <a:pPr indent="538163">
              <a:lnSpc>
                <a:spcPct val="200000"/>
              </a:lnSpc>
            </a:pPr>
            <a:r>
              <a:rPr lang="tr-TR" altLang="tr-TR" sz="2000" dirty="0">
                <a:latin typeface="Times New Roman" panose="02020603050405020304" pitchFamily="18" charset="0"/>
                <a:cs typeface="Times New Roman" panose="02020603050405020304" pitchFamily="18" charset="0"/>
              </a:rPr>
              <a:t> </a:t>
            </a:r>
            <a:r>
              <a:rPr lang="tr-TR" altLang="tr-TR" sz="2000" dirty="0" err="1">
                <a:latin typeface="Times New Roman" panose="02020603050405020304" pitchFamily="18" charset="0"/>
                <a:cs typeface="Times New Roman" panose="02020603050405020304" pitchFamily="18" charset="0"/>
              </a:rPr>
              <a:t>Tsunami’nin</a:t>
            </a:r>
            <a:r>
              <a:rPr lang="tr-TR" altLang="tr-TR" sz="2000" dirty="0">
                <a:latin typeface="Times New Roman" panose="02020603050405020304" pitchFamily="18" charset="0"/>
                <a:cs typeface="Times New Roman" panose="02020603050405020304" pitchFamily="18" charset="0"/>
              </a:rPr>
              <a:t> deniz kıyısına ilk gelişi su düzeyinin anormal biçimde (depremin büyüklüğüne, oluş şekline ve türüne ve deniz durumuna göre yaklaşık 10-15 dakika içerisinde) yükselmesi ya da çökmesiyle kendini belli eder. </a:t>
            </a:r>
          </a:p>
        </p:txBody>
      </p:sp>
    </p:spTree>
    <p:extLst>
      <p:ext uri="{BB962C8B-B14F-4D97-AF65-F5344CB8AC3E}">
        <p14:creationId xmlns:p14="http://schemas.microsoft.com/office/powerpoint/2010/main" val="39741897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1167"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83</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463765" y="1669712"/>
            <a:ext cx="8413265" cy="461665"/>
          </a:xfrm>
          <a:prstGeom prst="rect">
            <a:avLst/>
          </a:prstGeom>
          <a:noFill/>
        </p:spPr>
        <p:txBody>
          <a:bodyPr wrap="none" rtlCol="0">
            <a:spAutoFit/>
          </a:bodyPr>
          <a:lstStyle/>
          <a:p>
            <a:r>
              <a:rPr lang="tr-TR"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TSUNAMİDEN KORUNMAK İÇİN NELER YAPILABİLİR?</a:t>
            </a:r>
          </a:p>
        </p:txBody>
      </p:sp>
      <p:sp>
        <p:nvSpPr>
          <p:cNvPr id="2" name="Dikdörtgen 1"/>
          <p:cNvSpPr/>
          <p:nvPr/>
        </p:nvSpPr>
        <p:spPr>
          <a:xfrm>
            <a:off x="749776" y="2197279"/>
            <a:ext cx="10651391" cy="1938992"/>
          </a:xfrm>
          <a:prstGeom prst="rect">
            <a:avLst/>
          </a:prstGeom>
        </p:spPr>
        <p:txBody>
          <a:bodyPr wrap="square">
            <a:spAutoFit/>
          </a:bodyPr>
          <a:lstStyle/>
          <a:p>
            <a:pPr indent="355600" algn="just">
              <a:lnSpc>
                <a:spcPct val="200000"/>
              </a:lnSpc>
              <a:buClr>
                <a:schemeClr val="tx2"/>
              </a:buClr>
              <a:buSzPct val="120000"/>
              <a:buFont typeface="Wingdings" panose="05000000000000000000" pitchFamily="2" charset="2"/>
              <a:buChar char="ü"/>
              <a:defRPr/>
            </a:pPr>
            <a:r>
              <a:rPr lang="tr-TR" altLang="tr-TR" sz="2000" dirty="0" smtClean="0">
                <a:latin typeface="Times New Roman" panose="02020603050405020304" pitchFamily="18" charset="0"/>
                <a:cs typeface="Times New Roman" panose="02020603050405020304" pitchFamily="18" charset="0"/>
              </a:rPr>
              <a:t>Deniz </a:t>
            </a:r>
            <a:r>
              <a:rPr lang="tr-TR" altLang="tr-TR" sz="2000" dirty="0">
                <a:latin typeface="Times New Roman" panose="02020603050405020304" pitchFamily="18" charset="0"/>
                <a:cs typeface="Times New Roman" panose="02020603050405020304" pitchFamily="18" charset="0"/>
              </a:rPr>
              <a:t>yanında yalıyar biçiminde yüksek bir yamaç varsa hemen yüksek yerlere doğru gidin. </a:t>
            </a:r>
          </a:p>
          <a:p>
            <a:pPr indent="355600" algn="just">
              <a:lnSpc>
                <a:spcPct val="200000"/>
              </a:lnSpc>
              <a:buClr>
                <a:schemeClr val="tx2"/>
              </a:buClr>
              <a:buSzPct val="120000"/>
              <a:buFont typeface="Wingdings" panose="05000000000000000000" pitchFamily="2" charset="2"/>
              <a:buChar char="ü"/>
              <a:defRPr/>
            </a:pPr>
            <a:r>
              <a:rPr lang="tr-TR" altLang="tr-TR" sz="2000" dirty="0" err="1">
                <a:latin typeface="Times New Roman" panose="02020603050405020304" pitchFamily="18" charset="0"/>
                <a:cs typeface="Times New Roman" panose="02020603050405020304" pitchFamily="18" charset="0"/>
              </a:rPr>
              <a:t>Tsunami'nin</a:t>
            </a:r>
            <a:r>
              <a:rPr lang="tr-TR" altLang="tr-TR" sz="2000" dirty="0">
                <a:latin typeface="Times New Roman" panose="02020603050405020304" pitchFamily="18" charset="0"/>
                <a:cs typeface="Times New Roman" panose="02020603050405020304" pitchFamily="18" charset="0"/>
              </a:rPr>
              <a:t> ilk dalgası geldikten sonra tehlikenin geçtiğini sanmayın bazen ikinci dalga ilk dalgadan daha büyük olabilir.</a:t>
            </a:r>
          </a:p>
        </p:txBody>
      </p:sp>
      <p:pic>
        <p:nvPicPr>
          <p:cNvPr id="8"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0423" y="3429863"/>
            <a:ext cx="5271632" cy="2979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070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1"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84</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2" name="Dikdörtgen 1"/>
          <p:cNvSpPr/>
          <p:nvPr/>
        </p:nvSpPr>
        <p:spPr>
          <a:xfrm>
            <a:off x="953873" y="2255778"/>
            <a:ext cx="10651391" cy="2554545"/>
          </a:xfrm>
          <a:prstGeom prst="rect">
            <a:avLst/>
          </a:prstGeom>
        </p:spPr>
        <p:txBody>
          <a:bodyPr wrap="square">
            <a:spAutoFit/>
          </a:bodyPr>
          <a:lstStyle/>
          <a:p>
            <a:pPr indent="355600" algn="just">
              <a:lnSpc>
                <a:spcPct val="200000"/>
              </a:lnSpc>
              <a:buClr>
                <a:schemeClr val="tx2"/>
              </a:buClr>
              <a:buSzPct val="120000"/>
              <a:buFont typeface="Wingdings" panose="05000000000000000000" pitchFamily="2" charset="2"/>
              <a:buChar char="ü"/>
              <a:defRPr/>
            </a:pPr>
            <a:r>
              <a:rPr lang="tr-TR" altLang="tr-TR" sz="2000" dirty="0">
                <a:latin typeface="Times New Roman" panose="02020603050405020304" pitchFamily="18" charset="0"/>
                <a:cs typeface="Times New Roman" panose="02020603050405020304" pitchFamily="18" charset="0"/>
              </a:rPr>
              <a:t>Deniz içerisinde seyir halinde bulunanlar ise kıyıdan uzaklara, derin sulara giderek dalganın kendilerine ve deniz taşıtına vereceği zararı azaltabilir hatta önleyebilir. Deniz kıyısında olanlar içinse, denizden uzaklara ve yükseklere gitmek zorunludur. </a:t>
            </a:r>
          </a:p>
          <a:p>
            <a:pPr indent="355600" algn="just">
              <a:lnSpc>
                <a:spcPct val="200000"/>
              </a:lnSpc>
              <a:buClr>
                <a:schemeClr val="tx2"/>
              </a:buClr>
              <a:buSzPct val="120000"/>
              <a:buFont typeface="Wingdings" panose="05000000000000000000" pitchFamily="2" charset="2"/>
              <a:buChar char="ü"/>
              <a:defRPr/>
            </a:pPr>
            <a:r>
              <a:rPr lang="tr-TR" altLang="tr-TR" sz="2000" dirty="0" err="1">
                <a:latin typeface="Times New Roman" panose="02020603050405020304" pitchFamily="18" charset="0"/>
                <a:cs typeface="Times New Roman" panose="02020603050405020304" pitchFamily="18" charset="0"/>
              </a:rPr>
              <a:t>Tsunami</a:t>
            </a:r>
            <a:r>
              <a:rPr lang="tr-TR" altLang="tr-TR" sz="2000" dirty="0">
                <a:latin typeface="Times New Roman" panose="02020603050405020304" pitchFamily="18" charset="0"/>
                <a:cs typeface="Times New Roman" panose="02020603050405020304" pitchFamily="18" charset="0"/>
              </a:rPr>
              <a:t> çok güçlü dalgalardır onu durdurma gücü yoktur sadece kaçılabilir. </a:t>
            </a:r>
          </a:p>
        </p:txBody>
      </p:sp>
    </p:spTree>
    <p:extLst>
      <p:ext uri="{BB962C8B-B14F-4D97-AF65-F5344CB8AC3E}">
        <p14:creationId xmlns:p14="http://schemas.microsoft.com/office/powerpoint/2010/main" val="16373946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30"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85</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pic>
        <p:nvPicPr>
          <p:cNvPr id="8" name="Resim 2"/>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179681" y="2608456"/>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Resim 6"/>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335545" y="3994472"/>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Dikdörtgen 4"/>
          <p:cNvSpPr>
            <a:spLocks noChangeArrowheads="1"/>
          </p:cNvSpPr>
          <p:nvPr/>
        </p:nvSpPr>
        <p:spPr bwMode="auto">
          <a:xfrm>
            <a:off x="1383545" y="2194272"/>
            <a:ext cx="9144000" cy="75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33" tIns="40817" rIns="81633" bIns="40817">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tr-TR" altLang="tr-TR" sz="4400" b="1" dirty="0" smtClean="0">
                <a:latin typeface="Calibri" pitchFamily="34" charset="0"/>
              </a:rPr>
              <a:t>EROZYON</a:t>
            </a:r>
            <a:endParaRPr lang="tr-TR" altLang="tr-TR" sz="4400" b="1" dirty="0">
              <a:latin typeface="Calibri" pitchFamily="34" charset="0"/>
            </a:endParaRPr>
          </a:p>
        </p:txBody>
      </p:sp>
      <p:pic>
        <p:nvPicPr>
          <p:cNvPr id="11" name="Picture 2" descr="EROZYON ile ilgili görsel sonucu"/>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1049" y="2608456"/>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381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2"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86</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70857" y="1669712"/>
            <a:ext cx="3454022" cy="461665"/>
          </a:xfrm>
          <a:prstGeom prst="rect">
            <a:avLst/>
          </a:prstGeom>
          <a:noFill/>
        </p:spPr>
        <p:txBody>
          <a:bodyPr wrap="none" rtlCol="0">
            <a:spAutoFit/>
          </a:bodyPr>
          <a:lstStyle/>
          <a:p>
            <a:r>
              <a:rPr lang="tr-TR"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TOPRAK </a:t>
            </a:r>
            <a:r>
              <a:rPr lang="tr-TR" sz="2400" b="1"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EROZYONU</a:t>
            </a:r>
            <a:r>
              <a:rPr lang="tr-TR"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a:t>
            </a:r>
          </a:p>
        </p:txBody>
      </p:sp>
      <p:sp>
        <p:nvSpPr>
          <p:cNvPr id="2" name="Dikdörtgen 1"/>
          <p:cNvSpPr/>
          <p:nvPr/>
        </p:nvSpPr>
        <p:spPr>
          <a:xfrm>
            <a:off x="848600" y="2057689"/>
            <a:ext cx="10651391" cy="1229632"/>
          </a:xfrm>
          <a:prstGeom prst="rect">
            <a:avLst/>
          </a:prstGeom>
        </p:spPr>
        <p:txBody>
          <a:bodyPr wrap="square">
            <a:spAutoFit/>
          </a:bodyPr>
          <a:lstStyle/>
          <a:p>
            <a:pPr indent="538163" algn="just">
              <a:lnSpc>
                <a:spcPct val="200000"/>
              </a:lnSpc>
              <a:spcBef>
                <a:spcPct val="20000"/>
              </a:spcBef>
              <a:buClr>
                <a:srgbClr val="66CCFF"/>
              </a:buClr>
              <a:buSzPct val="120000"/>
            </a:pPr>
            <a:r>
              <a:rPr lang="tr-TR" altLang="tr-TR" sz="2000" dirty="0">
                <a:latin typeface="Times New Roman" panose="02020603050405020304" pitchFamily="18" charset="0"/>
                <a:cs typeface="Times New Roman" panose="02020603050405020304" pitchFamily="18" charset="0"/>
              </a:rPr>
              <a:t>Bitki örtüsünün olmaması veya tahrip edilmesi nedeniyle toprağın su ve rüzgar etkisiyle aşınması ve başka bir yerde birikmesi olayıdır.</a:t>
            </a:r>
          </a:p>
        </p:txBody>
      </p:sp>
      <p:pic>
        <p:nvPicPr>
          <p:cNvPr id="8" name="Picture 2"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8826" y="2870041"/>
            <a:ext cx="4739975" cy="33997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ROZYON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2362" y="3572465"/>
            <a:ext cx="3595843" cy="23806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6701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2" y="6326660"/>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87</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439052" y="1574259"/>
            <a:ext cx="7431522" cy="461665"/>
          </a:xfrm>
          <a:prstGeom prst="rect">
            <a:avLst/>
          </a:prstGeom>
          <a:noFill/>
        </p:spPr>
        <p:txBody>
          <a:bodyPr wrap="none" rtlCol="0">
            <a:spAutoFit/>
          </a:bodyPr>
          <a:lstStyle/>
          <a:p>
            <a:r>
              <a:rPr lang="tr-TR"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EROZYONA KARŞI ALINABİLECEK </a:t>
            </a:r>
            <a:r>
              <a:rPr lang="tr-TR" sz="2400" b="1"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ÖNLEMLER:</a:t>
            </a:r>
          </a:p>
        </p:txBody>
      </p:sp>
      <p:sp>
        <p:nvSpPr>
          <p:cNvPr id="2" name="Dikdörtgen 1"/>
          <p:cNvSpPr/>
          <p:nvPr/>
        </p:nvSpPr>
        <p:spPr>
          <a:xfrm>
            <a:off x="953874" y="1985766"/>
            <a:ext cx="10651391" cy="3785652"/>
          </a:xfrm>
          <a:prstGeom prst="rect">
            <a:avLst/>
          </a:prstGeom>
        </p:spPr>
        <p:txBody>
          <a:bodyPr wrap="square">
            <a:spAutoFit/>
          </a:bodyPr>
          <a:lstStyle/>
          <a:p>
            <a:pPr>
              <a:lnSpc>
                <a:spcPct val="200000"/>
              </a:lnSpc>
              <a:buClr>
                <a:srgbClr val="FF0000"/>
              </a:buClr>
              <a:buFont typeface="Wingdings" pitchFamily="2" charset="2"/>
              <a:buChar char="ü"/>
            </a:pPr>
            <a:r>
              <a:rPr lang="tr-TR" altLang="tr-TR" sz="2000" dirty="0" smtClean="0">
                <a:latin typeface="Times New Roman" panose="02020603050405020304" pitchFamily="18" charset="0"/>
                <a:cs typeface="Times New Roman" panose="02020603050405020304" pitchFamily="18" charset="0"/>
              </a:rPr>
              <a:t> Eğitim </a:t>
            </a:r>
            <a:r>
              <a:rPr lang="tr-TR" altLang="tr-TR" sz="2000" dirty="0">
                <a:latin typeface="Times New Roman" panose="02020603050405020304" pitchFamily="18" charset="0"/>
                <a:cs typeface="Times New Roman" panose="02020603050405020304" pitchFamily="18" charset="0"/>
              </a:rPr>
              <a:t>ve Bilinçlenme</a:t>
            </a:r>
          </a:p>
          <a:p>
            <a:pPr>
              <a:lnSpc>
                <a:spcPct val="200000"/>
              </a:lnSpc>
              <a:buClr>
                <a:srgbClr val="FF0000"/>
              </a:buClr>
              <a:buFont typeface="Wingdings" pitchFamily="2" charset="2"/>
              <a:buChar char="ü"/>
            </a:pPr>
            <a:r>
              <a:rPr lang="tr-TR" altLang="tr-TR" sz="2000" dirty="0" smtClean="0">
                <a:latin typeface="Times New Roman" panose="02020603050405020304" pitchFamily="18" charset="0"/>
                <a:cs typeface="Times New Roman" panose="02020603050405020304" pitchFamily="18" charset="0"/>
              </a:rPr>
              <a:t> Mevcut </a:t>
            </a:r>
            <a:r>
              <a:rPr lang="tr-TR" altLang="tr-TR" sz="2000" dirty="0">
                <a:latin typeface="Times New Roman" panose="02020603050405020304" pitchFamily="18" charset="0"/>
                <a:cs typeface="Times New Roman" panose="02020603050405020304" pitchFamily="18" charset="0"/>
              </a:rPr>
              <a:t>Bitki Örtüsünü Koruma</a:t>
            </a:r>
          </a:p>
          <a:p>
            <a:pPr>
              <a:lnSpc>
                <a:spcPct val="200000"/>
              </a:lnSpc>
              <a:buClr>
                <a:srgbClr val="FF0000"/>
              </a:buClr>
              <a:buFont typeface="Wingdings" pitchFamily="2" charset="2"/>
              <a:buChar char="ü"/>
            </a:pPr>
            <a:r>
              <a:rPr lang="tr-TR" altLang="tr-TR" sz="2000" dirty="0" smtClean="0">
                <a:latin typeface="Times New Roman" panose="02020603050405020304" pitchFamily="18" charset="0"/>
                <a:cs typeface="Times New Roman" panose="02020603050405020304" pitchFamily="18" charset="0"/>
              </a:rPr>
              <a:t> Teraslama</a:t>
            </a:r>
            <a:endParaRPr lang="tr-TR" altLang="tr-TR" sz="2000" dirty="0">
              <a:latin typeface="Times New Roman" panose="02020603050405020304" pitchFamily="18" charset="0"/>
              <a:cs typeface="Times New Roman" panose="02020603050405020304" pitchFamily="18" charset="0"/>
            </a:endParaRPr>
          </a:p>
          <a:p>
            <a:pPr>
              <a:lnSpc>
                <a:spcPct val="200000"/>
              </a:lnSpc>
              <a:buClr>
                <a:srgbClr val="FF0000"/>
              </a:buClr>
              <a:buFont typeface="Wingdings" pitchFamily="2" charset="2"/>
              <a:buChar char="ü"/>
            </a:pPr>
            <a:r>
              <a:rPr lang="tr-TR" altLang="tr-TR" sz="2000" dirty="0" smtClean="0">
                <a:latin typeface="Times New Roman" panose="02020603050405020304" pitchFamily="18" charset="0"/>
                <a:cs typeface="Times New Roman" panose="02020603050405020304" pitchFamily="18" charset="0"/>
              </a:rPr>
              <a:t> Rüzgar </a:t>
            </a:r>
            <a:r>
              <a:rPr lang="tr-TR" altLang="tr-TR" sz="2000" dirty="0">
                <a:latin typeface="Times New Roman" panose="02020603050405020304" pitchFamily="18" charset="0"/>
                <a:cs typeface="Times New Roman" panose="02020603050405020304" pitchFamily="18" charset="0"/>
              </a:rPr>
              <a:t>Perdeleri</a:t>
            </a:r>
          </a:p>
          <a:p>
            <a:pPr>
              <a:lnSpc>
                <a:spcPct val="200000"/>
              </a:lnSpc>
              <a:buClr>
                <a:srgbClr val="FF0000"/>
              </a:buClr>
              <a:buFont typeface="Wingdings" pitchFamily="2" charset="2"/>
              <a:buChar char="ü"/>
            </a:pPr>
            <a:r>
              <a:rPr lang="tr-TR" altLang="tr-TR" sz="2000" dirty="0" smtClean="0">
                <a:latin typeface="Times New Roman" panose="02020603050405020304" pitchFamily="18" charset="0"/>
                <a:cs typeface="Times New Roman" panose="02020603050405020304" pitchFamily="18" charset="0"/>
              </a:rPr>
              <a:t> Yeşil </a:t>
            </a:r>
            <a:r>
              <a:rPr lang="tr-TR" altLang="tr-TR" sz="2000" dirty="0">
                <a:latin typeface="Times New Roman" panose="02020603050405020304" pitchFamily="18" charset="0"/>
                <a:cs typeface="Times New Roman" panose="02020603050405020304" pitchFamily="18" charset="0"/>
              </a:rPr>
              <a:t>Kuşak Oluşturma</a:t>
            </a:r>
          </a:p>
          <a:p>
            <a:pPr>
              <a:lnSpc>
                <a:spcPct val="200000"/>
              </a:lnSpc>
              <a:buClr>
                <a:srgbClr val="FF0000"/>
              </a:buClr>
              <a:buFont typeface="Wingdings" pitchFamily="2" charset="2"/>
              <a:buChar char="ü"/>
            </a:pPr>
            <a:r>
              <a:rPr lang="tr-TR" altLang="tr-TR" sz="2000" dirty="0" smtClean="0">
                <a:latin typeface="Times New Roman" panose="02020603050405020304" pitchFamily="18" charset="0"/>
                <a:cs typeface="Times New Roman" panose="02020603050405020304" pitchFamily="18" charset="0"/>
              </a:rPr>
              <a:t> Ekim </a:t>
            </a:r>
            <a:r>
              <a:rPr lang="tr-TR" altLang="tr-TR" sz="2000" dirty="0">
                <a:latin typeface="Times New Roman" panose="02020603050405020304" pitchFamily="18" charset="0"/>
                <a:cs typeface="Times New Roman" panose="02020603050405020304" pitchFamily="18" charset="0"/>
              </a:rPr>
              <a:t>Nöbeti Uygulamak</a:t>
            </a:r>
          </a:p>
        </p:txBody>
      </p:sp>
      <p:pic>
        <p:nvPicPr>
          <p:cNvPr id="8" name="Picture 2" descr="EROZYON eğitim ile ilgili görsel sonucu"/>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407" y="2246149"/>
            <a:ext cx="3414347" cy="20124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4" descr="İlgili resim"/>
          <p:cNvPicPr>
            <a:picLocks noChangeArrowheads="1"/>
          </p:cNvPicPr>
          <p:nvPr/>
        </p:nvPicPr>
        <p:blipFill rotWithShape="1">
          <a:blip r:embed="rId4" cstate="print">
            <a:extLst>
              <a:ext uri="{28A0092B-C50C-407E-A947-70E740481C1C}">
                <a14:useLocalDpi xmlns:a14="http://schemas.microsoft.com/office/drawing/2010/main" val="0"/>
              </a:ext>
            </a:extLst>
          </a:blip>
          <a:srcRect l="6805" t="18434" r="9399" b="12833"/>
          <a:stretch/>
        </p:blipFill>
        <p:spPr bwMode="auto">
          <a:xfrm>
            <a:off x="7698495" y="3910115"/>
            <a:ext cx="3414347" cy="20124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3070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88</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pic>
        <p:nvPicPr>
          <p:cNvPr id="8" name="Picture 2" descr="erozyon karikatür ile ilgili görsel sonucu"/>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751" y="2453616"/>
            <a:ext cx="4250605" cy="27362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9" name="Picture 4" descr="erozyon karikatür ile ilgili görsel sonucu"/>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8658" y="3449517"/>
            <a:ext cx="4250605" cy="27362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0" name="Metin kutusu 9"/>
          <p:cNvSpPr txBox="1"/>
          <p:nvPr/>
        </p:nvSpPr>
        <p:spPr>
          <a:xfrm>
            <a:off x="4092485" y="1649977"/>
            <a:ext cx="2826608" cy="400110"/>
          </a:xfrm>
          <a:prstGeom prst="rect">
            <a:avLst/>
          </a:prstGeom>
          <a:noFill/>
        </p:spPr>
        <p:txBody>
          <a:bodyPr wrap="none" rtlCol="0">
            <a:spAutoFit/>
          </a:bodyPr>
          <a:lstStyle/>
          <a:p>
            <a:r>
              <a:rPr lang="tr-TR" sz="2000" b="1"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TOPRAK EROZYONU</a:t>
            </a:r>
          </a:p>
        </p:txBody>
      </p:sp>
    </p:spTree>
    <p:extLst>
      <p:ext uri="{BB962C8B-B14F-4D97-AF65-F5344CB8AC3E}">
        <p14:creationId xmlns:p14="http://schemas.microsoft.com/office/powerpoint/2010/main" val="25097293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50594" y="6334898"/>
            <a:ext cx="31290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8</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70857" y="1810935"/>
            <a:ext cx="3716082" cy="523220"/>
          </a:xfrm>
          <a:prstGeom prst="rect">
            <a:avLst/>
          </a:prstGeom>
          <a:noFill/>
        </p:spPr>
        <p:txBody>
          <a:bodyPr wrap="none" rtlCol="0">
            <a:spAutoFit/>
          </a:bodyPr>
          <a:lstStyle/>
          <a:p>
            <a:r>
              <a:rPr lang="tr-TR" sz="28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TEKNOLOJİK AFET:</a:t>
            </a:r>
          </a:p>
        </p:txBody>
      </p:sp>
      <p:sp>
        <p:nvSpPr>
          <p:cNvPr id="2" name="Dikdörtgen 1"/>
          <p:cNvSpPr/>
          <p:nvPr/>
        </p:nvSpPr>
        <p:spPr>
          <a:xfrm>
            <a:off x="1021493" y="2765587"/>
            <a:ext cx="10651391" cy="1946943"/>
          </a:xfrm>
          <a:prstGeom prst="rect">
            <a:avLst/>
          </a:prstGeom>
        </p:spPr>
        <p:txBody>
          <a:bodyPr wrap="square">
            <a:spAutoFit/>
          </a:bodyPr>
          <a:lstStyle/>
          <a:p>
            <a:pPr marL="285750" indent="-285750" defTabSz="517293">
              <a:lnSpc>
                <a:spcPct val="200000"/>
              </a:lnSpc>
              <a:spcBef>
                <a:spcPct val="50000"/>
              </a:spcBef>
              <a:buClr>
                <a:schemeClr val="tx2"/>
              </a:buClr>
              <a:buSzPct val="125000"/>
              <a:buFont typeface="Wingdings" panose="05000000000000000000" pitchFamily="2" charset="2"/>
              <a:buChar char="Ø"/>
              <a:defRPr/>
            </a:pPr>
            <a:r>
              <a:rPr lang="tr-TR" dirty="0">
                <a:latin typeface="Times New Roman" panose="02020603050405020304" pitchFamily="18" charset="0"/>
                <a:cs typeface="Times New Roman" panose="02020603050405020304" pitchFamily="18" charset="0"/>
              </a:rPr>
              <a:t>Baraj Patlaması</a:t>
            </a:r>
          </a:p>
          <a:p>
            <a:pPr marL="285750" indent="-285750" defTabSz="517293">
              <a:lnSpc>
                <a:spcPct val="200000"/>
              </a:lnSpc>
              <a:spcBef>
                <a:spcPct val="50000"/>
              </a:spcBef>
              <a:buClr>
                <a:schemeClr val="tx2"/>
              </a:buClr>
              <a:buSzPct val="125000"/>
              <a:buFont typeface="Wingdings" panose="05000000000000000000" pitchFamily="2" charset="2"/>
              <a:buChar char="Ø"/>
              <a:defRPr/>
            </a:pPr>
            <a:r>
              <a:rPr lang="tr-TR" dirty="0" smtClean="0">
                <a:latin typeface="Times New Roman" panose="02020603050405020304" pitchFamily="18" charset="0"/>
                <a:cs typeface="Times New Roman" panose="02020603050405020304" pitchFamily="18" charset="0"/>
              </a:rPr>
              <a:t>Sanayi </a:t>
            </a:r>
            <a:r>
              <a:rPr lang="tr-TR" dirty="0">
                <a:latin typeface="Times New Roman" panose="02020603050405020304" pitchFamily="18" charset="0"/>
                <a:cs typeface="Times New Roman" panose="02020603050405020304" pitchFamily="18" charset="0"/>
              </a:rPr>
              <a:t>Kazaları </a:t>
            </a:r>
          </a:p>
          <a:p>
            <a:pPr marL="285750" indent="-285750" defTabSz="517293">
              <a:lnSpc>
                <a:spcPct val="200000"/>
              </a:lnSpc>
              <a:spcBef>
                <a:spcPct val="50000"/>
              </a:spcBef>
              <a:buClr>
                <a:schemeClr val="tx2"/>
              </a:buClr>
              <a:buSzPct val="125000"/>
              <a:buFont typeface="Wingdings" panose="05000000000000000000" pitchFamily="2" charset="2"/>
              <a:buChar char="Ø"/>
              <a:defRPr/>
            </a:pPr>
            <a:r>
              <a:rPr lang="tr-TR" dirty="0" smtClean="0">
                <a:latin typeface="Times New Roman" panose="02020603050405020304" pitchFamily="18" charset="0"/>
                <a:cs typeface="Times New Roman" panose="02020603050405020304" pitchFamily="18" charset="0"/>
              </a:rPr>
              <a:t>Nükleer </a:t>
            </a:r>
            <a:r>
              <a:rPr lang="tr-TR" dirty="0">
                <a:latin typeface="Times New Roman" panose="02020603050405020304" pitchFamily="18" charset="0"/>
                <a:cs typeface="Times New Roman" panose="02020603050405020304" pitchFamily="18" charset="0"/>
              </a:rPr>
              <a:t>Santral Kazaları</a:t>
            </a:r>
          </a:p>
        </p:txBody>
      </p:sp>
    </p:spTree>
    <p:extLst>
      <p:ext uri="{BB962C8B-B14F-4D97-AF65-F5344CB8AC3E}">
        <p14:creationId xmlns:p14="http://schemas.microsoft.com/office/powerpoint/2010/main" val="4129555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43136"/>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89</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8" name="Dikdörtgen 4"/>
          <p:cNvSpPr>
            <a:spLocks noChangeArrowheads="1"/>
          </p:cNvSpPr>
          <p:nvPr/>
        </p:nvSpPr>
        <p:spPr bwMode="auto">
          <a:xfrm>
            <a:off x="1606378" y="2177795"/>
            <a:ext cx="9144000" cy="143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33" tIns="40817" rIns="81633" bIns="40817">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tr-TR" altLang="tr-TR" sz="4400" b="1" dirty="0" smtClean="0">
                <a:latin typeface="Calibri" pitchFamily="34" charset="0"/>
              </a:rPr>
              <a:t>HEYELAN</a:t>
            </a:r>
          </a:p>
          <a:p>
            <a:pPr algn="ctr"/>
            <a:r>
              <a:rPr lang="tr-TR" altLang="tr-TR" sz="4400" b="1" dirty="0" smtClean="0">
                <a:latin typeface="Calibri" pitchFamily="34" charset="0"/>
              </a:rPr>
              <a:t>TOPRAK KAYMASI</a:t>
            </a:r>
            <a:endParaRPr lang="tr-TR" altLang="tr-TR" sz="4400" b="1" dirty="0">
              <a:latin typeface="Calibri" pitchFamily="34" charset="0"/>
            </a:endParaRPr>
          </a:p>
        </p:txBody>
      </p:sp>
      <p:pic>
        <p:nvPicPr>
          <p:cNvPr id="9" name="Picture 2" descr="İlgili resim"/>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890" y="3433013"/>
            <a:ext cx="2916472" cy="16202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4" descr="TOPRAK KAYMASI ile ilgili görsel sonucu"/>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6614" y="3433013"/>
            <a:ext cx="2916472" cy="16202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6" descr="TOPRAK KAYMASI ile ilgili görsel sonucu"/>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0142" y="4225101"/>
            <a:ext cx="2916472" cy="16202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900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1167" y="6343135"/>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90</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13192" y="1603810"/>
            <a:ext cx="3135602" cy="461665"/>
          </a:xfrm>
          <a:prstGeom prst="rect">
            <a:avLst/>
          </a:prstGeom>
          <a:noFill/>
        </p:spPr>
        <p:txBody>
          <a:bodyPr wrap="none" rtlCol="0">
            <a:spAutoFit/>
          </a:bodyPr>
          <a:lstStyle/>
          <a:p>
            <a:r>
              <a:rPr lang="tr-TR"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TOPRAK </a:t>
            </a:r>
            <a:r>
              <a:rPr lang="tr-TR" sz="2400" b="1"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KAYMASI:</a:t>
            </a:r>
          </a:p>
        </p:txBody>
      </p:sp>
      <p:sp>
        <p:nvSpPr>
          <p:cNvPr id="2" name="Dikdörtgen 1"/>
          <p:cNvSpPr/>
          <p:nvPr/>
        </p:nvSpPr>
        <p:spPr>
          <a:xfrm>
            <a:off x="1021492" y="2224364"/>
            <a:ext cx="5980669" cy="3785652"/>
          </a:xfrm>
          <a:prstGeom prst="rect">
            <a:avLst/>
          </a:prstGeom>
        </p:spPr>
        <p:txBody>
          <a:bodyPr wrap="square">
            <a:spAutoFit/>
          </a:bodyPr>
          <a:lstStyle/>
          <a:p>
            <a:pPr algn="just" defTabSz="254000">
              <a:lnSpc>
                <a:spcPct val="200000"/>
              </a:lnSpc>
              <a:buClr>
                <a:srgbClr val="9966FF"/>
              </a:buClr>
            </a:pPr>
            <a:r>
              <a:rPr lang="tr-TR" altLang="tr-TR" sz="2000" dirty="0" smtClean="0">
                <a:latin typeface="Times New Roman" panose="02020603050405020304" pitchFamily="18" charset="0"/>
                <a:cs typeface="Times New Roman" panose="02020603050405020304" pitchFamily="18" charset="0"/>
              </a:rPr>
              <a:t> </a:t>
            </a:r>
            <a:r>
              <a:rPr lang="tr-TR" altLang="tr-TR" sz="2000" dirty="0">
                <a:latin typeface="Times New Roman" panose="02020603050405020304" pitchFamily="18" charset="0"/>
                <a:cs typeface="Times New Roman" panose="02020603050405020304" pitchFamily="18" charset="0"/>
              </a:rPr>
              <a:t>Yer çekimi, deprem, volkan patlaması, aşırı yağışlar ve insanların doğada yapmış oldukları tahribat nedeni ile toprak, kaya vb. diğer doğa kalıntılarının yamaçtan aşağıya kayması olayıdır. </a:t>
            </a:r>
            <a:r>
              <a:rPr lang="tr-TR" altLang="tr-TR" sz="2000" dirty="0" smtClean="0">
                <a:latin typeface="Times New Roman" panose="02020603050405020304" pitchFamily="18" charset="0"/>
                <a:cs typeface="Times New Roman" panose="02020603050405020304" pitchFamily="18" charset="0"/>
              </a:rPr>
              <a:t> Heyelan</a:t>
            </a:r>
            <a:r>
              <a:rPr lang="tr-TR" altLang="tr-TR" sz="2000" dirty="0">
                <a:latin typeface="Times New Roman" panose="02020603050405020304" pitchFamily="18" charset="0"/>
                <a:cs typeface="Times New Roman" panose="02020603050405020304" pitchFamily="18" charset="0"/>
              </a:rPr>
              <a:t>, Göçme, Toprak Kayması ve Çamur Akıntıları genel olarak Heyelan terimi ile açıklanan kütle hareketleridir.</a:t>
            </a:r>
          </a:p>
        </p:txBody>
      </p:sp>
      <p:pic>
        <p:nvPicPr>
          <p:cNvPr id="8" name="Picture 2" descr="heyelan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l="4225" r="3109"/>
          <a:stretch/>
        </p:blipFill>
        <p:spPr bwMode="auto">
          <a:xfrm>
            <a:off x="7199869" y="2106155"/>
            <a:ext cx="4642443" cy="3903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2551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91</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pic>
        <p:nvPicPr>
          <p:cNvPr id="8" name="Resim 5"/>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959804" y="2916310"/>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Dikdörtgen 4"/>
          <p:cNvSpPr>
            <a:spLocks noChangeArrowheads="1"/>
          </p:cNvSpPr>
          <p:nvPr/>
        </p:nvSpPr>
        <p:spPr bwMode="auto">
          <a:xfrm>
            <a:off x="1235676" y="2144844"/>
            <a:ext cx="9144000" cy="75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33" tIns="40817" rIns="81633" bIns="40817">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tr-TR" altLang="tr-TR" sz="4400" b="1" dirty="0" smtClean="0">
                <a:latin typeface="Calibri" pitchFamily="34" charset="0"/>
              </a:rPr>
              <a:t>KURAKLIK</a:t>
            </a:r>
          </a:p>
        </p:txBody>
      </p:sp>
      <p:pic>
        <p:nvPicPr>
          <p:cNvPr id="10" name="Picture 2" descr="kuraklık ile ilgili görsel sonucu"/>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676" y="4017052"/>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4" descr="kuraklık ile ilgili görsel sonucu"/>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5188" y="2916310"/>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5590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92</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595571" y="1649677"/>
            <a:ext cx="2388795" cy="523220"/>
          </a:xfrm>
          <a:prstGeom prst="rect">
            <a:avLst/>
          </a:prstGeom>
          <a:noFill/>
        </p:spPr>
        <p:txBody>
          <a:bodyPr wrap="none" rtlCol="0">
            <a:spAutoFit/>
          </a:bodyPr>
          <a:lstStyle/>
          <a:p>
            <a:r>
              <a:rPr lang="tr-TR" sz="28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KURAKLIK </a:t>
            </a:r>
            <a:r>
              <a:rPr lang="tr-TR" sz="2800" b="1"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a:t>
            </a:r>
          </a:p>
        </p:txBody>
      </p:sp>
      <p:sp>
        <p:nvSpPr>
          <p:cNvPr id="2" name="Dikdörtgen 1"/>
          <p:cNvSpPr/>
          <p:nvPr/>
        </p:nvSpPr>
        <p:spPr>
          <a:xfrm>
            <a:off x="848600" y="2172897"/>
            <a:ext cx="10651391" cy="1669944"/>
          </a:xfrm>
          <a:prstGeom prst="rect">
            <a:avLst/>
          </a:prstGeom>
        </p:spPr>
        <p:txBody>
          <a:bodyPr wrap="square">
            <a:spAutoFit/>
          </a:bodyPr>
          <a:lstStyle/>
          <a:p>
            <a:pPr indent="538163" algn="just">
              <a:lnSpc>
                <a:spcPct val="200000"/>
              </a:lnSpc>
              <a:defRPr/>
            </a:pPr>
            <a:r>
              <a:rPr lang="tr-TR" altLang="tr-TR"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Bir bölgede nem miktarındaki geçici dengesizliğin o bölgedeki su kıtlığı ile ilişkisi olarak kabaca tanımladığımız kuraklık, doğal bir iklim olayıdır ve herhangi bir zamanda herhangi bir yerde meydana gelebilir. Kuraklık genellikle yavaş gelişir, süreklilik gösterir, etkileri geniştir.</a:t>
            </a:r>
          </a:p>
        </p:txBody>
      </p:sp>
      <p:pic>
        <p:nvPicPr>
          <p:cNvPr id="8" name="Picture 2" descr="kuraklık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8456" y="3419284"/>
            <a:ext cx="3366766" cy="29156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388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43136"/>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93</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472003" y="1705748"/>
            <a:ext cx="8516755" cy="461665"/>
          </a:xfrm>
          <a:prstGeom prst="rect">
            <a:avLst/>
          </a:prstGeom>
          <a:noFill/>
        </p:spPr>
        <p:txBody>
          <a:bodyPr wrap="none" rtlCol="0">
            <a:spAutoFit/>
          </a:bodyPr>
          <a:lstStyle/>
          <a:p>
            <a:r>
              <a:rPr lang="tr-TR"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KURAKLIKLA İLGİLİ ALINMASI GEREKEN ÖNLEMLER</a:t>
            </a:r>
          </a:p>
        </p:txBody>
      </p:sp>
      <p:sp>
        <p:nvSpPr>
          <p:cNvPr id="2" name="Dikdörtgen 1"/>
          <p:cNvSpPr/>
          <p:nvPr/>
        </p:nvSpPr>
        <p:spPr>
          <a:xfrm>
            <a:off x="741538" y="2200018"/>
            <a:ext cx="10651391" cy="4401205"/>
          </a:xfrm>
          <a:prstGeom prst="rect">
            <a:avLst/>
          </a:prstGeom>
        </p:spPr>
        <p:txBody>
          <a:bodyPr wrap="square">
            <a:spAutoFit/>
          </a:bodyPr>
          <a:lstStyle/>
          <a:p>
            <a:pPr indent="355600" algn="just">
              <a:lnSpc>
                <a:spcPct val="200000"/>
              </a:lnSpc>
              <a:buClr>
                <a:srgbClr val="FF0000"/>
              </a:buClr>
              <a:buFont typeface="Wingdings" panose="05000000000000000000" pitchFamily="2" charset="2"/>
              <a:buChar char="ü"/>
              <a:defRPr/>
            </a:pPr>
            <a:r>
              <a:rPr lang="tr-TR" altLang="tr-TR" sz="2000" dirty="0">
                <a:latin typeface="Times New Roman" panose="02020603050405020304" pitchFamily="18" charset="0"/>
                <a:cs typeface="Times New Roman" panose="02020603050405020304" pitchFamily="18" charset="0"/>
              </a:rPr>
              <a:t>Sıcaklık, yağış, yüzey akışı, toprak nemi gibi ana iklimsel ve </a:t>
            </a:r>
            <a:r>
              <a:rPr lang="tr-TR" altLang="tr-TR" sz="2000" dirty="0" err="1">
                <a:latin typeface="Times New Roman" panose="02020603050405020304" pitchFamily="18" charset="0"/>
                <a:cs typeface="Times New Roman" panose="02020603050405020304" pitchFamily="18" charset="0"/>
              </a:rPr>
              <a:t>yağışsal</a:t>
            </a:r>
            <a:r>
              <a:rPr lang="tr-TR" altLang="tr-TR" sz="2000" dirty="0">
                <a:latin typeface="Times New Roman" panose="02020603050405020304" pitchFamily="18" charset="0"/>
                <a:cs typeface="Times New Roman" panose="02020603050405020304" pitchFamily="18" charset="0"/>
              </a:rPr>
              <a:t> değişkenler düzenli olarak izlenmeli ve normal değerlerden olan sapmalarının yükselmeleri gözlenmelidir. </a:t>
            </a:r>
          </a:p>
          <a:p>
            <a:pPr indent="355600" algn="just">
              <a:lnSpc>
                <a:spcPct val="200000"/>
              </a:lnSpc>
              <a:buClr>
                <a:srgbClr val="FF0000"/>
              </a:buClr>
              <a:buFont typeface="Wingdings" panose="05000000000000000000" pitchFamily="2" charset="2"/>
              <a:buChar char="ü"/>
              <a:defRPr/>
            </a:pPr>
            <a:r>
              <a:rPr lang="tr-TR" altLang="tr-TR" sz="2000" dirty="0">
                <a:latin typeface="Times New Roman" panose="02020603050405020304" pitchFamily="18" charset="0"/>
                <a:cs typeface="Times New Roman" panose="02020603050405020304" pitchFamily="18" charset="0"/>
              </a:rPr>
              <a:t>Kuraklıkla ilgili olarak yazılı ve görsel basın aracılığı ile halkımız bilinçlendirilmelidir.</a:t>
            </a:r>
          </a:p>
          <a:p>
            <a:pPr indent="355600" algn="just">
              <a:lnSpc>
                <a:spcPct val="200000"/>
              </a:lnSpc>
              <a:buClr>
                <a:srgbClr val="FF0000"/>
              </a:buClr>
              <a:buFont typeface="Wingdings" panose="05000000000000000000" pitchFamily="2" charset="2"/>
              <a:buChar char="ü"/>
              <a:defRPr/>
            </a:pPr>
            <a:r>
              <a:rPr lang="tr-TR" altLang="tr-TR" sz="2000" dirty="0">
                <a:latin typeface="Times New Roman" panose="02020603050405020304" pitchFamily="18" charset="0"/>
                <a:cs typeface="Times New Roman" panose="02020603050405020304" pitchFamily="18" charset="0"/>
              </a:rPr>
              <a:t>Yazlık ekimler için bir ülke planlaması yapılarak, uygun ürün deseni planlamalarının yapılması ve çiftçilerin bu konuda bilinçlendirilmesi sağlanmalıdır.</a:t>
            </a:r>
          </a:p>
          <a:p>
            <a:pPr indent="355600" algn="just">
              <a:lnSpc>
                <a:spcPct val="200000"/>
              </a:lnSpc>
              <a:buClr>
                <a:srgbClr val="FF0000"/>
              </a:buClr>
              <a:buFont typeface="Wingdings" panose="05000000000000000000" pitchFamily="2" charset="2"/>
              <a:buChar char="ü"/>
              <a:defRPr/>
            </a:pPr>
            <a:r>
              <a:rPr lang="tr-TR" altLang="tr-TR" sz="2000" dirty="0">
                <a:latin typeface="Times New Roman" panose="02020603050405020304" pitchFamily="18" charset="0"/>
                <a:cs typeface="Times New Roman" panose="02020603050405020304" pitchFamily="18" charset="0"/>
              </a:rPr>
              <a:t>Suyun verimli ve ekonomik kullanımını sağlayacak, sulama randımanını yükseltecek sistem ve metotlarla ilgili projeler uygulamaya konulmalıdır.</a:t>
            </a:r>
          </a:p>
        </p:txBody>
      </p:sp>
    </p:spTree>
    <p:extLst>
      <p:ext uri="{BB962C8B-B14F-4D97-AF65-F5344CB8AC3E}">
        <p14:creationId xmlns:p14="http://schemas.microsoft.com/office/powerpoint/2010/main" val="36947616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94</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8" name="Dikdörtgen 4"/>
          <p:cNvSpPr>
            <a:spLocks noChangeArrowheads="1"/>
          </p:cNvSpPr>
          <p:nvPr/>
        </p:nvSpPr>
        <p:spPr bwMode="auto">
          <a:xfrm>
            <a:off x="1169773" y="1963612"/>
            <a:ext cx="9144000" cy="75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33" tIns="40817" rIns="81633" bIns="40817">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tr-TR" altLang="tr-TR" sz="4400" b="1" dirty="0" smtClean="0">
                <a:latin typeface="Calibri" pitchFamily="34" charset="0"/>
              </a:rPr>
              <a:t>HORTUM</a:t>
            </a:r>
          </a:p>
        </p:txBody>
      </p:sp>
      <p:pic>
        <p:nvPicPr>
          <p:cNvPr id="9" name="Picture 2" descr="İlgili resim"/>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310" y="2735078"/>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4" descr="İlgili resim"/>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773" y="3835820"/>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6" descr="İlgili resim"/>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3901" y="2723152"/>
            <a:ext cx="324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7145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92929"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95</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455527" y="1690824"/>
            <a:ext cx="1695079" cy="461665"/>
          </a:xfrm>
          <a:prstGeom prst="rect">
            <a:avLst/>
          </a:prstGeom>
          <a:noFill/>
        </p:spPr>
        <p:txBody>
          <a:bodyPr wrap="none" rtlCol="0">
            <a:spAutoFit/>
          </a:bodyPr>
          <a:lstStyle/>
          <a:p>
            <a:r>
              <a:rPr lang="tr-TR" sz="2400" b="1" dirty="0" smtClean="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HORTUM:</a:t>
            </a:r>
          </a:p>
        </p:txBody>
      </p:sp>
      <p:sp>
        <p:nvSpPr>
          <p:cNvPr id="2" name="Dikdörtgen 1"/>
          <p:cNvSpPr/>
          <p:nvPr/>
        </p:nvSpPr>
        <p:spPr>
          <a:xfrm>
            <a:off x="455527" y="2396883"/>
            <a:ext cx="7325242" cy="3416320"/>
          </a:xfrm>
          <a:prstGeom prst="rect">
            <a:avLst/>
          </a:prstGeom>
        </p:spPr>
        <p:txBody>
          <a:bodyPr wrap="square">
            <a:spAutoFit/>
          </a:bodyPr>
          <a:lstStyle/>
          <a:p>
            <a:pPr marL="285750" indent="-285750" algn="just">
              <a:lnSpc>
                <a:spcPct val="200000"/>
              </a:lnSpc>
              <a:buClr>
                <a:schemeClr val="tx2"/>
              </a:buClr>
              <a:buFont typeface="Wingdings" panose="05000000000000000000" pitchFamily="2" charset="2"/>
              <a:buChar char="ü"/>
              <a:defRPr/>
            </a:pPr>
            <a:r>
              <a:rPr lang="tr-TR" dirty="0">
                <a:latin typeface="Times New Roman" panose="02020603050405020304" pitchFamily="18" charset="0"/>
                <a:cs typeface="Times New Roman" panose="02020603050405020304" pitchFamily="18" charset="0"/>
              </a:rPr>
              <a:t>Hortumlar doğanın en şiddetli fırtınalarıdır ve birkaç saniyede bir bölgeyi harabeye çevirebilir. Bir hortum saatte 325 km veya daha fazla bir hıza ulaşabilir. </a:t>
            </a:r>
          </a:p>
          <a:p>
            <a:pPr marL="285750" indent="-285750" algn="just">
              <a:lnSpc>
                <a:spcPct val="200000"/>
              </a:lnSpc>
              <a:buClr>
                <a:schemeClr val="tx2"/>
              </a:buClr>
              <a:buFont typeface="Wingdings" panose="05000000000000000000" pitchFamily="2" charset="2"/>
              <a:buChar char="ü"/>
              <a:defRPr/>
            </a:pPr>
            <a:r>
              <a:rPr lang="tr-TR" dirty="0">
                <a:latin typeface="Times New Roman" panose="02020603050405020304" pitchFamily="18" charset="0"/>
                <a:cs typeface="Times New Roman" panose="02020603050405020304" pitchFamily="18" charset="0"/>
              </a:rPr>
              <a:t>Rüzgarlar yere çarparak, baca şeklinde dönen bir bulut şeklinde görünür. </a:t>
            </a:r>
          </a:p>
          <a:p>
            <a:pPr marL="285750" indent="-285750" algn="just">
              <a:lnSpc>
                <a:spcPct val="200000"/>
              </a:lnSpc>
              <a:buClr>
                <a:schemeClr val="tx2"/>
              </a:buClr>
              <a:buFont typeface="Wingdings" panose="05000000000000000000" pitchFamily="2" charset="2"/>
              <a:buChar char="ü"/>
              <a:defRPr/>
            </a:pPr>
            <a:r>
              <a:rPr lang="tr-TR" dirty="0">
                <a:latin typeface="Times New Roman" panose="02020603050405020304" pitchFamily="18" charset="0"/>
                <a:cs typeface="Times New Roman" panose="02020603050405020304" pitchFamily="18" charset="0"/>
              </a:rPr>
              <a:t>Bir hortum bir topaç gibi ekseni çevresinde döner ve tıpkı bir uçak veya tren gibi ses çıkarır.</a:t>
            </a:r>
          </a:p>
        </p:txBody>
      </p:sp>
      <p:pic>
        <p:nvPicPr>
          <p:cNvPr id="8" name="Picture 2" descr="HORTUM sonrası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5763" y="2572557"/>
            <a:ext cx="3879261" cy="3597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1937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84692" y="6334898"/>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96</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348435" y="1701629"/>
            <a:ext cx="8037008" cy="461665"/>
          </a:xfrm>
          <a:prstGeom prst="rect">
            <a:avLst/>
          </a:prstGeom>
          <a:noFill/>
        </p:spPr>
        <p:txBody>
          <a:bodyPr wrap="none" rtlCol="0">
            <a:spAutoFit/>
          </a:bodyPr>
          <a:lstStyle/>
          <a:p>
            <a:r>
              <a:rPr lang="tr-TR" sz="2400" b="1" dirty="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AFETLERİN ORTAYA ÇIKARDIĞI GENEL SONUÇLAR</a:t>
            </a:r>
          </a:p>
        </p:txBody>
      </p:sp>
      <p:sp>
        <p:nvSpPr>
          <p:cNvPr id="2" name="Dikdörtgen 1"/>
          <p:cNvSpPr/>
          <p:nvPr/>
        </p:nvSpPr>
        <p:spPr>
          <a:xfrm>
            <a:off x="848600" y="2319927"/>
            <a:ext cx="10651391" cy="338554"/>
          </a:xfrm>
          <a:prstGeom prst="rect">
            <a:avLst/>
          </a:prstGeom>
        </p:spPr>
        <p:txBody>
          <a:bodyPr wrap="square">
            <a:spAutoFit/>
          </a:bodyPr>
          <a:lstStyle/>
          <a:p>
            <a:pPr>
              <a:lnSpc>
                <a:spcPct val="80000"/>
              </a:lnSpc>
              <a:spcBef>
                <a:spcPct val="20000"/>
              </a:spcBef>
              <a:buClr>
                <a:schemeClr val="tx2"/>
              </a:buClr>
              <a:buSzPct val="120000"/>
              <a:buFont typeface="Wingdings" panose="05000000000000000000" pitchFamily="2" charset="2"/>
              <a:buChar char="Ø"/>
            </a:pPr>
            <a:r>
              <a:rPr lang="tr-TR" altLang="tr-TR" sz="2000" dirty="0" smtClean="0">
                <a:latin typeface="Times New Roman" panose="02020603050405020304" pitchFamily="18" charset="0"/>
                <a:cs typeface="Times New Roman" panose="02020603050405020304" pitchFamily="18" charset="0"/>
              </a:rPr>
              <a:t> </a:t>
            </a:r>
            <a:r>
              <a:rPr lang="tr-TR" altLang="tr-TR" sz="2000" dirty="0">
                <a:latin typeface="Times New Roman" panose="02020603050405020304" pitchFamily="18" charset="0"/>
                <a:cs typeface="Times New Roman" panose="02020603050405020304" pitchFamily="18" charset="0"/>
              </a:rPr>
              <a:t>Çeşitli güç ve  genişlikte olurlar.</a:t>
            </a:r>
          </a:p>
        </p:txBody>
      </p:sp>
      <p:pic>
        <p:nvPicPr>
          <p:cNvPr id="8" name="Picture 7" descr="C:\Users\adlaphotography\Desktop\duzce_deprem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332" y="2741313"/>
            <a:ext cx="4162731" cy="279451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9" name="Picture 6" descr="deprem büyüklük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641" y="2586909"/>
            <a:ext cx="3987259" cy="28796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372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401167" y="6351374"/>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97</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496717" y="1706646"/>
            <a:ext cx="2971967" cy="387798"/>
          </a:xfrm>
          <a:prstGeom prst="rect">
            <a:avLst/>
          </a:prstGeom>
          <a:noFill/>
        </p:spPr>
        <p:txBody>
          <a:bodyPr wrap="none" rtlCol="0">
            <a:spAutoFit/>
          </a:bodyPr>
          <a:lstStyle/>
          <a:p>
            <a:pPr marL="342900" lvl="4" indent="-342900">
              <a:lnSpc>
                <a:spcPct val="80000"/>
              </a:lnSpc>
              <a:spcBef>
                <a:spcPct val="20000"/>
              </a:spcBef>
              <a:buClr>
                <a:schemeClr val="tx2"/>
              </a:buClr>
              <a:buSzPct val="120000"/>
              <a:buFont typeface="Wingdings" panose="05000000000000000000" pitchFamily="2" charset="2"/>
              <a:buChar char="Ø"/>
            </a:pPr>
            <a:r>
              <a:rPr lang="tr-TR" altLang="tr-TR" sz="2400" dirty="0">
                <a:latin typeface="Times New Roman" panose="02020603050405020304" pitchFamily="18" charset="0"/>
                <a:cs typeface="Times New Roman" panose="02020603050405020304" pitchFamily="18" charset="0"/>
              </a:rPr>
              <a:t> Alt yapıyı bozarlar.</a:t>
            </a:r>
          </a:p>
        </p:txBody>
      </p:sp>
      <p:pic>
        <p:nvPicPr>
          <p:cNvPr id="8" name="Picture 6" descr="C:\Users\adlaphotography\Desktop\alt-yap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319" y="2536635"/>
            <a:ext cx="3302724" cy="32050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 name="Picture 7" descr="C:\Users\adlaphotography\Desktop\Altyapı-Örnekleri-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937" y="2338201"/>
            <a:ext cx="3085952" cy="32917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2775512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376453" y="6343135"/>
            <a:ext cx="441146" cy="400110"/>
          </a:xfrm>
          <a:prstGeom prst="rect">
            <a:avLst/>
          </a:prstGeom>
          <a:noFill/>
        </p:spPr>
        <p:txBody>
          <a:bodyPr wrap="none" rtlCol="0">
            <a:spAutoFit/>
          </a:bodyPr>
          <a:lstStyle/>
          <a:p>
            <a:r>
              <a:rPr lang="tr-TR" sz="2000" b="1" dirty="0" smtClean="0">
                <a:solidFill>
                  <a:schemeClr val="bg2">
                    <a:lumMod val="50000"/>
                  </a:schemeClr>
                </a:solidFill>
                <a:latin typeface="Times New Roman" panose="02020603050405020304" pitchFamily="18" charset="0"/>
                <a:cs typeface="Times New Roman" panose="02020603050405020304" pitchFamily="18" charset="0"/>
              </a:rPr>
              <a:t>98</a:t>
            </a:r>
            <a:endParaRPr lang="tr-TR" sz="2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5" y="-107091"/>
            <a:ext cx="1548714" cy="1482810"/>
          </a:xfrm>
          <a:prstGeom prst="ellipse">
            <a:avLst/>
          </a:prstGeom>
          <a:ln>
            <a:noFill/>
          </a:ln>
          <a:effectLst>
            <a:softEdge rad="127000"/>
          </a:effectLst>
        </p:spPr>
      </p:pic>
      <p:sp>
        <p:nvSpPr>
          <p:cNvPr id="7" name="Dikdörtgen 6"/>
          <p:cNvSpPr/>
          <p:nvPr/>
        </p:nvSpPr>
        <p:spPr>
          <a:xfrm>
            <a:off x="1606378" y="700216"/>
            <a:ext cx="9012195" cy="428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1528156" y="634314"/>
            <a:ext cx="9292281" cy="1200329"/>
          </a:xfrm>
          <a:prstGeom prst="rect">
            <a:avLst/>
          </a:prstGeom>
          <a:noFill/>
        </p:spPr>
        <p:txBody>
          <a:bodyPr wrap="square" rtlCol="0" anchor="ctr">
            <a:spAutoFit/>
          </a:bodyPr>
          <a:lstStyle/>
          <a:p>
            <a:pPr algn="ctr"/>
            <a:r>
              <a:rPr lang="tr-TR" sz="2000" b="1" dirty="0" smtClean="0">
                <a:solidFill>
                  <a:schemeClr val="bg1"/>
                </a:solidFill>
                <a:latin typeface="Times New Roman" panose="02020603050405020304" pitchFamily="18" charset="0"/>
                <a:cs typeface="Times New Roman" panose="02020603050405020304" pitchFamily="18" charset="0"/>
              </a:rPr>
              <a:t>DESTEK HİZMETLERİ GENEL MÜDÜRLÜĞÜ</a:t>
            </a:r>
          </a:p>
          <a:p>
            <a:pPr algn="ctr"/>
            <a:r>
              <a:rPr lang="tr-TR" sz="1600" b="1" dirty="0" smtClean="0">
                <a:ln w="0"/>
                <a:solidFill>
                  <a:schemeClr val="bg1"/>
                </a:solidFill>
                <a:latin typeface="Times New Roman" panose="02020603050405020304" pitchFamily="18" charset="0"/>
                <a:cs typeface="Times New Roman" panose="02020603050405020304" pitchFamily="18" charset="0"/>
              </a:rPr>
              <a:t>(İŞYERİ SAĞLIK VE GÜVENLİK BİRİMİ DAİRE BAŞKANLIĞI)</a:t>
            </a:r>
          </a:p>
          <a:p>
            <a:endParaRPr lang="tr-TR" dirty="0" smtClean="0">
              <a:solidFill>
                <a:schemeClr val="bg1"/>
              </a:solidFill>
            </a:endParaRPr>
          </a:p>
          <a:p>
            <a:endParaRPr lang="tr-TR" dirty="0">
              <a:solidFill>
                <a:schemeClr val="bg1"/>
              </a:solidFill>
            </a:endParaRPr>
          </a:p>
        </p:txBody>
      </p:sp>
      <p:sp>
        <p:nvSpPr>
          <p:cNvPr id="18" name="Metin kutusu 17"/>
          <p:cNvSpPr txBox="1"/>
          <p:nvPr/>
        </p:nvSpPr>
        <p:spPr>
          <a:xfrm>
            <a:off x="603808" y="1789539"/>
            <a:ext cx="3457421" cy="437043"/>
          </a:xfrm>
          <a:prstGeom prst="rect">
            <a:avLst/>
          </a:prstGeom>
          <a:noFill/>
        </p:spPr>
        <p:txBody>
          <a:bodyPr wrap="none" rtlCol="0">
            <a:spAutoFit/>
          </a:bodyPr>
          <a:lstStyle/>
          <a:p>
            <a:pPr>
              <a:lnSpc>
                <a:spcPct val="80000"/>
              </a:lnSpc>
              <a:spcBef>
                <a:spcPct val="20000"/>
              </a:spcBef>
              <a:buClr>
                <a:schemeClr val="tx2"/>
              </a:buClr>
              <a:buSzPct val="120000"/>
              <a:buFont typeface="Wingdings" panose="05000000000000000000" pitchFamily="2" charset="2"/>
              <a:buChar char="Ø"/>
            </a:pPr>
            <a:r>
              <a:rPr lang="tr-TR" altLang="tr-TR" sz="2800" dirty="0" smtClean="0">
                <a:latin typeface="Times New Roman" panose="02020603050405020304" pitchFamily="18" charset="0"/>
                <a:cs typeface="Times New Roman" panose="02020603050405020304" pitchFamily="18" charset="0"/>
              </a:rPr>
              <a:t> Şok </a:t>
            </a:r>
            <a:r>
              <a:rPr lang="tr-TR" altLang="tr-TR" sz="2800" dirty="0">
                <a:latin typeface="Times New Roman" panose="02020603050405020304" pitchFamily="18" charset="0"/>
                <a:cs typeface="Times New Roman" panose="02020603050405020304" pitchFamily="18" charset="0"/>
              </a:rPr>
              <a:t>tesiri yaratırlar.</a:t>
            </a:r>
          </a:p>
        </p:txBody>
      </p:sp>
      <p:pic>
        <p:nvPicPr>
          <p:cNvPr id="8" name="Picture 8" descr="C:\Users\adlaphotography\Desktop\depr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7182" y="2495598"/>
            <a:ext cx="5164807" cy="29554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3379791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3908</Words>
  <Application>Microsoft Office PowerPoint</Application>
  <PresentationFormat>Geniş ekran</PresentationFormat>
  <Paragraphs>634</Paragraphs>
  <Slides>111</Slides>
  <Notes>0</Notes>
  <HiddenSlides>0</HiddenSlides>
  <MMClips>2</MMClips>
  <ScaleCrop>false</ScaleCrop>
  <HeadingPairs>
    <vt:vector size="8" baseType="variant">
      <vt:variant>
        <vt:lpstr>Kullanılan Yazı Tipleri</vt:lpstr>
      </vt:variant>
      <vt:variant>
        <vt:i4>7</vt:i4>
      </vt:variant>
      <vt:variant>
        <vt:lpstr>Tema</vt:lpstr>
      </vt:variant>
      <vt:variant>
        <vt:i4>1</vt:i4>
      </vt:variant>
      <vt:variant>
        <vt:lpstr>Eklenmiş OLE Hizmet Programları</vt:lpstr>
      </vt:variant>
      <vt:variant>
        <vt:i4>1</vt:i4>
      </vt:variant>
      <vt:variant>
        <vt:lpstr>Slayt Başlıkları</vt:lpstr>
      </vt:variant>
      <vt:variant>
        <vt:i4>111</vt:i4>
      </vt:variant>
    </vt:vector>
  </HeadingPairs>
  <TitlesOfParts>
    <vt:vector size="120" baseType="lpstr">
      <vt:lpstr>Arial</vt:lpstr>
      <vt:lpstr>Arial Black</vt:lpstr>
      <vt:lpstr>Calibri</vt:lpstr>
      <vt:lpstr>Calibri Light</vt:lpstr>
      <vt:lpstr>Times New Roman</vt:lpstr>
      <vt:lpstr>Verdana</vt:lpstr>
      <vt:lpstr>Wingdings</vt:lpstr>
      <vt:lpstr>Office Teması</vt:lpstr>
      <vt:lpstr>Microsoft Excel Grafiği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Rafet BASAK</dc:creator>
  <cp:lastModifiedBy>Ayşe ŞAHİN</cp:lastModifiedBy>
  <cp:revision>35</cp:revision>
  <dcterms:created xsi:type="dcterms:W3CDTF">2019-01-03T11:56:21Z</dcterms:created>
  <dcterms:modified xsi:type="dcterms:W3CDTF">2019-01-10T20:12:31Z</dcterms:modified>
</cp:coreProperties>
</file>