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2" r:id="rId19"/>
    <p:sldId id="275" r:id="rId20"/>
    <p:sldId id="273" r:id="rId21"/>
    <p:sldId id="274" r:id="rId22"/>
    <p:sldId id="276" r:id="rId23"/>
    <p:sldId id="277" r:id="rId24"/>
    <p:sldId id="280" r:id="rId25"/>
    <p:sldId id="279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8000" dirty="0" smtClean="0"/>
              <a:t>9. SINIF </a:t>
            </a:r>
            <a:br>
              <a:rPr lang="tr-TR" sz="8000" dirty="0" smtClean="0"/>
            </a:br>
            <a:r>
              <a:rPr lang="tr-TR" sz="8000" dirty="0" smtClean="0"/>
              <a:t>ŞİİR</a:t>
            </a:r>
            <a:endParaRPr lang="tr-TR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40466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5.NAZIM TÜRLERİNİ AİT OLDUKLARI GELENEĞE GÖRE TABLOYA İŞARETLEYİNİZ</a:t>
            </a:r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07504" y="836712"/>
          <a:ext cx="8928992" cy="4455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792088"/>
                <a:gridCol w="936104"/>
                <a:gridCol w="648072"/>
                <a:gridCol w="737826"/>
                <a:gridCol w="896449"/>
                <a:gridCol w="669981"/>
                <a:gridCol w="792088"/>
                <a:gridCol w="1080120"/>
                <a:gridCol w="936104"/>
              </a:tblGrid>
              <a:tr h="1440160">
                <a:tc>
                  <a:txBody>
                    <a:bodyPr/>
                    <a:lstStyle/>
                    <a:p>
                      <a:r>
                        <a:rPr lang="tr-TR" dirty="0" smtClean="0"/>
                        <a:t>Türk Şiirinde Kullanılan Nazım Türleri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Tevhit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Güzelleme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İlahi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Koçaklama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Sagu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Ninni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tr-TR" dirty="0" smtClean="0"/>
                        <a:t>Mersiye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tr-TR" dirty="0" smtClean="0"/>
                        <a:t>Devriye</a:t>
                      </a:r>
                      <a:endParaRPr lang="tr-TR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tr-TR" dirty="0" smtClean="0"/>
                        <a:t>I. İslamiyet Öncesi Türk Şiiri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707701">
                <a:tc>
                  <a:txBody>
                    <a:bodyPr/>
                    <a:lstStyle/>
                    <a:p>
                      <a:r>
                        <a:rPr lang="tr-TR" dirty="0" smtClean="0"/>
                        <a:t>II. Halk Şiiri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1011001">
                <a:tc>
                  <a:txBody>
                    <a:bodyPr/>
                    <a:lstStyle/>
                    <a:p>
                      <a:r>
                        <a:rPr lang="tr-TR" dirty="0" smtClean="0"/>
                        <a:t>III. Divan Şiiri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332657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5.NAZIM TÜRLERİNİ AİT OLDUKLARI GELENEĞE GÖRE TABLOYA İŞARETLEYİNİZ</a:t>
            </a:r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95534" y="1397000"/>
          <a:ext cx="8280921" cy="4477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8"/>
                <a:gridCol w="846092"/>
                <a:gridCol w="868161"/>
                <a:gridCol w="601035"/>
                <a:gridCol w="684274"/>
                <a:gridCol w="831384"/>
                <a:gridCol w="621354"/>
                <a:gridCol w="734598"/>
                <a:gridCol w="1001724"/>
                <a:gridCol w="868161"/>
              </a:tblGrid>
              <a:tr h="1440160">
                <a:tc>
                  <a:txBody>
                    <a:bodyPr/>
                    <a:lstStyle/>
                    <a:p>
                      <a:r>
                        <a:rPr lang="tr-TR" dirty="0" smtClean="0"/>
                        <a:t>Türk Şiirinde Kullanılan Nazım Türleri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Tevhit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Güzelleme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İlahi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Koçaklama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Sagu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Ninni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tr-TR" dirty="0" smtClean="0"/>
                        <a:t>Mersiye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tr-TR" dirty="0" smtClean="0"/>
                        <a:t>Devriye</a:t>
                      </a:r>
                      <a:endParaRPr lang="tr-TR" dirty="0"/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tr-TR" dirty="0" smtClean="0"/>
                        <a:t>I. İslamiyet Öncesi Türk Şiiri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707701">
                <a:tc>
                  <a:txBody>
                    <a:bodyPr/>
                    <a:lstStyle/>
                    <a:p>
                      <a:r>
                        <a:rPr lang="tr-TR" dirty="0" smtClean="0"/>
                        <a:t>II. Halk Şiiri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1011001">
                <a:tc>
                  <a:txBody>
                    <a:bodyPr/>
                    <a:lstStyle/>
                    <a:p>
                      <a:r>
                        <a:rPr lang="tr-TR" dirty="0" smtClean="0"/>
                        <a:t>III. Divan Şiiri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0"/>
            <a:ext cx="777686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dirty="0" smtClean="0"/>
              <a:t>6.AŞAĞIDAKİ DÖRTLÜKLERİN AHENK UNSURLARINI VE KONUSUNA GÖRE ŞİİR TÜRLERİNİ BULUNUZ. </a:t>
            </a:r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23526" y="980727"/>
          <a:ext cx="849694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4"/>
                <a:gridCol w="1152128"/>
                <a:gridCol w="936104"/>
                <a:gridCol w="936104"/>
                <a:gridCol w="1008112"/>
                <a:gridCol w="936106"/>
              </a:tblGrid>
              <a:tr h="882679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Kafiye </a:t>
                      </a:r>
                    </a:p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Redif</a:t>
                      </a:r>
                    </a:p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Kafiye </a:t>
                      </a:r>
                      <a:r>
                        <a:rPr lang="tr-TR" dirty="0" smtClean="0"/>
                        <a:t>Örgüsü5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Ölçüsü</a:t>
                      </a:r>
                    </a:p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Şiirin </a:t>
                      </a:r>
                      <a:r>
                        <a:rPr lang="tr-TR" dirty="0" smtClean="0"/>
                        <a:t>türü</a:t>
                      </a:r>
                    </a:p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</a:tr>
              <a:tr h="1147483">
                <a:tc>
                  <a:txBody>
                    <a:bodyPr/>
                    <a:lstStyle/>
                    <a:p>
                      <a:r>
                        <a:rPr lang="tr-TR" dirty="0" smtClean="0"/>
                        <a:t>Gerdan açık benlerin çok </a:t>
                      </a:r>
                    </a:p>
                    <a:p>
                      <a:r>
                        <a:rPr lang="tr-TR" dirty="0" smtClean="0"/>
                        <a:t>Güzellikte menendin yok </a:t>
                      </a:r>
                    </a:p>
                    <a:p>
                      <a:r>
                        <a:rPr lang="tr-TR" dirty="0" smtClean="0"/>
                        <a:t>Kaşların yay, kirpiğin ok </a:t>
                      </a:r>
                    </a:p>
                    <a:p>
                      <a:r>
                        <a:rPr lang="tr-TR" dirty="0" smtClean="0"/>
                        <a:t>Vurduğunu öldürürsün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47483">
                <a:tc>
                  <a:txBody>
                    <a:bodyPr/>
                    <a:lstStyle/>
                    <a:p>
                      <a:r>
                        <a:rPr lang="tr-TR" dirty="0" smtClean="0"/>
                        <a:t>Tut atalar sözün kalbi selim ol Gönülden </a:t>
                      </a:r>
                      <a:r>
                        <a:rPr lang="tr-TR" dirty="0" err="1" smtClean="0"/>
                        <a:t>gönüle</a:t>
                      </a:r>
                      <a:r>
                        <a:rPr lang="tr-TR" dirty="0" smtClean="0"/>
                        <a:t> yol var demişler Gider yavuzluğu </a:t>
                      </a:r>
                      <a:r>
                        <a:rPr lang="tr-TR" dirty="0" err="1" smtClean="0"/>
                        <a:t>tab’ı</a:t>
                      </a:r>
                      <a:r>
                        <a:rPr lang="tr-TR" dirty="0" smtClean="0"/>
                        <a:t> halim ol </a:t>
                      </a:r>
                    </a:p>
                    <a:p>
                      <a:r>
                        <a:rPr lang="tr-TR" dirty="0" smtClean="0"/>
                        <a:t>Sarp sirke kabına zarar demişler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1147483">
                <a:tc>
                  <a:txBody>
                    <a:bodyPr/>
                    <a:lstStyle/>
                    <a:p>
                      <a:r>
                        <a:rPr lang="tr-TR" dirty="0" smtClean="0"/>
                        <a:t>Rüyan, pınarlarda buğulanan nur Sevgin, sırma sırma dökülen şafak Senin için ekin öpüyor yağmur </a:t>
                      </a:r>
                      <a:r>
                        <a:rPr lang="tr-TR" dirty="0" err="1" smtClean="0"/>
                        <a:t>Senin’çin</a:t>
                      </a:r>
                      <a:r>
                        <a:rPr lang="tr-TR" dirty="0" smtClean="0"/>
                        <a:t> tarlada büyüyor başak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47483">
                <a:tc>
                  <a:txBody>
                    <a:bodyPr/>
                    <a:lstStyle/>
                    <a:p>
                      <a:r>
                        <a:rPr lang="tr-TR" dirty="0" smtClean="0"/>
                        <a:t>6.Çocukluğum, çocukluğum... Gözümde tüten memleket. Artık bana sonsuz hasret, Sonsuz keder çocukluğum.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11560" y="0"/>
            <a:ext cx="777686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dirty="0" smtClean="0"/>
              <a:t>6.AŞAĞIDAKİ DÖRTLÜKLERİN AHENK UNSURLARINI VE KONUSUNA GÖRE ŞİİR TÜRLERİNİ BULUNUZ. </a:t>
            </a:r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95536" y="764706"/>
          <a:ext cx="8424935" cy="6027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8491"/>
                <a:gridCol w="1142364"/>
                <a:gridCol w="928170"/>
                <a:gridCol w="1055711"/>
                <a:gridCol w="872027"/>
                <a:gridCol w="928172"/>
              </a:tblGrid>
              <a:tr h="71509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Kafiye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Redif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Kafiye Örgüsü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Ölçüsü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Şiirin türü</a:t>
                      </a:r>
                      <a:endParaRPr lang="tr-TR" dirty="0"/>
                    </a:p>
                  </a:txBody>
                  <a:tcPr/>
                </a:tc>
              </a:tr>
              <a:tr h="1328039">
                <a:tc>
                  <a:txBody>
                    <a:bodyPr/>
                    <a:lstStyle/>
                    <a:p>
                      <a:r>
                        <a:rPr lang="tr-TR" dirty="0" smtClean="0"/>
                        <a:t>Gerdan açık benlerin çok </a:t>
                      </a:r>
                    </a:p>
                    <a:p>
                      <a:r>
                        <a:rPr lang="tr-TR" dirty="0" smtClean="0"/>
                        <a:t>Güzellikte menendin yok </a:t>
                      </a:r>
                    </a:p>
                    <a:p>
                      <a:r>
                        <a:rPr lang="tr-TR" dirty="0" smtClean="0"/>
                        <a:t>Kaşların yay, kirpiğin ok </a:t>
                      </a:r>
                    </a:p>
                    <a:p>
                      <a:r>
                        <a:rPr lang="tr-TR" dirty="0" smtClean="0"/>
                        <a:t>Vurduğunu öldürürsün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-ok:tam</a:t>
                      </a:r>
                    </a:p>
                    <a:p>
                      <a:r>
                        <a:rPr lang="tr-TR" dirty="0" smtClean="0"/>
                        <a:t>uyak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yok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bDüz</a:t>
                      </a:r>
                      <a:r>
                        <a:rPr lang="tr-TR" baseline="0" dirty="0" smtClean="0"/>
                        <a:t> u.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8’li hece</a:t>
                      </a:r>
                    </a:p>
                    <a:p>
                      <a:r>
                        <a:rPr lang="tr-TR" dirty="0" smtClean="0"/>
                        <a:t>ölçüsü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Lirik </a:t>
                      </a:r>
                    </a:p>
                    <a:p>
                      <a:r>
                        <a:rPr lang="tr-TR" dirty="0" smtClean="0"/>
                        <a:t>(güzelleme)</a:t>
                      </a:r>
                      <a:endParaRPr lang="tr-TR" dirty="0"/>
                    </a:p>
                  </a:txBody>
                  <a:tcPr/>
                </a:tc>
              </a:tr>
              <a:tr h="1328039">
                <a:tc>
                  <a:txBody>
                    <a:bodyPr/>
                    <a:lstStyle/>
                    <a:p>
                      <a:r>
                        <a:rPr lang="tr-TR" dirty="0" smtClean="0"/>
                        <a:t>Tut atalar sözün kalbi selim ol Gönülden </a:t>
                      </a:r>
                      <a:r>
                        <a:rPr lang="tr-TR" dirty="0" err="1" smtClean="0"/>
                        <a:t>gönüle</a:t>
                      </a:r>
                      <a:r>
                        <a:rPr lang="tr-TR" dirty="0" smtClean="0"/>
                        <a:t> yol var demişler Gider yavuzluğu </a:t>
                      </a:r>
                      <a:r>
                        <a:rPr lang="tr-TR" dirty="0" err="1" smtClean="0"/>
                        <a:t>tab’ı</a:t>
                      </a:r>
                      <a:r>
                        <a:rPr lang="tr-TR" dirty="0" smtClean="0"/>
                        <a:t> halim ol </a:t>
                      </a:r>
                    </a:p>
                    <a:p>
                      <a:r>
                        <a:rPr lang="tr-TR" dirty="0" smtClean="0"/>
                        <a:t>Sarp sirke kabına zarar demişler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lim</a:t>
                      </a:r>
                      <a:r>
                        <a:rPr lang="tr-TR" dirty="0" smtClean="0"/>
                        <a:t>: -Zengin </a:t>
                      </a:r>
                    </a:p>
                    <a:p>
                      <a:r>
                        <a:rPr lang="tr-TR" dirty="0" smtClean="0"/>
                        <a:t>-ar:tam</a:t>
                      </a:r>
                    </a:p>
                    <a:p>
                      <a:r>
                        <a:rPr lang="tr-TR" dirty="0" smtClean="0"/>
                        <a:t>uyak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Ol</a:t>
                      </a:r>
                    </a:p>
                    <a:p>
                      <a:r>
                        <a:rPr lang="tr-TR" dirty="0" smtClean="0"/>
                        <a:t>demişler,</a:t>
                      </a:r>
                    </a:p>
                    <a:p>
                      <a:r>
                        <a:rPr lang="tr-TR" dirty="0" smtClean="0"/>
                        <a:t>redif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-b</a:t>
                      </a:r>
                    </a:p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bÇapraz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11’li hece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didaktik</a:t>
                      </a:r>
                      <a:endParaRPr lang="tr-TR" dirty="0"/>
                    </a:p>
                  </a:txBody>
                  <a:tcPr/>
                </a:tc>
              </a:tr>
              <a:tr h="1328039">
                <a:tc>
                  <a:txBody>
                    <a:bodyPr/>
                    <a:lstStyle/>
                    <a:p>
                      <a:r>
                        <a:rPr lang="tr-TR" dirty="0" smtClean="0"/>
                        <a:t>Rüyan, pınarlarda buğulanan nur Sevgin, sırma sırma dökülen şafak Senin için ekin öpüyor yağmur </a:t>
                      </a:r>
                      <a:r>
                        <a:rPr lang="tr-TR" dirty="0" err="1" smtClean="0"/>
                        <a:t>Senin’çin</a:t>
                      </a:r>
                      <a:r>
                        <a:rPr lang="tr-TR" dirty="0" smtClean="0"/>
                        <a:t> tarlada büyüyor başak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-ur.tam</a:t>
                      </a:r>
                    </a:p>
                    <a:p>
                      <a:r>
                        <a:rPr lang="tr-TR" dirty="0" smtClean="0"/>
                        <a:t>-ak:tam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-b</a:t>
                      </a:r>
                    </a:p>
                    <a:p>
                      <a:r>
                        <a:rPr lang="tr-TR" dirty="0" smtClean="0"/>
                        <a:t>-a</a:t>
                      </a:r>
                    </a:p>
                    <a:p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bÇapraz</a:t>
                      </a:r>
                      <a:r>
                        <a:rPr lang="tr-TR" baseline="0" dirty="0" smtClean="0"/>
                        <a:t> 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11’li hece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Lirik 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1328039">
                <a:tc>
                  <a:txBody>
                    <a:bodyPr/>
                    <a:lstStyle/>
                    <a:p>
                      <a:r>
                        <a:rPr lang="tr-TR" dirty="0" smtClean="0"/>
                        <a:t>6.Çocukluğum, çocukluğum... Gözümde tüten memleket. </a:t>
                      </a:r>
                    </a:p>
                    <a:p>
                      <a:r>
                        <a:rPr lang="tr-TR" dirty="0" smtClean="0"/>
                        <a:t>Artık bana sonsuz hasret, </a:t>
                      </a:r>
                    </a:p>
                    <a:p>
                      <a:r>
                        <a:rPr lang="tr-TR" dirty="0" smtClean="0"/>
                        <a:t>Sonsuz keder çocukluğum.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-et:tam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çocukluğum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8’li hece</a:t>
                      </a:r>
                    </a:p>
                    <a:p>
                      <a:r>
                        <a:rPr lang="tr-TR" dirty="0" smtClean="0"/>
                        <a:t>ölçüsü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Lirik 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55576" y="476672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AŞAĞIDAKİ DİZELERİ YANLARINDA BELİRTİLEN ŞEMAYA GÖRE DÜZENLEYİNİZ</a:t>
            </a:r>
            <a:r>
              <a:rPr lang="tr-TR" dirty="0" smtClean="0"/>
              <a:t>.</a:t>
            </a:r>
          </a:p>
          <a:p>
            <a:r>
              <a:rPr lang="tr-TR" dirty="0" smtClean="0"/>
              <a:t>(10+10)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23528" y="1407160"/>
          <a:ext cx="806489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129895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Yıldızlar arıyorum gökler dolusu Zaman oraya varmamış olsun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 çiçekler arıyorum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görmemiş olsun (Çapraz uyak)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dağlar dolusu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 bahçıvan kokusu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Yıldızlar arıyorum gökler dolusu</a:t>
                      </a:r>
                    </a:p>
                    <a:p>
                      <a:r>
                        <a:rPr lang="tr-TR" dirty="0" smtClean="0"/>
                        <a:t> Zaman oraya varmamış olsun.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1298952">
                <a:tc>
                  <a:txBody>
                    <a:bodyPr/>
                    <a:lstStyle/>
                    <a:p>
                      <a:r>
                        <a:rPr lang="tr-TR" dirty="0" smtClean="0"/>
                        <a:t>2. İstiklal savaşı gazileriyiz biz </a:t>
                      </a:r>
                    </a:p>
                    <a:p>
                      <a:r>
                        <a:rPr lang="tr-TR" dirty="0" smtClean="0"/>
                        <a:t>Tarihe koç Türkler diye şan verdik kahraman verdik </a:t>
                      </a:r>
                    </a:p>
                    <a:p>
                      <a:r>
                        <a:rPr lang="tr-TR" dirty="0" smtClean="0"/>
                        <a:t>çiğnetmeyiz biz (Sarmal uyak)</a:t>
                      </a:r>
                    </a:p>
                    <a:p>
                      <a:r>
                        <a:rPr lang="tr-TR" dirty="0" smtClean="0"/>
                        <a:t> yurdumuz azizdir </a:t>
                      </a:r>
                    </a:p>
                    <a:p>
                      <a:r>
                        <a:rPr lang="tr-TR" dirty="0" smtClean="0"/>
                        <a:t>uğruna bu kadar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İstiklal savaşı gazileriyiz biz </a:t>
                      </a:r>
                    </a:p>
                    <a:p>
                      <a:r>
                        <a:rPr lang="tr-TR" dirty="0" smtClean="0"/>
                        <a:t>Tarihe koç Türkler diye şan verdik 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83568" y="1196752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AŞAĞIDAKİ DİZELERİ YANLARINDA BELİRTİLEN ŞEMAYA GÖRE DÜZENLEYİNİZ. </a:t>
            </a:r>
          </a:p>
          <a:p>
            <a:endParaRPr lang="tr-TR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467544" y="2204864"/>
          <a:ext cx="8424936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158417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Yıldızlar arıyorum gökler dolusu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dirty="0" smtClean="0"/>
                        <a:t> Zaman oraya varmamış olsun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 çiçekler arıyorum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görmemiş olsun (Çapraz uyak)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dağlar dolusu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 bahçıvan kokusu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Yıldızlar arıyorum gökler dolusu</a:t>
                      </a:r>
                    </a:p>
                    <a:p>
                      <a:r>
                        <a:rPr lang="tr-TR" dirty="0" smtClean="0"/>
                        <a:t> Zaman oraya varmamış olsun.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 çiçekler arıyorum dağlar dolusu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bahçıvan kokusu görmemiş olsun </a:t>
                      </a:r>
                      <a:endParaRPr lang="tr-TR" dirty="0"/>
                    </a:p>
                  </a:txBody>
                  <a:tcPr/>
                </a:tc>
              </a:tr>
              <a:tr h="1584176">
                <a:tc>
                  <a:txBody>
                    <a:bodyPr/>
                    <a:lstStyle/>
                    <a:p>
                      <a:r>
                        <a:rPr lang="tr-TR" dirty="0" smtClean="0"/>
                        <a:t>2. İstiklal savaşı gazileriyiz biz </a:t>
                      </a:r>
                    </a:p>
                    <a:p>
                      <a:r>
                        <a:rPr lang="tr-TR" dirty="0" smtClean="0"/>
                        <a:t>Tarihe koç Türkler diye şan verdik kahraman verdik </a:t>
                      </a:r>
                    </a:p>
                    <a:p>
                      <a:r>
                        <a:rPr lang="tr-TR" dirty="0" smtClean="0"/>
                        <a:t>çiğnetmeyiz biz (Sarmal uyak)</a:t>
                      </a:r>
                    </a:p>
                    <a:p>
                      <a:r>
                        <a:rPr lang="tr-TR" dirty="0" smtClean="0"/>
                        <a:t> yurdumuz azizdir </a:t>
                      </a:r>
                    </a:p>
                    <a:p>
                      <a:r>
                        <a:rPr lang="tr-TR" dirty="0" smtClean="0"/>
                        <a:t>uğruna bu kadar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İstiklal savaşı gazileriyiz biz </a:t>
                      </a:r>
                    </a:p>
                    <a:p>
                      <a:r>
                        <a:rPr lang="tr-TR" dirty="0" smtClean="0"/>
                        <a:t>Tarihe koç Türkler diye şan verdik </a:t>
                      </a:r>
                    </a:p>
                    <a:p>
                      <a:r>
                        <a:rPr lang="tr-TR" dirty="0" smtClean="0"/>
                        <a:t>uğruna bu kadar kahraman verdik  yurdumuz azizdir çiğnetmeyiz biz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3568" y="108412"/>
            <a:ext cx="84604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000" dirty="0" smtClean="0">
              <a:solidFill>
                <a:srgbClr val="FF0000"/>
              </a:solidFill>
              <a:latin typeface="Verdana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Aşağıdaki dizelerde yer alan söz sanatlarını bulunuz.(2x5)</a:t>
            </a:r>
          </a:p>
          <a:p>
            <a:pPr fontAlgn="base"/>
            <a:endParaRPr lang="tr-TR" sz="2000" dirty="0" smtClean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51520" y="1340769"/>
          <a:ext cx="8892480" cy="4831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3838"/>
                <a:gridCol w="3698642"/>
              </a:tblGrid>
              <a:tr h="50277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67804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Çok ağladım Mecnun gibi çöllerde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Ferhat gibi şirin yardan ayrıldım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867804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 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Güneşte demlerim senin çayını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Yüreğimden süzer öyle veririm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857960">
                <a:tc>
                  <a:txBody>
                    <a:bodyPr/>
                    <a:lstStyle/>
                    <a:p>
                      <a:pPr fontAlgn="base"/>
                      <a:r>
                        <a:rPr lang="tr-TR" sz="1800" dirty="0" smtClean="0"/>
                        <a:t>Can kafeste durmaz uçar </a:t>
                      </a:r>
                    </a:p>
                    <a:p>
                      <a:pPr fontAlgn="base"/>
                      <a:r>
                        <a:rPr lang="tr-TR" sz="1800" dirty="0" smtClean="0"/>
                        <a:t>Dünya bir han konan </a:t>
                      </a:r>
                      <a:r>
                        <a:rPr lang="tr-TR" sz="1800" dirty="0" smtClean="0"/>
                        <a:t>göçer</a:t>
                      </a:r>
                      <a:endParaRPr lang="tr-T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b="1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  <a:tr h="867804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Dedim dilber niçin sararıp soldun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Dedi çektiğim </a:t>
                      </a:r>
                      <a:r>
                        <a:rPr lang="tr-TR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 yarasıdır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867804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Baharın kışa veda ettiği tepeden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 sevinesin diye kardelen çiçekleri açtı birden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683568" y="1397000"/>
          <a:ext cx="8136904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3384376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Çok ağladım Mecnun gibi çöllerde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Ferhat gibi şirin yardan ayrıldım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Telmih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 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Güneşte demlerim senin çayını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Yüreğimden süzer öyle veririm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Mübalağa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tr-TR" sz="1800" dirty="0" smtClean="0"/>
                        <a:t>Can kafeste durmaz uçar </a:t>
                      </a:r>
                    </a:p>
                    <a:p>
                      <a:pPr fontAlgn="base"/>
                      <a:r>
                        <a:rPr lang="tr-TR" sz="1800" dirty="0" smtClean="0"/>
                        <a:t>Dünya bir han konan göçer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İstiare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Dedim dilber niçin sararıp soldun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Dedi çektiğim </a:t>
                      </a:r>
                      <a:r>
                        <a:rPr lang="tr-TR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 yarasıdır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Tevriye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Baharın kışa veda ettiği tepeden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 sevinesin diye kardelen çiçekleri açtı birden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Teşhis –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hüsn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talil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Dikdörtgen"/>
          <p:cNvSpPr/>
          <p:nvPr/>
        </p:nvSpPr>
        <p:spPr>
          <a:xfrm>
            <a:off x="899592" y="404665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Aşağıdaki dizelerde yer alan söz sanatlarını bulunuz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15323"/>
            <a:ext cx="8424936" cy="57246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Aşağıdaki cümlelerde verilen şiirden hareketle boş yerlere uygun terimler yazınız.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Ah İstanbul, İstanbul olalı</a:t>
            </a:r>
            <a:b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Görmedi böyle keder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1.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 Bir kavramı benzetme amacı gütmeden, başka bir kavram yerine kullanmaya..........................................................denir.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Hak güneşi midir karşımda batan</a:t>
            </a:r>
            <a:b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Sen mısın sen mısın ey garip 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vatan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2.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 Bilinen bir olayı, söyleyişte bir anlam inceliği yaratmak için, bilmezlikten gelerek söz söylemeye ....................................................denir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Rakı suyla kavgalı, kadeh masaya şaşı</a:t>
            </a:r>
            <a:b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Şaşı bakıyor yerdeki fotoğraf duvardakine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3.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 İnsan dışındaki varlıklara insana özgü nitelikler yakıştırmaya..................................................denir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Gül yağını </a:t>
            </a: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cs typeface="Arial" pitchFamily="34" charset="0"/>
              </a:rPr>
              <a:t>eller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sürünür, çatlasa bülbül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4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cs typeface="Arial" pitchFamily="34" charset="0"/>
              </a:rPr>
              <a:t>.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Bir sözü yakın ve uzak  gerçek anlamını düşündürecek biçimde kullanmaya...............denir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.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620688"/>
            <a:ext cx="7848872" cy="56323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  <a:t>Gez kırık, göz eksik, arpacık öğütüldü</a:t>
            </a:r>
            <a:br>
              <a:rPr lang="tr-TR" sz="2400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</a:br>
            <a:r>
              <a:rPr lang="tr-TR" sz="2400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  <a:t>Parçalara ayrıldı nişan aldığım tüfek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5.</a:t>
            </a:r>
            <a:r>
              <a:rPr lang="tr-TR" sz="2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Anlamca birbiriyle ilgili, birbirini düşündürebilen sözleri bir arada kullanmaya ................ denir</a:t>
            </a:r>
            <a:r>
              <a:rPr lang="tr-TR" sz="2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solidFill>
                  <a:srgbClr val="515151"/>
                </a:solidFill>
                <a:latin typeface="Arial" pitchFamily="34" charset="0"/>
                <a:cs typeface="Arial" pitchFamily="34" charset="0"/>
              </a:rPr>
              <a:t>İçimize </a:t>
            </a:r>
            <a:r>
              <a:rPr lang="tr-TR" sz="2400" dirty="0" smtClean="0">
                <a:solidFill>
                  <a:srgbClr val="515151"/>
                </a:solidFill>
                <a:latin typeface="Arial" pitchFamily="34" charset="0"/>
                <a:cs typeface="Arial" pitchFamily="34" charset="0"/>
              </a:rPr>
              <a:t>uğrar diye çalkalanıp beklediğimiz ta .</a:t>
            </a:r>
            <a:br>
              <a:rPr lang="tr-TR" sz="2400" dirty="0" smtClean="0">
                <a:solidFill>
                  <a:srgbClr val="515151"/>
                </a:solidFill>
                <a:latin typeface="Arial" pitchFamily="34" charset="0"/>
                <a:cs typeface="Arial" pitchFamily="34" charset="0"/>
              </a:rPr>
            </a:br>
            <a:r>
              <a:rPr lang="tr-TR" sz="2400" dirty="0" smtClean="0">
                <a:solidFill>
                  <a:srgbClr val="515151"/>
                </a:solidFill>
                <a:latin typeface="Arial" pitchFamily="34" charset="0"/>
                <a:cs typeface="Arial" pitchFamily="34" charset="0"/>
              </a:rPr>
              <a:t>Nuh’un çiçek gemisi deniz dağında şimdi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Söz arasında tarihsel bir olaya, kişiliğe işaret etme sanatına.............................denir</a:t>
            </a: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Yandım yanım ah ki ne yandım</a:t>
            </a:r>
            <a:b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Bana yeniden şarkılar söyleten kadın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</a:t>
            </a:r>
            <a:r>
              <a:rPr lang="tr-T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Bir sözü hem gerçek, hem mecaz anlamını düşündürecek biçimde kullanmaya........................ denir. 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11560" y="260648"/>
            <a:ext cx="770485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1.AŞAĞIDAKİ ŞİİRLERİN NAZIM BİRİMLERİNİ YAZINIZ</a:t>
            </a:r>
            <a:r>
              <a:rPr lang="tr-TR" sz="2000" dirty="0" smtClean="0"/>
              <a:t>.(2x5)</a:t>
            </a:r>
            <a:endParaRPr lang="tr-TR" sz="2000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95536" y="836713"/>
          <a:ext cx="7920880" cy="515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0680"/>
                <a:gridCol w="1800200"/>
              </a:tblGrid>
              <a:tr h="134332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Fırtınayı andıran orkestra sesleri </a:t>
                      </a:r>
                    </a:p>
                    <a:p>
                      <a:r>
                        <a:rPr lang="tr-TR" sz="2000" dirty="0" smtClean="0"/>
                        <a:t>Bir ürperiş getirir senin sinirlerine, </a:t>
                      </a:r>
                    </a:p>
                    <a:p>
                      <a:r>
                        <a:rPr lang="tr-TR" sz="2000" dirty="0" smtClean="0"/>
                        <a:t>Istırap çekenlerin acıklı nefesleri </a:t>
                      </a:r>
                    </a:p>
                    <a:p>
                      <a:r>
                        <a:rPr lang="tr-TR" sz="2000" dirty="0" smtClean="0"/>
                        <a:t>Bizde geçer en yanık bir musiki yerine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2333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Gel derse Fuzulî ki güzellerde vefa var. </a:t>
                      </a:r>
                    </a:p>
                    <a:p>
                      <a:r>
                        <a:rPr lang="tr-TR" sz="2000" dirty="0" smtClean="0"/>
                        <a:t>Aldanma ki şair sözü elbette yalandır.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63325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.İstanbul'u dinliyorum, gözlerim kapalı</a:t>
                      </a:r>
                    </a:p>
                    <a:p>
                      <a:r>
                        <a:rPr lang="tr-TR" sz="2000" dirty="0" smtClean="0"/>
                        <a:t> Önce hafiften bir rüzgâr esiyor;</a:t>
                      </a:r>
                    </a:p>
                    <a:p>
                      <a:r>
                        <a:rPr lang="tr-TR" sz="2000" dirty="0" smtClean="0"/>
                        <a:t> Yavaş yavaş sallanıyor</a:t>
                      </a:r>
                    </a:p>
                    <a:p>
                      <a:r>
                        <a:rPr lang="tr-TR" sz="2000" dirty="0" smtClean="0"/>
                        <a:t> Yapraklar, ağaçlarda;</a:t>
                      </a:r>
                    </a:p>
                    <a:p>
                      <a:r>
                        <a:rPr lang="tr-TR" sz="2000" dirty="0" smtClean="0"/>
                        <a:t> Uzaklarda, çok uzaklarda,</a:t>
                      </a:r>
                    </a:p>
                    <a:p>
                      <a:r>
                        <a:rPr lang="tr-TR" sz="2000" dirty="0" smtClean="0"/>
                        <a:t> Sucuların hiç durmayan çıngırakları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1907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Fark eylemeyen cevheri sarraf değildir.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1907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.Mavi bir gölge uçtu pencereden Baktım avare bir küçük kelebek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95536" y="692696"/>
            <a:ext cx="8748464" cy="56323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Aşağıdaki cümlelerde verilen şiirden hareketle boş yerlere uygun terimler yazınız.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Ah İstanbul, İstanbul olalı</a:t>
            </a:r>
            <a:b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</a:b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Görmedi böyle keder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1.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 Bir kavramı benzetme amacı gütmeden, başka bir kavram yerine kullanmaya..........................mecazı </a:t>
            </a:r>
            <a:r>
              <a:rPr lang="tr-TR" b="1" dirty="0" err="1" smtClean="0">
                <a:solidFill>
                  <a:srgbClr val="000000"/>
                </a:solidFill>
                <a:latin typeface="inherit"/>
                <a:cs typeface="Arial" pitchFamily="34" charset="0"/>
              </a:rPr>
              <a:t>mürsel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..........denir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Hak güneşi midir karşımda batan</a:t>
            </a:r>
            <a:b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</a:b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Sen mısın sen mısın ey garip vatan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2.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 Bilinen bir olayı, söyleyişte bir anlam inceliği yaratmak için, bilmezlikten gelerek söz söylemeye .................</a:t>
            </a:r>
            <a:r>
              <a:rPr lang="tr-TR" b="1" dirty="0" err="1" smtClean="0">
                <a:solidFill>
                  <a:srgbClr val="000000"/>
                </a:solidFill>
                <a:latin typeface="inherit"/>
                <a:cs typeface="Arial" pitchFamily="34" charset="0"/>
              </a:rPr>
              <a:t>tecahüli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 arif.........denir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Rakı suyla kavgalı, kadeh masaya şaşı</a:t>
            </a:r>
            <a:b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</a:b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Şaşı bakıyor yerdeki fotoğraf duvardakine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3.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 İnsan dışındaki varlıklara insana özgü nitelikler yakıştırmaya...............................teşhis..........denir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Gül yağını </a:t>
            </a:r>
            <a:r>
              <a:rPr lang="tr-TR" b="1" dirty="0" smtClean="0">
                <a:solidFill>
                  <a:srgbClr val="000000"/>
                </a:solidFill>
                <a:latin typeface="inherit"/>
                <a:cs typeface="Arial" pitchFamily="34" charset="0"/>
              </a:rPr>
              <a:t>eller</a:t>
            </a: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sürünür, çatlasa bülbül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4</a:t>
            </a:r>
            <a:r>
              <a:rPr lang="tr-TR" dirty="0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.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Bir sözü yakın ve uzak  gerçek anlamını düşündürecek biçimde kullanmaya..........tevriye.....denir</a:t>
            </a:r>
            <a:r>
              <a:rPr lang="tr-TR" b="1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.</a:t>
            </a:r>
            <a:endParaRPr lang="tr-TR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423580"/>
            <a:ext cx="8352928" cy="38779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b="0" i="0" u="none" strike="noStrike" cap="none" normalizeH="0" baseline="0" dirty="0" err="1" smtClean="0">
                <a:ln>
                  <a:noFill/>
                </a:ln>
                <a:solidFill>
                  <a:srgbClr val="515151"/>
                </a:solidFill>
                <a:effectLst/>
                <a:latin typeface="inherit"/>
                <a:cs typeface="Arial" pitchFamily="34" charset="0"/>
              </a:rPr>
              <a:t>İ</a:t>
            </a:r>
            <a:r>
              <a:rPr lang="tr-TR" dirty="0" err="1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  <a:t>Gez</a:t>
            </a:r>
            <a:r>
              <a:rPr lang="tr-TR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  <a:t> kırık, göz eksik, arpacık öğütüldü</a:t>
            </a:r>
            <a:br>
              <a:rPr lang="tr-TR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</a:br>
            <a:r>
              <a:rPr lang="tr-TR" dirty="0" smtClean="0">
                <a:solidFill>
                  <a:srgbClr val="515151"/>
                </a:solidFill>
                <a:latin typeface="Verdana" pitchFamily="34" charset="0"/>
                <a:cs typeface="Arial" pitchFamily="34" charset="0"/>
              </a:rPr>
              <a:t>Parçalara ayrıldı nişan aldığım tüfek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FF0000"/>
                </a:solidFill>
                <a:latin typeface="inherit"/>
                <a:cs typeface="Arial" pitchFamily="34" charset="0"/>
              </a:rPr>
              <a:t>5.</a:t>
            </a: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Anlamca birbiriyle ilgili, birbirini düşündürebilen sözleri bir arada kullanmaya .......</a:t>
            </a:r>
            <a:r>
              <a:rPr lang="tr-TR" dirty="0" err="1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tenesüp</a:t>
            </a:r>
            <a:r>
              <a:rPr lang="tr-TR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......... denir.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rgbClr val="515151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dirty="0" smtClean="0">
                <a:solidFill>
                  <a:srgbClr val="515151"/>
                </a:solidFill>
                <a:latin typeface="inherit"/>
                <a:cs typeface="Arial" pitchFamily="34" charset="0"/>
              </a:rPr>
              <a:t>İ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515151"/>
                </a:solidFill>
                <a:effectLst/>
                <a:latin typeface="inherit"/>
                <a:cs typeface="Arial" pitchFamily="34" charset="0"/>
              </a:rPr>
              <a:t>çimize uğrar diye çalkalanıp beklediğimiz ta .</a:t>
            </a:r>
            <a:b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515151"/>
                </a:solidFill>
                <a:effectLst/>
                <a:latin typeface="inherit"/>
                <a:cs typeface="Arial" pitchFamily="34" charset="0"/>
              </a:rPr>
            </a:b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515151"/>
                </a:solidFill>
                <a:effectLst/>
                <a:latin typeface="inherit"/>
                <a:cs typeface="Arial" pitchFamily="34" charset="0"/>
              </a:rPr>
              <a:t>Nuh’un çiçek gemisi deniz dağında şimdi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6.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Söz arasında tarihsel bir olaya, kişiliğe işaret etme sanatına.......................telmih......denir.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Yandım yanım ah ki ne yandım</a:t>
            </a:r>
            <a:b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Bana yeniden şarkılar söyleten kadın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itchFamily="34" charset="0"/>
              </a:rPr>
              <a:t>7.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Bir sözü hem gerçek, hem mecaz anlamını düşündürecek biçimde kullanmaya...........kinaye........ denir. </a:t>
            </a:r>
            <a:endPara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539552" y="1397000"/>
          <a:ext cx="7344815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  <a:gridCol w="2160239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Edebi Gelenek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Garibim bu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gülşende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Baykuşlar ötüşende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Gariplik ne çetinmiş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Baş yastığa düşende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Dilberin işi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itâb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nâz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olur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Çeşmi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câdû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gamzesi gammaz olur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 gönül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sabr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tahammül kıl ana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Yâra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erişmek işi az az olur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güzel, enseyi geçmesi saçların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Alnımızda bitmesi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güzel insan yüzü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Elmacık kemiği ve on parmak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 dünyamız, bütün bu mevsimler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 İstanbul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Dikdörtgen"/>
          <p:cNvSpPr/>
          <p:nvPr/>
        </p:nvSpPr>
        <p:spPr>
          <a:xfrm>
            <a:off x="1043608" y="476672"/>
            <a:ext cx="7344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Aşağıdaki şiirlerin hangi geleneğe bağlı olduğunu yazınız</a:t>
            </a:r>
            <a:r>
              <a:rPr lang="tr-TR" b="1" dirty="0" smtClean="0"/>
              <a:t>.(3+3+4)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55576" y="620689"/>
            <a:ext cx="6102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Aşağıdaki şiirlerin hangi geleneğe bağlı olduğunu yazınız.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755577" y="1397000"/>
          <a:ext cx="792088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59"/>
                <a:gridCol w="2880321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Garibim bu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gülşende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Baykuşlar ötüşende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Gariplik ne çetinmiş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Baş yastığa düşende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Halk edebiyatı geleneği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Dilberin işi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itâb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nâz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olur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Çeşmi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câdû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gamzesi gammaz olur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 gönül </a:t>
                      </a: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sabr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tahammül kıl ana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Yâra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erişmek işi az az olur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Divan edebiyatı geleneği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güzel, enseyi geçmesi saçların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Alnımızda bitmesi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güzel insan yüzü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Elmacık kemiği ve on parmak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 dünyamız, bütün bu mevsimler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 İstanbul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mtClean="0"/>
                        <a:t>Serbest</a:t>
                      </a:r>
                      <a:r>
                        <a:rPr lang="tr-TR" baseline="0" smtClean="0"/>
                        <a:t> şiir </a:t>
                      </a:r>
                      <a:r>
                        <a:rPr lang="tr-TR" smtClean="0"/>
                        <a:t>geleneği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467544" y="791682"/>
          <a:ext cx="8136904" cy="5919026"/>
        </p:xfrm>
        <a:graphic>
          <a:graphicData uri="http://schemas.openxmlformats.org/drawingml/2006/table">
            <a:tbl>
              <a:tblPr/>
              <a:tblGrid>
                <a:gridCol w="6257994"/>
                <a:gridCol w="1878910"/>
              </a:tblGrid>
              <a:tr h="268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Modern şiir türü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1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Cemre düşmüş, çayır çimen yürümüş,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Koyakları, bir boz duman bürümüş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Gün vurmuş, yamacın karı erimiş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Salmış sürüleri, çayıra çoban   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1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damla yaş gibi sıcacık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Bakışlarında eylül bahçeleri…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gül gibi topluyorum usulca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Uykusuz geceleri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1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Atıldı Mehmetçik, büyüyü bozdu,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düşman süngüsüne, göğsünden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Bu şehadetle kayalar yarıldı sanki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Dipçik gürültüsünden.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13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Bak saldım Koyun ile kuzuyu düz ovaya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Yıllarca koşturdum oraya buraya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derman bulamadım, kalbimdeki yaraya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Yârim gelseydi, derman olurdu bu yaraya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87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Kulak ver sözüme dinle vatandaş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Uyma laklak edip gülüşenlere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Meşgul eder seni işinden eyler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Karışırsın tembel perişanlara</a:t>
                      </a: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Dikdörtgen"/>
          <p:cNvSpPr/>
          <p:nvPr/>
        </p:nvSpPr>
        <p:spPr>
          <a:xfrm>
            <a:off x="755577" y="188640"/>
            <a:ext cx="5507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Aşağıdaki  şiirlerin türünü </a:t>
            </a:r>
            <a:r>
              <a:rPr lang="tr-TR" sz="2400" b="1" smtClean="0">
                <a:latin typeface="Times New Roman" pitchFamily="18" charset="0"/>
                <a:cs typeface="Times New Roman" pitchFamily="18" charset="0"/>
              </a:rPr>
              <a:t>yazınız</a:t>
            </a:r>
            <a:r>
              <a:rPr lang="tr-TR" b="1" smtClean="0"/>
              <a:t>.(2x5)</a:t>
            </a:r>
            <a:endParaRPr lang="tr-TR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539552" y="692695"/>
          <a:ext cx="8136904" cy="6023837"/>
        </p:xfrm>
        <a:graphic>
          <a:graphicData uri="http://schemas.openxmlformats.org/drawingml/2006/table">
            <a:tbl>
              <a:tblPr/>
              <a:tblGrid>
                <a:gridCol w="6257994"/>
                <a:gridCol w="1878910"/>
              </a:tblGrid>
              <a:tr h="261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Modern şiir türü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23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Cemre düşmüş, çayır çimen yürümüş,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Koyakları, bir boz duman bürümüş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Gün vurmuş, yamacın karı erimiş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Salmış sürüleri, çayıra çoban   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Pastoral şiir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4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damla yaş gibi sıcacık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Bakışlarında eylül bahçeleri…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gül gibi topluyorum usulca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Uykusuz geceleri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Lirik Şiir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4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Atıldı Mehmetçik, büyüyü bozdu,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düşman süngüsüne, göğsünden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Bu şehadetle kayalar yarıldı sanki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Dipçik gürültüsünden.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Epik Şiir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34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Bak saldım Koyun ile kuzuyu düz ovaya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Yıllarca koşturdum oraya buraya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Bir derman bulamadım, kalbimdeki yaraya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Yârim gelseydi, derman olurdu bu yaraya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Pastoral şiir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56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Kulak ver sözüme dinle vatandaş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Uyma laklak edip gülüşenlere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Meşgul eder seni işinden eyler</a:t>
                      </a:r>
                      <a:b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Karışırsın tembel perişanlara</a:t>
                      </a: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Didaktik Şiir</a:t>
                      </a:r>
                      <a:endParaRPr lang="tr-TR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Dikdörtgen"/>
          <p:cNvSpPr/>
          <p:nvPr/>
        </p:nvSpPr>
        <p:spPr>
          <a:xfrm>
            <a:off x="395536" y="188640"/>
            <a:ext cx="5026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/>
              <a:t>Aşağıdaki  </a:t>
            </a:r>
            <a:r>
              <a:rPr lang="tr-TR" sz="2400" b="1" dirty="0" smtClean="0"/>
              <a:t>şiirlerin türünü yazınız.</a:t>
            </a:r>
            <a:endParaRPr lang="tr-T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611560" y="620689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1.AŞAĞIDAKİ ŞİİRLERİN NAZIM BİRİMLERİNİ </a:t>
            </a:r>
            <a:r>
              <a:rPr lang="tr-TR" sz="2000" dirty="0" smtClean="0"/>
              <a:t>YAZINIZ</a:t>
            </a:r>
            <a:r>
              <a:rPr lang="tr-TR" sz="2000" dirty="0" smtClean="0"/>
              <a:t>.(</a:t>
            </a:r>
            <a:r>
              <a:rPr lang="tr-TR" sz="2000" dirty="0" smtClean="0"/>
              <a:t>2x5)</a:t>
            </a:r>
          </a:p>
          <a:p>
            <a:endParaRPr lang="tr-TR" sz="2000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467544" y="1397000"/>
          <a:ext cx="7488832" cy="515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6824"/>
                <a:gridCol w="1702008"/>
              </a:tblGrid>
              <a:tr h="134332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Fırtınayı andıran orkestra sesleri </a:t>
                      </a:r>
                    </a:p>
                    <a:p>
                      <a:r>
                        <a:rPr lang="tr-TR" sz="2000" dirty="0" smtClean="0"/>
                        <a:t>Bir ürperiş getirir senin sinirlerine, </a:t>
                      </a:r>
                    </a:p>
                    <a:p>
                      <a:r>
                        <a:rPr lang="tr-TR" sz="2000" dirty="0" smtClean="0"/>
                        <a:t>Istırap çekenlerin acıklı nefesleri </a:t>
                      </a:r>
                    </a:p>
                    <a:p>
                      <a:r>
                        <a:rPr lang="tr-TR" sz="2000" dirty="0" smtClean="0"/>
                        <a:t>Bizde geçer en yanık bir musiki yerine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DÖRTLÜK</a:t>
                      </a:r>
                      <a:endParaRPr lang="tr-TR" dirty="0"/>
                    </a:p>
                  </a:txBody>
                  <a:tcPr/>
                </a:tc>
              </a:tr>
              <a:tr h="72333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Gel derse Fuzulî ki güzellerde vefa var. </a:t>
                      </a:r>
                    </a:p>
                    <a:p>
                      <a:r>
                        <a:rPr lang="tr-TR" sz="2000" dirty="0" smtClean="0"/>
                        <a:t>Aldanma ki şair sözü elbette yalandır.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BEYİT</a:t>
                      </a:r>
                      <a:endParaRPr lang="tr-TR" dirty="0"/>
                    </a:p>
                  </a:txBody>
                  <a:tcPr/>
                </a:tc>
              </a:tr>
              <a:tr h="1963325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.İstanbul'u dinliyorum, gözlerim kapalı</a:t>
                      </a:r>
                    </a:p>
                    <a:p>
                      <a:r>
                        <a:rPr lang="tr-TR" sz="2000" dirty="0" smtClean="0"/>
                        <a:t> Önce hafiften bir rüzgâr esiyor;</a:t>
                      </a:r>
                    </a:p>
                    <a:p>
                      <a:r>
                        <a:rPr lang="tr-TR" sz="2000" dirty="0" smtClean="0"/>
                        <a:t> Yavaş yavaş sallanıyor</a:t>
                      </a:r>
                    </a:p>
                    <a:p>
                      <a:r>
                        <a:rPr lang="tr-TR" sz="2000" dirty="0" smtClean="0"/>
                        <a:t> Yapraklar, ağaçlarda;</a:t>
                      </a:r>
                    </a:p>
                    <a:p>
                      <a:r>
                        <a:rPr lang="tr-TR" sz="2000" dirty="0" smtClean="0"/>
                        <a:t> Uzaklarda, çok uzaklarda,</a:t>
                      </a:r>
                    </a:p>
                    <a:p>
                      <a:r>
                        <a:rPr lang="tr-TR" sz="2000" dirty="0" smtClean="0"/>
                        <a:t> Sucuların hiç durmayan çıngırakları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BENT</a:t>
                      </a:r>
                      <a:endParaRPr lang="tr-TR" dirty="0"/>
                    </a:p>
                  </a:txBody>
                  <a:tcPr/>
                </a:tc>
              </a:tr>
              <a:tr h="41907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Fark eylemeyen cevheri sarraf değildir.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MISRA-DİZE</a:t>
                      </a:r>
                      <a:endParaRPr lang="tr-TR" dirty="0"/>
                    </a:p>
                  </a:txBody>
                  <a:tcPr/>
                </a:tc>
              </a:tr>
              <a:tr h="419072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.Mavi bir gölge uçtu pencereden</a:t>
                      </a:r>
                    </a:p>
                    <a:p>
                      <a:r>
                        <a:rPr lang="tr-TR" sz="2000" dirty="0" smtClean="0"/>
                        <a:t> Baktım avare bir küçük kelebek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908720"/>
            <a:ext cx="8280920" cy="53245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1.Güzelleme, koçaklama , ağıt …………………..edebiyatı nazım türleridir.</a:t>
            </a:r>
          </a:p>
          <a:p>
            <a:r>
              <a:rPr lang="tr-TR" sz="2000" dirty="0" smtClean="0"/>
              <a:t> 2.Bir şiirin nazım birimi, ölçüsü ve uyak örgüsü ……………………. oluşturur; …………….. ise şiirin işlediği konuya göre aldığı isimdir.</a:t>
            </a:r>
          </a:p>
          <a:p>
            <a:r>
              <a:rPr lang="tr-TR" sz="2000" dirty="0" smtClean="0"/>
              <a:t> 3.Şiirde konuşan, şairin sesini ve söyleyişini emanet ettiği kişi ya da varlığa ………………… denir.</a:t>
            </a:r>
          </a:p>
          <a:p>
            <a:r>
              <a:rPr lang="tr-TR" sz="2000" dirty="0" smtClean="0"/>
              <a:t> 4.Divan şairlerinin şiirlerinde kullandığı takma ada ………………….. denir.</a:t>
            </a:r>
          </a:p>
          <a:p>
            <a:r>
              <a:rPr lang="tr-TR" sz="2000" dirty="0" smtClean="0"/>
              <a:t> 5.Şiirin bütününü oluşturan dizelerin kümeleniş biçimine …………………..denir. 6.“Şakaklarıma kar mı yağdı ne var?” dizesinde “a” ünlüsünün sık tekrarlanmasıyla……………….yapılmıştır.</a:t>
            </a:r>
          </a:p>
          <a:p>
            <a:r>
              <a:rPr lang="tr-TR" sz="2000" dirty="0" smtClean="0"/>
              <a:t> 7.“Sokaktayım, kimsesiz bir sokak ortasında” dizesinde “k” ve “s” ünsüzlerinin sık tekrarlanmasıyla ………………………yapılmıştır. </a:t>
            </a:r>
          </a:p>
          <a:p>
            <a:r>
              <a:rPr lang="tr-TR" sz="2000" dirty="0" smtClean="0"/>
              <a:t>8.Dizelerdeki hece sayılarının eşitliğine dayanan ölçüye ………............... denir. Türk şiirinde en eski devirlerden beri kullanılagelen millî ölçüdür. </a:t>
            </a:r>
          </a:p>
          <a:p>
            <a:r>
              <a:rPr lang="tr-TR" sz="2000" dirty="0" smtClean="0"/>
              <a:t>9.Hece ölçüsüyle yazılmış şiirlerde ölçü kalıpları içindeki durma yerlerine …………………….. adı verilir. </a:t>
            </a:r>
          </a:p>
          <a:p>
            <a:r>
              <a:rPr lang="tr-TR" sz="2000" dirty="0" smtClean="0"/>
              <a:t>10.Dizelerdeki hecelerin açık (kısa) ve kapalı (uzun) oluşlarına dayanan ölçüye …………………. adı verilir .</a:t>
            </a:r>
            <a:endParaRPr lang="tr-TR" sz="2000" dirty="0"/>
          </a:p>
        </p:txBody>
      </p:sp>
      <p:sp>
        <p:nvSpPr>
          <p:cNvPr id="3" name="2 Dikdörtgen"/>
          <p:cNvSpPr/>
          <p:nvPr/>
        </p:nvSpPr>
        <p:spPr>
          <a:xfrm>
            <a:off x="539552" y="188641"/>
            <a:ext cx="813690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2.AŞAĞIDAKİ CÜMLELERİ UYGUN İFADELERLE TAMAMLAYINIZ</a:t>
            </a:r>
            <a:endParaRPr lang="tr-T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611560" y="1052735"/>
            <a:ext cx="8064896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1.Güzelleme, koçaklama , ağıt ….HALK.……..edebiyatı nazım türleridir.</a:t>
            </a:r>
          </a:p>
          <a:p>
            <a:r>
              <a:rPr lang="tr-TR" sz="2000" dirty="0" smtClean="0"/>
              <a:t> 2.Bir şiirin nazım birimi, ölçüsü ve uyak örgüsü …NAZIM BİÇİMİNİ……. oluşturur; …NAZIM TÜRÜ….. ise şiirin işlediği konuya göre aldığı isimdir.</a:t>
            </a:r>
          </a:p>
          <a:p>
            <a:r>
              <a:rPr lang="tr-TR" sz="2000" dirty="0" smtClean="0"/>
              <a:t> 3.Şiirde konuşan, şairin sesini ve söyleyişini emanet ettiği kişi ya da varlığa ….SÖYLEYİCİ…… denir.</a:t>
            </a:r>
          </a:p>
          <a:p>
            <a:r>
              <a:rPr lang="tr-TR" sz="2000" dirty="0" smtClean="0"/>
              <a:t> 4.Divan şairlerinin şiirlerinde kullandığı takma ada ……MAHLAS……….. denir.</a:t>
            </a:r>
          </a:p>
          <a:p>
            <a:r>
              <a:rPr lang="tr-TR" sz="2000" dirty="0" smtClean="0"/>
              <a:t> 5.Şiirin bütününü oluşturan dizelerin kümeleniş biçimine …NAZIM BİRİMİ..denir.</a:t>
            </a:r>
          </a:p>
          <a:p>
            <a:r>
              <a:rPr lang="tr-TR" sz="2000" dirty="0" smtClean="0"/>
              <a:t> 6.“Şakaklarıma kar mı yağdı ne var?” dizesinde “a” ünlüsünün sık tekrarlanmasıyla……………ASONANS….yapılmıştır.</a:t>
            </a:r>
          </a:p>
          <a:p>
            <a:r>
              <a:rPr lang="tr-TR" sz="2000" dirty="0" smtClean="0"/>
              <a:t> 7.“Sokaktayım, kimsesiz bir sokak ortasında” dizesinde “k” ve “s” ünsüzlerinin sık tekrarlanmasıyla …ALİTERASYON…yapılmıştır. </a:t>
            </a:r>
          </a:p>
          <a:p>
            <a:r>
              <a:rPr lang="tr-TR" sz="2000" dirty="0" smtClean="0"/>
              <a:t>8.Dizelerdeki hece sayılarının eşitliğine dayanan ölçüye . HECE ÖLÇÜSÜ... denir. Türk şiirinde en eski devirlerden beri kullanılagelen millî ölçüdür. </a:t>
            </a:r>
          </a:p>
          <a:p>
            <a:r>
              <a:rPr lang="tr-TR" sz="2000" dirty="0" smtClean="0"/>
              <a:t>9.Hece ölçüsüyle yazılmış şiirlerde ölçü kalıpları içindeki durma yerlerine …DURAK…….. adı verilir. </a:t>
            </a:r>
          </a:p>
          <a:p>
            <a:r>
              <a:rPr lang="tr-TR" sz="2000" dirty="0" smtClean="0"/>
              <a:t>10.Dizelerdeki hecelerin açık (kısa) ve kapalı (uzun) oluşlarına dayanan ölçüye ……ARUZ ÖLÇÜSÜ……. adı verilir .</a:t>
            </a:r>
            <a:endParaRPr lang="tr-TR" sz="2000" dirty="0"/>
          </a:p>
        </p:txBody>
      </p:sp>
      <p:sp>
        <p:nvSpPr>
          <p:cNvPr id="4" name="3 Dikdörtgen"/>
          <p:cNvSpPr/>
          <p:nvPr/>
        </p:nvSpPr>
        <p:spPr>
          <a:xfrm>
            <a:off x="539552" y="404665"/>
            <a:ext cx="813690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2.AŞAĞIDAKİ CÜMLELERİ UYGUN İFADELERLE TAMAMLAYINIZ</a:t>
            </a:r>
            <a:endParaRPr lang="tr-T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548681"/>
            <a:ext cx="813690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3.AŞAĞIDAKİ MISRALARDA BULUNAN REDİF VE KAFİYELERİ </a:t>
            </a:r>
            <a:r>
              <a:rPr lang="tr-TR" sz="2000" dirty="0" smtClean="0"/>
              <a:t>BULUNUZ. </a:t>
            </a:r>
            <a:r>
              <a:rPr lang="tr-TR" sz="2000" dirty="0" smtClean="0"/>
              <a:t>(</a:t>
            </a:r>
            <a:r>
              <a:rPr lang="tr-TR" sz="2000" dirty="0" smtClean="0"/>
              <a:t>2x5)</a:t>
            </a:r>
          </a:p>
          <a:p>
            <a:endParaRPr lang="tr-TR" sz="2000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539553" y="1397000"/>
          <a:ext cx="7920879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79"/>
                <a:gridCol w="1512168"/>
                <a:gridCol w="2088232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</a:rPr>
                        <a:t>KAfiye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Redif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.Selam olsun karanfilin alına </a:t>
                      </a:r>
                    </a:p>
                    <a:p>
                      <a:r>
                        <a:rPr lang="tr-TR" dirty="0" smtClean="0"/>
                        <a:t>Selam, tomurcuklu defne dalına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 gün gelsin şöyle bir yarış olsun da gör Dünyayı hele sen bir barış olsun da gör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.Değirmen değirmen, beni de öğüt </a:t>
                      </a:r>
                    </a:p>
                    <a:p>
                      <a:r>
                        <a:rPr lang="tr-TR" dirty="0" smtClean="0"/>
                        <a:t>Ben meyvesiz ağaç, yürüyen söğüt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hoştur kırlarda yazın uyumak 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Bulutlar ufukta beyaz bir yumak 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Dönülmez akşamın ufkundayız vakit çok geç </a:t>
                      </a:r>
                    </a:p>
                    <a:p>
                      <a:pPr fontAlgn="base"/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 son fasıldır ey ömrüm nasıl geçersen geç 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755576" y="332657"/>
            <a:ext cx="799288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sz="2000" dirty="0" smtClean="0"/>
              <a:t>3.AŞAĞIDAKİ MISRALARDA BULUNAN REDİF VE KAFİYELERİ BULUNUZ</a:t>
            </a:r>
            <a:r>
              <a:rPr lang="tr-TR" sz="2000" dirty="0" smtClean="0"/>
              <a:t>. (2x5)</a:t>
            </a:r>
            <a:endParaRPr lang="tr-TR" sz="2000" dirty="0"/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395537" y="1397000"/>
          <a:ext cx="8136904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5"/>
                <a:gridCol w="1527225"/>
                <a:gridCol w="2145184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tx1"/>
                          </a:solidFill>
                        </a:rPr>
                        <a:t>KAfiye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tx1"/>
                          </a:solidFill>
                        </a:rPr>
                        <a:t>Redif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.Selam olsun karanfilin alına </a:t>
                      </a:r>
                    </a:p>
                    <a:p>
                      <a:r>
                        <a:rPr lang="tr-TR" dirty="0" smtClean="0"/>
                        <a:t>Selam, tomurcuklu defne dalına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-al tam uyak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r-TR" sz="18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ına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 gün gelsin şöyle bir yarış olsun da gör Dünyayı hele sen bir barış olsun da gör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-arış zengin uyak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olsun da gör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.Değirmen değirmen, beni de öğüt </a:t>
                      </a:r>
                    </a:p>
                    <a:p>
                      <a:r>
                        <a:rPr lang="tr-TR" dirty="0" smtClean="0"/>
                        <a:t>Ben meyvesiz ağaç, yürüyen söğüt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öğüt tunç uyak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yok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 hoştur kırlarda yazın uyumak </a:t>
                      </a:r>
                      <a:r>
                        <a:rPr lang="tr-TR" dirty="0" smtClean="0"/>
                        <a:t/>
                      </a:r>
                      <a:br>
                        <a:rPr lang="tr-TR" dirty="0" smtClean="0"/>
                      </a:b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Bulutlar ufukta beyaz bir yumak 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yumak tunç kafiye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Dönülmez akşamın ufkundayız vakit çok geç </a:t>
                      </a:r>
                    </a:p>
                    <a:p>
                      <a:pPr fontAlgn="base"/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 son fasıldır ey ömrüm nasıl geçersen geç 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geç cinaslı uyak.. yazılışları aynı anlamları farklı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yok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0" y="1397000"/>
          <a:ext cx="9143999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874"/>
                <a:gridCol w="501442"/>
                <a:gridCol w="1097719"/>
                <a:gridCol w="764234"/>
                <a:gridCol w="972661"/>
                <a:gridCol w="694758"/>
                <a:gridCol w="833710"/>
                <a:gridCol w="813596"/>
                <a:gridCol w="811159"/>
                <a:gridCol w="737423"/>
                <a:gridCol w="73742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Türk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Gazel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Serbest </a:t>
                      </a:r>
                      <a:r>
                        <a:rPr lang="tr-TR" dirty="0" smtClean="0"/>
                        <a:t>Müstezat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Türkü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tr-TR" dirty="0" smtClean="0"/>
                        <a:t>Mesnevi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Mâni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tr-TR" dirty="0" smtClean="0"/>
                        <a:t>Kaside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tr-TR" dirty="0" err="1" smtClean="0"/>
                        <a:t>Triyole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Şarkı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Ninni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Divan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Halk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Batı Etkisindeki Türk Şiiri Nazım biçimleri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Dikdörtgen"/>
          <p:cNvSpPr/>
          <p:nvPr/>
        </p:nvSpPr>
        <p:spPr>
          <a:xfrm>
            <a:off x="755576" y="548681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4.AŞAĞIDAKİ NAZIM BİÇİMLERİNİ AİT OLDUKLARI GELENEĞE GÖRE TABLOYA </a:t>
            </a:r>
            <a:r>
              <a:rPr lang="tr-TR" dirty="0" smtClean="0"/>
              <a:t>İŞARETLEYİNİZ.10p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476673"/>
            <a:ext cx="813690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r-TR" dirty="0" smtClean="0"/>
              <a:t>4.AŞAĞIDAKİ NAZIM BİÇİMLERİNİ AİT OLDUKLARI GELENEĞE GÖRE TABLOYA İŞARETLEYİNİZ.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467545" y="1397000"/>
          <a:ext cx="8424938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091"/>
                <a:gridCol w="462010"/>
                <a:gridCol w="1011398"/>
                <a:gridCol w="704136"/>
                <a:gridCol w="896175"/>
                <a:gridCol w="640124"/>
                <a:gridCol w="768148"/>
                <a:gridCol w="749617"/>
                <a:gridCol w="747373"/>
                <a:gridCol w="679433"/>
                <a:gridCol w="67943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Türk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Gazel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Serbest Müstezat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Türkü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Mesnevi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Mâni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tr-TR" dirty="0" smtClean="0"/>
                        <a:t>Kaside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tr-TR" dirty="0" err="1" smtClean="0"/>
                        <a:t>Triyole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Şarkı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Ninni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Divan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√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Halk Şiiri Nazım Biçimleri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Batı Etkisindeki Türk Şiiri Nazım biçimleri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√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1648</Words>
  <Application>Microsoft Office PowerPoint</Application>
  <PresentationFormat>Ekran Gösterisi (4:3)</PresentationFormat>
  <Paragraphs>388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9. SINIF  ŞİİR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ayşe</dc:creator>
  <cp:lastModifiedBy>ayşe</cp:lastModifiedBy>
  <cp:revision>24</cp:revision>
  <dcterms:created xsi:type="dcterms:W3CDTF">2022-12-04T14:23:39Z</dcterms:created>
  <dcterms:modified xsi:type="dcterms:W3CDTF">2022-12-12T20:03:00Z</dcterms:modified>
</cp:coreProperties>
</file>