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29.jpg" ContentType="image/gif"/>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681" r:id="rId2"/>
    <p:sldId id="784" r:id="rId3"/>
    <p:sldId id="828" r:id="rId4"/>
    <p:sldId id="785" r:id="rId5"/>
    <p:sldId id="775" r:id="rId6"/>
    <p:sldId id="821" r:id="rId7"/>
    <p:sldId id="809" r:id="rId8"/>
    <p:sldId id="786" r:id="rId9"/>
    <p:sldId id="787" r:id="rId10"/>
    <p:sldId id="788" r:id="rId11"/>
    <p:sldId id="820" r:id="rId12"/>
    <p:sldId id="789" r:id="rId13"/>
    <p:sldId id="815" r:id="rId14"/>
    <p:sldId id="817" r:id="rId15"/>
    <p:sldId id="807" r:id="rId16"/>
    <p:sldId id="783" r:id="rId17"/>
    <p:sldId id="805" r:id="rId18"/>
    <p:sldId id="822" r:id="rId19"/>
    <p:sldId id="802" r:id="rId20"/>
    <p:sldId id="704" r:id="rId21"/>
    <p:sldId id="827" r:id="rId22"/>
    <p:sldId id="774" r:id="rId23"/>
    <p:sldId id="816" r:id="rId24"/>
    <p:sldId id="699" r:id="rId25"/>
    <p:sldId id="803" r:id="rId26"/>
    <p:sldId id="804" r:id="rId27"/>
    <p:sldId id="814" r:id="rId28"/>
    <p:sldId id="819" r:id="rId29"/>
    <p:sldId id="829" r:id="rId30"/>
    <p:sldId id="813" r:id="rId31"/>
    <p:sldId id="823" r:id="rId32"/>
    <p:sldId id="824" r:id="rId33"/>
    <p:sldId id="825" r:id="rId34"/>
    <p:sldId id="826" r:id="rId35"/>
    <p:sldId id="781" r:id="rId36"/>
    <p:sldId id="782" r:id="rId37"/>
    <p:sldId id="778" r:id="rId38"/>
    <p:sldId id="795" r:id="rId39"/>
    <p:sldId id="796" r:id="rId40"/>
    <p:sldId id="797" r:id="rId41"/>
    <p:sldId id="798" r:id="rId42"/>
    <p:sldId id="799" r:id="rId43"/>
    <p:sldId id="776" r:id="rId44"/>
    <p:sldId id="800" r:id="rId45"/>
    <p:sldId id="793" r:id="rId46"/>
    <p:sldId id="777" r:id="rId47"/>
    <p:sldId id="773" r:id="rId48"/>
    <p:sldId id="700" r:id="rId49"/>
    <p:sldId id="765" r:id="rId50"/>
    <p:sldId id="818" r:id="rId51"/>
    <p:sldId id="703" r:id="rId52"/>
    <p:sldId id="709" r:id="rId53"/>
    <p:sldId id="791" r:id="rId54"/>
    <p:sldId id="792" r:id="rId55"/>
    <p:sldId id="810" r:id="rId56"/>
    <p:sldId id="812" r:id="rId57"/>
    <p:sldId id="830" r:id="rId58"/>
  </p:sldIdLst>
  <p:sldSz cx="9144000" cy="6858000" type="screen4x3"/>
  <p:notesSz cx="9926638" cy="666908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9" autoAdjust="0"/>
    <p:restoredTop sz="89771" autoAdjust="0"/>
  </p:normalViewPr>
  <p:slideViewPr>
    <p:cSldViewPr>
      <p:cViewPr varScale="1">
        <p:scale>
          <a:sx n="68" d="100"/>
          <a:sy n="68" d="100"/>
        </p:scale>
        <p:origin x="1344"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1"/>
            <a:ext cx="4300519" cy="33382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623757" y="1"/>
            <a:ext cx="4300519" cy="333828"/>
          </a:xfrm>
          <a:prstGeom prst="rect">
            <a:avLst/>
          </a:prstGeom>
        </p:spPr>
        <p:txBody>
          <a:bodyPr vert="horz" lIns="91440" tIns="45720" rIns="91440" bIns="45720" rtlCol="0"/>
          <a:lstStyle>
            <a:lvl1pPr algn="r">
              <a:defRPr sz="1200"/>
            </a:lvl1pPr>
          </a:lstStyle>
          <a:p>
            <a:fld id="{378E35F5-4E2E-4703-9374-6D73E67189CF}" type="datetimeFigureOut">
              <a:rPr lang="tr-TR" smtClean="0"/>
              <a:t>5.4.2020</a:t>
            </a:fld>
            <a:endParaRPr lang="tr-TR"/>
          </a:p>
        </p:txBody>
      </p:sp>
      <p:sp>
        <p:nvSpPr>
          <p:cNvPr id="4" name="Altbilgi Yer Tutucusu 3"/>
          <p:cNvSpPr>
            <a:spLocks noGrp="1"/>
          </p:cNvSpPr>
          <p:nvPr>
            <p:ph type="ftr" sz="quarter" idx="2"/>
          </p:nvPr>
        </p:nvSpPr>
        <p:spPr>
          <a:xfrm>
            <a:off x="1" y="6335260"/>
            <a:ext cx="4300519" cy="333828"/>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623757" y="6335260"/>
            <a:ext cx="4300519" cy="333828"/>
          </a:xfrm>
          <a:prstGeom prst="rect">
            <a:avLst/>
          </a:prstGeom>
        </p:spPr>
        <p:txBody>
          <a:bodyPr vert="horz" lIns="91440" tIns="45720" rIns="91440" bIns="45720" rtlCol="0" anchor="b"/>
          <a:lstStyle>
            <a:lvl1pPr algn="r">
              <a:defRPr sz="1200"/>
            </a:lvl1pPr>
          </a:lstStyle>
          <a:p>
            <a:fld id="{1A3FC711-6891-46D2-ACBB-CA47BAC63110}" type="slidenum">
              <a:rPr lang="tr-TR" smtClean="0"/>
              <a:t>‹#›</a:t>
            </a:fld>
            <a:endParaRPr lang="tr-TR"/>
          </a:p>
        </p:txBody>
      </p:sp>
    </p:spTree>
    <p:extLst>
      <p:ext uri="{BB962C8B-B14F-4D97-AF65-F5344CB8AC3E}">
        <p14:creationId xmlns:p14="http://schemas.microsoft.com/office/powerpoint/2010/main" val="5325539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2" y="2"/>
            <a:ext cx="4301544" cy="333454"/>
          </a:xfrm>
          <a:prstGeom prst="rect">
            <a:avLst/>
          </a:prstGeom>
        </p:spPr>
        <p:txBody>
          <a:bodyPr vert="horz" lIns="95255" tIns="47627" rIns="95255" bIns="47627" rtlCol="0"/>
          <a:lstStyle>
            <a:lvl1pPr algn="l">
              <a:defRPr sz="1300"/>
            </a:lvl1pPr>
          </a:lstStyle>
          <a:p>
            <a:endParaRPr lang="tr-TR"/>
          </a:p>
        </p:txBody>
      </p:sp>
      <p:sp>
        <p:nvSpPr>
          <p:cNvPr id="3" name="2 Veri Yer Tutucusu"/>
          <p:cNvSpPr>
            <a:spLocks noGrp="1"/>
          </p:cNvSpPr>
          <p:nvPr>
            <p:ph type="dt" idx="1"/>
          </p:nvPr>
        </p:nvSpPr>
        <p:spPr>
          <a:xfrm>
            <a:off x="5622801" y="2"/>
            <a:ext cx="4301544" cy="333454"/>
          </a:xfrm>
          <a:prstGeom prst="rect">
            <a:avLst/>
          </a:prstGeom>
        </p:spPr>
        <p:txBody>
          <a:bodyPr vert="horz" lIns="95255" tIns="47627" rIns="95255" bIns="47627" rtlCol="0"/>
          <a:lstStyle>
            <a:lvl1pPr algn="r">
              <a:defRPr sz="1300"/>
            </a:lvl1pPr>
          </a:lstStyle>
          <a:p>
            <a:fld id="{D881CDF3-1080-48FE-B727-D44A94F644F8}" type="datetimeFigureOut">
              <a:rPr lang="tr-TR" smtClean="0"/>
              <a:pPr/>
              <a:t>5.4.2020</a:t>
            </a:fld>
            <a:endParaRPr lang="tr-TR"/>
          </a:p>
        </p:txBody>
      </p:sp>
      <p:sp>
        <p:nvSpPr>
          <p:cNvPr id="4" name="3 Slayt Görüntüsü Yer Tutucusu"/>
          <p:cNvSpPr>
            <a:spLocks noGrp="1" noRot="1" noChangeAspect="1"/>
          </p:cNvSpPr>
          <p:nvPr>
            <p:ph type="sldImg" idx="2"/>
          </p:nvPr>
        </p:nvSpPr>
        <p:spPr>
          <a:xfrm>
            <a:off x="3297238" y="501650"/>
            <a:ext cx="3332162" cy="2498725"/>
          </a:xfrm>
          <a:prstGeom prst="rect">
            <a:avLst/>
          </a:prstGeom>
          <a:noFill/>
          <a:ln w="12700">
            <a:solidFill>
              <a:prstClr val="black"/>
            </a:solidFill>
          </a:ln>
        </p:spPr>
        <p:txBody>
          <a:bodyPr vert="horz" lIns="95255" tIns="47627" rIns="95255" bIns="47627" rtlCol="0" anchor="ctr"/>
          <a:lstStyle/>
          <a:p>
            <a:endParaRPr lang="tr-TR"/>
          </a:p>
        </p:txBody>
      </p:sp>
      <p:sp>
        <p:nvSpPr>
          <p:cNvPr id="5" name="4 Not Yer Tutucusu"/>
          <p:cNvSpPr>
            <a:spLocks noGrp="1"/>
          </p:cNvSpPr>
          <p:nvPr>
            <p:ph type="body" sz="quarter" idx="3"/>
          </p:nvPr>
        </p:nvSpPr>
        <p:spPr>
          <a:xfrm>
            <a:off x="992669" y="3167818"/>
            <a:ext cx="7941308" cy="3001090"/>
          </a:xfrm>
          <a:prstGeom prst="rect">
            <a:avLst/>
          </a:prstGeom>
        </p:spPr>
        <p:txBody>
          <a:bodyPr vert="horz" lIns="95255" tIns="47627" rIns="95255" bIns="47627"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2" y="6334478"/>
            <a:ext cx="4301544" cy="333454"/>
          </a:xfrm>
          <a:prstGeom prst="rect">
            <a:avLst/>
          </a:prstGeom>
        </p:spPr>
        <p:txBody>
          <a:bodyPr vert="horz" lIns="95255" tIns="47627" rIns="95255" bIns="47627" rtlCol="0" anchor="b"/>
          <a:lstStyle>
            <a:lvl1pPr algn="l">
              <a:defRPr sz="1300"/>
            </a:lvl1pPr>
          </a:lstStyle>
          <a:p>
            <a:endParaRPr lang="tr-TR"/>
          </a:p>
        </p:txBody>
      </p:sp>
      <p:sp>
        <p:nvSpPr>
          <p:cNvPr id="7" name="6 Slayt Numarası Yer Tutucusu"/>
          <p:cNvSpPr>
            <a:spLocks noGrp="1"/>
          </p:cNvSpPr>
          <p:nvPr>
            <p:ph type="sldNum" sz="quarter" idx="5"/>
          </p:nvPr>
        </p:nvSpPr>
        <p:spPr>
          <a:xfrm>
            <a:off x="5622801" y="6334478"/>
            <a:ext cx="4301544" cy="333454"/>
          </a:xfrm>
          <a:prstGeom prst="rect">
            <a:avLst/>
          </a:prstGeom>
        </p:spPr>
        <p:txBody>
          <a:bodyPr vert="horz" lIns="95255" tIns="47627" rIns="95255" bIns="47627" rtlCol="0" anchor="b"/>
          <a:lstStyle>
            <a:lvl1pPr algn="r">
              <a:defRPr sz="1300"/>
            </a:lvl1pPr>
          </a:lstStyle>
          <a:p>
            <a:fld id="{E086B6A4-3783-45AC-A029-8E42DA797938}" type="slidenum">
              <a:rPr lang="tr-TR" smtClean="0"/>
              <a:pPr/>
              <a:t>‹#›</a:t>
            </a:fld>
            <a:endParaRPr lang="tr-TR"/>
          </a:p>
        </p:txBody>
      </p:sp>
    </p:spTree>
    <p:extLst>
      <p:ext uri="{BB962C8B-B14F-4D97-AF65-F5344CB8AC3E}">
        <p14:creationId xmlns:p14="http://schemas.microsoft.com/office/powerpoint/2010/main" val="736775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1</a:t>
            </a:fld>
            <a:endParaRPr lang="tr-TR"/>
          </a:p>
        </p:txBody>
      </p:sp>
    </p:spTree>
    <p:extLst>
      <p:ext uri="{BB962C8B-B14F-4D97-AF65-F5344CB8AC3E}">
        <p14:creationId xmlns:p14="http://schemas.microsoft.com/office/powerpoint/2010/main" val="3042380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16</a:t>
            </a:fld>
            <a:endParaRPr lang="tr-TR"/>
          </a:p>
        </p:txBody>
      </p:sp>
    </p:spTree>
    <p:extLst>
      <p:ext uri="{BB962C8B-B14F-4D97-AF65-F5344CB8AC3E}">
        <p14:creationId xmlns:p14="http://schemas.microsoft.com/office/powerpoint/2010/main" val="1316358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17</a:t>
            </a:fld>
            <a:endParaRPr lang="tr-TR"/>
          </a:p>
        </p:txBody>
      </p:sp>
    </p:spTree>
    <p:extLst>
      <p:ext uri="{BB962C8B-B14F-4D97-AF65-F5344CB8AC3E}">
        <p14:creationId xmlns:p14="http://schemas.microsoft.com/office/powerpoint/2010/main" val="1925682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Her toplumun kendi sosyal</a:t>
            </a:r>
          </a:p>
          <a:p>
            <a:r>
              <a:rPr lang="tr-TR" sz="1200" b="0" i="0" u="none" strike="noStrike" kern="1200" baseline="0" dirty="0" smtClean="0">
                <a:solidFill>
                  <a:schemeClr val="tx1"/>
                </a:solidFill>
                <a:latin typeface="+mn-lt"/>
                <a:ea typeface="+mn-ea"/>
                <a:cs typeface="+mn-cs"/>
              </a:rPr>
              <a:t>yapısına göre </a:t>
            </a:r>
            <a:r>
              <a:rPr lang="tr-TR" sz="1200" b="0" i="0" u="none" strike="noStrike" kern="1200" baseline="0" dirty="0" err="1" smtClean="0">
                <a:solidFill>
                  <a:schemeClr val="tx1"/>
                </a:solidFill>
                <a:latin typeface="+mn-lt"/>
                <a:ea typeface="+mn-ea"/>
                <a:cs typeface="+mn-cs"/>
              </a:rPr>
              <a:t>âdâb</a:t>
            </a:r>
            <a:r>
              <a:rPr lang="tr-TR" sz="1200" b="0" i="0" u="none" strike="noStrike" kern="1200" baseline="0" dirty="0" smtClean="0">
                <a:solidFill>
                  <a:schemeClr val="tx1"/>
                </a:solidFill>
                <a:latin typeface="+mn-lt"/>
                <a:ea typeface="+mn-ea"/>
                <a:cs typeface="+mn-cs"/>
              </a:rPr>
              <a:t> anlayışı vardır. Müslümanlığa göre ahlâk </a:t>
            </a:r>
            <a:r>
              <a:rPr lang="tr-TR" sz="1200" b="0" i="0" u="none" strike="noStrike" kern="1200" baseline="0" dirty="0" err="1" smtClean="0">
                <a:solidFill>
                  <a:schemeClr val="tx1"/>
                </a:solidFill>
                <a:latin typeface="+mn-lt"/>
                <a:ea typeface="+mn-ea"/>
                <a:cs typeface="+mn-cs"/>
              </a:rPr>
              <a:t>âdâbın</a:t>
            </a:r>
            <a:r>
              <a:rPr lang="tr-TR" sz="1200" b="0" i="0" u="none" strike="noStrike" kern="1200" baseline="0" dirty="0" smtClean="0">
                <a:solidFill>
                  <a:schemeClr val="tx1"/>
                </a:solidFill>
                <a:latin typeface="+mn-lt"/>
                <a:ea typeface="+mn-ea"/>
                <a:cs typeface="+mn-cs"/>
              </a:rPr>
              <a:t> temel ölçüsünü Allah'ın koyduğu</a:t>
            </a:r>
          </a:p>
          <a:p>
            <a:r>
              <a:rPr lang="tr-TR" sz="1200" b="0" i="0" u="none" strike="noStrike" kern="1200" baseline="0" dirty="0" smtClean="0">
                <a:solidFill>
                  <a:schemeClr val="tx1"/>
                </a:solidFill>
                <a:latin typeface="+mn-lt"/>
                <a:ea typeface="+mn-ea"/>
                <a:cs typeface="+mn-cs"/>
              </a:rPr>
              <a:t>ölçüler oluşturur. Bu ölçülere aykırı olarak </a:t>
            </a:r>
            <a:r>
              <a:rPr lang="tr-TR" sz="1200" b="0" i="0" u="none" strike="noStrike" kern="1200" baseline="0" dirty="0" err="1" smtClean="0">
                <a:solidFill>
                  <a:schemeClr val="tx1"/>
                </a:solidFill>
                <a:latin typeface="+mn-lt"/>
                <a:ea typeface="+mn-ea"/>
                <a:cs typeface="+mn-cs"/>
              </a:rPr>
              <a:t>âdâb</a:t>
            </a:r>
            <a:r>
              <a:rPr lang="tr-TR" sz="1200" b="0" i="0" u="none" strike="noStrike" kern="1200" baseline="0" dirty="0" smtClean="0">
                <a:solidFill>
                  <a:schemeClr val="tx1"/>
                </a:solidFill>
                <a:latin typeface="+mn-lt"/>
                <a:ea typeface="+mn-ea"/>
                <a:cs typeface="+mn-cs"/>
              </a:rPr>
              <a:t> geliştirilemez. Kültürler arasındaki etkilenmelerde, milli</a:t>
            </a:r>
          </a:p>
          <a:p>
            <a:r>
              <a:rPr lang="tr-TR" sz="1200" b="0" i="0" u="none" strike="noStrike" kern="1200" baseline="0" dirty="0" smtClean="0">
                <a:solidFill>
                  <a:schemeClr val="tx1"/>
                </a:solidFill>
                <a:latin typeface="+mn-lt"/>
                <a:ea typeface="+mn-ea"/>
                <a:cs typeface="+mn-cs"/>
              </a:rPr>
              <a:t>benliğe aykırı tutumlardan kaçınmak nasıl gerekli ise, dinin bizzat belirlediği adabın da, kültürel etkilenmelere</a:t>
            </a:r>
          </a:p>
          <a:p>
            <a:r>
              <a:rPr lang="tr-TR" sz="1200" b="0" i="0" u="none" strike="noStrike" kern="1200" baseline="0" dirty="0" smtClean="0">
                <a:solidFill>
                  <a:schemeClr val="tx1"/>
                </a:solidFill>
                <a:latin typeface="+mn-lt"/>
                <a:ea typeface="+mn-ea"/>
                <a:cs typeface="+mn-cs"/>
              </a:rPr>
              <a:t>kurban edilmemesine dikkat etmek kaçınılmazdır. Sözgelimi, yemeği sağ elle yemek, </a:t>
            </a:r>
            <a:r>
              <a:rPr lang="tr-TR" sz="1200" b="0" i="0" u="none" strike="noStrike" kern="1200" baseline="0" dirty="0" err="1" smtClean="0">
                <a:solidFill>
                  <a:schemeClr val="tx1"/>
                </a:solidFill>
                <a:latin typeface="+mn-lt"/>
                <a:ea typeface="+mn-ea"/>
                <a:cs typeface="+mn-cs"/>
              </a:rPr>
              <a:t>İslamî</a:t>
            </a:r>
            <a:r>
              <a:rPr lang="tr-TR" sz="1200" b="0" i="0" u="none" strike="noStrike" kern="1200" baseline="0" dirty="0" smtClean="0">
                <a:solidFill>
                  <a:schemeClr val="tx1"/>
                </a:solidFill>
                <a:latin typeface="+mn-lt"/>
                <a:ea typeface="+mn-ea"/>
                <a:cs typeface="+mn-cs"/>
              </a:rPr>
              <a:t> ölçülere</a:t>
            </a:r>
          </a:p>
          <a:p>
            <a:r>
              <a:rPr lang="tr-TR" sz="1200" b="0" i="0" u="none" strike="noStrike" kern="1200" baseline="0" dirty="0" smtClean="0">
                <a:solidFill>
                  <a:schemeClr val="tx1"/>
                </a:solidFill>
                <a:latin typeface="+mn-lt"/>
                <a:ea typeface="+mn-ea"/>
                <a:cs typeface="+mn-cs"/>
              </a:rPr>
              <a:t>göre sünnet, yani bir Peygamber tavsiyesidir. Yabancı kültürlerin etkisi ile, "muaşeret adabındandır" diye</a:t>
            </a:r>
          </a:p>
          <a:p>
            <a:r>
              <a:rPr lang="tr-TR" sz="1200" b="0" i="0" u="none" strike="noStrike" kern="1200" baseline="0" dirty="0" smtClean="0">
                <a:solidFill>
                  <a:schemeClr val="tx1"/>
                </a:solidFill>
                <a:latin typeface="+mn-lt"/>
                <a:ea typeface="+mn-ea"/>
                <a:cs typeface="+mn-cs"/>
              </a:rPr>
              <a:t>yemeği özellikle sol el ile yemeğe kalkışmak, İslam adabına aykırıdır, bilinçsizce bir harekettir.</a:t>
            </a:r>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18</a:t>
            </a:fld>
            <a:endParaRPr lang="tr-TR"/>
          </a:p>
        </p:txBody>
      </p:sp>
    </p:spTree>
    <p:extLst>
      <p:ext uri="{BB962C8B-B14F-4D97-AF65-F5344CB8AC3E}">
        <p14:creationId xmlns:p14="http://schemas.microsoft.com/office/powerpoint/2010/main" val="896463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77500" lnSpcReduction="20000"/>
          </a:bodyPr>
          <a:lstStyle/>
          <a:p>
            <a:pPr marL="342900" indent="-342900">
              <a:buFont typeface="Arial" panose="020B0604020202020204" pitchFamily="34" charset="0"/>
              <a:buChar char="•"/>
            </a:pPr>
            <a:r>
              <a:rPr lang="tr-TR" sz="1200" dirty="0" smtClean="0">
                <a:solidFill>
                  <a:schemeClr val="tx1"/>
                </a:solidFill>
              </a:rPr>
              <a:t>İyi geçimli olmak</a:t>
            </a:r>
          </a:p>
          <a:p>
            <a:pPr marL="342900" indent="-342900">
              <a:buFont typeface="Arial" panose="020B0604020202020204" pitchFamily="34" charset="0"/>
              <a:buChar char="•"/>
            </a:pPr>
            <a:r>
              <a:rPr lang="tr-TR" sz="1200" dirty="0" smtClean="0">
                <a:solidFill>
                  <a:schemeClr val="tx1"/>
                </a:solidFill>
              </a:rPr>
              <a:t>Kötülüğe karşı iyilikle karşılık vermek</a:t>
            </a:r>
          </a:p>
          <a:p>
            <a:pPr marL="342900" indent="-342900">
              <a:buFont typeface="Arial" panose="020B0604020202020204" pitchFamily="34" charset="0"/>
              <a:buChar char="•"/>
            </a:pPr>
            <a:r>
              <a:rPr lang="tr-TR" sz="1200" dirty="0" smtClean="0">
                <a:solidFill>
                  <a:schemeClr val="tx1"/>
                </a:solidFill>
              </a:rPr>
              <a:t>Küskünlüğe, dargınlığa ve düşmanlığa son vermek.</a:t>
            </a:r>
          </a:p>
          <a:p>
            <a:pPr marL="342900" indent="-342900">
              <a:buFont typeface="Arial" panose="020B0604020202020204" pitchFamily="34" charset="0"/>
              <a:buChar char="•"/>
            </a:pPr>
            <a:r>
              <a:rPr lang="tr-TR" sz="1200" dirty="0" smtClean="0">
                <a:solidFill>
                  <a:schemeClr val="tx1"/>
                </a:solidFill>
              </a:rPr>
              <a:t>Dargın iki Müslümanın arasını bulmaya çalışmak. </a:t>
            </a:r>
          </a:p>
          <a:p>
            <a:pPr marL="342900" indent="-342900">
              <a:buFont typeface="Arial" panose="020B0604020202020204" pitchFamily="34" charset="0"/>
              <a:buChar char="•"/>
            </a:pPr>
            <a:r>
              <a:rPr lang="tr-TR" sz="1200" dirty="0" smtClean="0">
                <a:solidFill>
                  <a:schemeClr val="tx1"/>
                </a:solidFill>
              </a:rPr>
              <a:t>İnsanların kusurlarını araştırmamak, bilakis bu kusurları örtmeye çalışmak.</a:t>
            </a:r>
          </a:p>
          <a:p>
            <a:pPr marL="342900" indent="-342900">
              <a:buFont typeface="Arial" panose="020B0604020202020204" pitchFamily="34" charset="0"/>
              <a:buChar char="•"/>
            </a:pPr>
            <a:r>
              <a:rPr lang="tr-TR" sz="1200" dirty="0" smtClean="0">
                <a:solidFill>
                  <a:schemeClr val="tx1"/>
                </a:solidFill>
              </a:rPr>
              <a:t>İnsanlara karşı kötü zan ve töhmette bulunmamak, nefret uyandırmamak, dedikodu yapmamak. Bu sözlerin konuşulduğu yerleri terk etmek. </a:t>
            </a:r>
          </a:p>
          <a:p>
            <a:pPr marL="342900" indent="-342900">
              <a:buFont typeface="Arial" panose="020B0604020202020204" pitchFamily="34" charset="0"/>
              <a:buChar char="•"/>
            </a:pPr>
            <a:r>
              <a:rPr lang="tr-TR" sz="1200" dirty="0" smtClean="0">
                <a:solidFill>
                  <a:schemeClr val="tx1"/>
                </a:solidFill>
              </a:rPr>
              <a:t>Büyüklere hürmet ve saygı; küçüklere, düşkünlere şefkat ve merhamet; özellikle aile arasındaki fertlere iyi muamele etmek.</a:t>
            </a:r>
          </a:p>
          <a:p>
            <a:pPr marL="342900" indent="-342900">
              <a:buFont typeface="Arial" panose="020B0604020202020204" pitchFamily="34" charset="0"/>
              <a:buChar char="•"/>
            </a:pPr>
            <a:r>
              <a:rPr lang="nb-NO" sz="1200" dirty="0" smtClean="0">
                <a:solidFill>
                  <a:schemeClr val="tx1"/>
                </a:solidFill>
              </a:rPr>
              <a:t>Tokalaşmak ve hal hatır sormak</a:t>
            </a:r>
            <a:endParaRPr lang="tr-TR" sz="1200" dirty="0" smtClean="0">
              <a:solidFill>
                <a:schemeClr val="tx1"/>
              </a:solidFill>
            </a:endParaRPr>
          </a:p>
          <a:p>
            <a:pPr marL="342900" indent="-342900">
              <a:buFont typeface="Arial" panose="020B0604020202020204" pitchFamily="34" charset="0"/>
              <a:buChar char="•"/>
            </a:pPr>
            <a:r>
              <a:rPr lang="tr-TR" sz="1200" b="1" dirty="0" smtClean="0">
                <a:solidFill>
                  <a:schemeClr val="tx1"/>
                </a:solidFill>
              </a:rPr>
              <a:t>Temiz giyinmek, </a:t>
            </a:r>
            <a:r>
              <a:rPr lang="tr-TR" altLang="tr-TR" sz="1200" b="1" dirty="0" smtClean="0">
                <a:solidFill>
                  <a:schemeClr val="tx1"/>
                </a:solidFill>
              </a:rPr>
              <a:t>İşin püf noktası sade, zarif ve temiz olmaktır. </a:t>
            </a:r>
          </a:p>
          <a:p>
            <a:pPr marL="342900" indent="-342900">
              <a:buFont typeface="Arial" panose="020B0604020202020204" pitchFamily="34" charset="0"/>
              <a:buChar char="•"/>
            </a:pPr>
            <a:r>
              <a:rPr lang="tr-TR" sz="1200" b="1" dirty="0" smtClean="0">
                <a:solidFill>
                  <a:schemeClr val="tx1"/>
                </a:solidFill>
              </a:rPr>
              <a:t>Meclislerde konumuna uygun davranmak</a:t>
            </a:r>
            <a:endParaRPr lang="tr-TR" sz="1200" dirty="0" smtClean="0">
              <a:solidFill>
                <a:schemeClr val="tx1"/>
              </a:solidFill>
            </a:endParaRPr>
          </a:p>
          <a:p>
            <a:pPr marL="342900" indent="-342900">
              <a:buFont typeface="Arial" panose="020B0604020202020204" pitchFamily="34" charset="0"/>
              <a:buChar char="•"/>
            </a:pPr>
            <a:r>
              <a:rPr lang="tr-TR" sz="1200" dirty="0" smtClean="0">
                <a:solidFill>
                  <a:schemeClr val="tx1"/>
                </a:solidFill>
              </a:rPr>
              <a:t>Doğru sözlü olmak.</a:t>
            </a:r>
          </a:p>
          <a:p>
            <a:pPr marL="342900" indent="-342900">
              <a:buFont typeface="Arial" panose="020B0604020202020204" pitchFamily="34" charset="0"/>
              <a:buChar char="•"/>
            </a:pPr>
            <a:r>
              <a:rPr lang="tr-TR" sz="1200" b="1" dirty="0" smtClean="0">
                <a:solidFill>
                  <a:schemeClr val="tx1"/>
                </a:solidFill>
              </a:rPr>
              <a:t>İnsanları küçümsememek</a:t>
            </a:r>
          </a:p>
          <a:p>
            <a:pPr marL="342900" indent="-342900">
              <a:buFont typeface="Arial" panose="020B0604020202020204" pitchFamily="34" charset="0"/>
              <a:buChar char="•"/>
            </a:pPr>
            <a:r>
              <a:rPr lang="tr-TR" altLang="tr-TR" sz="1200" b="1" dirty="0" smtClean="0">
                <a:solidFill>
                  <a:schemeClr val="tx1"/>
                </a:solidFill>
                <a:latin typeface="Arial" panose="020B0604020202020204" pitchFamily="34" charset="0"/>
              </a:rPr>
              <a:t>Evlere girerken kurallara uymak</a:t>
            </a:r>
          </a:p>
          <a:p>
            <a:pPr marL="342900" indent="-342900">
              <a:buFont typeface="Arial" panose="020B0604020202020204" pitchFamily="34" charset="0"/>
              <a:buChar char="•"/>
            </a:pPr>
            <a:r>
              <a:rPr lang="tr-TR" altLang="tr-TR" sz="1200" b="1" dirty="0" smtClean="0">
                <a:solidFill>
                  <a:schemeClr val="tx1"/>
                </a:solidFill>
                <a:latin typeface="Arial" panose="020B0604020202020204" pitchFamily="34" charset="0"/>
              </a:rPr>
              <a:t>İsraf etmemek, </a:t>
            </a:r>
            <a:r>
              <a:rPr lang="tr-TR" sz="1200" dirty="0" smtClean="0">
                <a:solidFill>
                  <a:schemeClr val="tx1"/>
                </a:solidFill>
              </a:rPr>
              <a:t>Yemek adabına uymak.</a:t>
            </a:r>
          </a:p>
          <a:p>
            <a:pPr marL="342900" indent="-342900">
              <a:buFont typeface="Arial" panose="020B0604020202020204" pitchFamily="34" charset="0"/>
              <a:buChar char="•"/>
            </a:pPr>
            <a:r>
              <a:rPr lang="tr-TR" altLang="tr-TR" sz="1200" b="1" dirty="0" smtClean="0">
                <a:solidFill>
                  <a:schemeClr val="tx1"/>
                </a:solidFill>
                <a:latin typeface="Arial" panose="020B0604020202020204" pitchFamily="34" charset="0"/>
              </a:rPr>
              <a:t>Aşırı gitmemek</a:t>
            </a:r>
          </a:p>
          <a:p>
            <a:pPr marL="342900" indent="-342900">
              <a:buFont typeface="Arial" panose="020B0604020202020204" pitchFamily="34" charset="0"/>
              <a:buChar char="•"/>
            </a:pPr>
            <a:r>
              <a:rPr lang="tr-TR" altLang="tr-TR" sz="1200" b="1" dirty="0" err="1" smtClean="0">
                <a:solidFill>
                  <a:schemeClr val="tx1"/>
                </a:solidFill>
                <a:latin typeface="Arial" panose="020B0604020202020204" pitchFamily="34" charset="0"/>
              </a:rPr>
              <a:t>Mütevâzî</a:t>
            </a:r>
            <a:r>
              <a:rPr lang="tr-TR" altLang="tr-TR" sz="1200" b="1" dirty="0" smtClean="0">
                <a:solidFill>
                  <a:schemeClr val="tx1"/>
                </a:solidFill>
                <a:latin typeface="Arial" panose="020B0604020202020204" pitchFamily="34" charset="0"/>
              </a:rPr>
              <a:t> olmak</a:t>
            </a:r>
            <a:endParaRPr lang="tr-TR" sz="1200" dirty="0" smtClean="0">
              <a:solidFill>
                <a:schemeClr val="tx1"/>
              </a:solidFill>
            </a:endParaRPr>
          </a:p>
          <a:p>
            <a:pPr marL="342900" indent="-342900">
              <a:buFont typeface="Arial" panose="020B0604020202020204" pitchFamily="34" charset="0"/>
              <a:buChar char="•"/>
            </a:pPr>
            <a:r>
              <a:rPr lang="tr-TR" sz="1200" dirty="0" smtClean="0">
                <a:solidFill>
                  <a:schemeClr val="tx1"/>
                </a:solidFill>
              </a:rPr>
              <a:t>Teşekkür etmek</a:t>
            </a:r>
            <a:endParaRPr lang="tr-TR" sz="1200" dirty="0" smtClean="0">
              <a:solidFill>
                <a:schemeClr val="tx1"/>
              </a:solidFill>
              <a:latin typeface="Times New Roman" panose="02020603050405020304" pitchFamily="18" charset="0"/>
              <a:cs typeface="Times New Roman" panose="02020603050405020304" pitchFamily="18" charset="0"/>
            </a:endParaRPr>
          </a:p>
          <a:p>
            <a:pPr marL="342900" indent="-342900">
              <a:lnSpc>
                <a:spcPct val="80000"/>
              </a:lnSpc>
              <a:buFont typeface="Arial" panose="020B0604020202020204" pitchFamily="34" charset="0"/>
              <a:buChar char="•"/>
              <a:defRPr/>
            </a:pPr>
            <a:endParaRPr lang="tr-TR" altLang="tr-TR" sz="1200" dirty="0" smtClean="0">
              <a:solidFill>
                <a:schemeClr val="tx1"/>
              </a:solidFill>
            </a:endParaRPr>
          </a:p>
          <a:p>
            <a:pPr marL="342900" indent="-342900">
              <a:lnSpc>
                <a:spcPct val="80000"/>
              </a:lnSpc>
              <a:buFont typeface="Arial" panose="020B0604020202020204" pitchFamily="34" charset="0"/>
              <a:buChar char="•"/>
              <a:defRPr/>
            </a:pPr>
            <a:r>
              <a:rPr lang="tr-TR" altLang="tr-TR" sz="1200" dirty="0" smtClean="0">
                <a:solidFill>
                  <a:schemeClr val="tx1"/>
                </a:solidFill>
              </a:rPr>
              <a:t>Hoşgörülü ve iyimser olmak </a:t>
            </a:r>
          </a:p>
          <a:p>
            <a:pPr marL="342900" indent="-342900">
              <a:lnSpc>
                <a:spcPct val="80000"/>
              </a:lnSpc>
              <a:buFont typeface="Arial" panose="020B0604020202020204" pitchFamily="34" charset="0"/>
              <a:buChar char="•"/>
              <a:defRPr/>
            </a:pPr>
            <a:r>
              <a:rPr lang="tr-TR" altLang="tr-TR" sz="1200" dirty="0" smtClean="0">
                <a:solidFill>
                  <a:schemeClr val="tx1"/>
                </a:solidFill>
              </a:rPr>
              <a:t>Eleştiriyi yerinde ve zamanında yapmak </a:t>
            </a:r>
          </a:p>
          <a:p>
            <a:pPr marL="342900" indent="-342900">
              <a:lnSpc>
                <a:spcPct val="80000"/>
              </a:lnSpc>
              <a:buFont typeface="Arial" panose="020B0604020202020204" pitchFamily="34" charset="0"/>
              <a:buChar char="•"/>
              <a:defRPr/>
            </a:pPr>
            <a:r>
              <a:rPr lang="tr-TR" altLang="tr-TR" sz="1200" dirty="0" smtClean="0">
                <a:solidFill>
                  <a:schemeClr val="tx1"/>
                </a:solidFill>
              </a:rPr>
              <a:t>Olgun bir kişiliğe sahip olmak, olgun davranmak (yaşına uygun olgunlukta olmak) </a:t>
            </a:r>
          </a:p>
          <a:p>
            <a:pPr marL="342900" indent="-342900">
              <a:lnSpc>
                <a:spcPct val="80000"/>
              </a:lnSpc>
              <a:buFont typeface="Arial" panose="020B0604020202020204" pitchFamily="34" charset="0"/>
              <a:buChar char="•"/>
              <a:defRPr/>
            </a:pPr>
            <a:r>
              <a:rPr lang="tr-TR" altLang="tr-TR" sz="1200" dirty="0" smtClean="0">
                <a:solidFill>
                  <a:schemeClr val="tx1"/>
                </a:solidFill>
              </a:rPr>
              <a:t>Giyime önem vermek, Giysinin mevki yer ve zamana uygun olmasına özen göstermek </a:t>
            </a:r>
          </a:p>
          <a:p>
            <a:pPr marL="342900" indent="-342900">
              <a:lnSpc>
                <a:spcPct val="80000"/>
              </a:lnSpc>
              <a:buFont typeface="Arial" panose="020B0604020202020204" pitchFamily="34" charset="0"/>
              <a:buChar char="•"/>
              <a:defRPr/>
            </a:pPr>
            <a:r>
              <a:rPr lang="tr-TR" altLang="tr-TR" sz="1200" dirty="0" smtClean="0">
                <a:solidFill>
                  <a:schemeClr val="tx1"/>
                </a:solidFill>
              </a:rPr>
              <a:t>Başkalarını rahatsız edici davranışlardan sakınmak </a:t>
            </a:r>
          </a:p>
          <a:p>
            <a:pPr marL="342900" indent="-342900">
              <a:lnSpc>
                <a:spcPct val="80000"/>
              </a:lnSpc>
              <a:buFont typeface="Arial" panose="020B0604020202020204" pitchFamily="34" charset="0"/>
              <a:buChar char="•"/>
              <a:defRPr/>
            </a:pPr>
            <a:r>
              <a:rPr lang="tr-TR" altLang="tr-TR" sz="1200" dirty="0" smtClean="0">
                <a:solidFill>
                  <a:schemeClr val="tx1"/>
                </a:solidFill>
              </a:rPr>
              <a:t>Ziyaretin kısa ve zamanlı olmasına özen göstermek </a:t>
            </a:r>
          </a:p>
          <a:p>
            <a:pPr marL="342900" indent="-342900">
              <a:lnSpc>
                <a:spcPct val="80000"/>
              </a:lnSpc>
              <a:buFont typeface="Arial" panose="020B0604020202020204" pitchFamily="34" charset="0"/>
              <a:buChar char="•"/>
              <a:defRPr/>
            </a:pPr>
            <a:r>
              <a:rPr lang="tr-TR" altLang="tr-TR" sz="1200" dirty="0" smtClean="0">
                <a:solidFill>
                  <a:schemeClr val="tx1"/>
                </a:solidFill>
              </a:rPr>
              <a:t>Oturuş ve kalkışlarda hareketlere özen göstermek </a:t>
            </a:r>
          </a:p>
          <a:p>
            <a:pPr marL="342900" indent="-342900">
              <a:lnSpc>
                <a:spcPct val="80000"/>
              </a:lnSpc>
              <a:buFont typeface="Arial" panose="020B0604020202020204" pitchFamily="34" charset="0"/>
              <a:buChar char="•"/>
              <a:defRPr/>
            </a:pPr>
            <a:r>
              <a:rPr lang="tr-TR" altLang="tr-TR" sz="1200" dirty="0" smtClean="0">
                <a:solidFill>
                  <a:schemeClr val="tx1"/>
                </a:solidFill>
              </a:rPr>
              <a:t>Gerektiğinde özür dilemesini bilmek </a:t>
            </a:r>
          </a:p>
          <a:p>
            <a:pPr marL="342900" indent="-342900">
              <a:lnSpc>
                <a:spcPct val="80000"/>
              </a:lnSpc>
              <a:buFont typeface="Arial" panose="020B0604020202020204" pitchFamily="34" charset="0"/>
              <a:buChar char="•"/>
              <a:defRPr/>
            </a:pPr>
            <a:r>
              <a:rPr lang="tr-TR" altLang="tr-TR" sz="1200" dirty="0" smtClean="0">
                <a:solidFill>
                  <a:schemeClr val="tx1"/>
                </a:solidFill>
              </a:rPr>
              <a:t>Özel konuşma yapanların yanına gitmemek </a:t>
            </a:r>
          </a:p>
          <a:p>
            <a:pPr marL="342900" indent="-342900">
              <a:lnSpc>
                <a:spcPct val="80000"/>
              </a:lnSpc>
              <a:buFont typeface="Arial" panose="020B0604020202020204" pitchFamily="34" charset="0"/>
              <a:buChar char="•"/>
              <a:defRPr/>
            </a:pPr>
            <a:r>
              <a:rPr lang="tr-TR" altLang="tr-TR" sz="1200" dirty="0" smtClean="0">
                <a:solidFill>
                  <a:schemeClr val="tx1"/>
                </a:solidFill>
              </a:rPr>
              <a:t>Verilen sözü tutmak </a:t>
            </a:r>
          </a:p>
          <a:p>
            <a:pPr marL="342900" indent="-342900">
              <a:lnSpc>
                <a:spcPct val="80000"/>
              </a:lnSpc>
              <a:buFont typeface="Arial" panose="020B0604020202020204" pitchFamily="34" charset="0"/>
              <a:buChar char="•"/>
              <a:defRPr/>
            </a:pPr>
            <a:r>
              <a:rPr lang="tr-TR" altLang="tr-TR" sz="1200" dirty="0" smtClean="0">
                <a:solidFill>
                  <a:schemeClr val="tx1"/>
                </a:solidFill>
              </a:rPr>
              <a:t>Uygun olmayan el ve sözlü şakalardan kaçınmak</a:t>
            </a:r>
          </a:p>
          <a:p>
            <a:pPr marL="342900" indent="-342900">
              <a:lnSpc>
                <a:spcPct val="80000"/>
              </a:lnSpc>
              <a:buFont typeface="Arial" panose="020B0604020202020204" pitchFamily="34" charset="0"/>
              <a:buChar char="•"/>
              <a:defRPr/>
            </a:pPr>
            <a:endParaRPr lang="tr-TR" altLang="tr-TR" sz="1200" dirty="0" smtClean="0">
              <a:solidFill>
                <a:schemeClr val="tx1"/>
              </a:solidFill>
            </a:endParaRPr>
          </a:p>
          <a:p>
            <a:endParaRPr lang="tr-TR" dirty="0" smtClean="0"/>
          </a:p>
          <a:p>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19</a:t>
            </a:fld>
            <a:endParaRPr lang="tr-TR"/>
          </a:p>
        </p:txBody>
      </p:sp>
    </p:spTree>
    <p:extLst>
      <p:ext uri="{BB962C8B-B14F-4D97-AF65-F5344CB8AC3E}">
        <p14:creationId xmlns:p14="http://schemas.microsoft.com/office/powerpoint/2010/main" val="1398033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20</a:t>
            </a:fld>
            <a:endParaRPr lang="tr-TR"/>
          </a:p>
        </p:txBody>
      </p:sp>
    </p:spTree>
    <p:extLst>
      <p:ext uri="{BB962C8B-B14F-4D97-AF65-F5344CB8AC3E}">
        <p14:creationId xmlns:p14="http://schemas.microsoft.com/office/powerpoint/2010/main" val="1367333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21</a:t>
            </a:fld>
            <a:endParaRPr lang="tr-TR"/>
          </a:p>
        </p:txBody>
      </p:sp>
    </p:spTree>
    <p:extLst>
      <p:ext uri="{BB962C8B-B14F-4D97-AF65-F5344CB8AC3E}">
        <p14:creationId xmlns:p14="http://schemas.microsoft.com/office/powerpoint/2010/main" val="3477446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22</a:t>
            </a:fld>
            <a:endParaRPr lang="tr-TR"/>
          </a:p>
        </p:txBody>
      </p:sp>
    </p:spTree>
    <p:extLst>
      <p:ext uri="{BB962C8B-B14F-4D97-AF65-F5344CB8AC3E}">
        <p14:creationId xmlns:p14="http://schemas.microsoft.com/office/powerpoint/2010/main" val="3539939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lnSpcReduction="10000"/>
          </a:bodyPr>
          <a:lstStyle/>
          <a:p>
            <a:r>
              <a:rPr lang="tr-TR" sz="1200" kern="1200" dirty="0" smtClean="0">
                <a:solidFill>
                  <a:schemeClr val="tx1"/>
                </a:solidFill>
                <a:effectLst/>
                <a:latin typeface="+mn-lt"/>
                <a:ea typeface="+mn-ea"/>
                <a:cs typeface="+mn-cs"/>
              </a:rPr>
              <a:t> </a:t>
            </a:r>
          </a:p>
          <a:p>
            <a:pPr rtl="1"/>
            <a:r>
              <a:rPr lang="ar-SA" sz="1200" kern="1200" dirty="0" smtClean="0">
                <a:solidFill>
                  <a:schemeClr val="tx1"/>
                </a:solidFill>
                <a:effectLst/>
                <a:latin typeface="+mn-lt"/>
                <a:ea typeface="+mn-ea"/>
                <a:cs typeface="+mn-cs"/>
              </a:rPr>
              <a:t>وَإِذَا حُيِّيْتُم بِتَحِيَّةٍ فَحَيُّواْ بِأَحْسَنَ مِنْهَا أَوْ رُدُّوهَا</a:t>
            </a:r>
            <a:endParaRPr lang="tr-TR" sz="1200" kern="1200" dirty="0" smtClean="0">
              <a:solidFill>
                <a:schemeClr val="tx1"/>
              </a:solidFill>
              <a:effectLst/>
              <a:latin typeface="+mn-lt"/>
              <a:ea typeface="+mn-ea"/>
              <a:cs typeface="+mn-cs"/>
            </a:endParaRPr>
          </a:p>
          <a:p>
            <a:pPr rtl="1"/>
            <a:r>
              <a:rPr lang="ar-SA" sz="1200" kern="1200" dirty="0" smtClean="0">
                <a:solidFill>
                  <a:schemeClr val="tx1"/>
                </a:solidFill>
                <a:effectLst/>
                <a:latin typeface="+mn-lt"/>
                <a:ea typeface="+mn-ea"/>
                <a:cs typeface="+mn-cs"/>
              </a:rPr>
              <a:t>إِنَّ اللّهَ كَانَ عَلَى كُلِّ شَيْءٍ حَسِيباً</a:t>
            </a:r>
            <a:endParaRPr lang="tr-TR" sz="1200" kern="1200" dirty="0" smtClean="0">
              <a:solidFill>
                <a:schemeClr val="tx1"/>
              </a:solidFill>
              <a:effectLst/>
              <a:latin typeface="+mn-lt"/>
              <a:ea typeface="+mn-ea"/>
              <a:cs typeface="+mn-cs"/>
            </a:endParaRPr>
          </a:p>
          <a:p>
            <a:r>
              <a:rPr lang="tr-TR" sz="1200" kern="1200" dirty="0" smtClean="0">
                <a:solidFill>
                  <a:schemeClr val="tx1"/>
                </a:solidFill>
                <a:effectLst/>
                <a:latin typeface="+mn-lt"/>
                <a:ea typeface="+mn-ea"/>
                <a:cs typeface="+mn-cs"/>
              </a:rPr>
              <a:t> </a:t>
            </a:r>
          </a:p>
          <a:p>
            <a:r>
              <a:rPr lang="tr-TR" sz="1200" kern="1200" dirty="0" smtClean="0">
                <a:solidFill>
                  <a:schemeClr val="tx1"/>
                </a:solidFill>
                <a:effectLst/>
                <a:latin typeface="+mn-lt"/>
                <a:ea typeface="+mn-ea"/>
                <a:cs typeface="+mn-cs"/>
              </a:rPr>
              <a:t> </a:t>
            </a:r>
          </a:p>
          <a:p>
            <a:r>
              <a:rPr lang="tr-TR" sz="1200" kern="1200" dirty="0" smtClean="0">
                <a:solidFill>
                  <a:schemeClr val="tx1"/>
                </a:solidFill>
                <a:effectLst/>
                <a:latin typeface="+mn-lt"/>
                <a:ea typeface="+mn-ea"/>
                <a:cs typeface="+mn-cs"/>
              </a:rPr>
              <a:t>“Size bir selâm verildiği zaman, ondan daha güzeliyle veya aynı selamla karşılık verin. Şüphesiz Allah her şeyin hesabını gereği gibi yapandır.” (Nisa, 4/86) </a:t>
            </a:r>
          </a:p>
          <a:p>
            <a:pPr rtl="1"/>
            <a:r>
              <a:rPr lang="ar-SA" sz="1200" kern="1200" dirty="0" smtClean="0">
                <a:solidFill>
                  <a:schemeClr val="tx1"/>
                </a:solidFill>
                <a:effectLst/>
                <a:latin typeface="+mn-lt"/>
                <a:ea typeface="+mn-ea"/>
                <a:cs typeface="+mn-cs"/>
              </a:rPr>
              <a:t>يَا أَيُّهَا الَّذِينَ آمَنُوا لَا تَدْخُلُوا بُيُوتاً غَيْرَ بُيُوتِكُمْ حَتَّى تَسْتَأْنِسُوا</a:t>
            </a:r>
            <a:endParaRPr lang="tr-TR" sz="1200" kern="1200" dirty="0" smtClean="0">
              <a:solidFill>
                <a:schemeClr val="tx1"/>
              </a:solidFill>
              <a:effectLst/>
              <a:latin typeface="+mn-lt"/>
              <a:ea typeface="+mn-ea"/>
              <a:cs typeface="+mn-cs"/>
            </a:endParaRPr>
          </a:p>
          <a:p>
            <a:pPr rtl="1"/>
            <a:r>
              <a:rPr lang="ar-SA" sz="1200" kern="1200" dirty="0" smtClean="0">
                <a:solidFill>
                  <a:schemeClr val="tx1"/>
                </a:solidFill>
                <a:effectLst/>
                <a:latin typeface="+mn-lt"/>
                <a:ea typeface="+mn-ea"/>
                <a:cs typeface="+mn-cs"/>
              </a:rPr>
              <a:t>وَتُسَلِّمُوا عَلَى أَهْلِهَا ذَلِكُمْ خَيْرٌ لَّكُمْ لَعَلَّكُمْ تَذَكَّرُونَ</a:t>
            </a:r>
            <a:endParaRPr lang="tr-TR" sz="1200" kern="1200" dirty="0" smtClean="0">
              <a:solidFill>
                <a:schemeClr val="tx1"/>
              </a:solidFill>
              <a:effectLst/>
              <a:latin typeface="+mn-lt"/>
              <a:ea typeface="+mn-ea"/>
              <a:cs typeface="+mn-cs"/>
            </a:endParaRPr>
          </a:p>
          <a:p>
            <a:pPr rtl="1"/>
            <a:r>
              <a:rPr lang="tr-TR" sz="1200" kern="1200" dirty="0" smtClean="0">
                <a:solidFill>
                  <a:schemeClr val="tx1"/>
                </a:solidFill>
                <a:effectLst/>
                <a:latin typeface="+mn-lt"/>
                <a:ea typeface="+mn-ea"/>
                <a:cs typeface="+mn-cs"/>
              </a:rPr>
              <a:t> </a:t>
            </a:r>
          </a:p>
          <a:p>
            <a:r>
              <a:rPr lang="tr-TR" sz="1200" kern="1200" dirty="0" smtClean="0">
                <a:solidFill>
                  <a:schemeClr val="tx1"/>
                </a:solidFill>
                <a:effectLst/>
                <a:latin typeface="+mn-lt"/>
                <a:ea typeface="+mn-ea"/>
                <a:cs typeface="+mn-cs"/>
              </a:rPr>
              <a:t>“Ey iman edenler! Kendi evlerinizden başka evlere, geldiğinizi hissettirip (izin alıp) ev sahiplerine selam vermeden girmeyin...” (Nur,24/27) </a:t>
            </a:r>
          </a:p>
          <a:p>
            <a:pPr rtl="1"/>
            <a:r>
              <a:rPr lang="ar-SA" sz="1200" b="1" kern="1200" dirty="0" smtClean="0">
                <a:solidFill>
                  <a:schemeClr val="tx1"/>
                </a:solidFill>
                <a:effectLst/>
                <a:latin typeface="+mn-lt"/>
                <a:ea typeface="+mn-ea"/>
                <a:cs typeface="+mn-cs"/>
              </a:rPr>
              <a:t>إذَا انْتَهَى أحَدُكُم إلى المَجْلسِ فَلْيُسَلِّمْ، فَإذَا أرَادَ أنْ يَقُومَ فَلْيُسَلِّمْ ،فَليسْت الأُولى بأَحَقِّ من الآخِرَة» رواه أبو داود ، والترمذي وقال : حديث حسن .</a:t>
            </a:r>
            <a:endParaRPr lang="tr-TR" sz="1200" kern="1200" dirty="0" smtClean="0">
              <a:solidFill>
                <a:schemeClr val="tx1"/>
              </a:solidFill>
              <a:effectLst/>
              <a:latin typeface="+mn-lt"/>
              <a:ea typeface="+mn-ea"/>
              <a:cs typeface="+mn-cs"/>
            </a:endParaRPr>
          </a:p>
          <a:p>
            <a:r>
              <a:rPr lang="ar-SA" sz="1200" b="1"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Ebû</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Hüreyre</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r.a</a:t>
            </a:r>
            <a:r>
              <a:rPr lang="tr-TR" sz="1200" kern="1200" dirty="0" smtClean="0">
                <a:solidFill>
                  <a:schemeClr val="tx1"/>
                </a:solidFill>
                <a:effectLst/>
                <a:latin typeface="+mn-lt"/>
                <a:ea typeface="+mn-ea"/>
                <a:cs typeface="+mn-cs"/>
              </a:rPr>
              <a:t>.)den rivayet edildiğine göre </a:t>
            </a:r>
            <a:r>
              <a:rPr lang="tr-TR" sz="1200" kern="1200" dirty="0" err="1" smtClean="0">
                <a:solidFill>
                  <a:schemeClr val="tx1"/>
                </a:solidFill>
                <a:effectLst/>
                <a:latin typeface="+mn-lt"/>
                <a:ea typeface="+mn-ea"/>
                <a:cs typeface="+mn-cs"/>
              </a:rPr>
              <a:t>Resûlullah</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s.a.v</a:t>
            </a:r>
            <a:r>
              <a:rPr lang="tr-TR" sz="1200" kern="1200" dirty="0" smtClean="0">
                <a:solidFill>
                  <a:schemeClr val="tx1"/>
                </a:solidFill>
                <a:effectLst/>
                <a:latin typeface="+mn-lt"/>
                <a:ea typeface="+mn-ea"/>
                <a:cs typeface="+mn-cs"/>
              </a:rPr>
              <a:t>.) şöyle buyurdu:</a:t>
            </a:r>
          </a:p>
          <a:p>
            <a:r>
              <a:rPr lang="tr-TR" sz="1200" b="1" kern="1200" dirty="0" smtClean="0">
                <a:solidFill>
                  <a:schemeClr val="tx1"/>
                </a:solidFill>
                <a:effectLst/>
                <a:latin typeface="+mn-lt"/>
                <a:ea typeface="+mn-ea"/>
                <a:cs typeface="+mn-cs"/>
              </a:rPr>
              <a:t>“</a:t>
            </a:r>
            <a:r>
              <a:rPr lang="tr-TR" sz="1200" kern="1200" dirty="0" smtClean="0">
                <a:solidFill>
                  <a:schemeClr val="tx1"/>
                </a:solidFill>
                <a:effectLst/>
                <a:latin typeface="+mn-lt"/>
                <a:ea typeface="+mn-ea"/>
                <a:cs typeface="+mn-cs"/>
              </a:rPr>
              <a:t>Sizden biriniz bir meclise vardığında selâm versin. Oturduğu meclisten kalkmak istediği zaman da selâm versin. Önce verdiği selâm, sonraki selâmından daha üstün değildir. </a:t>
            </a:r>
            <a:r>
              <a:rPr lang="tr-TR" sz="1200" b="1"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Ebû</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Dâvûd</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Edeb</a:t>
            </a:r>
            <a:r>
              <a:rPr lang="tr-TR" sz="1200" kern="1200" dirty="0" smtClean="0">
                <a:solidFill>
                  <a:schemeClr val="tx1"/>
                </a:solidFill>
                <a:effectLst/>
                <a:latin typeface="+mn-lt"/>
                <a:ea typeface="+mn-ea"/>
                <a:cs typeface="+mn-cs"/>
              </a:rPr>
              <a:t> 139; </a:t>
            </a:r>
            <a:r>
              <a:rPr lang="tr-TR" sz="1200" kern="1200" dirty="0" err="1" smtClean="0">
                <a:solidFill>
                  <a:schemeClr val="tx1"/>
                </a:solidFill>
                <a:effectLst/>
                <a:latin typeface="+mn-lt"/>
                <a:ea typeface="+mn-ea"/>
                <a:cs typeface="+mn-cs"/>
              </a:rPr>
              <a:t>Tirmizî</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İsti’zân</a:t>
            </a:r>
            <a:r>
              <a:rPr lang="tr-TR" sz="1200" kern="1200" dirty="0" smtClean="0">
                <a:solidFill>
                  <a:schemeClr val="tx1"/>
                </a:solidFill>
                <a:effectLst/>
                <a:latin typeface="+mn-lt"/>
                <a:ea typeface="+mn-ea"/>
                <a:cs typeface="+mn-cs"/>
              </a:rPr>
              <a:t> 15 </a:t>
            </a:r>
          </a:p>
          <a:p>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24</a:t>
            </a:fld>
            <a:endParaRPr lang="tr-TR"/>
          </a:p>
        </p:txBody>
      </p:sp>
    </p:spTree>
    <p:extLst>
      <p:ext uri="{BB962C8B-B14F-4D97-AF65-F5344CB8AC3E}">
        <p14:creationId xmlns:p14="http://schemas.microsoft.com/office/powerpoint/2010/main" val="4258159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pPr algn="l" rtl="1"/>
            <a:r>
              <a:rPr lang="tr-TR" sz="1200" dirty="0" smtClean="0"/>
              <a:t/>
            </a:r>
            <a:br>
              <a:rPr lang="tr-TR" sz="1200" dirty="0" smtClean="0"/>
            </a:br>
            <a:r>
              <a:rPr lang="ar-SA" sz="1200" dirty="0" smtClean="0"/>
              <a:t>وَلَا تُصَعِّرْ خَدَّكَ لِلنَّاسِ وَلَا تَمْشِ فِي الْأَرْضِ</a:t>
            </a:r>
            <a:r>
              <a:rPr lang="tr-TR" sz="1200" dirty="0" smtClean="0"/>
              <a:t/>
            </a:r>
            <a:br>
              <a:rPr lang="tr-TR" sz="1200" dirty="0" smtClean="0"/>
            </a:br>
            <a:r>
              <a:rPr lang="ar-SA" sz="1200" dirty="0" smtClean="0"/>
              <a:t>مَرَحاً إِنَّ اللَّهَ لَا يُحِبُّ كُلَّ مُخْتَالٍ فَخُورٍ </a:t>
            </a:r>
            <a:r>
              <a:rPr lang="ar-SA" sz="800" dirty="0" smtClean="0"/>
              <a:t>{18} </a:t>
            </a:r>
            <a:r>
              <a:rPr lang="ar-SA" sz="1200" dirty="0" smtClean="0"/>
              <a:t>وَاقْصِدْ فِي مَشْيِكَ</a:t>
            </a:r>
            <a:r>
              <a:rPr lang="tr-TR" sz="1200" dirty="0" smtClean="0"/>
              <a:t/>
            </a:r>
            <a:br>
              <a:rPr lang="tr-TR" sz="1200" dirty="0" smtClean="0"/>
            </a:br>
            <a:r>
              <a:rPr lang="ar-SA" sz="1200" dirty="0" smtClean="0"/>
              <a:t>وَاغْضُضْ مِن صَوْتِكَ إِنَّ أَنكَرَ الْأَصْوَاتِ لَصَوْتُ الْحَمِيرِ </a:t>
            </a:r>
            <a:r>
              <a:rPr lang="ar-SA" sz="800" dirty="0" smtClean="0"/>
              <a:t>{19</a:t>
            </a:r>
            <a:r>
              <a:rPr lang="tr-TR" sz="1200" dirty="0" smtClean="0"/>
              <a:t/>
            </a:r>
            <a:br>
              <a:rPr lang="tr-TR" sz="1200" dirty="0" smtClean="0"/>
            </a:br>
            <a:r>
              <a:rPr lang="tr-TR" sz="1200" dirty="0" smtClean="0">
                <a:solidFill>
                  <a:schemeClr val="bg1"/>
                </a:solidFill>
              </a:rPr>
              <a:t>“Küçümseyerek surat asıp insanlardan yüz çevirme ve yeryüzünde böbürlenerek yürüme! Çünkü Allah hiçbir kibirleneni, övüneni sevmez. Yürüyüşünde orta bir yol tut, sesinden de (yüksek perdeleri) eksilt. Çünkü, seslerin en çirkin olanı gerçekten eşeklerin sesidir</a:t>
            </a:r>
            <a:r>
              <a:rPr lang="tr-TR" sz="1000" dirty="0" smtClean="0">
                <a:solidFill>
                  <a:schemeClr val="bg1"/>
                </a:solidFill>
              </a:rPr>
              <a:t>." (Lokman, 31/18-19) </a:t>
            </a:r>
          </a:p>
          <a:p>
            <a:pPr algn="l"/>
            <a:endParaRPr lang="tr-TR" sz="1200" dirty="0" smtClean="0"/>
          </a:p>
          <a:p>
            <a:pPr algn="l" rtl="1"/>
            <a:r>
              <a:rPr lang="ar-SA" sz="1800" dirty="0" smtClean="0">
                <a:solidFill>
                  <a:schemeClr val="bg1"/>
                </a:solidFill>
              </a:rPr>
              <a:t>قَوْلٌ مَّعْرُوفٌ وَمَغْفِرَةٌ </a:t>
            </a:r>
            <a:r>
              <a:rPr lang="ar-SA" sz="1800" dirty="0" smtClean="0"/>
              <a:t>خَيْرٌ مِّن صَدَقَةٍ يَتْبَعُهَا</a:t>
            </a:r>
            <a:endParaRPr lang="tr-TR" sz="1800" dirty="0" smtClean="0"/>
          </a:p>
          <a:p>
            <a:pPr algn="l"/>
            <a:r>
              <a:rPr lang="ar-SA" sz="1800" dirty="0" smtClean="0"/>
              <a:t>أَذًى وَاللّهُ غَنِيٌّ حَلِيمٌ</a:t>
            </a:r>
            <a:r>
              <a:rPr lang="tr-TR" sz="1800" dirty="0" smtClean="0"/>
              <a:t> </a:t>
            </a:r>
            <a:endParaRPr lang="tr-TR" sz="1800" dirty="0" smtClean="0">
              <a:solidFill>
                <a:schemeClr val="bg1"/>
              </a:solidFill>
            </a:endParaRPr>
          </a:p>
          <a:p>
            <a:pPr algn="l"/>
            <a:r>
              <a:rPr lang="tr-TR" sz="1200" dirty="0" smtClean="0">
                <a:solidFill>
                  <a:srgbClr val="FF0000"/>
                </a:solidFill>
              </a:rPr>
              <a:t>“</a:t>
            </a:r>
            <a:r>
              <a:rPr lang="tr-TR" sz="1200" dirty="0" smtClean="0">
                <a:solidFill>
                  <a:schemeClr val="bg1"/>
                </a:solidFill>
              </a:rPr>
              <a:t>Güzel söz ve bağışlama, </a:t>
            </a:r>
            <a:r>
              <a:rPr lang="tr-TR" sz="1200" dirty="0" smtClean="0">
                <a:solidFill>
                  <a:srgbClr val="0070C0"/>
                </a:solidFill>
              </a:rPr>
              <a:t>arkasından incitme gelen sadakadan daha iyidir. </a:t>
            </a:r>
            <a:r>
              <a:rPr lang="tr-TR" sz="1200" dirty="0" smtClean="0"/>
              <a:t>Allah zengindir, acelesi de yoktur.” </a:t>
            </a:r>
            <a:r>
              <a:rPr lang="tr-TR" sz="800" dirty="0" smtClean="0"/>
              <a:t>(Bakara, 2/ 263)</a:t>
            </a:r>
            <a:endParaRPr lang="tr-TR" sz="1200" dirty="0" smtClean="0"/>
          </a:p>
          <a:p>
            <a:pPr algn="l" rtl="1"/>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25</a:t>
            </a:fld>
            <a:endParaRPr lang="tr-TR"/>
          </a:p>
        </p:txBody>
      </p:sp>
    </p:spTree>
    <p:extLst>
      <p:ext uri="{BB962C8B-B14F-4D97-AF65-F5344CB8AC3E}">
        <p14:creationId xmlns:p14="http://schemas.microsoft.com/office/powerpoint/2010/main" val="822917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55000" lnSpcReduction="20000"/>
          </a:bodyPr>
          <a:lstStyle/>
          <a:p>
            <a:r>
              <a:rPr lang="ar-SA" altLang="tr-TR" b="1" dirty="0" smtClean="0"/>
              <a:t>وَلَا تَمْشِ فِى الْاَرْضِ مَرَحًا اِنَّكَ لَنْ تَخْرِقَ الْاَرْضَ وَلَنْ تَبْلُغَ</a:t>
            </a:r>
            <a:r>
              <a:rPr lang="tr-TR" altLang="tr-TR" b="1" dirty="0" smtClean="0">
                <a:cs typeface="Arial" panose="020B0604020202020204" pitchFamily="34" charset="0"/>
              </a:rPr>
              <a:t> </a:t>
            </a:r>
            <a:r>
              <a:rPr lang="ar-SA" altLang="tr-TR" b="1" dirty="0" smtClean="0"/>
              <a:t>الْجِبَالَ طُولًا</a:t>
            </a:r>
            <a:endParaRPr lang="tr-TR" altLang="tr-TR" b="1" dirty="0" smtClean="0">
              <a:latin typeface="Arial" panose="020B0604020202020204" pitchFamily="34" charset="0"/>
              <a:cs typeface="Arial" panose="020B0604020202020204" pitchFamily="34" charset="0"/>
            </a:endParaRPr>
          </a:p>
          <a:p>
            <a:endParaRPr lang="tr-TR" altLang="tr-TR" b="1" dirty="0" smtClean="0">
              <a:latin typeface="Arial" panose="020B0604020202020204" pitchFamily="34" charset="0"/>
              <a:cs typeface="Arial" panose="020B0604020202020204" pitchFamily="34" charset="0"/>
            </a:endParaRPr>
          </a:p>
          <a:p>
            <a:r>
              <a:rPr lang="tr-TR" altLang="tr-TR" b="1" dirty="0" smtClean="0">
                <a:latin typeface="Arial" panose="020B0604020202020204" pitchFamily="34" charset="0"/>
              </a:rPr>
              <a:t>“ Yeryüzünde böbürlenerek yürüme, çünkü sen ne yeri delebilir ve ne de boyca dağlara ulaşabilirsin” (</a:t>
            </a:r>
            <a:r>
              <a:rPr lang="tr-TR" altLang="tr-TR" b="1" dirty="0" err="1" smtClean="0">
                <a:latin typeface="Arial" panose="020B0604020202020204" pitchFamily="34" charset="0"/>
              </a:rPr>
              <a:t>İsra</a:t>
            </a:r>
            <a:r>
              <a:rPr lang="tr-TR" altLang="tr-TR" b="1" dirty="0" smtClean="0">
                <a:latin typeface="Arial" panose="020B0604020202020204" pitchFamily="34" charset="0"/>
              </a:rPr>
              <a:t>, 17/37).</a:t>
            </a:r>
            <a:r>
              <a:rPr lang="tr-TR" altLang="tr-TR" dirty="0" smtClean="0"/>
              <a:t> </a:t>
            </a:r>
          </a:p>
          <a:p>
            <a:pPr rtl="1"/>
            <a:endParaRPr lang="tr-TR" sz="1200" b="1" kern="1200" dirty="0" smtClean="0">
              <a:solidFill>
                <a:schemeClr val="tx1"/>
              </a:solidFill>
              <a:effectLst/>
              <a:latin typeface="+mn-lt"/>
              <a:ea typeface="+mn-ea"/>
              <a:cs typeface="+mn-cs"/>
            </a:endParaRPr>
          </a:p>
          <a:p>
            <a:pPr rtl="1"/>
            <a:r>
              <a:rPr lang="ar-SA" sz="1200" b="1" kern="1200" dirty="0" smtClean="0">
                <a:solidFill>
                  <a:schemeClr val="tx1"/>
                </a:solidFill>
                <a:effectLst/>
                <a:latin typeface="+mn-lt"/>
                <a:ea typeface="+mn-ea"/>
                <a:cs typeface="+mn-cs"/>
              </a:rPr>
              <a:t>« لاَ يَرْحَمُ اللَّهُ مَنْ لاَ يَرْحَمُ النَّاسَ </a:t>
            </a:r>
            <a:endParaRPr lang="tr-TR" sz="1200" kern="1200" dirty="0" smtClean="0">
              <a:solidFill>
                <a:schemeClr val="tx1"/>
              </a:solidFill>
              <a:effectLst/>
              <a:latin typeface="+mn-lt"/>
              <a:ea typeface="+mn-ea"/>
              <a:cs typeface="+mn-cs"/>
            </a:endParaRPr>
          </a:p>
          <a:p>
            <a:pPr rtl="0"/>
            <a:r>
              <a:rPr lang="tr-TR" sz="1200" kern="1200" dirty="0" smtClean="0">
                <a:solidFill>
                  <a:schemeClr val="tx1"/>
                </a:solidFill>
                <a:effectLst/>
                <a:latin typeface="+mn-lt"/>
                <a:ea typeface="+mn-ea"/>
                <a:cs typeface="+mn-cs"/>
              </a:rPr>
              <a:t>"İnsanlara acımayana Allah acımaz" (Buhari, </a:t>
            </a:r>
            <a:r>
              <a:rPr lang="tr-TR" sz="1200" kern="1200" dirty="0" err="1" smtClean="0">
                <a:solidFill>
                  <a:schemeClr val="tx1"/>
                </a:solidFill>
                <a:effectLst/>
                <a:latin typeface="+mn-lt"/>
                <a:ea typeface="+mn-ea"/>
                <a:cs typeface="+mn-cs"/>
              </a:rPr>
              <a:t>Tevhid</a:t>
            </a:r>
            <a:r>
              <a:rPr lang="tr-TR" sz="1200" kern="1200" dirty="0" smtClean="0">
                <a:solidFill>
                  <a:schemeClr val="tx1"/>
                </a:solidFill>
                <a:effectLst/>
                <a:latin typeface="+mn-lt"/>
                <a:ea typeface="+mn-ea"/>
                <a:cs typeface="+mn-cs"/>
              </a:rPr>
              <a:t>, 7376)</a:t>
            </a:r>
          </a:p>
          <a:p>
            <a:pPr rtl="1"/>
            <a:r>
              <a:rPr lang="ar-SA" sz="1200" b="1" kern="1200" dirty="0" smtClean="0">
                <a:solidFill>
                  <a:schemeClr val="tx1"/>
                </a:solidFill>
                <a:effectLst/>
                <a:latin typeface="+mn-lt"/>
                <a:ea typeface="+mn-ea"/>
                <a:cs typeface="+mn-cs"/>
              </a:rPr>
              <a:t>« لَيْسَ مِنَّا مَنْ لَمْ يَرْحَمْ صَغِيرَنَا وَيُوَقِّرْ كَبِيرَنَا </a:t>
            </a:r>
            <a:endParaRPr lang="tr-TR" sz="1200" kern="1200" dirty="0" smtClean="0">
              <a:solidFill>
                <a:schemeClr val="tx1"/>
              </a:solidFill>
              <a:effectLst/>
              <a:latin typeface="+mn-lt"/>
              <a:ea typeface="+mn-ea"/>
              <a:cs typeface="+mn-cs"/>
            </a:endParaRPr>
          </a:p>
          <a:p>
            <a:pPr rtl="0"/>
            <a:r>
              <a:rPr lang="tr-TR" sz="1200" b="1" kern="1200" dirty="0" smtClean="0">
                <a:solidFill>
                  <a:schemeClr val="tx1"/>
                </a:solidFill>
                <a:effectLst/>
                <a:latin typeface="+mn-lt"/>
                <a:ea typeface="+mn-ea"/>
                <a:cs typeface="+mn-cs"/>
              </a:rPr>
              <a:t>                                                                                      </a:t>
            </a:r>
            <a:endParaRPr lang="tr-TR" sz="1200" kern="1200" dirty="0" smtClean="0">
              <a:solidFill>
                <a:schemeClr val="tx1"/>
              </a:solidFill>
              <a:effectLst/>
              <a:latin typeface="+mn-lt"/>
              <a:ea typeface="+mn-ea"/>
              <a:cs typeface="+mn-cs"/>
            </a:endParaRPr>
          </a:p>
          <a:p>
            <a:pPr rtl="0"/>
            <a:r>
              <a:rPr lang="tr-TR" sz="1200" kern="1200" dirty="0" smtClean="0">
                <a:solidFill>
                  <a:schemeClr val="tx1"/>
                </a:solidFill>
                <a:effectLst/>
                <a:latin typeface="+mn-lt"/>
                <a:ea typeface="+mn-ea"/>
                <a:cs typeface="+mn-cs"/>
              </a:rPr>
              <a:t>“Küçüklerimize merhamet etmeyen büyüklerimize saygı göstermeyen bizden değildir.” (</a:t>
            </a:r>
            <a:r>
              <a:rPr lang="tr-TR" sz="1200" kern="1200" dirty="0" err="1" smtClean="0">
                <a:solidFill>
                  <a:schemeClr val="tx1"/>
                </a:solidFill>
                <a:effectLst/>
                <a:latin typeface="+mn-lt"/>
                <a:ea typeface="+mn-ea"/>
                <a:cs typeface="+mn-cs"/>
              </a:rPr>
              <a:t>Tirmizi</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Birr</a:t>
            </a:r>
            <a:r>
              <a:rPr lang="tr-TR" sz="1200" kern="1200" dirty="0" smtClean="0">
                <a:solidFill>
                  <a:schemeClr val="tx1"/>
                </a:solidFill>
                <a:effectLst/>
                <a:latin typeface="+mn-lt"/>
                <a:ea typeface="+mn-ea"/>
                <a:cs typeface="+mn-cs"/>
              </a:rPr>
              <a:t>, 2043</a:t>
            </a:r>
            <a:r>
              <a:rPr lang="tr-TR" sz="1200" b="1" kern="1200" dirty="0" smtClean="0">
                <a:solidFill>
                  <a:schemeClr val="tx1"/>
                </a:solidFill>
                <a:effectLst/>
                <a:latin typeface="+mn-lt"/>
                <a:ea typeface="+mn-ea"/>
                <a:cs typeface="+mn-cs"/>
              </a:rPr>
              <a:t>) </a:t>
            </a:r>
            <a:endParaRPr lang="tr-TR" sz="1200" kern="1200" dirty="0" smtClean="0">
              <a:solidFill>
                <a:schemeClr val="tx1"/>
              </a:solidFill>
              <a:effectLst/>
              <a:latin typeface="+mn-lt"/>
              <a:ea typeface="+mn-ea"/>
              <a:cs typeface="+mn-cs"/>
            </a:endParaRPr>
          </a:p>
          <a:p>
            <a:pPr rtl="1"/>
            <a:r>
              <a:rPr lang="ar-SA" sz="1200" b="1" kern="1200" dirty="0" smtClean="0">
                <a:solidFill>
                  <a:schemeClr val="tx1"/>
                </a:solidFill>
                <a:effectLst/>
                <a:latin typeface="+mn-lt"/>
                <a:ea typeface="+mn-ea"/>
                <a:cs typeface="+mn-cs"/>
              </a:rPr>
              <a:t>« مَا أَكْرَمَ شَابٌّ شَيْخًا لِسِنِّهِ إِلاَّ قَيَّضَ اللَّهُ لَهُ مَنْ يُكْرِمُهُ عِنْدَ سِنِّهِ </a:t>
            </a:r>
            <a:endParaRPr lang="tr-TR" sz="1200" kern="1200" dirty="0" smtClean="0">
              <a:solidFill>
                <a:schemeClr val="tx1"/>
              </a:solidFill>
              <a:effectLst/>
              <a:latin typeface="+mn-lt"/>
              <a:ea typeface="+mn-ea"/>
              <a:cs typeface="+mn-cs"/>
            </a:endParaRPr>
          </a:p>
          <a:p>
            <a:pPr rtl="0"/>
            <a:r>
              <a:rPr lang="tr-TR" sz="1200" kern="1200" dirty="0" smtClean="0">
                <a:solidFill>
                  <a:schemeClr val="tx1"/>
                </a:solidFill>
                <a:effectLst/>
                <a:latin typeface="+mn-lt"/>
                <a:ea typeface="+mn-ea"/>
                <a:cs typeface="+mn-cs"/>
              </a:rPr>
              <a:t>(</a:t>
            </a:r>
            <a:r>
              <a:rPr lang="tr-TR" sz="1200" kern="1200" dirty="0" err="1" smtClean="0">
                <a:solidFill>
                  <a:schemeClr val="tx1"/>
                </a:solidFill>
                <a:effectLst/>
                <a:latin typeface="+mn-lt"/>
                <a:ea typeface="+mn-ea"/>
                <a:cs typeface="+mn-cs"/>
              </a:rPr>
              <a:t>Tirmizi</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Birr</a:t>
            </a:r>
            <a:r>
              <a:rPr lang="tr-TR" sz="1200" kern="1200" dirty="0" smtClean="0">
                <a:solidFill>
                  <a:schemeClr val="tx1"/>
                </a:solidFill>
                <a:effectLst/>
                <a:latin typeface="+mn-lt"/>
                <a:ea typeface="+mn-ea"/>
                <a:cs typeface="+mn-cs"/>
              </a:rPr>
              <a:t>, 2154)</a:t>
            </a:r>
          </a:p>
          <a:p>
            <a:pPr rtl="0"/>
            <a:r>
              <a:rPr lang="tr-TR" sz="1200" b="1" kern="1200" dirty="0" smtClean="0">
                <a:solidFill>
                  <a:schemeClr val="tx1"/>
                </a:solidFill>
                <a:effectLst/>
                <a:latin typeface="+mn-lt"/>
                <a:ea typeface="+mn-ea"/>
                <a:cs typeface="+mn-cs"/>
              </a:rPr>
              <a:t>İnsanlara teşekkür etmeyen Allah'a şükretmez.   </a:t>
            </a:r>
            <a:endParaRPr lang="tr-TR" sz="1200" kern="1200" dirty="0" smtClean="0">
              <a:solidFill>
                <a:schemeClr val="tx1"/>
              </a:solidFill>
              <a:effectLst/>
              <a:latin typeface="+mn-lt"/>
              <a:ea typeface="+mn-ea"/>
              <a:cs typeface="+mn-cs"/>
            </a:endParaRPr>
          </a:p>
          <a:p>
            <a:pPr rtl="0"/>
            <a:r>
              <a:rPr lang="tr-TR" sz="1200" b="1" kern="1200" dirty="0" smtClean="0">
                <a:solidFill>
                  <a:schemeClr val="tx1"/>
                </a:solidFill>
                <a:effectLst/>
                <a:latin typeface="+mn-lt"/>
                <a:ea typeface="+mn-ea"/>
                <a:cs typeface="+mn-cs"/>
              </a:rPr>
              <a:t>İnsanların seviyelerine göre muamele peygamberin tavsiye ettiği bir husustur.</a:t>
            </a:r>
            <a:endParaRPr lang="tr-TR" sz="1200" kern="1200" dirty="0" smtClean="0">
              <a:solidFill>
                <a:schemeClr val="tx1"/>
              </a:solidFill>
              <a:effectLst/>
              <a:latin typeface="+mn-lt"/>
              <a:ea typeface="+mn-ea"/>
              <a:cs typeface="+mn-cs"/>
            </a:endParaRPr>
          </a:p>
          <a:p>
            <a:r>
              <a:rPr lang="tr-TR" sz="1200" b="1" kern="1200" dirty="0" smtClean="0">
                <a:solidFill>
                  <a:schemeClr val="tx1"/>
                </a:solidFill>
                <a:effectLst/>
                <a:latin typeface="+mn-lt"/>
                <a:ea typeface="+mn-ea"/>
                <a:cs typeface="+mn-cs"/>
              </a:rPr>
              <a:t>Bu günün gençleri yarının ihtiyarlarıdır. </a:t>
            </a:r>
          </a:p>
          <a:p>
            <a:pPr rtl="0"/>
            <a:r>
              <a:rPr lang="tr-TR" sz="1200" kern="1200" dirty="0" smtClean="0">
                <a:solidFill>
                  <a:schemeClr val="tx1"/>
                </a:solidFill>
                <a:effectLst/>
                <a:latin typeface="+mn-lt"/>
                <a:ea typeface="+mn-ea"/>
                <a:cs typeface="+mn-cs"/>
              </a:rPr>
              <a:t> </a:t>
            </a:r>
          </a:p>
          <a:p>
            <a:pPr rtl="1"/>
            <a:r>
              <a:rPr lang="ar-SA" sz="1200" b="1" kern="1200" dirty="0" smtClean="0">
                <a:solidFill>
                  <a:schemeClr val="tx1"/>
                </a:solidFill>
                <a:effectLst/>
                <a:latin typeface="+mn-lt"/>
                <a:ea typeface="+mn-ea"/>
                <a:cs typeface="+mn-cs"/>
              </a:rPr>
              <a:t>وَاللّهُ خَلَقَكُمْ ثُمَّ يَتَوَفَّاكُمْ وَمِنكُم مَّن يُرَدُّ إِلَى أَرْذَلِ الْعُمُرِ لِكَيْ لاَ يَعْلَمَ بَعْدَ عِلْمٍ شَيْئًا إِنَّ اللّهَ عَلِيمٌ قَدِيرٌ</a:t>
            </a:r>
            <a:endParaRPr lang="tr-TR" sz="1200" kern="1200" dirty="0" smtClean="0">
              <a:solidFill>
                <a:schemeClr val="tx1"/>
              </a:solidFill>
              <a:effectLst/>
              <a:latin typeface="+mn-lt"/>
              <a:ea typeface="+mn-ea"/>
              <a:cs typeface="+mn-cs"/>
            </a:endParaRPr>
          </a:p>
          <a:p>
            <a:pPr rtl="0"/>
            <a:r>
              <a:rPr lang="tr-TR" sz="1200" kern="1200" dirty="0" smtClean="0">
                <a:solidFill>
                  <a:schemeClr val="tx1"/>
                </a:solidFill>
                <a:effectLst/>
                <a:latin typeface="+mn-lt"/>
                <a:ea typeface="+mn-ea"/>
                <a:cs typeface="+mn-cs"/>
              </a:rPr>
              <a:t>Sizi Allah yarattı; sonra sizi vefat ettirecek. Daha önce bilgili iken hiçbir şeyi bilmez hale gelsin diye sizden bazı kimseler ömrün en kötü çağına kadar yaşatılacak şüphesiz ki Allah bilgilidir, kudretlidir. (</a:t>
            </a:r>
            <a:r>
              <a:rPr lang="tr-TR" sz="1200" kern="1200" dirty="0" err="1" smtClean="0">
                <a:solidFill>
                  <a:schemeClr val="tx1"/>
                </a:solidFill>
                <a:effectLst/>
                <a:latin typeface="+mn-lt"/>
                <a:ea typeface="+mn-ea"/>
                <a:cs typeface="+mn-cs"/>
              </a:rPr>
              <a:t>Nahl</a:t>
            </a:r>
            <a:r>
              <a:rPr lang="tr-TR" sz="1200" kern="1200" dirty="0" smtClean="0">
                <a:solidFill>
                  <a:schemeClr val="tx1"/>
                </a:solidFill>
                <a:effectLst/>
                <a:latin typeface="+mn-lt"/>
                <a:ea typeface="+mn-ea"/>
                <a:cs typeface="+mn-cs"/>
              </a:rPr>
              <a:t>, 16/70)</a:t>
            </a:r>
          </a:p>
          <a:p>
            <a:pPr rtl="0"/>
            <a:r>
              <a:rPr lang="tr-TR" sz="1200" b="1" kern="1200" dirty="0" smtClean="0">
                <a:solidFill>
                  <a:schemeClr val="tx1"/>
                </a:solidFill>
                <a:effectLst/>
                <a:latin typeface="+mn-lt"/>
                <a:ea typeface="+mn-ea"/>
                <a:cs typeface="+mn-cs"/>
              </a:rPr>
              <a:t>Herkes Bir Gün Yaşlanacaktır (Bu günün gençleri yarının yaşlıları olacak)</a:t>
            </a:r>
            <a:endParaRPr lang="tr-TR" sz="1200" kern="1200" dirty="0" smtClean="0">
              <a:solidFill>
                <a:schemeClr val="tx1"/>
              </a:solidFill>
              <a:effectLst/>
              <a:latin typeface="+mn-lt"/>
              <a:ea typeface="+mn-ea"/>
              <a:cs typeface="+mn-cs"/>
            </a:endParaRPr>
          </a:p>
          <a:p>
            <a:pPr rtl="1"/>
            <a:r>
              <a:rPr lang="ar-SA" sz="1200" b="1" kern="1200" dirty="0" smtClean="0">
                <a:solidFill>
                  <a:schemeClr val="tx1"/>
                </a:solidFill>
                <a:effectLst/>
                <a:latin typeface="+mn-lt"/>
                <a:ea typeface="+mn-ea"/>
                <a:cs typeface="+mn-cs"/>
              </a:rPr>
              <a:t>وَمَنْ نُعَمِّرْهُ نُنَكِّسْهُ فِي الْخَلْقِ أَفَلَا يَعْقِلُونَ</a:t>
            </a:r>
            <a:endParaRPr lang="tr-TR" sz="1200" kern="1200" dirty="0" smtClean="0">
              <a:solidFill>
                <a:schemeClr val="tx1"/>
              </a:solidFill>
              <a:effectLst/>
              <a:latin typeface="+mn-lt"/>
              <a:ea typeface="+mn-ea"/>
              <a:cs typeface="+mn-cs"/>
            </a:endParaRPr>
          </a:p>
          <a:p>
            <a:pPr rtl="0"/>
            <a:r>
              <a:rPr lang="tr-TR" sz="1200" kern="1200" dirty="0" smtClean="0">
                <a:solidFill>
                  <a:schemeClr val="tx1"/>
                </a:solidFill>
                <a:effectLst/>
                <a:latin typeface="+mn-lt"/>
                <a:ea typeface="+mn-ea"/>
                <a:cs typeface="+mn-cs"/>
              </a:rPr>
              <a:t> “Kime uzun ömür verirsek biz onun yaratılışını (gençliğini, güzelliğini) bozar, gücünü azaltır, beli bükük hale getiririz. Onlar bunu hiç düşünmezler mi?”Yâsin,36/68</a:t>
            </a:r>
          </a:p>
          <a:p>
            <a:pPr rtl="1"/>
            <a:r>
              <a:rPr lang="ar-SA" sz="1200" b="1" kern="1200" dirty="0" smtClean="0">
                <a:solidFill>
                  <a:schemeClr val="tx1"/>
                </a:solidFill>
                <a:effectLst/>
                <a:latin typeface="+mn-lt"/>
                <a:ea typeface="+mn-ea"/>
                <a:cs typeface="+mn-cs"/>
              </a:rPr>
              <a:t>« لَيْسَ مِنَّا مَنْ لَمْ يَرْحَمْ صَغِيرَنَا وَيَعْرِفْ شَرَفَ كَبِيرِنَا</a:t>
            </a:r>
            <a:r>
              <a:rPr lang="tr-TR" sz="1200" b="1" kern="1200" dirty="0" smtClean="0">
                <a:solidFill>
                  <a:schemeClr val="tx1"/>
                </a:solidFill>
                <a:effectLst/>
                <a:latin typeface="+mn-lt"/>
                <a:ea typeface="+mn-ea"/>
                <a:cs typeface="+mn-cs"/>
              </a:rPr>
              <a:t>.</a:t>
            </a:r>
            <a:endParaRPr lang="tr-TR" sz="1200" kern="1200" dirty="0" smtClean="0">
              <a:solidFill>
                <a:schemeClr val="tx1"/>
              </a:solidFill>
              <a:effectLst/>
              <a:latin typeface="+mn-lt"/>
              <a:ea typeface="+mn-ea"/>
              <a:cs typeface="+mn-cs"/>
            </a:endParaRPr>
          </a:p>
          <a:p>
            <a:pPr rtl="0"/>
            <a:r>
              <a:rPr lang="tr-TR" sz="1200" b="1" kern="1200" dirty="0" smtClean="0">
                <a:solidFill>
                  <a:schemeClr val="tx1"/>
                </a:solidFill>
                <a:effectLst/>
                <a:latin typeface="+mn-lt"/>
                <a:ea typeface="+mn-ea"/>
                <a:cs typeface="+mn-cs"/>
              </a:rPr>
              <a:t>"Küçüklerimize merhamet etmeyen ve büyüklerimize gereken saygıyı göstermeyen bizden değildir."</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Tirmizi</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Birr</a:t>
            </a:r>
            <a:r>
              <a:rPr lang="tr-TR" sz="1200" kern="1200" dirty="0" smtClean="0">
                <a:solidFill>
                  <a:schemeClr val="tx1"/>
                </a:solidFill>
                <a:effectLst/>
                <a:latin typeface="+mn-lt"/>
                <a:ea typeface="+mn-ea"/>
                <a:cs typeface="+mn-cs"/>
              </a:rPr>
              <a:t>, 2044</a:t>
            </a:r>
          </a:p>
          <a:p>
            <a:pPr rtl="1"/>
            <a:r>
              <a:rPr lang="ar-SA" sz="1200" b="1" kern="1200" dirty="0" smtClean="0">
                <a:solidFill>
                  <a:schemeClr val="tx1"/>
                </a:solidFill>
                <a:effectLst/>
                <a:latin typeface="+mn-lt"/>
                <a:ea typeface="+mn-ea"/>
                <a:cs typeface="+mn-cs"/>
              </a:rPr>
              <a:t>قَالَ رَسُولُ اللَّهِ -صلى الله عليه وسلم- « لَيْسَ مِنَّا مَنْ لَمْ يَرْحَمْ صَغِيرَنَا وَيَعْرِفْ حَقَّ كَبِيرِنَا </a:t>
            </a:r>
            <a:endParaRPr lang="tr-TR" sz="1200" kern="1200" dirty="0" smtClean="0">
              <a:solidFill>
                <a:schemeClr val="tx1"/>
              </a:solidFill>
              <a:effectLst/>
              <a:latin typeface="+mn-lt"/>
              <a:ea typeface="+mn-ea"/>
              <a:cs typeface="+mn-cs"/>
            </a:endParaRPr>
          </a:p>
          <a:p>
            <a:pPr rtl="0"/>
            <a:r>
              <a:rPr lang="tr-TR" sz="1200" kern="1200" dirty="0" smtClean="0">
                <a:solidFill>
                  <a:schemeClr val="tx1"/>
                </a:solidFill>
                <a:effectLst/>
                <a:latin typeface="+mn-lt"/>
                <a:ea typeface="+mn-ea"/>
                <a:cs typeface="+mn-cs"/>
              </a:rPr>
              <a:t>"Küçüklerine merhamet etmeyen ve büyüklerin de hakkını gözetmeyen bizden değildir." (</a:t>
            </a:r>
            <a:r>
              <a:rPr lang="tr-TR" sz="1200" kern="1200" dirty="0" err="1" smtClean="0">
                <a:solidFill>
                  <a:schemeClr val="tx1"/>
                </a:solidFill>
                <a:effectLst/>
                <a:latin typeface="+mn-lt"/>
                <a:ea typeface="+mn-ea"/>
                <a:cs typeface="+mn-cs"/>
              </a:rPr>
              <a:t>Tirmizi</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Birr</a:t>
            </a:r>
            <a:r>
              <a:rPr lang="tr-TR" sz="1200" kern="1200" dirty="0" smtClean="0">
                <a:solidFill>
                  <a:schemeClr val="tx1"/>
                </a:solidFill>
                <a:effectLst/>
                <a:latin typeface="+mn-lt"/>
                <a:ea typeface="+mn-ea"/>
                <a:cs typeface="+mn-cs"/>
              </a:rPr>
              <a:t>, 6904)</a:t>
            </a:r>
          </a:p>
          <a:p>
            <a:pPr rtl="1"/>
            <a:r>
              <a:rPr lang="ar-SA" sz="1200" b="1" kern="1200" dirty="0" smtClean="0">
                <a:solidFill>
                  <a:schemeClr val="tx1"/>
                </a:solidFill>
                <a:effectLst/>
                <a:latin typeface="+mn-lt"/>
                <a:ea typeface="+mn-ea"/>
                <a:cs typeface="+mn-cs"/>
              </a:rPr>
              <a:t>« لَيْسَ مِنْ أُمَّتِى مَنْ لَمْ يُجِلَّ كَبِيرَنَا وَيَرْحَمْ صَغِيرَنَا وَيَعْرَفْ لِعَالِمِنَا</a:t>
            </a:r>
            <a:r>
              <a:rPr lang="ar-SA" sz="1200" kern="1200" dirty="0" smtClean="0">
                <a:solidFill>
                  <a:schemeClr val="tx1"/>
                </a:solidFill>
                <a:effectLst/>
                <a:latin typeface="+mn-lt"/>
                <a:ea typeface="+mn-ea"/>
                <a:cs typeface="+mn-cs"/>
              </a:rPr>
              <a:t> </a:t>
            </a:r>
            <a:endParaRPr lang="tr-TR" sz="1200" kern="1200" dirty="0" smtClean="0">
              <a:solidFill>
                <a:schemeClr val="tx1"/>
              </a:solidFill>
              <a:effectLst/>
              <a:latin typeface="+mn-lt"/>
              <a:ea typeface="+mn-ea"/>
              <a:cs typeface="+mn-cs"/>
            </a:endParaRPr>
          </a:p>
          <a:p>
            <a:pPr rtl="0"/>
            <a:r>
              <a:rPr lang="tr-TR" sz="1200" kern="1200" dirty="0" smtClean="0">
                <a:solidFill>
                  <a:schemeClr val="tx1"/>
                </a:solidFill>
                <a:effectLst/>
                <a:latin typeface="+mn-lt"/>
                <a:ea typeface="+mn-ea"/>
                <a:cs typeface="+mn-cs"/>
              </a:rPr>
              <a:t>Büyüklerimizi yüceltmeyen, küçüklerimize merhamet etmeyen ve alimlerimize saygı göstermeyen benim ümmetimden değildir." (</a:t>
            </a:r>
            <a:r>
              <a:rPr lang="tr-TR" sz="1200" kern="1200" dirty="0" err="1" smtClean="0">
                <a:solidFill>
                  <a:schemeClr val="tx1"/>
                </a:solidFill>
                <a:effectLst/>
                <a:latin typeface="+mn-lt"/>
                <a:ea typeface="+mn-ea"/>
                <a:cs typeface="+mn-cs"/>
              </a:rPr>
              <a:t>Ahmed</a:t>
            </a:r>
            <a:r>
              <a:rPr lang="tr-TR" sz="1200" kern="1200" dirty="0" smtClean="0">
                <a:solidFill>
                  <a:schemeClr val="tx1"/>
                </a:solidFill>
                <a:effectLst/>
                <a:latin typeface="+mn-lt"/>
                <a:ea typeface="+mn-ea"/>
                <a:cs typeface="+mn-cs"/>
              </a:rPr>
              <a:t> b. </a:t>
            </a:r>
            <a:r>
              <a:rPr lang="tr-TR" sz="1200" kern="1200" dirty="0" err="1" smtClean="0">
                <a:solidFill>
                  <a:schemeClr val="tx1"/>
                </a:solidFill>
                <a:effectLst/>
                <a:latin typeface="+mn-lt"/>
                <a:ea typeface="+mn-ea"/>
                <a:cs typeface="+mn-cs"/>
              </a:rPr>
              <a:t>Hanbel</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Ubade</a:t>
            </a:r>
            <a:r>
              <a:rPr lang="tr-TR" sz="1200" kern="1200" dirty="0" smtClean="0">
                <a:solidFill>
                  <a:schemeClr val="tx1"/>
                </a:solidFill>
                <a:effectLst/>
                <a:latin typeface="+mn-lt"/>
                <a:ea typeface="+mn-ea"/>
                <a:cs typeface="+mn-cs"/>
              </a:rPr>
              <a:t> b. </a:t>
            </a:r>
            <a:r>
              <a:rPr lang="tr-TR" sz="1200" kern="1200" dirty="0" err="1" smtClean="0">
                <a:solidFill>
                  <a:schemeClr val="tx1"/>
                </a:solidFill>
                <a:effectLst/>
                <a:latin typeface="+mn-lt"/>
                <a:ea typeface="+mn-ea"/>
                <a:cs typeface="+mn-cs"/>
              </a:rPr>
              <a:t>Samit</a:t>
            </a:r>
            <a:r>
              <a:rPr lang="tr-TR" sz="1200" kern="1200" dirty="0" smtClean="0">
                <a:solidFill>
                  <a:schemeClr val="tx1"/>
                </a:solidFill>
                <a:effectLst/>
                <a:latin typeface="+mn-lt"/>
                <a:ea typeface="+mn-ea"/>
                <a:cs typeface="+mn-cs"/>
              </a:rPr>
              <a:t>, 23425)</a:t>
            </a:r>
          </a:p>
          <a:p>
            <a:endParaRPr lang="tr-TR" altLang="tr-TR" sz="1200" b="1" dirty="0" smtClean="0"/>
          </a:p>
          <a:p>
            <a:r>
              <a:rPr lang="tr-TR" altLang="tr-TR" sz="1200" b="1" dirty="0" smtClean="0"/>
              <a:t>“Allah Teala yaşından ötürü bir ihtiyara saygı gösteren gence, yaşlılığında hizmet edecek kimseler lütfeder”</a:t>
            </a:r>
          </a:p>
          <a:p>
            <a:r>
              <a:rPr lang="tr-TR" altLang="tr-TR" b="1" dirty="0" smtClean="0">
                <a:cs typeface="Times New Roman" panose="02020603050405020304" pitchFamily="18" charset="0"/>
              </a:rPr>
              <a:t>Saçı sakalı ağarmış yaşlı </a:t>
            </a:r>
            <a:r>
              <a:rPr lang="tr-TR" altLang="tr-TR" b="1" dirty="0" err="1" smtClean="0">
                <a:cs typeface="Times New Roman" panose="02020603050405020304" pitchFamily="18" charset="0"/>
              </a:rPr>
              <a:t>müslümana</a:t>
            </a:r>
            <a:r>
              <a:rPr lang="tr-TR" altLang="tr-TR" b="1" dirty="0" smtClean="0">
                <a:cs typeface="Times New Roman" panose="02020603050405020304" pitchFamily="18" charset="0"/>
              </a:rPr>
              <a:t> saygı gösterip ikram ekmek, </a:t>
            </a:r>
            <a:r>
              <a:rPr lang="tr-TR" altLang="tr-TR" b="1" dirty="0" err="1" smtClean="0">
                <a:cs typeface="Times New Roman" panose="02020603050405020304" pitchFamily="18" charset="0"/>
              </a:rPr>
              <a:t>allaha</a:t>
            </a:r>
            <a:r>
              <a:rPr lang="tr-TR" altLang="tr-TR" b="1" dirty="0" smtClean="0">
                <a:cs typeface="Times New Roman" panose="02020603050405020304" pitchFamily="18" charset="0"/>
              </a:rPr>
              <a:t> saygıdandır..</a:t>
            </a:r>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26</a:t>
            </a:fld>
            <a:endParaRPr lang="tr-TR"/>
          </a:p>
        </p:txBody>
      </p:sp>
    </p:spTree>
    <p:extLst>
      <p:ext uri="{BB962C8B-B14F-4D97-AF65-F5344CB8AC3E}">
        <p14:creationId xmlns:p14="http://schemas.microsoft.com/office/powerpoint/2010/main" val="2733505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2</a:t>
            </a:fld>
            <a:endParaRPr lang="tr-TR"/>
          </a:p>
        </p:txBody>
      </p:sp>
    </p:spTree>
    <p:extLst>
      <p:ext uri="{BB962C8B-B14F-4D97-AF65-F5344CB8AC3E}">
        <p14:creationId xmlns:p14="http://schemas.microsoft.com/office/powerpoint/2010/main" val="2950779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62500" lnSpcReduction="20000"/>
          </a:bodyPr>
          <a:lstStyle/>
          <a:p>
            <a:pPr rtl="1"/>
            <a:r>
              <a:rPr lang="tr-TR" sz="1200" b="1" kern="1200" dirty="0" smtClean="0">
                <a:solidFill>
                  <a:schemeClr val="tx1"/>
                </a:solidFill>
                <a:effectLst/>
                <a:latin typeface="+mn-lt"/>
                <a:ea typeface="+mn-ea"/>
                <a:cs typeface="+mn-cs"/>
              </a:rPr>
              <a:t>“</a:t>
            </a:r>
            <a:r>
              <a:rPr lang="ar-SA" sz="1200" b="1" kern="1200" dirty="0" smtClean="0">
                <a:solidFill>
                  <a:schemeClr val="tx1"/>
                </a:solidFill>
                <a:effectLst/>
                <a:latin typeface="+mn-lt"/>
                <a:ea typeface="+mn-ea"/>
                <a:cs typeface="+mn-cs"/>
              </a:rPr>
              <a:t>  فَبِمَا رَحْمَةٍ مِّنَ اللّهِ لِنتَ لَهُمْ وَلَوْ كُنتَ فَظًّا غَلِيظَ الْقَلْبِ لاَنفَضُّواْ مِنْ حَوْلِكَ فَاعْفُ عَنْهُمْ وَاسْتَغْفِرْ لَهُمْ وَشَاوِرْهُمْ فِي الأَمْرِ فَإِذَا عَزَمْتَ فَتَوَكَّلْ عَلَى اللّهِ إِنَّ اللّهَ يُحِبُّ الْمُتَوَكِّلِينَ </a:t>
            </a:r>
            <a:endParaRPr lang="tr-TR" sz="1200" kern="1200" dirty="0" smtClean="0">
              <a:solidFill>
                <a:schemeClr val="tx1"/>
              </a:solidFill>
              <a:effectLst/>
              <a:latin typeface="+mn-lt"/>
              <a:ea typeface="+mn-ea"/>
              <a:cs typeface="+mn-cs"/>
            </a:endParaRPr>
          </a:p>
          <a:p>
            <a:r>
              <a:rPr lang="tr-TR" sz="1200" kern="1200" dirty="0" smtClean="0">
                <a:solidFill>
                  <a:schemeClr val="tx1"/>
                </a:solidFill>
                <a:effectLst/>
                <a:latin typeface="+mn-lt"/>
                <a:ea typeface="+mn-ea"/>
                <a:cs typeface="+mn-cs"/>
              </a:rPr>
              <a:t>“Allah’ın rahmeti sayesinde sen onlara karşı yumuşak davrandın. Eğer kaba, katı yürekli olsaydın, onlar senin etrafından dağılıp giderlerdi. Artık sen onları affet. Onlar için Allah’tan bağışlama dile. İş konusunda onlarla müşavere et. Bir kere de karar verip azmettin mi, artık Allah’a tevekkül et, (ona dayanıp güven). Şüphesiz Allah, tevekkül edenleri sever.” </a:t>
            </a:r>
            <a:r>
              <a:rPr lang="tr-TR" sz="900" kern="1200" dirty="0" err="1" smtClean="0">
                <a:solidFill>
                  <a:schemeClr val="tx1"/>
                </a:solidFill>
                <a:effectLst/>
                <a:latin typeface="+mn-lt"/>
                <a:ea typeface="+mn-ea"/>
                <a:cs typeface="+mn-cs"/>
              </a:rPr>
              <a:t>Âl</a:t>
            </a:r>
            <a:r>
              <a:rPr lang="tr-TR" sz="900" kern="1200" dirty="0" smtClean="0">
                <a:solidFill>
                  <a:schemeClr val="tx1"/>
                </a:solidFill>
                <a:effectLst/>
                <a:latin typeface="+mn-lt"/>
                <a:ea typeface="+mn-ea"/>
                <a:cs typeface="+mn-cs"/>
              </a:rPr>
              <a:t>-i </a:t>
            </a:r>
            <a:r>
              <a:rPr lang="tr-TR" sz="900" kern="1200" dirty="0" err="1" smtClean="0">
                <a:solidFill>
                  <a:schemeClr val="tx1"/>
                </a:solidFill>
                <a:effectLst/>
                <a:latin typeface="+mn-lt"/>
                <a:ea typeface="+mn-ea"/>
                <a:cs typeface="+mn-cs"/>
              </a:rPr>
              <a:t>imran</a:t>
            </a:r>
            <a:r>
              <a:rPr lang="tr-TR" sz="900" kern="1200" dirty="0" smtClean="0">
                <a:solidFill>
                  <a:schemeClr val="tx1"/>
                </a:solidFill>
                <a:effectLst/>
                <a:latin typeface="+mn-lt"/>
                <a:ea typeface="+mn-ea"/>
                <a:cs typeface="+mn-cs"/>
              </a:rPr>
              <a:t> 3/159</a:t>
            </a:r>
            <a:r>
              <a:rPr lang="tr-TR" sz="1200" kern="1200" dirty="0" smtClean="0">
                <a:solidFill>
                  <a:schemeClr val="tx1"/>
                </a:solidFill>
                <a:effectLst/>
                <a:latin typeface="+mn-lt"/>
                <a:ea typeface="+mn-ea"/>
                <a:cs typeface="+mn-cs"/>
              </a:rPr>
              <a:t> </a:t>
            </a:r>
          </a:p>
          <a:p>
            <a:pPr marL="457200" lvl="1" indent="0" algn="just">
              <a:buFont typeface="Arial" panose="020B0604020202020204" pitchFamily="34" charset="0"/>
              <a:buNone/>
            </a:pPr>
            <a:endParaRPr lang="tr-TR" sz="2000" dirty="0" smtClean="0">
              <a:solidFill>
                <a:schemeClr val="tx1"/>
              </a:solidFill>
            </a:endParaRPr>
          </a:p>
          <a:p>
            <a:pPr marL="742950" lvl="1" indent="-285750" algn="just">
              <a:buFont typeface="Arial" panose="020B0604020202020204" pitchFamily="34" charset="0"/>
              <a:buChar char="•"/>
            </a:pPr>
            <a:r>
              <a:rPr lang="tr-TR" sz="2000" dirty="0" smtClean="0">
                <a:solidFill>
                  <a:schemeClr val="tx1"/>
                </a:solidFill>
              </a:rPr>
              <a:t>Birbirimize Karşılıklı Saygı Duymak</a:t>
            </a:r>
            <a:endParaRPr lang="tr-TR" dirty="0" smtClean="0">
              <a:solidFill>
                <a:schemeClr val="tx1"/>
              </a:solidFill>
            </a:endParaRPr>
          </a:p>
          <a:p>
            <a:pPr marL="742950" lvl="1" indent="-285750" algn="just">
              <a:buFont typeface="Arial" panose="020B0604020202020204" pitchFamily="34" charset="0"/>
              <a:buChar char="•"/>
            </a:pPr>
            <a:r>
              <a:rPr lang="tr-TR" sz="2000" dirty="0" smtClean="0">
                <a:solidFill>
                  <a:schemeClr val="tx1"/>
                </a:solidFill>
              </a:rPr>
              <a:t>Farklılıkları Zenginlik Olarak Görmek</a:t>
            </a:r>
            <a:endParaRPr lang="tr-TR" dirty="0" smtClean="0">
              <a:solidFill>
                <a:schemeClr val="tx1"/>
              </a:solidFill>
            </a:endParaRPr>
          </a:p>
          <a:p>
            <a:pPr marL="742950" lvl="1" indent="-285750" algn="just">
              <a:buFont typeface="Arial" panose="020B0604020202020204" pitchFamily="34" charset="0"/>
              <a:buChar char="•"/>
            </a:pPr>
            <a:r>
              <a:rPr lang="tr-TR" sz="2000" dirty="0" smtClean="0">
                <a:solidFill>
                  <a:schemeClr val="tx1"/>
                </a:solidFill>
              </a:rPr>
              <a:t>Ulusal Şuur Ve Anlayış Geliştirmek</a:t>
            </a:r>
            <a:endParaRPr lang="tr-TR" dirty="0" smtClean="0">
              <a:solidFill>
                <a:schemeClr val="tx1"/>
              </a:solidFill>
            </a:endParaRPr>
          </a:p>
          <a:p>
            <a:pPr marL="742950" lvl="1" indent="-285750" algn="just">
              <a:buFont typeface="Arial" panose="020B0604020202020204" pitchFamily="34" charset="0"/>
              <a:buChar char="•"/>
            </a:pPr>
            <a:r>
              <a:rPr lang="tr-TR" sz="2000" dirty="0" smtClean="0">
                <a:solidFill>
                  <a:schemeClr val="tx1"/>
                </a:solidFill>
              </a:rPr>
              <a:t>Tarihi Bağlara Dayanmak</a:t>
            </a:r>
            <a:endParaRPr lang="tr-TR" dirty="0" smtClean="0">
              <a:solidFill>
                <a:schemeClr val="tx1"/>
              </a:solidFill>
            </a:endParaRPr>
          </a:p>
          <a:p>
            <a:pPr marL="742950" lvl="1" indent="-285750" algn="just">
              <a:buFont typeface="Arial" panose="020B0604020202020204" pitchFamily="34" charset="0"/>
              <a:buChar char="•"/>
            </a:pPr>
            <a:r>
              <a:rPr lang="tr-TR" sz="2000" dirty="0" smtClean="0">
                <a:solidFill>
                  <a:schemeClr val="tx1"/>
                </a:solidFill>
              </a:rPr>
              <a:t>Birlik İçinde Dayanışma Ve Kaynaşmayı Sağlamak</a:t>
            </a:r>
            <a:endParaRPr lang="tr-TR" dirty="0" smtClean="0">
              <a:solidFill>
                <a:schemeClr val="tx1"/>
              </a:solidFill>
            </a:endParaRPr>
          </a:p>
          <a:p>
            <a:pPr marL="742950" lvl="1" indent="-285750" algn="just">
              <a:buFont typeface="Arial" panose="020B0604020202020204" pitchFamily="34" charset="0"/>
              <a:buChar char="•"/>
            </a:pPr>
            <a:r>
              <a:rPr lang="tr-TR" sz="2000" dirty="0" smtClean="0">
                <a:solidFill>
                  <a:schemeClr val="tx1"/>
                </a:solidFill>
              </a:rPr>
              <a:t>Adaleti Tesis Etmek</a:t>
            </a:r>
            <a:endParaRPr lang="tr-TR" dirty="0" smtClean="0">
              <a:solidFill>
                <a:schemeClr val="tx1"/>
              </a:solidFill>
            </a:endParaRPr>
          </a:p>
          <a:p>
            <a:pPr marL="742950" lvl="1" indent="-285750" algn="just">
              <a:buFont typeface="Arial" panose="020B0604020202020204" pitchFamily="34" charset="0"/>
              <a:buChar char="•"/>
            </a:pPr>
            <a:r>
              <a:rPr lang="tr-TR" sz="2000" dirty="0" smtClean="0">
                <a:solidFill>
                  <a:schemeClr val="tx1"/>
                </a:solidFill>
              </a:rPr>
              <a:t>Hak Ve Hukuka Riayet Edip Sorumlulukların Gereğini Yapmak</a:t>
            </a:r>
            <a:endParaRPr lang="tr-TR" dirty="0" smtClean="0">
              <a:solidFill>
                <a:schemeClr val="tx1"/>
              </a:solidFill>
            </a:endParaRPr>
          </a:p>
          <a:p>
            <a:pPr marL="742950" lvl="1" indent="-285750" algn="just">
              <a:buFont typeface="Arial" panose="020B0604020202020204" pitchFamily="34" charset="0"/>
              <a:buChar char="•"/>
            </a:pPr>
            <a:r>
              <a:rPr lang="tr-TR" sz="2000" dirty="0" smtClean="0">
                <a:solidFill>
                  <a:schemeClr val="tx1"/>
                </a:solidFill>
              </a:rPr>
              <a:t>Hoşgörülü, Müsamahalı Ve Affedici Olmak</a:t>
            </a:r>
            <a:endParaRPr lang="tr-TR" dirty="0" smtClean="0">
              <a:solidFill>
                <a:schemeClr val="tx1"/>
              </a:solidFill>
            </a:endParaRPr>
          </a:p>
          <a:p>
            <a:pPr marL="742950" lvl="1" indent="-285750" algn="just">
              <a:buFont typeface="Arial" panose="020B0604020202020204" pitchFamily="34" charset="0"/>
              <a:buChar char="•"/>
            </a:pPr>
            <a:r>
              <a:rPr lang="tr-TR" sz="2000" dirty="0" smtClean="0">
                <a:solidFill>
                  <a:schemeClr val="tx1"/>
                </a:solidFill>
              </a:rPr>
              <a:t>Güven Verip Merhametli Davranmak</a:t>
            </a:r>
            <a:endParaRPr lang="tr-TR" dirty="0" smtClean="0">
              <a:solidFill>
                <a:schemeClr val="tx1"/>
              </a:solidFill>
            </a:endParaRPr>
          </a:p>
          <a:p>
            <a:pPr marL="742950" lvl="1" indent="-285750" algn="just">
              <a:buFont typeface="Arial" panose="020B0604020202020204" pitchFamily="34" charset="0"/>
              <a:buChar char="•"/>
            </a:pPr>
            <a:r>
              <a:rPr lang="tr-TR" sz="2000" dirty="0" smtClean="0">
                <a:solidFill>
                  <a:schemeClr val="tx1"/>
                </a:solidFill>
              </a:rPr>
              <a:t>İyilikten Yana Tavır Almak, Paylaşmak, İhtiyaç Görmek</a:t>
            </a:r>
            <a:endParaRPr lang="tr-TR" dirty="0" smtClean="0">
              <a:solidFill>
                <a:schemeClr val="tx1"/>
              </a:solidFill>
            </a:endParaRPr>
          </a:p>
          <a:p>
            <a:pPr marL="742950" lvl="1" indent="-285750" algn="just">
              <a:buFont typeface="Arial" panose="020B0604020202020204" pitchFamily="34" charset="0"/>
              <a:buChar char="•"/>
            </a:pPr>
            <a:r>
              <a:rPr lang="tr-TR" sz="2000" dirty="0" smtClean="0">
                <a:solidFill>
                  <a:schemeClr val="tx1"/>
                </a:solidFill>
              </a:rPr>
              <a:t>Birbirimizin Eksiklerini Tamamlamak, Kolaylaştırıcı Olmak</a:t>
            </a:r>
            <a:endParaRPr lang="tr-TR" dirty="0" smtClean="0">
              <a:solidFill>
                <a:schemeClr val="tx1"/>
              </a:solidFill>
            </a:endParaRPr>
          </a:p>
          <a:p>
            <a:pPr marL="742950" lvl="1" indent="-285750" algn="just">
              <a:buFont typeface="Arial" panose="020B0604020202020204" pitchFamily="34" charset="0"/>
              <a:buChar char="•"/>
            </a:pPr>
            <a:r>
              <a:rPr lang="tr-TR" sz="2000" dirty="0" smtClean="0">
                <a:solidFill>
                  <a:schemeClr val="tx1"/>
                </a:solidFill>
              </a:rPr>
              <a:t>Kendini Başkalarının Yerine Koymak, Sana Yapılmasını İstemediğini Başkalarına Yapmamak</a:t>
            </a:r>
            <a:endParaRPr lang="tr-TR" dirty="0" smtClean="0">
              <a:solidFill>
                <a:schemeClr val="tx1"/>
              </a:solidFill>
            </a:endParaRPr>
          </a:p>
          <a:p>
            <a:pPr marL="742950" lvl="1" indent="-285750" algn="just">
              <a:buFont typeface="Arial" panose="020B0604020202020204" pitchFamily="34" charset="0"/>
              <a:buChar char="•"/>
            </a:pPr>
            <a:r>
              <a:rPr lang="tr-TR" sz="2000" dirty="0" smtClean="0">
                <a:solidFill>
                  <a:schemeClr val="tx1"/>
                </a:solidFill>
              </a:rPr>
              <a:t>Farkındalık Ve Bilinç Oluşturmak</a:t>
            </a:r>
            <a:endParaRPr lang="tr-TR" dirty="0" smtClean="0">
              <a:solidFill>
                <a:schemeClr val="tx1"/>
              </a:solidFill>
            </a:endParaRPr>
          </a:p>
          <a:p>
            <a:pPr marL="742950" lvl="1" indent="-285750" algn="just">
              <a:buFont typeface="Arial" panose="020B0604020202020204" pitchFamily="34" charset="0"/>
              <a:buChar char="•"/>
            </a:pPr>
            <a:r>
              <a:rPr lang="tr-TR" sz="2000" dirty="0" smtClean="0">
                <a:solidFill>
                  <a:schemeClr val="tx1"/>
                </a:solidFill>
              </a:rPr>
              <a:t>Toplumun Her Kesimini Kabullenmek</a:t>
            </a:r>
            <a:endParaRPr lang="tr-TR" dirty="0" smtClean="0">
              <a:solidFill>
                <a:schemeClr val="tx1"/>
              </a:solidFill>
            </a:endParaRPr>
          </a:p>
          <a:p>
            <a:pPr marL="742950" lvl="1" indent="-285750" algn="just">
              <a:buFont typeface="Arial" panose="020B0604020202020204" pitchFamily="34" charset="0"/>
              <a:buChar char="•"/>
            </a:pPr>
            <a:r>
              <a:rPr lang="tr-TR" sz="2000" dirty="0" smtClean="0">
                <a:solidFill>
                  <a:schemeClr val="tx1"/>
                </a:solidFill>
              </a:rPr>
              <a:t>Kendini Başkalarından Üstün Görmemek</a:t>
            </a:r>
            <a:endParaRPr lang="tr-TR" dirty="0" smtClean="0">
              <a:solidFill>
                <a:schemeClr val="tx1"/>
              </a:solidFill>
            </a:endParaRPr>
          </a:p>
          <a:p>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27</a:t>
            </a:fld>
            <a:endParaRPr lang="tr-TR"/>
          </a:p>
        </p:txBody>
      </p:sp>
    </p:spTree>
    <p:extLst>
      <p:ext uri="{BB962C8B-B14F-4D97-AF65-F5344CB8AC3E}">
        <p14:creationId xmlns:p14="http://schemas.microsoft.com/office/powerpoint/2010/main" val="368439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sz="1200" b="1" dirty="0" smtClean="0">
                <a:solidFill>
                  <a:schemeClr val="tx1"/>
                </a:solidFill>
              </a:rPr>
              <a:t> “Kuyuya </a:t>
            </a:r>
            <a:r>
              <a:rPr lang="tr-TR" sz="1200" b="1" dirty="0" err="1" smtClean="0">
                <a:solidFill>
                  <a:schemeClr val="tx1"/>
                </a:solidFill>
              </a:rPr>
              <a:t>Dusseydi</a:t>
            </a:r>
            <a:r>
              <a:rPr lang="tr-TR" sz="1200" b="1" dirty="0" smtClean="0">
                <a:solidFill>
                  <a:schemeClr val="tx1"/>
                </a:solidFill>
              </a:rPr>
              <a:t> </a:t>
            </a:r>
            <a:r>
              <a:rPr lang="tr-TR" sz="1200" b="1" dirty="0" err="1" smtClean="0">
                <a:solidFill>
                  <a:schemeClr val="tx1"/>
                </a:solidFill>
              </a:rPr>
              <a:t>Cıkarmaz</a:t>
            </a:r>
            <a:r>
              <a:rPr lang="tr-TR" sz="1200" b="1" dirty="0" smtClean="0">
                <a:solidFill>
                  <a:schemeClr val="tx1"/>
                </a:solidFill>
              </a:rPr>
              <a:t> mıydınız?” </a:t>
            </a:r>
          </a:p>
          <a:p>
            <a:pPr algn="just"/>
            <a:r>
              <a:rPr lang="tr-TR" sz="1200" dirty="0" smtClean="0">
                <a:solidFill>
                  <a:schemeClr val="tx1"/>
                </a:solidFill>
              </a:rPr>
              <a:t>(Kardeşinin günahına takılıp kalma Kendine bak)</a:t>
            </a:r>
          </a:p>
          <a:p>
            <a:pPr algn="just"/>
            <a:endParaRPr lang="tr-TR" sz="1200" dirty="0" smtClean="0">
              <a:solidFill>
                <a:schemeClr val="tx1"/>
              </a:solidFill>
            </a:endParaRPr>
          </a:p>
          <a:p>
            <a:pPr algn="just"/>
            <a:r>
              <a:rPr lang="tr-TR" sz="1200" dirty="0" err="1" smtClean="0">
                <a:solidFill>
                  <a:schemeClr val="tx1"/>
                </a:solidFill>
              </a:rPr>
              <a:t>Hasbel</a:t>
            </a:r>
            <a:r>
              <a:rPr lang="tr-TR" sz="1200" dirty="0" smtClean="0">
                <a:solidFill>
                  <a:schemeClr val="tx1"/>
                </a:solidFill>
              </a:rPr>
              <a:t> </a:t>
            </a:r>
            <a:r>
              <a:rPr lang="tr-TR" sz="1200" dirty="0" err="1" smtClean="0">
                <a:solidFill>
                  <a:schemeClr val="tx1"/>
                </a:solidFill>
              </a:rPr>
              <a:t>beseriye</a:t>
            </a:r>
            <a:r>
              <a:rPr lang="tr-TR" sz="1200" dirty="0" smtClean="0">
                <a:solidFill>
                  <a:schemeClr val="tx1"/>
                </a:solidFill>
              </a:rPr>
              <a:t> </a:t>
            </a:r>
            <a:r>
              <a:rPr lang="tr-TR" sz="1200" dirty="0" err="1" smtClean="0">
                <a:solidFill>
                  <a:schemeClr val="tx1"/>
                </a:solidFill>
              </a:rPr>
              <a:t>islemis</a:t>
            </a:r>
            <a:r>
              <a:rPr lang="tr-TR" sz="1200" dirty="0" smtClean="0">
                <a:solidFill>
                  <a:schemeClr val="tx1"/>
                </a:solidFill>
              </a:rPr>
              <a:t> olduğu bir </a:t>
            </a:r>
            <a:r>
              <a:rPr lang="tr-TR" sz="1200" dirty="0" err="1" smtClean="0">
                <a:solidFill>
                  <a:schemeClr val="tx1"/>
                </a:solidFill>
              </a:rPr>
              <a:t>gunahtan</a:t>
            </a:r>
            <a:r>
              <a:rPr lang="tr-TR" sz="1200" dirty="0" smtClean="0">
                <a:solidFill>
                  <a:schemeClr val="tx1"/>
                </a:solidFill>
              </a:rPr>
              <a:t> dolayı insanların kendisine söyleyip durduğu bir kimseye tesadüf eden </a:t>
            </a:r>
            <a:r>
              <a:rPr lang="tr-TR" sz="1200" b="1" dirty="0" err="1" smtClean="0">
                <a:solidFill>
                  <a:schemeClr val="tx1"/>
                </a:solidFill>
              </a:rPr>
              <a:t>Ebu’d</a:t>
            </a:r>
            <a:r>
              <a:rPr lang="tr-TR" sz="1200" b="1" dirty="0" smtClean="0">
                <a:solidFill>
                  <a:schemeClr val="tx1"/>
                </a:solidFill>
              </a:rPr>
              <a:t> </a:t>
            </a:r>
            <a:r>
              <a:rPr lang="tr-TR" sz="1200" b="1" dirty="0" err="1" smtClean="0">
                <a:solidFill>
                  <a:schemeClr val="tx1"/>
                </a:solidFill>
              </a:rPr>
              <a:t>Derda</a:t>
            </a:r>
            <a:r>
              <a:rPr lang="tr-TR" sz="1200" b="1" dirty="0" smtClean="0">
                <a:solidFill>
                  <a:schemeClr val="tx1"/>
                </a:solidFill>
              </a:rPr>
              <a:t> </a:t>
            </a:r>
            <a:r>
              <a:rPr lang="tr-TR" sz="1200" dirty="0" smtClean="0">
                <a:solidFill>
                  <a:schemeClr val="tx1"/>
                </a:solidFill>
              </a:rPr>
              <a:t>(</a:t>
            </a:r>
            <a:r>
              <a:rPr lang="tr-TR" sz="1200" dirty="0" err="1" smtClean="0">
                <a:solidFill>
                  <a:schemeClr val="tx1"/>
                </a:solidFill>
              </a:rPr>
              <a:t>r.a</a:t>
            </a:r>
            <a:r>
              <a:rPr lang="tr-TR" sz="1200" dirty="0" smtClean="0">
                <a:solidFill>
                  <a:schemeClr val="tx1"/>
                </a:solidFill>
              </a:rPr>
              <a:t>) : “</a:t>
            </a:r>
            <a:r>
              <a:rPr lang="tr-TR" sz="1200" b="1" dirty="0" smtClean="0">
                <a:solidFill>
                  <a:schemeClr val="tx1"/>
                </a:solidFill>
              </a:rPr>
              <a:t>Bu adam bir kuyuya düşmüş olsaydı siz onu çıkarmak istemeyecek miydiniz </a:t>
            </a:r>
            <a:r>
              <a:rPr lang="tr-TR" sz="1200" dirty="0" smtClean="0">
                <a:solidFill>
                  <a:schemeClr val="tx1"/>
                </a:solidFill>
              </a:rPr>
              <a:t>?” buyurduğunda: “</a:t>
            </a:r>
            <a:r>
              <a:rPr lang="tr-TR" sz="1200" b="1" dirty="0" smtClean="0">
                <a:solidFill>
                  <a:schemeClr val="tx1"/>
                </a:solidFill>
              </a:rPr>
              <a:t>Evet çıkarırdık</a:t>
            </a:r>
            <a:r>
              <a:rPr lang="tr-TR" sz="1200" dirty="0" smtClean="0">
                <a:solidFill>
                  <a:schemeClr val="tx1"/>
                </a:solidFill>
              </a:rPr>
              <a:t>” demişler. Bu sefer </a:t>
            </a:r>
            <a:r>
              <a:rPr lang="tr-TR" sz="1200" dirty="0" err="1" smtClean="0">
                <a:solidFill>
                  <a:schemeClr val="tx1"/>
                </a:solidFill>
              </a:rPr>
              <a:t>Ebu’d</a:t>
            </a:r>
            <a:r>
              <a:rPr lang="tr-TR" sz="1200" dirty="0" smtClean="0">
                <a:solidFill>
                  <a:schemeClr val="tx1"/>
                </a:solidFill>
              </a:rPr>
              <a:t> </a:t>
            </a:r>
            <a:r>
              <a:rPr lang="tr-TR" sz="1200" dirty="0" err="1" smtClean="0">
                <a:solidFill>
                  <a:schemeClr val="tx1"/>
                </a:solidFill>
              </a:rPr>
              <a:t>Derda</a:t>
            </a:r>
            <a:r>
              <a:rPr lang="tr-TR" sz="1200" dirty="0" smtClean="0">
                <a:solidFill>
                  <a:schemeClr val="tx1"/>
                </a:solidFill>
              </a:rPr>
              <a:t> “</a:t>
            </a:r>
            <a:r>
              <a:rPr lang="tr-TR" sz="1200" b="1" dirty="0" smtClean="0">
                <a:solidFill>
                  <a:schemeClr val="tx1"/>
                </a:solidFill>
              </a:rPr>
              <a:t>Öyle ise din kardeşinize </a:t>
            </a:r>
            <a:r>
              <a:rPr lang="tr-TR" sz="1200" b="1" dirty="0" err="1" smtClean="0">
                <a:solidFill>
                  <a:schemeClr val="tx1"/>
                </a:solidFill>
              </a:rPr>
              <a:t>sebbetmeyiniz</a:t>
            </a:r>
            <a:r>
              <a:rPr lang="tr-TR" sz="1200" b="1" dirty="0" smtClean="0">
                <a:solidFill>
                  <a:schemeClr val="tx1"/>
                </a:solidFill>
              </a:rPr>
              <a:t>, sizi bu günahtan koruyan Allah’a </a:t>
            </a:r>
            <a:r>
              <a:rPr lang="tr-TR" sz="1200" b="1" dirty="0" err="1" smtClean="0">
                <a:solidFill>
                  <a:schemeClr val="tx1"/>
                </a:solidFill>
              </a:rPr>
              <a:t>hamd</a:t>
            </a:r>
            <a:r>
              <a:rPr lang="tr-TR" sz="1200" b="1" dirty="0" smtClean="0">
                <a:solidFill>
                  <a:schemeClr val="tx1"/>
                </a:solidFill>
              </a:rPr>
              <a:t> ediniz</a:t>
            </a:r>
            <a:r>
              <a:rPr lang="tr-TR" sz="1200" dirty="0" smtClean="0">
                <a:solidFill>
                  <a:schemeClr val="tx1"/>
                </a:solidFill>
              </a:rPr>
              <a:t>” buyurmuşlar. Halkın </a:t>
            </a:r>
            <a:r>
              <a:rPr lang="tr-TR" sz="1200" dirty="0" err="1" smtClean="0">
                <a:solidFill>
                  <a:schemeClr val="tx1"/>
                </a:solidFill>
              </a:rPr>
              <a:t>Ebu’d</a:t>
            </a:r>
            <a:r>
              <a:rPr lang="tr-TR" sz="1200" dirty="0" smtClean="0">
                <a:solidFill>
                  <a:schemeClr val="tx1"/>
                </a:solidFill>
              </a:rPr>
              <a:t> </a:t>
            </a:r>
            <a:r>
              <a:rPr lang="tr-TR" sz="1200" dirty="0" err="1" smtClean="0">
                <a:solidFill>
                  <a:schemeClr val="tx1"/>
                </a:solidFill>
              </a:rPr>
              <a:t>Derda’ya</a:t>
            </a:r>
            <a:r>
              <a:rPr lang="tr-TR" sz="1200" dirty="0" smtClean="0">
                <a:solidFill>
                  <a:schemeClr val="tx1"/>
                </a:solidFill>
              </a:rPr>
              <a:t> “</a:t>
            </a:r>
            <a:r>
              <a:rPr lang="tr-TR" sz="1200" b="1" dirty="0" smtClean="0">
                <a:solidFill>
                  <a:schemeClr val="tx1"/>
                </a:solidFill>
              </a:rPr>
              <a:t>Sen bu adama </a:t>
            </a:r>
            <a:r>
              <a:rPr lang="tr-TR" sz="1200" b="1" dirty="0" err="1" smtClean="0">
                <a:solidFill>
                  <a:schemeClr val="tx1"/>
                </a:solidFill>
              </a:rPr>
              <a:t>buğz</a:t>
            </a:r>
            <a:r>
              <a:rPr lang="tr-TR" sz="1200" b="1" dirty="0" smtClean="0">
                <a:solidFill>
                  <a:schemeClr val="tx1"/>
                </a:solidFill>
              </a:rPr>
              <a:t> etmedin mi?</a:t>
            </a:r>
            <a:r>
              <a:rPr lang="tr-TR" sz="1200" dirty="0" smtClean="0">
                <a:solidFill>
                  <a:schemeClr val="tx1"/>
                </a:solidFill>
              </a:rPr>
              <a:t>” sorusuna 0: “</a:t>
            </a:r>
            <a:r>
              <a:rPr lang="tr-TR" sz="1200" b="1" dirty="0" smtClean="0">
                <a:solidFill>
                  <a:schemeClr val="tx1"/>
                </a:solidFill>
              </a:rPr>
              <a:t>Ben onun hareketine kızarım. 0 hareketini terk edince, o yine benim kardeşimdir</a:t>
            </a:r>
            <a:r>
              <a:rPr lang="tr-TR" sz="1200" dirty="0" smtClean="0">
                <a:solidFill>
                  <a:schemeClr val="tx1"/>
                </a:solidFill>
              </a:rPr>
              <a:t>” diye cevap verir. </a:t>
            </a:r>
            <a:r>
              <a:rPr lang="tr-TR" sz="1000" dirty="0" smtClean="0">
                <a:solidFill>
                  <a:schemeClr val="tx1"/>
                </a:solidFill>
              </a:rPr>
              <a:t>(</a:t>
            </a:r>
            <a:r>
              <a:rPr lang="tr-TR" sz="1000" b="1" dirty="0" err="1" smtClean="0">
                <a:solidFill>
                  <a:schemeClr val="tx1"/>
                </a:solidFill>
              </a:rPr>
              <a:t>Kursuden</a:t>
            </a:r>
            <a:r>
              <a:rPr lang="tr-TR" sz="1000" b="1" dirty="0" smtClean="0">
                <a:solidFill>
                  <a:schemeClr val="tx1"/>
                </a:solidFill>
              </a:rPr>
              <a:t> </a:t>
            </a:r>
            <a:r>
              <a:rPr lang="tr-TR" sz="1000" b="1" dirty="0" err="1" smtClean="0">
                <a:solidFill>
                  <a:schemeClr val="tx1"/>
                </a:solidFill>
              </a:rPr>
              <a:t>Gonullere</a:t>
            </a:r>
            <a:r>
              <a:rPr lang="tr-TR" sz="1000" b="1" dirty="0" smtClean="0">
                <a:solidFill>
                  <a:schemeClr val="tx1"/>
                </a:solidFill>
              </a:rPr>
              <a:t> Hikmet Pırıltıları,</a:t>
            </a:r>
            <a:r>
              <a:rPr lang="tr-TR" sz="1000" dirty="0" smtClean="0">
                <a:solidFill>
                  <a:schemeClr val="tx1"/>
                </a:solidFill>
              </a:rPr>
              <a:t> Mehmet ERGUN, S.19)</a:t>
            </a:r>
            <a:endParaRPr lang="tr-TR" sz="1200" dirty="0" smtClean="0">
              <a:solidFill>
                <a:schemeClr val="tx1"/>
              </a:solidFill>
            </a:endParaRPr>
          </a:p>
          <a:p>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29</a:t>
            </a:fld>
            <a:endParaRPr lang="tr-TR"/>
          </a:p>
        </p:txBody>
      </p:sp>
    </p:spTree>
    <p:extLst>
      <p:ext uri="{BB962C8B-B14F-4D97-AF65-F5344CB8AC3E}">
        <p14:creationId xmlns:p14="http://schemas.microsoft.com/office/powerpoint/2010/main" val="3423674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31</a:t>
            </a:fld>
            <a:endParaRPr lang="tr-TR"/>
          </a:p>
        </p:txBody>
      </p:sp>
    </p:spTree>
    <p:extLst>
      <p:ext uri="{BB962C8B-B14F-4D97-AF65-F5344CB8AC3E}">
        <p14:creationId xmlns:p14="http://schemas.microsoft.com/office/powerpoint/2010/main" val="1332918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32</a:t>
            </a:fld>
            <a:endParaRPr lang="tr-TR"/>
          </a:p>
        </p:txBody>
      </p:sp>
    </p:spTree>
    <p:extLst>
      <p:ext uri="{BB962C8B-B14F-4D97-AF65-F5344CB8AC3E}">
        <p14:creationId xmlns:p14="http://schemas.microsoft.com/office/powerpoint/2010/main" val="550944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33</a:t>
            </a:fld>
            <a:endParaRPr lang="tr-TR"/>
          </a:p>
        </p:txBody>
      </p:sp>
    </p:spTree>
    <p:extLst>
      <p:ext uri="{BB962C8B-B14F-4D97-AF65-F5344CB8AC3E}">
        <p14:creationId xmlns:p14="http://schemas.microsoft.com/office/powerpoint/2010/main" val="583009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r>
              <a:rPr lang="tr-TR" sz="1200" b="1" kern="1200" dirty="0" smtClean="0">
                <a:solidFill>
                  <a:schemeClr val="tx1"/>
                </a:solidFill>
                <a:effectLst/>
                <a:latin typeface="+mn-lt"/>
                <a:ea typeface="+mn-ea"/>
                <a:cs typeface="+mn-cs"/>
              </a:rPr>
              <a:t>Efendimiz (</a:t>
            </a:r>
            <a:r>
              <a:rPr lang="tr-TR" sz="1200" b="1" kern="1200" dirty="0" err="1" smtClean="0">
                <a:solidFill>
                  <a:schemeClr val="tx1"/>
                </a:solidFill>
                <a:effectLst/>
                <a:latin typeface="+mn-lt"/>
                <a:ea typeface="+mn-ea"/>
                <a:cs typeface="+mn-cs"/>
              </a:rPr>
              <a:t>sas</a:t>
            </a:r>
            <a:r>
              <a:rPr lang="tr-TR" sz="1200" b="1" kern="1200" dirty="0" smtClean="0">
                <a:solidFill>
                  <a:schemeClr val="tx1"/>
                </a:solidFill>
                <a:effectLst/>
                <a:latin typeface="+mn-lt"/>
                <a:ea typeface="+mn-ea"/>
                <a:cs typeface="+mn-cs"/>
              </a:rPr>
              <a:t>), kendisinin dişini kıranlara, başını yaranlara karşı bile hep müsamahalı davranmış, </a:t>
            </a:r>
          </a:p>
          <a:p>
            <a:r>
              <a:rPr lang="tr-TR" sz="1200" b="1" kern="1200" dirty="0" smtClean="0">
                <a:solidFill>
                  <a:schemeClr val="tx1"/>
                </a:solidFill>
                <a:effectLst/>
                <a:latin typeface="+mn-lt"/>
                <a:ea typeface="+mn-ea"/>
                <a:cs typeface="+mn-cs"/>
              </a:rPr>
              <a:t>Mekke’nin fethinden sonra durumlarının ne olacağını merakla bekleyen Mekkelileri, kendisini yurdundan yuvasından mahzun ve yaşlı gözlerle çıkarmış olmalarına rağmen serbest bırakmış, düşmanlık yapan pek çok kimseyi affederek bağrına basmış</a:t>
            </a:r>
            <a:r>
              <a:rPr lang="tr-TR" sz="1200" kern="1200" dirty="0" smtClean="0">
                <a:solidFill>
                  <a:schemeClr val="tx1"/>
                </a:solidFill>
                <a:effectLst/>
                <a:latin typeface="+mn-lt"/>
                <a:ea typeface="+mn-ea"/>
                <a:cs typeface="+mn-cs"/>
              </a:rPr>
              <a:t>, </a:t>
            </a:r>
          </a:p>
          <a:p>
            <a:r>
              <a:rPr lang="tr-TR" sz="1200" b="1" kern="1200" dirty="0" smtClean="0">
                <a:solidFill>
                  <a:schemeClr val="tx1"/>
                </a:solidFill>
                <a:effectLst/>
                <a:latin typeface="+mn-lt"/>
                <a:ea typeface="+mn-ea"/>
                <a:cs typeface="+mn-cs"/>
              </a:rPr>
              <a:t>Hz. Hamza’nın katili </a:t>
            </a:r>
            <a:r>
              <a:rPr lang="tr-TR" sz="1200" b="1" kern="1200" dirty="0" err="1" smtClean="0">
                <a:solidFill>
                  <a:schemeClr val="tx1"/>
                </a:solidFill>
                <a:effectLst/>
                <a:latin typeface="+mn-lt"/>
                <a:ea typeface="+mn-ea"/>
                <a:cs typeface="+mn-cs"/>
              </a:rPr>
              <a:t>Vahşi’yi</a:t>
            </a:r>
            <a:r>
              <a:rPr lang="tr-TR" sz="1200" b="1" kern="1200" dirty="0" smtClean="0">
                <a:solidFill>
                  <a:schemeClr val="tx1"/>
                </a:solidFill>
                <a:effectLst/>
                <a:latin typeface="+mn-lt"/>
                <a:ea typeface="+mn-ea"/>
                <a:cs typeface="+mn-cs"/>
              </a:rPr>
              <a:t> ve İslam’a çok büyük düşmanlıklar yapan </a:t>
            </a:r>
            <a:r>
              <a:rPr lang="tr-TR" sz="1200" b="1" kern="1200" dirty="0" err="1" smtClean="0">
                <a:solidFill>
                  <a:schemeClr val="tx1"/>
                </a:solidFill>
                <a:effectLst/>
                <a:latin typeface="+mn-lt"/>
                <a:ea typeface="+mn-ea"/>
                <a:cs typeface="+mn-cs"/>
              </a:rPr>
              <a:t>Ebû</a:t>
            </a:r>
            <a:r>
              <a:rPr lang="tr-TR" sz="1200" b="1" kern="1200" dirty="0" smtClean="0">
                <a:solidFill>
                  <a:schemeClr val="tx1"/>
                </a:solidFill>
                <a:effectLst/>
                <a:latin typeface="+mn-lt"/>
                <a:ea typeface="+mn-ea"/>
                <a:cs typeface="+mn-cs"/>
              </a:rPr>
              <a:t> </a:t>
            </a:r>
            <a:r>
              <a:rPr lang="tr-TR" sz="1200" b="1" kern="1200" dirty="0" err="1" smtClean="0">
                <a:solidFill>
                  <a:schemeClr val="tx1"/>
                </a:solidFill>
                <a:effectLst/>
                <a:latin typeface="+mn-lt"/>
                <a:ea typeface="+mn-ea"/>
                <a:cs typeface="+mn-cs"/>
              </a:rPr>
              <a:t>Cehil’in</a:t>
            </a:r>
            <a:r>
              <a:rPr lang="tr-TR" sz="1200" b="1" kern="1200" dirty="0" smtClean="0">
                <a:solidFill>
                  <a:schemeClr val="tx1"/>
                </a:solidFill>
                <a:effectLst/>
                <a:latin typeface="+mn-lt"/>
                <a:ea typeface="+mn-ea"/>
                <a:cs typeface="+mn-cs"/>
              </a:rPr>
              <a:t> oğlu </a:t>
            </a:r>
            <a:r>
              <a:rPr lang="tr-TR" sz="1200" b="1" kern="1200" dirty="0" err="1" smtClean="0">
                <a:solidFill>
                  <a:schemeClr val="tx1"/>
                </a:solidFill>
                <a:effectLst/>
                <a:latin typeface="+mn-lt"/>
                <a:ea typeface="+mn-ea"/>
                <a:cs typeface="+mn-cs"/>
              </a:rPr>
              <a:t>İkrime’yi</a:t>
            </a:r>
            <a:r>
              <a:rPr lang="tr-TR" sz="1200" b="1" kern="1200" dirty="0" smtClean="0">
                <a:solidFill>
                  <a:schemeClr val="tx1"/>
                </a:solidFill>
                <a:effectLst/>
                <a:latin typeface="+mn-lt"/>
                <a:ea typeface="+mn-ea"/>
                <a:cs typeface="+mn-cs"/>
              </a:rPr>
              <a:t> de affetmiştir.</a:t>
            </a:r>
            <a:r>
              <a:rPr lang="tr-TR" sz="1200" kern="1200" dirty="0" smtClean="0">
                <a:solidFill>
                  <a:schemeClr val="tx1"/>
                </a:solidFill>
                <a:effectLst/>
                <a:latin typeface="+mn-lt"/>
                <a:ea typeface="+mn-ea"/>
                <a:cs typeface="+mn-cs"/>
              </a:rPr>
              <a:t> </a:t>
            </a:r>
          </a:p>
          <a:p>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34</a:t>
            </a:fld>
            <a:endParaRPr lang="tr-TR"/>
          </a:p>
        </p:txBody>
      </p:sp>
    </p:spTree>
    <p:extLst>
      <p:ext uri="{BB962C8B-B14F-4D97-AF65-F5344CB8AC3E}">
        <p14:creationId xmlns:p14="http://schemas.microsoft.com/office/powerpoint/2010/main" val="3304023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r>
              <a:rPr lang="ar-SA" sz="1200" b="0" cap="none" dirty="0" smtClean="0">
                <a:solidFill>
                  <a:schemeClr val="tx1"/>
                </a:solidFill>
                <a:latin typeface="Simplified Arabic" pitchFamily="18" charset="-78"/>
                <a:ea typeface="Times New Roman" pitchFamily="18" charset="0"/>
                <a:cs typeface="Simplified Arabic" pitchFamily="18" charset="-78"/>
              </a:rPr>
              <a:t>الَّذِينَ يُنفِقُونَ فِي السَّرَّاء وَالضَّرَّاء وَالْكَاظِمِينَ الْغَيْظَ وَالْعَافِينَ عَنِ النَّاسِ و</a:t>
            </a:r>
            <a:r>
              <a:rPr lang="ar-SA" sz="1200" b="0" cap="none" dirty="0" smtClean="0">
                <a:solidFill>
                  <a:srgbClr val="FF0000"/>
                </a:solidFill>
                <a:latin typeface="Simplified Arabic" pitchFamily="18" charset="-78"/>
                <a:ea typeface="Times New Roman" pitchFamily="18" charset="0"/>
                <a:cs typeface="Simplified Arabic" pitchFamily="18" charset="-78"/>
              </a:rPr>
              <a:t>َاللّهُ </a:t>
            </a:r>
            <a:r>
              <a:rPr lang="ar-SA" sz="1200" b="0" cap="none" dirty="0" smtClean="0">
                <a:solidFill>
                  <a:schemeClr val="tx1"/>
                </a:solidFill>
                <a:latin typeface="Simplified Arabic" pitchFamily="18" charset="-78"/>
                <a:ea typeface="Times New Roman" pitchFamily="18" charset="0"/>
                <a:cs typeface="Simplified Arabic" pitchFamily="18" charset="-78"/>
              </a:rPr>
              <a:t>يُحِبُّ الْمُحْسِنِينَ</a:t>
            </a:r>
            <a:r>
              <a:rPr lang="tr-TR" sz="800" b="0" cap="none" dirty="0" smtClean="0">
                <a:solidFill>
                  <a:schemeClr val="tx1"/>
                </a:solidFill>
                <a:latin typeface="Arial" pitchFamily="34" charset="0"/>
                <a:cs typeface="Arial" pitchFamily="34" charset="0"/>
              </a:rPr>
              <a:t/>
            </a:r>
            <a:br>
              <a:rPr lang="tr-TR" sz="800" b="0" cap="none" dirty="0" smtClean="0">
                <a:solidFill>
                  <a:schemeClr val="tx1"/>
                </a:solidFill>
                <a:latin typeface="Arial" pitchFamily="34" charset="0"/>
                <a:cs typeface="Arial" pitchFamily="34" charset="0"/>
              </a:rPr>
            </a:br>
            <a:r>
              <a:rPr lang="tr-TR" sz="1100" b="0" cap="none" dirty="0" smtClean="0">
                <a:solidFill>
                  <a:srgbClr val="000000"/>
                </a:solidFill>
                <a:latin typeface="Tahoma" pitchFamily="34" charset="0"/>
                <a:ea typeface="Times New Roman" pitchFamily="18" charset="0"/>
                <a:cs typeface="Tahoma" pitchFamily="34" charset="0"/>
              </a:rPr>
              <a:t>“Onlar bollukta ve darlıkta Allah yolunda harcayanlar, öfkelerini yenenler, insanları affedenlerdir. Allah iyilik edenleri sever.” </a:t>
            </a:r>
            <a:r>
              <a:rPr lang="tr-TR" sz="800" b="0" cap="none" dirty="0" smtClean="0">
                <a:solidFill>
                  <a:srgbClr val="000000"/>
                </a:solidFill>
                <a:latin typeface="Tahoma" pitchFamily="34" charset="0"/>
                <a:ea typeface="Times New Roman" pitchFamily="18" charset="0"/>
                <a:cs typeface="Tahoma" pitchFamily="34" charset="0"/>
              </a:rPr>
              <a:t>(Al-i İmran, 3/134) </a:t>
            </a:r>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35</a:t>
            </a:fld>
            <a:endParaRPr lang="tr-TR"/>
          </a:p>
        </p:txBody>
      </p:sp>
    </p:spTree>
    <p:extLst>
      <p:ext uri="{BB962C8B-B14F-4D97-AF65-F5344CB8AC3E}">
        <p14:creationId xmlns:p14="http://schemas.microsoft.com/office/powerpoint/2010/main" val="4157054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36</a:t>
            </a:fld>
            <a:endParaRPr lang="tr-TR"/>
          </a:p>
        </p:txBody>
      </p:sp>
    </p:spTree>
    <p:extLst>
      <p:ext uri="{BB962C8B-B14F-4D97-AF65-F5344CB8AC3E}">
        <p14:creationId xmlns:p14="http://schemas.microsoft.com/office/powerpoint/2010/main" val="2556954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37</a:t>
            </a:fld>
            <a:endParaRPr lang="tr-TR"/>
          </a:p>
        </p:txBody>
      </p:sp>
    </p:spTree>
    <p:extLst>
      <p:ext uri="{BB962C8B-B14F-4D97-AF65-F5344CB8AC3E}">
        <p14:creationId xmlns:p14="http://schemas.microsoft.com/office/powerpoint/2010/main" val="27947005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38</a:t>
            </a:fld>
            <a:endParaRPr lang="tr-TR"/>
          </a:p>
        </p:txBody>
      </p:sp>
    </p:spTree>
    <p:extLst>
      <p:ext uri="{BB962C8B-B14F-4D97-AF65-F5344CB8AC3E}">
        <p14:creationId xmlns:p14="http://schemas.microsoft.com/office/powerpoint/2010/main" val="2225745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3</a:t>
            </a:fld>
            <a:endParaRPr lang="tr-TR"/>
          </a:p>
        </p:txBody>
      </p:sp>
    </p:spTree>
    <p:extLst>
      <p:ext uri="{BB962C8B-B14F-4D97-AF65-F5344CB8AC3E}">
        <p14:creationId xmlns:p14="http://schemas.microsoft.com/office/powerpoint/2010/main" val="3036299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r>
              <a:rPr lang="tr-TR" dirty="0" smtClean="0"/>
              <a:t>Büyüklerimiz pazardan bir şey aldıklarında görünmesin</a:t>
            </a:r>
            <a:r>
              <a:rPr lang="tr-TR" baseline="0" dirty="0" smtClean="0"/>
              <a:t> diye siyah poşetlere koydururmuş</a:t>
            </a:r>
          </a:p>
          <a:p>
            <a:r>
              <a:rPr lang="tr-TR" baseline="0" dirty="0" err="1" smtClean="0"/>
              <a:t>Birşeyler</a:t>
            </a:r>
            <a:r>
              <a:rPr lang="tr-TR" baseline="0" dirty="0" smtClean="0"/>
              <a:t> aldıklarında fazladan alıp ikram ederlermiş</a:t>
            </a:r>
          </a:p>
          <a:p>
            <a:r>
              <a:rPr lang="tr-TR" baseline="0" dirty="0" smtClean="0"/>
              <a:t>Fırından açıktan ekmek almaz, </a:t>
            </a:r>
          </a:p>
          <a:p>
            <a:r>
              <a:rPr lang="tr-TR" baseline="0" dirty="0" smtClean="0"/>
              <a:t>manavda açıkta satılan meyve ve sebzeleri almazlarmış muhtacın hakkı ve gözü dokunmuştur diye</a:t>
            </a:r>
          </a:p>
          <a:p>
            <a:r>
              <a:rPr lang="tr-TR" baseline="0" dirty="0" smtClean="0"/>
              <a:t>Çaykaralı </a:t>
            </a:r>
            <a:r>
              <a:rPr lang="tr-TR" baseline="0" dirty="0" err="1" smtClean="0"/>
              <a:t>hazı</a:t>
            </a:r>
            <a:r>
              <a:rPr lang="tr-TR" baseline="0" dirty="0" smtClean="0"/>
              <a:t> hasan efendi (Allah rahmet </a:t>
            </a:r>
            <a:r>
              <a:rPr lang="tr-TR" baseline="0" dirty="0" err="1" smtClean="0"/>
              <a:t>eylesim</a:t>
            </a:r>
            <a:r>
              <a:rPr lang="tr-TR" baseline="0" dirty="0" smtClean="0"/>
              <a:t>) göz hakkından dolayı böyle davranırmış ve bunu da öğrencilerine öğretirmiş.</a:t>
            </a:r>
          </a:p>
          <a:p>
            <a:endParaRPr lang="tr-TR" baseline="0" dirty="0" smtClean="0"/>
          </a:p>
          <a:p>
            <a:r>
              <a:rPr lang="tr-TR" baseline="0" dirty="0" smtClean="0"/>
              <a:t>Yemekten sonra aile evde bir maç seyrediyorlarmış. </a:t>
            </a:r>
          </a:p>
          <a:p>
            <a:r>
              <a:rPr lang="tr-TR" baseline="0" dirty="0" smtClean="0"/>
              <a:t>Baba evlatlarından su istemiş, üç evlatta </a:t>
            </a:r>
            <a:r>
              <a:rPr lang="tr-TR" baseline="0" dirty="0" err="1" smtClean="0"/>
              <a:t>duymamazlıktan</a:t>
            </a:r>
            <a:r>
              <a:rPr lang="tr-TR" baseline="0" dirty="0" smtClean="0"/>
              <a:t> gelmiş. Muzaffer, Gazanfer, küçük kardeşleri</a:t>
            </a:r>
          </a:p>
          <a:p>
            <a:r>
              <a:rPr lang="tr-TR" baseline="0" dirty="0" smtClean="0"/>
              <a:t>Baba bir daha istemiş yine kimseden cevap yok</a:t>
            </a:r>
          </a:p>
          <a:p>
            <a:r>
              <a:rPr lang="tr-TR" baseline="0" dirty="0" smtClean="0"/>
              <a:t>Küçük çocuk babasına bakmadan cevap vermiş: baba senin bu oğullarında hayır yok, sen kalk suyunu al </a:t>
            </a:r>
            <a:r>
              <a:rPr lang="tr-TR" baseline="0" dirty="0" err="1" smtClean="0"/>
              <a:t>banada</a:t>
            </a:r>
            <a:r>
              <a:rPr lang="tr-TR" baseline="0" dirty="0" smtClean="0"/>
              <a:t> bir bardak getir demiş</a:t>
            </a:r>
          </a:p>
          <a:p>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39</a:t>
            </a:fld>
            <a:endParaRPr lang="tr-TR"/>
          </a:p>
        </p:txBody>
      </p:sp>
    </p:spTree>
    <p:extLst>
      <p:ext uri="{BB962C8B-B14F-4D97-AF65-F5344CB8AC3E}">
        <p14:creationId xmlns:p14="http://schemas.microsoft.com/office/powerpoint/2010/main" val="29758176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40</a:t>
            </a:fld>
            <a:endParaRPr lang="tr-TR"/>
          </a:p>
        </p:txBody>
      </p:sp>
    </p:spTree>
    <p:extLst>
      <p:ext uri="{BB962C8B-B14F-4D97-AF65-F5344CB8AC3E}">
        <p14:creationId xmlns:p14="http://schemas.microsoft.com/office/powerpoint/2010/main" val="3867454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41</a:t>
            </a:fld>
            <a:endParaRPr lang="tr-TR"/>
          </a:p>
        </p:txBody>
      </p:sp>
    </p:spTree>
    <p:extLst>
      <p:ext uri="{BB962C8B-B14F-4D97-AF65-F5344CB8AC3E}">
        <p14:creationId xmlns:p14="http://schemas.microsoft.com/office/powerpoint/2010/main" val="12329520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pPr rtl="1"/>
            <a:r>
              <a:rPr lang="ar-SA" sz="1200" b="1" kern="1200" dirty="0" smtClean="0">
                <a:solidFill>
                  <a:schemeClr val="tx1"/>
                </a:solidFill>
                <a:effectLst/>
                <a:latin typeface="+mn-lt"/>
                <a:ea typeface="+mn-ea"/>
                <a:cs typeface="+mn-cs"/>
              </a:rPr>
              <a:t>والكلِمةُ الطَّيِّبَةُ صدَقَةٌ </a:t>
            </a:r>
            <a:endParaRPr lang="tr-TR" sz="1200" kern="1200" dirty="0" smtClean="0">
              <a:solidFill>
                <a:schemeClr val="tx1"/>
              </a:solidFill>
              <a:effectLst/>
              <a:latin typeface="+mn-lt"/>
              <a:ea typeface="+mn-ea"/>
              <a:cs typeface="+mn-cs"/>
            </a:endParaRPr>
          </a:p>
          <a:p>
            <a:r>
              <a:rPr lang="tr-TR" sz="1200" kern="1200" dirty="0" smtClean="0">
                <a:solidFill>
                  <a:schemeClr val="tx1"/>
                </a:solidFill>
                <a:effectLst/>
                <a:latin typeface="+mn-lt"/>
                <a:ea typeface="+mn-ea"/>
                <a:cs typeface="+mn-cs"/>
              </a:rPr>
              <a:t>“Güzel söz sadakadır. ” </a:t>
            </a:r>
            <a:r>
              <a:rPr lang="tr-TR" sz="1200" kern="1200" dirty="0" err="1" smtClean="0">
                <a:solidFill>
                  <a:schemeClr val="tx1"/>
                </a:solidFill>
                <a:effectLst/>
                <a:latin typeface="+mn-lt"/>
                <a:ea typeface="+mn-ea"/>
                <a:cs typeface="+mn-cs"/>
              </a:rPr>
              <a:t>Buhârî</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Edeb</a:t>
            </a:r>
            <a:r>
              <a:rPr lang="tr-TR" sz="1200" kern="1200" dirty="0" smtClean="0">
                <a:solidFill>
                  <a:schemeClr val="tx1"/>
                </a:solidFill>
                <a:effectLst/>
                <a:latin typeface="+mn-lt"/>
                <a:ea typeface="+mn-ea"/>
                <a:cs typeface="+mn-cs"/>
              </a:rPr>
              <a:t> 34, </a:t>
            </a:r>
            <a:r>
              <a:rPr lang="tr-TR" sz="1200" kern="1200" dirty="0" err="1" smtClean="0">
                <a:solidFill>
                  <a:schemeClr val="tx1"/>
                </a:solidFill>
                <a:effectLst/>
                <a:latin typeface="+mn-lt"/>
                <a:ea typeface="+mn-ea"/>
                <a:cs typeface="+mn-cs"/>
              </a:rPr>
              <a:t>Cihâd</a:t>
            </a:r>
            <a:r>
              <a:rPr lang="tr-TR" sz="1200" kern="1200" dirty="0" smtClean="0">
                <a:solidFill>
                  <a:schemeClr val="tx1"/>
                </a:solidFill>
                <a:effectLst/>
                <a:latin typeface="+mn-lt"/>
                <a:ea typeface="+mn-ea"/>
                <a:cs typeface="+mn-cs"/>
              </a:rPr>
              <a:t> 128, Müslim, Zekât 56 </a:t>
            </a:r>
          </a:p>
          <a:p>
            <a:pPr rtl="1"/>
            <a:r>
              <a:rPr lang="ar-SA" sz="1200" b="1" kern="1200" dirty="0" smtClean="0">
                <a:solidFill>
                  <a:schemeClr val="tx1"/>
                </a:solidFill>
                <a:effectLst/>
                <a:latin typeface="+mn-lt"/>
                <a:ea typeface="+mn-ea"/>
                <a:cs typeface="+mn-cs"/>
              </a:rPr>
              <a:t>« مَنْ كانَ يُؤمنُ بِاللَّه واليَومِ الآخِرِ فَلْيُكرِمْ ضَيفَهُ ، وَمَنْ كَانَ يُؤمِنُ بِاللَّه واليَوم الآخِرِ فليصِلْ رَحِمَهُ، وَمَنْ كَانَ يؤمِنُ بِاللَّه وَاليوْمِ الآخِرِ فَلْيَقلْ خَيْراً أَوْ ليَصْمُتْ » </a:t>
            </a:r>
            <a:endParaRPr lang="tr-TR" sz="1200" kern="1200" dirty="0" smtClean="0">
              <a:solidFill>
                <a:schemeClr val="tx1"/>
              </a:solidFill>
              <a:effectLst/>
              <a:latin typeface="+mn-lt"/>
              <a:ea typeface="+mn-ea"/>
              <a:cs typeface="+mn-cs"/>
            </a:endParaRPr>
          </a:p>
          <a:p>
            <a:r>
              <a:rPr lang="tr-TR" sz="1200" b="1" kern="1200" dirty="0" smtClean="0">
                <a:solidFill>
                  <a:schemeClr val="tx1"/>
                </a:solidFill>
                <a:effectLst/>
                <a:latin typeface="+mn-lt"/>
                <a:ea typeface="+mn-ea"/>
                <a:cs typeface="+mn-cs"/>
              </a:rPr>
              <a:t> </a:t>
            </a:r>
            <a:r>
              <a:rPr lang="tr-TR" sz="1200" kern="1200" dirty="0" smtClean="0">
                <a:solidFill>
                  <a:schemeClr val="tx1"/>
                </a:solidFill>
                <a:effectLst/>
                <a:latin typeface="+mn-lt"/>
                <a:ea typeface="+mn-ea"/>
                <a:cs typeface="+mn-cs"/>
              </a:rPr>
              <a:t>“Allah’a ve </a:t>
            </a:r>
            <a:r>
              <a:rPr lang="tr-TR" sz="1200" kern="1200" dirty="0" err="1" smtClean="0">
                <a:solidFill>
                  <a:schemeClr val="tx1"/>
                </a:solidFill>
                <a:effectLst/>
                <a:latin typeface="+mn-lt"/>
                <a:ea typeface="+mn-ea"/>
                <a:cs typeface="+mn-cs"/>
              </a:rPr>
              <a:t>âhiret</a:t>
            </a:r>
            <a:r>
              <a:rPr lang="tr-TR" sz="1200" kern="1200" dirty="0" smtClean="0">
                <a:solidFill>
                  <a:schemeClr val="tx1"/>
                </a:solidFill>
                <a:effectLst/>
                <a:latin typeface="+mn-lt"/>
                <a:ea typeface="+mn-ea"/>
                <a:cs typeface="+mn-cs"/>
              </a:rPr>
              <a:t> gününe iman eden kimse misafirine ikram etsin. Allah’a ve </a:t>
            </a:r>
            <a:r>
              <a:rPr lang="tr-TR" sz="1200" kern="1200" dirty="0" err="1" smtClean="0">
                <a:solidFill>
                  <a:schemeClr val="tx1"/>
                </a:solidFill>
                <a:effectLst/>
                <a:latin typeface="+mn-lt"/>
                <a:ea typeface="+mn-ea"/>
                <a:cs typeface="+mn-cs"/>
              </a:rPr>
              <a:t>âhiret</a:t>
            </a:r>
            <a:r>
              <a:rPr lang="tr-TR" sz="1200" kern="1200" dirty="0" smtClean="0">
                <a:solidFill>
                  <a:schemeClr val="tx1"/>
                </a:solidFill>
                <a:effectLst/>
                <a:latin typeface="+mn-lt"/>
                <a:ea typeface="+mn-ea"/>
                <a:cs typeface="+mn-cs"/>
              </a:rPr>
              <a:t> gününe</a:t>
            </a:r>
            <a:r>
              <a:rPr lang="tr-TR" sz="1200" b="1" kern="1200" dirty="0" smtClean="0">
                <a:solidFill>
                  <a:schemeClr val="tx1"/>
                </a:solidFill>
                <a:effectLst/>
                <a:latin typeface="+mn-lt"/>
                <a:ea typeface="+mn-ea"/>
                <a:cs typeface="+mn-cs"/>
              </a:rPr>
              <a:t> </a:t>
            </a:r>
            <a:r>
              <a:rPr lang="tr-TR" sz="1200" kern="1200" dirty="0" smtClean="0">
                <a:solidFill>
                  <a:schemeClr val="tx1"/>
                </a:solidFill>
                <a:effectLst/>
                <a:latin typeface="+mn-lt"/>
                <a:ea typeface="+mn-ea"/>
                <a:cs typeface="+mn-cs"/>
              </a:rPr>
              <a:t>iman eden kimse</a:t>
            </a:r>
            <a:r>
              <a:rPr lang="tr-TR" sz="1200" b="1" kern="1200" dirty="0" smtClean="0">
                <a:solidFill>
                  <a:schemeClr val="tx1"/>
                </a:solidFill>
                <a:effectLst/>
                <a:latin typeface="+mn-lt"/>
                <a:ea typeface="+mn-ea"/>
                <a:cs typeface="+mn-cs"/>
              </a:rPr>
              <a:t> </a:t>
            </a:r>
            <a:r>
              <a:rPr lang="tr-TR" sz="1200" kern="1200" dirty="0" smtClean="0">
                <a:solidFill>
                  <a:schemeClr val="tx1"/>
                </a:solidFill>
                <a:effectLst/>
                <a:latin typeface="+mn-lt"/>
                <a:ea typeface="+mn-ea"/>
                <a:cs typeface="+mn-cs"/>
              </a:rPr>
              <a:t>akrabasına iyilik etsin. Allah’a ve </a:t>
            </a:r>
            <a:r>
              <a:rPr lang="tr-TR" sz="1200" kern="1200" dirty="0" err="1" smtClean="0">
                <a:solidFill>
                  <a:schemeClr val="tx1"/>
                </a:solidFill>
                <a:effectLst/>
                <a:latin typeface="+mn-lt"/>
                <a:ea typeface="+mn-ea"/>
                <a:cs typeface="+mn-cs"/>
              </a:rPr>
              <a:t>âhiret</a:t>
            </a:r>
            <a:r>
              <a:rPr lang="tr-TR" sz="1200" kern="1200" dirty="0" smtClean="0">
                <a:solidFill>
                  <a:schemeClr val="tx1"/>
                </a:solidFill>
                <a:effectLst/>
                <a:latin typeface="+mn-lt"/>
                <a:ea typeface="+mn-ea"/>
                <a:cs typeface="+mn-cs"/>
              </a:rPr>
              <a:t> gününe iman eden kimse ya faydalı söz söylesin veya sussun!” </a:t>
            </a:r>
            <a:r>
              <a:rPr lang="tr-TR" sz="1200" kern="1200" dirty="0" err="1" smtClean="0">
                <a:solidFill>
                  <a:schemeClr val="tx1"/>
                </a:solidFill>
                <a:effectLst/>
                <a:latin typeface="+mn-lt"/>
                <a:ea typeface="+mn-ea"/>
                <a:cs typeface="+mn-cs"/>
              </a:rPr>
              <a:t>Buhârî</a:t>
            </a:r>
            <a:r>
              <a:rPr lang="tr-TR" sz="1200" kern="1200" dirty="0" smtClean="0">
                <a:solidFill>
                  <a:schemeClr val="tx1"/>
                </a:solidFill>
                <a:effectLst/>
                <a:latin typeface="+mn-lt"/>
                <a:ea typeface="+mn-ea"/>
                <a:cs typeface="+mn-cs"/>
              </a:rPr>
              <a:t>, Nikâh 80, </a:t>
            </a:r>
            <a:r>
              <a:rPr lang="tr-TR" sz="1200" kern="1200" dirty="0" err="1" smtClean="0">
                <a:solidFill>
                  <a:schemeClr val="tx1"/>
                </a:solidFill>
                <a:effectLst/>
                <a:latin typeface="+mn-lt"/>
                <a:ea typeface="+mn-ea"/>
                <a:cs typeface="+mn-cs"/>
              </a:rPr>
              <a:t>Edeb</a:t>
            </a:r>
            <a:r>
              <a:rPr lang="tr-TR" sz="1200" kern="1200" dirty="0" smtClean="0">
                <a:solidFill>
                  <a:schemeClr val="tx1"/>
                </a:solidFill>
                <a:effectLst/>
                <a:latin typeface="+mn-lt"/>
                <a:ea typeface="+mn-ea"/>
                <a:cs typeface="+mn-cs"/>
              </a:rPr>
              <a:t> 31, 85, </a:t>
            </a:r>
            <a:r>
              <a:rPr lang="tr-TR" sz="1200" kern="1200" dirty="0" err="1" smtClean="0">
                <a:solidFill>
                  <a:schemeClr val="tx1"/>
                </a:solidFill>
                <a:effectLst/>
                <a:latin typeface="+mn-lt"/>
                <a:ea typeface="+mn-ea"/>
                <a:cs typeface="+mn-cs"/>
              </a:rPr>
              <a:t>Rikâk</a:t>
            </a:r>
            <a:r>
              <a:rPr lang="tr-TR" sz="1200" kern="1200" dirty="0" smtClean="0">
                <a:solidFill>
                  <a:schemeClr val="tx1"/>
                </a:solidFill>
                <a:effectLst/>
                <a:latin typeface="+mn-lt"/>
                <a:ea typeface="+mn-ea"/>
                <a:cs typeface="+mn-cs"/>
              </a:rPr>
              <a:t> 23; Müslim, </a:t>
            </a:r>
            <a:r>
              <a:rPr lang="tr-TR" sz="1200" kern="1200" dirty="0" err="1" smtClean="0">
                <a:solidFill>
                  <a:schemeClr val="tx1"/>
                </a:solidFill>
                <a:effectLst/>
                <a:latin typeface="+mn-lt"/>
                <a:ea typeface="+mn-ea"/>
                <a:cs typeface="+mn-cs"/>
              </a:rPr>
              <a:t>Îmân</a:t>
            </a:r>
            <a:r>
              <a:rPr lang="tr-TR" sz="1200" kern="1200" dirty="0" smtClean="0">
                <a:solidFill>
                  <a:schemeClr val="tx1"/>
                </a:solidFill>
                <a:effectLst/>
                <a:latin typeface="+mn-lt"/>
                <a:ea typeface="+mn-ea"/>
                <a:cs typeface="+mn-cs"/>
              </a:rPr>
              <a:t> 74, 75, 77. Ayrıca bk. </a:t>
            </a:r>
            <a:r>
              <a:rPr lang="tr-TR" sz="1200" kern="1200" dirty="0" err="1" smtClean="0">
                <a:solidFill>
                  <a:schemeClr val="tx1"/>
                </a:solidFill>
                <a:effectLst/>
                <a:latin typeface="+mn-lt"/>
                <a:ea typeface="+mn-ea"/>
                <a:cs typeface="+mn-cs"/>
              </a:rPr>
              <a:t>Ebû</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Dâvûd</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Edeb</a:t>
            </a:r>
            <a:r>
              <a:rPr lang="tr-TR" sz="1200" kern="1200" dirty="0" smtClean="0">
                <a:solidFill>
                  <a:schemeClr val="tx1"/>
                </a:solidFill>
                <a:effectLst/>
                <a:latin typeface="+mn-lt"/>
                <a:ea typeface="+mn-ea"/>
                <a:cs typeface="+mn-cs"/>
              </a:rPr>
              <a:t> 123; </a:t>
            </a:r>
            <a:r>
              <a:rPr lang="tr-TR" sz="1200" kern="1200" dirty="0" err="1" smtClean="0">
                <a:solidFill>
                  <a:schemeClr val="tx1"/>
                </a:solidFill>
                <a:effectLst/>
                <a:latin typeface="+mn-lt"/>
                <a:ea typeface="+mn-ea"/>
                <a:cs typeface="+mn-cs"/>
              </a:rPr>
              <a:t>Tirmizî</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Kıyâmet</a:t>
            </a:r>
            <a:r>
              <a:rPr lang="tr-TR" sz="1200" kern="1200" dirty="0" smtClean="0">
                <a:solidFill>
                  <a:schemeClr val="tx1"/>
                </a:solidFill>
                <a:effectLst/>
                <a:latin typeface="+mn-lt"/>
                <a:ea typeface="+mn-ea"/>
                <a:cs typeface="+mn-cs"/>
              </a:rPr>
              <a:t> 50; </a:t>
            </a:r>
            <a:r>
              <a:rPr lang="tr-TR" sz="1200" kern="1200" dirty="0" err="1" smtClean="0">
                <a:solidFill>
                  <a:schemeClr val="tx1"/>
                </a:solidFill>
                <a:effectLst/>
                <a:latin typeface="+mn-lt"/>
                <a:ea typeface="+mn-ea"/>
                <a:cs typeface="+mn-cs"/>
              </a:rPr>
              <a:t>İbni</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Mâce</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Edeb</a:t>
            </a:r>
            <a:r>
              <a:rPr lang="tr-TR" sz="1200" kern="1200" dirty="0" smtClean="0">
                <a:solidFill>
                  <a:schemeClr val="tx1"/>
                </a:solidFill>
                <a:effectLst/>
                <a:latin typeface="+mn-lt"/>
                <a:ea typeface="+mn-ea"/>
                <a:cs typeface="+mn-cs"/>
              </a:rPr>
              <a:t> 4	</a:t>
            </a:r>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42</a:t>
            </a:fld>
            <a:endParaRPr lang="tr-TR"/>
          </a:p>
        </p:txBody>
      </p:sp>
    </p:spTree>
    <p:extLst>
      <p:ext uri="{BB962C8B-B14F-4D97-AF65-F5344CB8AC3E}">
        <p14:creationId xmlns:p14="http://schemas.microsoft.com/office/powerpoint/2010/main" val="16519782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r>
              <a:rPr lang="tr-TR" dirty="0" smtClean="0"/>
              <a:t>Temel </a:t>
            </a:r>
            <a:r>
              <a:rPr lang="tr-TR" dirty="0" err="1" smtClean="0"/>
              <a:t>Birgün</a:t>
            </a:r>
            <a:r>
              <a:rPr lang="tr-TR" dirty="0" smtClean="0"/>
              <a:t> Arkadaşı Mehmet’i Arıyor. </a:t>
            </a:r>
          </a:p>
          <a:p>
            <a:r>
              <a:rPr lang="tr-TR" dirty="0" smtClean="0"/>
              <a:t>Alo Mehmet!</a:t>
            </a:r>
          </a:p>
          <a:p>
            <a:r>
              <a:rPr lang="tr-TR" dirty="0" smtClean="0"/>
              <a:t>Karşı Taraftaki:</a:t>
            </a:r>
            <a:r>
              <a:rPr lang="tr-TR" baseline="0" dirty="0" smtClean="0"/>
              <a:t> Efendim Yanlış Aradınız Sanırım, Mehmet Değil</a:t>
            </a:r>
          </a:p>
          <a:p>
            <a:r>
              <a:rPr lang="tr-TR" baseline="0" dirty="0" smtClean="0"/>
              <a:t>Temel: Ula Ben </a:t>
            </a:r>
            <a:r>
              <a:rPr lang="tr-TR" baseline="0" dirty="0" err="1" smtClean="0"/>
              <a:t>Doğri</a:t>
            </a:r>
            <a:r>
              <a:rPr lang="tr-TR" baseline="0" dirty="0" smtClean="0"/>
              <a:t> </a:t>
            </a:r>
            <a:r>
              <a:rPr lang="tr-TR" baseline="0" dirty="0" err="1" smtClean="0"/>
              <a:t>Aradum</a:t>
            </a:r>
            <a:r>
              <a:rPr lang="tr-TR" baseline="0" dirty="0" smtClean="0"/>
              <a:t> Da Sen </a:t>
            </a:r>
            <a:r>
              <a:rPr lang="tr-TR" baseline="0" dirty="0" err="1" smtClean="0"/>
              <a:t>Yalnuş</a:t>
            </a:r>
            <a:r>
              <a:rPr lang="tr-TR" baseline="0" dirty="0" smtClean="0"/>
              <a:t> </a:t>
            </a:r>
            <a:r>
              <a:rPr lang="tr-TR" baseline="0" dirty="0" err="1" smtClean="0"/>
              <a:t>Açtun</a:t>
            </a:r>
            <a:r>
              <a:rPr lang="tr-TR" baseline="0" dirty="0" smtClean="0"/>
              <a:t> </a:t>
            </a:r>
            <a:r>
              <a:rPr lang="tr-TR" baseline="0" dirty="0" err="1" smtClean="0"/>
              <a:t>Telefoni</a:t>
            </a:r>
            <a:endParaRPr lang="tr-TR" baseline="0" dirty="0" smtClean="0"/>
          </a:p>
          <a:p>
            <a:r>
              <a:rPr lang="tr-TR" baseline="0" dirty="0" smtClean="0"/>
              <a:t>Adam: Kibar Bir Şekilde Beyefendi Yanlış Aradınız Bu Telefon Bana Ait Mehmet Değil.</a:t>
            </a:r>
          </a:p>
          <a:p>
            <a:r>
              <a:rPr lang="tr-TR" baseline="0" dirty="0" smtClean="0"/>
              <a:t>Temel Adamla Ağız Dalaşına Giriyor, Ağzına Geleni Söylüyor, Ebesinden Dedesine Bir Güzel Kalaylıyor.</a:t>
            </a:r>
          </a:p>
          <a:p>
            <a:r>
              <a:rPr lang="tr-TR" baseline="0" dirty="0" smtClean="0"/>
              <a:t>Adam Biraz Durup Dinledikten Sonra </a:t>
            </a:r>
            <a:r>
              <a:rPr lang="tr-TR" baseline="0" dirty="0" err="1" smtClean="0"/>
              <a:t>Dediki</a:t>
            </a:r>
            <a:r>
              <a:rPr lang="tr-TR" baseline="0" dirty="0" smtClean="0"/>
              <a:t>: Beyefendi Siz Benim Kim Olduğumu Biliyor Musunuz?</a:t>
            </a:r>
          </a:p>
          <a:p>
            <a:r>
              <a:rPr lang="tr-TR" baseline="0" dirty="0" smtClean="0"/>
              <a:t>Temel: Sen </a:t>
            </a:r>
            <a:r>
              <a:rPr lang="tr-TR" baseline="0" dirty="0" err="1" smtClean="0"/>
              <a:t>Kimsun</a:t>
            </a:r>
            <a:r>
              <a:rPr lang="tr-TR" baseline="0" dirty="0" smtClean="0"/>
              <a:t>, Kim Olursan Ol, Ne Yazar…</a:t>
            </a:r>
          </a:p>
          <a:p>
            <a:r>
              <a:rPr lang="tr-TR" baseline="0" dirty="0" smtClean="0"/>
              <a:t>Adam: Ben İstanbul Emniyet Amiriyim</a:t>
            </a:r>
          </a:p>
          <a:p>
            <a:r>
              <a:rPr lang="tr-TR" baseline="0" dirty="0" smtClean="0"/>
              <a:t>Temel: Sen </a:t>
            </a:r>
            <a:r>
              <a:rPr lang="tr-TR" baseline="0" dirty="0" err="1" smtClean="0"/>
              <a:t>Benum</a:t>
            </a:r>
            <a:r>
              <a:rPr lang="tr-TR" baseline="0" dirty="0" smtClean="0"/>
              <a:t> Kim </a:t>
            </a:r>
            <a:r>
              <a:rPr lang="tr-TR" baseline="0" dirty="0" err="1" smtClean="0"/>
              <a:t>Olduğumi</a:t>
            </a:r>
            <a:r>
              <a:rPr lang="tr-TR" baseline="0" dirty="0" smtClean="0"/>
              <a:t> </a:t>
            </a:r>
            <a:r>
              <a:rPr lang="tr-TR" baseline="0" dirty="0" err="1" smtClean="0"/>
              <a:t>Biliymisun</a:t>
            </a:r>
            <a:r>
              <a:rPr lang="tr-TR" baseline="0" dirty="0" smtClean="0"/>
              <a:t>?</a:t>
            </a:r>
          </a:p>
          <a:p>
            <a:r>
              <a:rPr lang="tr-TR" baseline="0" dirty="0" smtClean="0"/>
              <a:t>Adam: Bilmiyorum Deyince</a:t>
            </a:r>
          </a:p>
          <a:p>
            <a:r>
              <a:rPr lang="tr-TR" baseline="0" dirty="0" smtClean="0"/>
              <a:t>Temel: İyi </a:t>
            </a:r>
            <a:r>
              <a:rPr lang="tr-TR" baseline="0" dirty="0" err="1" smtClean="0"/>
              <a:t>Ozaman</a:t>
            </a:r>
            <a:r>
              <a:rPr lang="tr-TR" baseline="0" dirty="0" smtClean="0"/>
              <a:t> Kapat </a:t>
            </a:r>
            <a:r>
              <a:rPr lang="tr-TR" baseline="0" dirty="0" err="1" smtClean="0"/>
              <a:t>Telefoni</a:t>
            </a:r>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43</a:t>
            </a:fld>
            <a:endParaRPr lang="tr-TR"/>
          </a:p>
        </p:txBody>
      </p:sp>
    </p:spTree>
    <p:extLst>
      <p:ext uri="{BB962C8B-B14F-4D97-AF65-F5344CB8AC3E}">
        <p14:creationId xmlns:p14="http://schemas.microsoft.com/office/powerpoint/2010/main" val="23263243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r>
              <a:rPr lang="tr-TR" dirty="0" smtClean="0"/>
              <a:t>Temel </a:t>
            </a:r>
            <a:r>
              <a:rPr lang="tr-TR" dirty="0" err="1" smtClean="0"/>
              <a:t>Birgün</a:t>
            </a:r>
            <a:r>
              <a:rPr lang="tr-TR" dirty="0" smtClean="0"/>
              <a:t> Arkadaşı Mehmet’i Arıyor. </a:t>
            </a:r>
          </a:p>
          <a:p>
            <a:r>
              <a:rPr lang="tr-TR" dirty="0" smtClean="0"/>
              <a:t>Alo Mehmet!</a:t>
            </a:r>
          </a:p>
          <a:p>
            <a:r>
              <a:rPr lang="tr-TR" dirty="0" smtClean="0"/>
              <a:t>Karşı Taraftaki:</a:t>
            </a:r>
            <a:r>
              <a:rPr lang="tr-TR" baseline="0" dirty="0" smtClean="0"/>
              <a:t> Efendim Yanlış Aradınız Sanırım, Mehmet Değil</a:t>
            </a:r>
          </a:p>
          <a:p>
            <a:r>
              <a:rPr lang="tr-TR" baseline="0" dirty="0" smtClean="0"/>
              <a:t>Temel: Ula Ben </a:t>
            </a:r>
            <a:r>
              <a:rPr lang="tr-TR" baseline="0" dirty="0" err="1" smtClean="0"/>
              <a:t>Doğri</a:t>
            </a:r>
            <a:r>
              <a:rPr lang="tr-TR" baseline="0" dirty="0" smtClean="0"/>
              <a:t> </a:t>
            </a:r>
            <a:r>
              <a:rPr lang="tr-TR" baseline="0" dirty="0" err="1" smtClean="0"/>
              <a:t>Aradum</a:t>
            </a:r>
            <a:r>
              <a:rPr lang="tr-TR" baseline="0" dirty="0" smtClean="0"/>
              <a:t> Da Sen </a:t>
            </a:r>
            <a:r>
              <a:rPr lang="tr-TR" baseline="0" dirty="0" err="1" smtClean="0"/>
              <a:t>Yalnuş</a:t>
            </a:r>
            <a:r>
              <a:rPr lang="tr-TR" baseline="0" dirty="0" smtClean="0"/>
              <a:t> </a:t>
            </a:r>
            <a:r>
              <a:rPr lang="tr-TR" baseline="0" dirty="0" err="1" smtClean="0"/>
              <a:t>Açtun</a:t>
            </a:r>
            <a:r>
              <a:rPr lang="tr-TR" baseline="0" dirty="0" smtClean="0"/>
              <a:t> </a:t>
            </a:r>
            <a:r>
              <a:rPr lang="tr-TR" baseline="0" dirty="0" err="1" smtClean="0"/>
              <a:t>Telefoni</a:t>
            </a:r>
            <a:endParaRPr lang="tr-TR" baseline="0" dirty="0" smtClean="0"/>
          </a:p>
          <a:p>
            <a:r>
              <a:rPr lang="tr-TR" baseline="0" dirty="0" smtClean="0"/>
              <a:t>Adam: Kibar Bir Şekilde Beyefendi Yanlış Aradınız Bu Telefon Bana Ait Mehmet Değil.</a:t>
            </a:r>
          </a:p>
          <a:p>
            <a:r>
              <a:rPr lang="tr-TR" baseline="0" dirty="0" smtClean="0"/>
              <a:t>Temel Adamla Ağız Dalaşına Giriyor, Ağzına Geleni Söylüyor, Ebesinden Dedesine Bir Güzel Kalaylıyor.</a:t>
            </a:r>
          </a:p>
          <a:p>
            <a:r>
              <a:rPr lang="tr-TR" baseline="0" dirty="0" smtClean="0"/>
              <a:t>Adam Biraz Durup Dinledikten Sonra </a:t>
            </a:r>
            <a:r>
              <a:rPr lang="tr-TR" baseline="0" dirty="0" err="1" smtClean="0"/>
              <a:t>Dediki</a:t>
            </a:r>
            <a:r>
              <a:rPr lang="tr-TR" baseline="0" dirty="0" smtClean="0"/>
              <a:t>: Beyefendi Siz Benim Kim Olduğumu Biliyor Musunuz?</a:t>
            </a:r>
          </a:p>
          <a:p>
            <a:r>
              <a:rPr lang="tr-TR" baseline="0" dirty="0" smtClean="0"/>
              <a:t>Temel: Sen </a:t>
            </a:r>
            <a:r>
              <a:rPr lang="tr-TR" baseline="0" dirty="0" err="1" smtClean="0"/>
              <a:t>Kimsun</a:t>
            </a:r>
            <a:r>
              <a:rPr lang="tr-TR" baseline="0" dirty="0" smtClean="0"/>
              <a:t>, Kim Olursan Ol, Ne Yazar…</a:t>
            </a:r>
          </a:p>
          <a:p>
            <a:r>
              <a:rPr lang="tr-TR" baseline="0" dirty="0" smtClean="0"/>
              <a:t>Adam: Ben İstanbul Emniyet Amiriyim</a:t>
            </a:r>
          </a:p>
          <a:p>
            <a:r>
              <a:rPr lang="tr-TR" baseline="0" dirty="0" smtClean="0"/>
              <a:t>Temel: Sen </a:t>
            </a:r>
            <a:r>
              <a:rPr lang="tr-TR" baseline="0" dirty="0" err="1" smtClean="0"/>
              <a:t>Benum</a:t>
            </a:r>
            <a:r>
              <a:rPr lang="tr-TR" baseline="0" dirty="0" smtClean="0"/>
              <a:t> Kim </a:t>
            </a:r>
            <a:r>
              <a:rPr lang="tr-TR" baseline="0" dirty="0" err="1" smtClean="0"/>
              <a:t>Olduğumi</a:t>
            </a:r>
            <a:r>
              <a:rPr lang="tr-TR" baseline="0" dirty="0" smtClean="0"/>
              <a:t> </a:t>
            </a:r>
            <a:r>
              <a:rPr lang="tr-TR" baseline="0" dirty="0" err="1" smtClean="0"/>
              <a:t>Biliymisun</a:t>
            </a:r>
            <a:r>
              <a:rPr lang="tr-TR" baseline="0" dirty="0" smtClean="0"/>
              <a:t>?</a:t>
            </a:r>
          </a:p>
          <a:p>
            <a:r>
              <a:rPr lang="tr-TR" baseline="0" dirty="0" smtClean="0"/>
              <a:t>Adam: Bilmiyorum Deyince</a:t>
            </a:r>
          </a:p>
          <a:p>
            <a:r>
              <a:rPr lang="tr-TR" baseline="0" dirty="0" smtClean="0"/>
              <a:t>Temel: İyi </a:t>
            </a:r>
            <a:r>
              <a:rPr lang="tr-TR" baseline="0" dirty="0" err="1" smtClean="0"/>
              <a:t>Ozaman</a:t>
            </a:r>
            <a:r>
              <a:rPr lang="tr-TR" baseline="0" dirty="0" smtClean="0"/>
              <a:t> Kapat </a:t>
            </a:r>
            <a:r>
              <a:rPr lang="tr-TR" baseline="0" dirty="0" err="1" smtClean="0"/>
              <a:t>Telefoni</a:t>
            </a:r>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44</a:t>
            </a:fld>
            <a:endParaRPr lang="tr-TR"/>
          </a:p>
        </p:txBody>
      </p:sp>
    </p:spTree>
    <p:extLst>
      <p:ext uri="{BB962C8B-B14F-4D97-AF65-F5344CB8AC3E}">
        <p14:creationId xmlns:p14="http://schemas.microsoft.com/office/powerpoint/2010/main" val="9275117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70000" lnSpcReduction="20000"/>
          </a:bodyPr>
          <a:lstStyle/>
          <a:p>
            <a:pPr algn="l"/>
            <a:r>
              <a:rPr lang="ar-SA" sz="1200" dirty="0" smtClean="0">
                <a:solidFill>
                  <a:srgbClr val="002060"/>
                </a:solidFill>
                <a:latin typeface="HASENAT4" pitchFamily="2" charset="-78"/>
                <a:cs typeface="HASENAT4" pitchFamily="2" charset="-78"/>
              </a:rPr>
              <a:t>" إِنَّ الْمُسْلِمَ إِذَا عَادَ أَخَاهُ الْمُسْلِمَ لَمْ يَزَلْ فِي خُرْفَةِ الْجَنَّةِ حَتَّى يَرْجِعَ</a:t>
            </a:r>
            <a:endParaRPr lang="tr-TR" sz="1200" dirty="0" smtClean="0">
              <a:solidFill>
                <a:srgbClr val="002060"/>
              </a:solidFill>
              <a:latin typeface="HASENAT4" pitchFamily="2" charset="-78"/>
              <a:cs typeface="HASENAT4" pitchFamily="2" charset="-78"/>
            </a:endParaRPr>
          </a:p>
          <a:p>
            <a:pPr algn="l"/>
            <a:r>
              <a:rPr lang="tr-TR" sz="800" dirty="0" smtClean="0">
                <a:solidFill>
                  <a:srgbClr val="C00000"/>
                </a:solidFill>
              </a:rPr>
              <a:t>“</a:t>
            </a:r>
            <a:r>
              <a:rPr lang="tr-TR" sz="1000" dirty="0" smtClean="0">
                <a:solidFill>
                  <a:srgbClr val="C00000"/>
                </a:solidFill>
              </a:rPr>
              <a:t>Müslüman, </a:t>
            </a:r>
            <a:r>
              <a:rPr lang="tr-TR" sz="1000" b="1" dirty="0" smtClean="0">
                <a:solidFill>
                  <a:srgbClr val="FFFF00"/>
                </a:solidFill>
                <a:effectLst>
                  <a:outerShdw blurRad="38100" dist="38100" dir="2700000" algn="tl">
                    <a:srgbClr val="000000">
                      <a:alpha val="43137"/>
                    </a:srgbClr>
                  </a:outerShdw>
                </a:effectLst>
              </a:rPr>
              <a:t>hasta kardeşini ziyaret ettiğinde dönünceye dek cennet bahçelerinde </a:t>
            </a:r>
            <a:r>
              <a:rPr lang="tr-TR" sz="1000" dirty="0" smtClean="0">
                <a:solidFill>
                  <a:srgbClr val="C00000"/>
                </a:solidFill>
              </a:rPr>
              <a:t>demektir</a:t>
            </a:r>
            <a:r>
              <a:rPr lang="tr-TR" sz="800" dirty="0" smtClean="0">
                <a:solidFill>
                  <a:srgbClr val="C00000"/>
                </a:solidFill>
              </a:rPr>
              <a:t>.” (Müslim, “</a:t>
            </a:r>
            <a:r>
              <a:rPr lang="tr-TR" sz="800" dirty="0" err="1" smtClean="0">
                <a:solidFill>
                  <a:srgbClr val="C00000"/>
                </a:solidFill>
              </a:rPr>
              <a:t>Birr</a:t>
            </a:r>
            <a:r>
              <a:rPr lang="tr-TR" sz="800" dirty="0" smtClean="0">
                <a:solidFill>
                  <a:srgbClr val="C00000"/>
                </a:solidFill>
              </a:rPr>
              <a:t>”, 41; </a:t>
            </a:r>
            <a:r>
              <a:rPr lang="tr-TR" sz="800" dirty="0" err="1" smtClean="0">
                <a:solidFill>
                  <a:srgbClr val="C00000"/>
                </a:solidFill>
              </a:rPr>
              <a:t>Tirmizî</a:t>
            </a:r>
            <a:r>
              <a:rPr lang="tr-TR" sz="800" dirty="0" smtClean="0">
                <a:solidFill>
                  <a:srgbClr val="C00000"/>
                </a:solidFill>
              </a:rPr>
              <a:t>, “</a:t>
            </a:r>
            <a:r>
              <a:rPr lang="tr-TR" sz="800" dirty="0" err="1" smtClean="0">
                <a:solidFill>
                  <a:srgbClr val="C00000"/>
                </a:solidFill>
              </a:rPr>
              <a:t>Cenâiz</a:t>
            </a:r>
            <a:r>
              <a:rPr lang="tr-TR" sz="800" dirty="0" smtClean="0">
                <a:solidFill>
                  <a:srgbClr val="C00000"/>
                </a:solidFill>
              </a:rPr>
              <a:t>”, 2)</a:t>
            </a:r>
          </a:p>
          <a:p>
            <a:pPr algn="l"/>
            <a:endParaRPr lang="tr-T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tr-TR" sz="1200" b="0" i="0" kern="1200" dirty="0" smtClean="0">
                <a:solidFill>
                  <a:schemeClr val="tx1"/>
                </a:solidFill>
                <a:effectLst/>
                <a:latin typeface="+mn-lt"/>
                <a:ea typeface="+mn-ea"/>
                <a:cs typeface="+mn-cs"/>
              </a:rPr>
              <a:t>Sağırın Hasta Ziyareti (Mevlana, Mesneviden Hikayeler)</a:t>
            </a:r>
          </a:p>
          <a:p>
            <a:endParaRPr lang="tr-TR" sz="1200" b="0" i="0" kern="1200" dirty="0" smtClean="0">
              <a:solidFill>
                <a:schemeClr val="tx1"/>
              </a:solidFill>
              <a:effectLst/>
              <a:latin typeface="+mn-lt"/>
              <a:ea typeface="+mn-ea"/>
              <a:cs typeface="+mn-cs"/>
            </a:endParaRPr>
          </a:p>
          <a:p>
            <a:r>
              <a:rPr lang="tr-TR" sz="1200" b="0" i="0" kern="1200" dirty="0" smtClean="0">
                <a:solidFill>
                  <a:schemeClr val="tx1"/>
                </a:solidFill>
                <a:effectLst/>
                <a:latin typeface="+mn-lt"/>
                <a:ea typeface="+mn-ea"/>
                <a:cs typeface="+mn-cs"/>
              </a:rPr>
              <a:t>Sağır bir adama, komşusunun hasta olduğunu haber verdiler.</a:t>
            </a:r>
          </a:p>
          <a:p>
            <a:r>
              <a:rPr lang="tr-TR" sz="1200" b="0" i="0" kern="1200" dirty="0" smtClean="0">
                <a:solidFill>
                  <a:schemeClr val="tx1"/>
                </a:solidFill>
                <a:effectLst/>
                <a:latin typeface="+mn-lt"/>
                <a:ea typeface="+mn-ea"/>
                <a:cs typeface="+mn-cs"/>
              </a:rPr>
              <a:t>Adam kendi kendisine:</a:t>
            </a:r>
          </a:p>
          <a:p>
            <a:r>
              <a:rPr lang="tr-TR" sz="1200" b="0" i="0" kern="1200" dirty="0" smtClean="0">
                <a:solidFill>
                  <a:schemeClr val="tx1"/>
                </a:solidFill>
                <a:effectLst/>
                <a:latin typeface="+mn-lt"/>
                <a:ea typeface="+mn-ea"/>
                <a:cs typeface="+mn-cs"/>
              </a:rPr>
              <a:t>- Bu sağır kulakla hastanın sözlerini nasıl anlayacağım, dedi. Hele de hastalıktan sesi iyice yavaş çıkıyorsa. Fakat ziyaret etmek de lazım. Dudağını oynattığını görünce ne dediğini kıyas yoluyla düşü­nür anlarım. "Ey benim dertlere düşmüş dostum, nasılsın?" derim,</a:t>
            </a:r>
          </a:p>
          <a:p>
            <a:r>
              <a:rPr lang="tr-TR" sz="1200" b="0" i="0" kern="1200" dirty="0" smtClean="0">
                <a:solidFill>
                  <a:schemeClr val="tx1"/>
                </a:solidFill>
                <a:effectLst/>
                <a:latin typeface="+mn-lt"/>
                <a:ea typeface="+mn-ea"/>
                <a:cs typeface="+mn-cs"/>
              </a:rPr>
              <a:t>o da tabi" ki, "iyiyim, çok şükür" diyecek. Ne yiyip içtiğini sorarım, mesela "mercimek çorbası" diye cevap verir, ben de "Afiyet olsun!" derim. Hangi hekime tedavi olduğunu sorarım, o da "filanca" der, ben de "Ayağı çok uğurludur, geldi mi işin tıkırında demektir. Onu biz de denedik, nereye vardıysa maksat hasıl oldu" diye karşılık veririm.                                                                                            </a:t>
            </a:r>
          </a:p>
          <a:p>
            <a:r>
              <a:rPr lang="tr-TR" sz="1200" b="0" i="0" kern="1200" dirty="0" smtClean="0">
                <a:solidFill>
                  <a:schemeClr val="tx1"/>
                </a:solidFill>
                <a:effectLst/>
                <a:latin typeface="+mn-lt"/>
                <a:ea typeface="+mn-ea"/>
                <a:cs typeface="+mn-cs"/>
              </a:rPr>
              <a:t>Adam, kıyas yoluyla hazırladığı cevaplarım düşünerek hastanın hal ve hatırını sormaya gitti.</a:t>
            </a:r>
          </a:p>
          <a:p>
            <a:r>
              <a:rPr lang="tr-TR" sz="1200" b="0" i="0" kern="1200" dirty="0" smtClean="0">
                <a:solidFill>
                  <a:schemeClr val="tx1"/>
                </a:solidFill>
                <a:effectLst/>
                <a:latin typeface="+mn-lt"/>
                <a:ea typeface="+mn-ea"/>
                <a:cs typeface="+mn-cs"/>
              </a:rPr>
              <a:t>- Nasılsın, dedi.</a:t>
            </a:r>
          </a:p>
          <a:p>
            <a:r>
              <a:rPr lang="tr-TR" sz="1200" b="0" i="0" kern="1200" dirty="0" smtClean="0">
                <a:solidFill>
                  <a:schemeClr val="tx1"/>
                </a:solidFill>
                <a:effectLst/>
                <a:latin typeface="+mn-lt"/>
                <a:ea typeface="+mn-ea"/>
                <a:cs typeface="+mn-cs"/>
              </a:rPr>
              <a:t>- Öldüm, bittim.</a:t>
            </a:r>
          </a:p>
          <a:p>
            <a:r>
              <a:rPr lang="tr-TR" sz="1200" b="0" i="0" kern="1200" dirty="0" smtClean="0">
                <a:solidFill>
                  <a:schemeClr val="tx1"/>
                </a:solidFill>
                <a:effectLst/>
                <a:latin typeface="+mn-lt"/>
                <a:ea typeface="+mn-ea"/>
                <a:cs typeface="+mn-cs"/>
              </a:rPr>
              <a:t>- Oh ne âlâ, çok şükür.                                                          </a:t>
            </a:r>
          </a:p>
          <a:p>
            <a:r>
              <a:rPr lang="tr-TR" sz="1200" b="0" i="0" kern="1200" dirty="0" smtClean="0">
                <a:solidFill>
                  <a:schemeClr val="tx1"/>
                </a:solidFill>
                <a:effectLst/>
                <a:latin typeface="+mn-lt"/>
                <a:ea typeface="+mn-ea"/>
                <a:cs typeface="+mn-cs"/>
              </a:rPr>
              <a:t>Hasta bu cevaba kızdı, canı bir hayli sıkıldı.                          </a:t>
            </a:r>
          </a:p>
          <a:p>
            <a:r>
              <a:rPr lang="tr-TR" sz="1200" b="0" i="0" kern="1200" dirty="0" smtClean="0">
                <a:solidFill>
                  <a:schemeClr val="tx1"/>
                </a:solidFill>
                <a:effectLst/>
                <a:latin typeface="+mn-lt"/>
                <a:ea typeface="+mn-ea"/>
                <a:cs typeface="+mn-cs"/>
              </a:rPr>
              <a:t>- Anlaşıldı, bu adam benim kötülüğümü istiyor, halime seviniyor, diye düşündü.</a:t>
            </a:r>
          </a:p>
          <a:p>
            <a:r>
              <a:rPr lang="tr-TR" sz="1200" b="0" i="0" kern="1200" dirty="0" smtClean="0">
                <a:solidFill>
                  <a:schemeClr val="tx1"/>
                </a:solidFill>
                <a:effectLst/>
                <a:latin typeface="+mn-lt"/>
                <a:ea typeface="+mn-ea"/>
                <a:cs typeface="+mn-cs"/>
              </a:rPr>
              <a:t>- Ne yiyip içiyorsun, diye sordu ziyaretçi. Canı sıkkın olan hasta:</a:t>
            </a:r>
          </a:p>
          <a:p>
            <a:r>
              <a:rPr lang="tr-TR" sz="1200" b="0" i="0" kern="1200" dirty="0" smtClean="0">
                <a:solidFill>
                  <a:schemeClr val="tx1"/>
                </a:solidFill>
                <a:effectLst/>
                <a:latin typeface="+mn-lt"/>
                <a:ea typeface="+mn-ea"/>
                <a:cs typeface="+mn-cs"/>
              </a:rPr>
              <a:t>- Zehir zıkkım, diye cevap verdi. Adam, daha önceden tasarladığı gibi:</a:t>
            </a:r>
          </a:p>
          <a:p>
            <a:r>
              <a:rPr lang="tr-TR" sz="1200" b="0" i="0" kern="1200" dirty="0" smtClean="0">
                <a:solidFill>
                  <a:schemeClr val="tx1"/>
                </a:solidFill>
                <a:effectLst/>
                <a:latin typeface="+mn-lt"/>
                <a:ea typeface="+mn-ea"/>
                <a:cs typeface="+mn-cs"/>
              </a:rPr>
              <a:t>- Afiyet olsun, dedi. Hasta buna daha çok içerledi.</a:t>
            </a:r>
          </a:p>
          <a:p>
            <a:r>
              <a:rPr lang="tr-TR" sz="1200" b="0" i="0" kern="1200" dirty="0" smtClean="0">
                <a:solidFill>
                  <a:schemeClr val="tx1"/>
                </a:solidFill>
                <a:effectLst/>
                <a:latin typeface="+mn-lt"/>
                <a:ea typeface="+mn-ea"/>
                <a:cs typeface="+mn-cs"/>
              </a:rPr>
              <a:t>- Tedavi için hangi hekim geliyor, diye sordu ziyaretçi. Hasta öf­keyle:</a:t>
            </a:r>
          </a:p>
          <a:p>
            <a:r>
              <a:rPr lang="tr-TR" sz="1200" b="0" i="0" kern="1200" dirty="0" smtClean="0">
                <a:solidFill>
                  <a:schemeClr val="tx1"/>
                </a:solidFill>
                <a:effectLst/>
                <a:latin typeface="+mn-lt"/>
                <a:ea typeface="+mn-ea"/>
                <a:cs typeface="+mn-cs"/>
              </a:rPr>
              <a:t>- Def ol başımdan, dedi, Azrail geliyor.</a:t>
            </a:r>
          </a:p>
          <a:p>
            <a:r>
              <a:rPr lang="tr-TR" sz="1200" b="0" i="0" kern="1200" dirty="0" smtClean="0">
                <a:solidFill>
                  <a:schemeClr val="tx1"/>
                </a:solidFill>
                <a:effectLst/>
                <a:latin typeface="+mn-lt"/>
                <a:ea typeface="+mn-ea"/>
                <a:cs typeface="+mn-cs"/>
              </a:rPr>
              <a:t>- Ayağı pek uğurludur, dedi adam, sevin, neşelen!</a:t>
            </a:r>
          </a:p>
          <a:p>
            <a:r>
              <a:rPr lang="tr-TR" sz="1200" b="0" i="0" kern="1200" dirty="0" smtClean="0">
                <a:solidFill>
                  <a:schemeClr val="tx1"/>
                </a:solidFill>
                <a:effectLst/>
                <a:latin typeface="+mn-lt"/>
                <a:ea typeface="+mn-ea"/>
                <a:cs typeface="+mn-cs"/>
              </a:rPr>
              <a:t>Sağır adam, vazifesini hakkıyla yaptığını, komşuluk hakkını gö­zettiğini düşünerek sevinçle dışarı çıktı. Hasta ise:</a:t>
            </a:r>
          </a:p>
          <a:p>
            <a:r>
              <a:rPr lang="tr-TR" sz="1200" b="0" i="0" kern="1200" dirty="0" smtClean="0">
                <a:solidFill>
                  <a:schemeClr val="tx1"/>
                </a:solidFill>
                <a:effectLst/>
                <a:latin typeface="+mn-lt"/>
                <a:ea typeface="+mn-ea"/>
                <a:cs typeface="+mn-cs"/>
              </a:rPr>
              <a:t>- Bu adamı tanıyamamışım, meğer can düşmanımmış, diyordu. Aklına bir yığın kötü şeyler geliyor, ona haber gönderip dersini vermeyi kuruyordu.</a:t>
            </a:r>
          </a:p>
          <a:p>
            <a:r>
              <a:rPr lang="tr-TR" sz="1200" b="0" i="0" kern="1200" dirty="0" smtClean="0">
                <a:solidFill>
                  <a:schemeClr val="tx1"/>
                </a:solidFill>
                <a:effectLst/>
                <a:latin typeface="+mn-lt"/>
                <a:ea typeface="+mn-ea"/>
                <a:cs typeface="+mn-cs"/>
              </a:rPr>
              <a:t>- Bu ağzı bozuk köpek nerde ki cevabını vereyim, diyordu, o za­man hastalığımdan cevap vermek aklıma gelmedi. Benim acınacak halimi görüp keyiflenmek istemiş.</a:t>
            </a:r>
          </a:p>
          <a:p>
            <a:r>
              <a:rPr lang="tr-TR" sz="1200" b="0" i="0" kern="1200" dirty="0" smtClean="0">
                <a:solidFill>
                  <a:schemeClr val="tx1"/>
                </a:solidFill>
                <a:effectLst/>
                <a:latin typeface="+mn-lt"/>
                <a:ea typeface="+mn-ea"/>
                <a:cs typeface="+mn-cs"/>
              </a:rPr>
              <a:t>Sağır adamın yaptığı kıyas yüzünden on yıllık dostluk yıkılıp gitmişti, ilk kıyas yapan Şeytandı. "Kuşkusuz, ateş topraktan daha iyidir," dedi, "ben ateşlen, o topraktan yaratıldı". Allah u Teala </a:t>
            </a:r>
            <a:r>
              <a:rPr lang="tr-TR" sz="1200" b="0" i="0" kern="1200" dirty="0" err="1" smtClean="0">
                <a:solidFill>
                  <a:schemeClr val="tx1"/>
                </a:solidFill>
                <a:effectLst/>
                <a:latin typeface="+mn-lt"/>
                <a:ea typeface="+mn-ea"/>
                <a:cs typeface="+mn-cs"/>
              </a:rPr>
              <a:t>c.c</a:t>
            </a:r>
            <a:r>
              <a:rPr lang="tr-TR" sz="1200" b="0" i="0" kern="1200" dirty="0" smtClean="0">
                <a:solidFill>
                  <a:schemeClr val="tx1"/>
                </a:solidFill>
                <a:effectLst/>
                <a:latin typeface="+mn-lt"/>
                <a:ea typeface="+mn-ea"/>
                <a:cs typeface="+mn-cs"/>
              </a:rPr>
              <a:t>.. ise, "Hayır, soy sop yok," buyurdu, "takva ve </a:t>
            </a:r>
            <a:r>
              <a:rPr lang="tr-TR" sz="1200" b="0" i="0" kern="1200" dirty="0" err="1" smtClean="0">
                <a:solidFill>
                  <a:schemeClr val="tx1"/>
                </a:solidFill>
                <a:effectLst/>
                <a:latin typeface="+mn-lt"/>
                <a:ea typeface="+mn-ea"/>
                <a:cs typeface="+mn-cs"/>
              </a:rPr>
              <a:t>zühd</a:t>
            </a:r>
            <a:r>
              <a:rPr lang="tr-TR" sz="1200" b="0" i="0" kern="1200" dirty="0" smtClean="0">
                <a:solidFill>
                  <a:schemeClr val="tx1"/>
                </a:solidFill>
                <a:effectLst/>
                <a:latin typeface="+mn-lt"/>
                <a:ea typeface="+mn-ea"/>
                <a:cs typeface="+mn-cs"/>
              </a:rPr>
              <a:t>, faziletin mihra­bıdır".</a:t>
            </a:r>
          </a:p>
          <a:p>
            <a:pPr algn="l"/>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46</a:t>
            </a:fld>
            <a:endParaRPr lang="tr-TR"/>
          </a:p>
        </p:txBody>
      </p:sp>
    </p:spTree>
    <p:extLst>
      <p:ext uri="{BB962C8B-B14F-4D97-AF65-F5344CB8AC3E}">
        <p14:creationId xmlns:p14="http://schemas.microsoft.com/office/powerpoint/2010/main" val="32194961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84171D2-97DA-4476-8EEC-C610B0985D96}" type="slidenum">
              <a:rPr lang="tr-TR" smtClean="0"/>
              <a:pPr/>
              <a:t>47</a:t>
            </a:fld>
            <a:endParaRPr lang="tr-TR"/>
          </a:p>
        </p:txBody>
      </p:sp>
    </p:spTree>
    <p:extLst>
      <p:ext uri="{BB962C8B-B14F-4D97-AF65-F5344CB8AC3E}">
        <p14:creationId xmlns:p14="http://schemas.microsoft.com/office/powerpoint/2010/main" val="18988757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48</a:t>
            </a:fld>
            <a:endParaRPr lang="tr-TR"/>
          </a:p>
        </p:txBody>
      </p:sp>
    </p:spTree>
    <p:extLst>
      <p:ext uri="{BB962C8B-B14F-4D97-AF65-F5344CB8AC3E}">
        <p14:creationId xmlns:p14="http://schemas.microsoft.com/office/powerpoint/2010/main" val="25094462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51</a:t>
            </a:fld>
            <a:endParaRPr lang="tr-TR"/>
          </a:p>
        </p:txBody>
      </p:sp>
    </p:spTree>
    <p:extLst>
      <p:ext uri="{BB962C8B-B14F-4D97-AF65-F5344CB8AC3E}">
        <p14:creationId xmlns:p14="http://schemas.microsoft.com/office/powerpoint/2010/main" val="2765018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4</a:t>
            </a:fld>
            <a:endParaRPr lang="tr-TR"/>
          </a:p>
        </p:txBody>
      </p:sp>
    </p:spTree>
    <p:extLst>
      <p:ext uri="{BB962C8B-B14F-4D97-AF65-F5344CB8AC3E}">
        <p14:creationId xmlns:p14="http://schemas.microsoft.com/office/powerpoint/2010/main" val="3935559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52</a:t>
            </a:fld>
            <a:endParaRPr lang="tr-TR"/>
          </a:p>
        </p:txBody>
      </p:sp>
    </p:spTree>
    <p:extLst>
      <p:ext uri="{BB962C8B-B14F-4D97-AF65-F5344CB8AC3E}">
        <p14:creationId xmlns:p14="http://schemas.microsoft.com/office/powerpoint/2010/main" val="4540351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l"/>
            <a:r>
              <a:rPr lang="ar-AE" sz="1200" dirty="0" smtClean="0">
                <a:solidFill>
                  <a:schemeClr val="tx1"/>
                </a:solidFill>
                <a:cs typeface="Emine" panose="03020400000000000000" pitchFamily="66" charset="-78"/>
              </a:rPr>
              <a:t>وَلَا تَسْتَوِي الْحَسَنَةُ وَلَا السَّيِّئَةُۜ </a:t>
            </a:r>
            <a:r>
              <a:rPr lang="ar-AE" sz="1200" dirty="0" smtClean="0">
                <a:solidFill>
                  <a:srgbClr val="7030A0"/>
                </a:solidFill>
                <a:cs typeface="Emine" panose="03020400000000000000" pitchFamily="66" charset="-78"/>
              </a:rPr>
              <a:t>اِدْفَعْ بِالَّت۪ي هِيَ اَحْسَنُ </a:t>
            </a:r>
            <a:r>
              <a:rPr lang="ar-AE" sz="1200" dirty="0" smtClean="0">
                <a:solidFill>
                  <a:srgbClr val="FF0000"/>
                </a:solidFill>
                <a:cs typeface="Emine" panose="03020400000000000000" pitchFamily="66" charset="-78"/>
              </a:rPr>
              <a:t>فَاِذَا الَّذ۪ي بَيْنَكَ وَبَيْنَهُ عَدَاوَةٌ  كَاَنَّهُ وَلِيٌّ حَم۪يمٌ </a:t>
            </a:r>
            <a:r>
              <a:rPr lang="ar-AE" sz="1200" dirty="0" smtClean="0">
                <a:solidFill>
                  <a:schemeClr val="tx1"/>
                </a:solidFill>
                <a:cs typeface="Emine" panose="03020400000000000000" pitchFamily="66" charset="-78"/>
              </a:rPr>
              <a:t>﴿٣٤﴾ </a:t>
            </a:r>
            <a:endParaRPr lang="tr-TR" sz="1200" dirty="0" smtClean="0">
              <a:solidFill>
                <a:schemeClr val="tx1"/>
              </a:solidFill>
              <a:cs typeface="Emine" panose="03020400000000000000" pitchFamily="66" charset="-78"/>
            </a:endParaRPr>
          </a:p>
          <a:p>
            <a:pPr algn="l"/>
            <a:r>
              <a:rPr lang="tr-TR" sz="1200" dirty="0" smtClean="0">
                <a:solidFill>
                  <a:schemeClr val="tx1"/>
                </a:solidFill>
              </a:rPr>
              <a:t>“İyilikle kötülük bir olmaz. </a:t>
            </a:r>
            <a:r>
              <a:rPr lang="tr-TR" sz="1200" b="1" dirty="0" smtClean="0">
                <a:solidFill>
                  <a:srgbClr val="7030A0"/>
                </a:solidFill>
              </a:rPr>
              <a:t>Kötülüğü en güzel bir şekilde sav. </a:t>
            </a:r>
            <a:r>
              <a:rPr lang="tr-TR" sz="1200" dirty="0" smtClean="0">
                <a:solidFill>
                  <a:srgbClr val="FF0000"/>
                </a:solidFill>
              </a:rPr>
              <a:t>Bir de bakarsın ki, seninle arasında düşmanlık bulunan kimse sanki sıcak bir dost oluvermiştir.</a:t>
            </a:r>
            <a:r>
              <a:rPr lang="tr-TR" sz="1200" dirty="0" smtClean="0">
                <a:solidFill>
                  <a:schemeClr val="tx1"/>
                </a:solidFill>
              </a:rPr>
              <a:t> </a:t>
            </a:r>
            <a:r>
              <a:rPr lang="tr-TR" sz="900" dirty="0" smtClean="0">
                <a:solidFill>
                  <a:schemeClr val="tx1"/>
                </a:solidFill>
              </a:rPr>
              <a:t>(</a:t>
            </a:r>
            <a:r>
              <a:rPr lang="tr-TR" sz="900" dirty="0" err="1" smtClean="0">
                <a:solidFill>
                  <a:schemeClr val="tx1"/>
                </a:solidFill>
              </a:rPr>
              <a:t>Fussilet</a:t>
            </a:r>
            <a:r>
              <a:rPr lang="tr-TR" sz="900" dirty="0" smtClean="0">
                <a:solidFill>
                  <a:schemeClr val="tx1"/>
                </a:solidFill>
              </a:rPr>
              <a:t> 34)</a:t>
            </a:r>
            <a:endParaRPr lang="tr-TR" sz="1200" b="1" dirty="0" smtClean="0">
              <a:solidFill>
                <a:schemeClr val="tx1"/>
              </a:solidFill>
              <a:effectLst>
                <a:outerShdw blurRad="38100" dist="38100" dir="2700000" algn="tl">
                  <a:srgbClr val="000000">
                    <a:alpha val="43137"/>
                  </a:srgbClr>
                </a:outerShdw>
              </a:effectLst>
            </a:endParaRPr>
          </a:p>
          <a:p>
            <a:pPr algn="l"/>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56</a:t>
            </a:fld>
            <a:endParaRPr lang="tr-TR"/>
          </a:p>
        </p:txBody>
      </p:sp>
    </p:spTree>
    <p:extLst>
      <p:ext uri="{BB962C8B-B14F-4D97-AF65-F5344CB8AC3E}">
        <p14:creationId xmlns:p14="http://schemas.microsoft.com/office/powerpoint/2010/main" val="38304382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84171D2-97DA-4476-8EEC-C610B0985D96}" type="slidenum">
              <a:rPr lang="tr-TR" smtClean="0"/>
              <a:pPr/>
              <a:t>57</a:t>
            </a:fld>
            <a:endParaRPr lang="tr-TR"/>
          </a:p>
        </p:txBody>
      </p:sp>
    </p:spTree>
    <p:extLst>
      <p:ext uri="{BB962C8B-B14F-4D97-AF65-F5344CB8AC3E}">
        <p14:creationId xmlns:p14="http://schemas.microsoft.com/office/powerpoint/2010/main" val="682863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5</a:t>
            </a:fld>
            <a:endParaRPr lang="tr-TR"/>
          </a:p>
        </p:txBody>
      </p:sp>
    </p:spTree>
    <p:extLst>
      <p:ext uri="{BB962C8B-B14F-4D97-AF65-F5344CB8AC3E}">
        <p14:creationId xmlns:p14="http://schemas.microsoft.com/office/powerpoint/2010/main" val="3630508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6</a:t>
            </a:fld>
            <a:endParaRPr lang="tr-TR"/>
          </a:p>
        </p:txBody>
      </p:sp>
    </p:spTree>
    <p:extLst>
      <p:ext uri="{BB962C8B-B14F-4D97-AF65-F5344CB8AC3E}">
        <p14:creationId xmlns:p14="http://schemas.microsoft.com/office/powerpoint/2010/main" val="1470406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lnSpcReduction="10000"/>
          </a:bodyPr>
          <a:lstStyle/>
          <a:p>
            <a:pPr algn="l"/>
            <a:r>
              <a:rPr lang="tr-TR" sz="1200" b="1" dirty="0" smtClean="0">
                <a:solidFill>
                  <a:srgbClr val="002060"/>
                </a:solidFill>
                <a:effectLst>
                  <a:outerShdw blurRad="38100" dist="38100" dir="2700000" algn="tl">
                    <a:srgbClr val="000000">
                      <a:alpha val="43137"/>
                    </a:srgbClr>
                  </a:outerShdw>
                </a:effectLst>
              </a:rPr>
              <a:t>Kardeşliği Zedeleyen Özellikler</a:t>
            </a:r>
          </a:p>
          <a:p>
            <a:pPr algn="l"/>
            <a:r>
              <a:rPr lang="tr-TR" sz="1200" dirty="0" smtClean="0">
                <a:solidFill>
                  <a:schemeClr val="tx1"/>
                </a:solidFill>
              </a:rPr>
              <a:t>İslam bizden böyle bir kardeşlik beklerken ne hazindir ki bizler aramızda oluşturduğumuz aşılması zor engeller sebebiyle beklenen </a:t>
            </a:r>
            <a:r>
              <a:rPr lang="tr-TR" sz="1200" dirty="0" err="1" smtClean="0">
                <a:solidFill>
                  <a:schemeClr val="tx1"/>
                </a:solidFill>
              </a:rPr>
              <a:t>kardesliğe</a:t>
            </a:r>
            <a:r>
              <a:rPr lang="tr-TR" sz="1200" dirty="0" smtClean="0">
                <a:solidFill>
                  <a:schemeClr val="tx1"/>
                </a:solidFill>
              </a:rPr>
              <a:t> ulaşamıyoruz.</a:t>
            </a:r>
          </a:p>
          <a:p>
            <a:pPr algn="l"/>
            <a:r>
              <a:rPr lang="tr-TR" sz="1200" dirty="0" smtClean="0"/>
              <a:t>Kardeşliğimizi zedeleyen pek çok amil ve unsur vardır. Müslüman şahsında, ailesinde, cemiyetinde bu unsurlara yer vermeyecek ve bunları ortadan kaldırmak için mücadele edecektir. Kardeşliğimizi zedeleyici bazı hususları şöyle sıralayabiliriz:</a:t>
            </a:r>
          </a:p>
          <a:p>
            <a:pPr marL="457200" lvl="0" indent="-457200" algn="l">
              <a:buFont typeface="Wingdings" pitchFamily="2" charset="2"/>
              <a:buChar char="q"/>
            </a:pPr>
            <a:r>
              <a:rPr lang="tr-TR" sz="1200" b="1" dirty="0" smtClean="0">
                <a:solidFill>
                  <a:srgbClr val="C00000"/>
                </a:solidFill>
              </a:rPr>
              <a:t>Bencillikle Hareket Etmek</a:t>
            </a:r>
          </a:p>
          <a:p>
            <a:pPr marL="457200" lvl="0" indent="-457200" algn="l">
              <a:buFont typeface="Wingdings" pitchFamily="2" charset="2"/>
              <a:buChar char="q"/>
            </a:pPr>
            <a:r>
              <a:rPr lang="tr-TR" sz="1200" b="1" dirty="0" smtClean="0">
                <a:solidFill>
                  <a:srgbClr val="7030A0"/>
                </a:solidFill>
              </a:rPr>
              <a:t>Alay Etmek</a:t>
            </a:r>
          </a:p>
          <a:p>
            <a:pPr marL="457200" lvl="0" indent="-457200" algn="l">
              <a:buFont typeface="Wingdings" pitchFamily="2" charset="2"/>
              <a:buChar char="q"/>
            </a:pPr>
            <a:r>
              <a:rPr lang="tr-TR" sz="1200" b="1" dirty="0" smtClean="0">
                <a:solidFill>
                  <a:srgbClr val="FFFF00"/>
                </a:solidFill>
              </a:rPr>
              <a:t>Kaba Sert Ve Katı Davranmak</a:t>
            </a:r>
          </a:p>
          <a:p>
            <a:pPr marL="457200" lvl="0" indent="-457200" algn="l">
              <a:buFont typeface="Wingdings" pitchFamily="2" charset="2"/>
              <a:buChar char="q"/>
            </a:pPr>
            <a:r>
              <a:rPr lang="tr-TR" sz="1200" b="1" dirty="0" smtClean="0">
                <a:solidFill>
                  <a:schemeClr val="bg1"/>
                </a:solidFill>
              </a:rPr>
              <a:t>Ayıp Ve Kusurları Araştırmak</a:t>
            </a:r>
          </a:p>
          <a:p>
            <a:pPr marL="457200" lvl="0" indent="-457200" algn="l">
              <a:buFont typeface="Wingdings" pitchFamily="2" charset="2"/>
              <a:buChar char="q"/>
            </a:pPr>
            <a:r>
              <a:rPr lang="tr-TR" sz="1200" b="1" dirty="0" smtClean="0">
                <a:solidFill>
                  <a:srgbClr val="C00000"/>
                </a:solidFill>
              </a:rPr>
              <a:t>Su-İ Zanda Bulunmak</a:t>
            </a:r>
          </a:p>
          <a:p>
            <a:pPr marL="457200" lvl="0" indent="-457200" algn="l">
              <a:buFont typeface="Wingdings" pitchFamily="2" charset="2"/>
              <a:buChar char="q"/>
            </a:pPr>
            <a:r>
              <a:rPr lang="tr-TR" sz="1200" b="1" dirty="0" smtClean="0">
                <a:solidFill>
                  <a:srgbClr val="7030A0"/>
                </a:solidFill>
              </a:rPr>
              <a:t>Kötü Söz Söylemek, Lakap Takmak</a:t>
            </a:r>
          </a:p>
          <a:p>
            <a:pPr marL="457200" lvl="0" indent="-457200" algn="l">
              <a:buFont typeface="Wingdings" pitchFamily="2" charset="2"/>
              <a:buChar char="q"/>
            </a:pPr>
            <a:r>
              <a:rPr lang="tr-TR" sz="1200" b="1" dirty="0" smtClean="0">
                <a:solidFill>
                  <a:srgbClr val="FFFF00"/>
                </a:solidFill>
              </a:rPr>
              <a:t>Arkasından Çekiştirmek</a:t>
            </a:r>
          </a:p>
          <a:p>
            <a:pPr marL="457200" lvl="0" indent="-457200" algn="l">
              <a:buFont typeface="Wingdings" pitchFamily="2" charset="2"/>
              <a:buChar char="q"/>
            </a:pPr>
            <a:r>
              <a:rPr lang="tr-TR" sz="1200" b="1" dirty="0" smtClean="0">
                <a:solidFill>
                  <a:schemeClr val="bg1"/>
                </a:solidFill>
              </a:rPr>
              <a:t>Küçümsemek ve Kınamak</a:t>
            </a:r>
          </a:p>
          <a:p>
            <a:pPr marL="457200" lvl="0" indent="-457200" algn="l">
              <a:buFont typeface="Wingdings" pitchFamily="2" charset="2"/>
              <a:buChar char="q"/>
            </a:pPr>
            <a:r>
              <a:rPr lang="tr-TR" sz="1200" b="1" dirty="0" smtClean="0">
                <a:solidFill>
                  <a:srgbClr val="C00000"/>
                </a:solidFill>
              </a:rPr>
              <a:t>Dedikodu, Gıybet Etmek</a:t>
            </a:r>
          </a:p>
          <a:p>
            <a:pPr marL="457200" lvl="0" indent="-457200" algn="l">
              <a:buFont typeface="Wingdings" pitchFamily="2" charset="2"/>
              <a:buChar char="q"/>
            </a:pPr>
            <a:r>
              <a:rPr lang="tr-TR" sz="1200" b="1" dirty="0" smtClean="0">
                <a:solidFill>
                  <a:srgbClr val="7030A0"/>
                </a:solidFill>
              </a:rPr>
              <a:t>Haset Ve Çekememezlik, Kıskançlık</a:t>
            </a:r>
          </a:p>
          <a:p>
            <a:pPr marL="457200" lvl="0" indent="-457200" algn="l">
              <a:buFont typeface="Wingdings" pitchFamily="2" charset="2"/>
              <a:buChar char="q"/>
            </a:pPr>
            <a:r>
              <a:rPr lang="tr-TR" sz="1200" b="1" dirty="0" smtClean="0">
                <a:solidFill>
                  <a:srgbClr val="FFFF00"/>
                </a:solidFill>
              </a:rPr>
              <a:t>Ahde Vefasızlık</a:t>
            </a:r>
          </a:p>
          <a:p>
            <a:pPr algn="l"/>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9</a:t>
            </a:fld>
            <a:endParaRPr lang="tr-TR"/>
          </a:p>
        </p:txBody>
      </p:sp>
    </p:spTree>
    <p:extLst>
      <p:ext uri="{BB962C8B-B14F-4D97-AF65-F5344CB8AC3E}">
        <p14:creationId xmlns:p14="http://schemas.microsoft.com/office/powerpoint/2010/main" val="3962147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050" dirty="0" smtClean="0">
                <a:solidFill>
                  <a:schemeClr val="tx1"/>
                </a:solidFill>
              </a:rPr>
              <a:t>(vücutta bulunan her bir organın bir görevi var, bunlardan biri görevini ihmal ettiğinde ağrılar ve hastalıklar meydana geliyor, tedavi edilmediğinde diğer organlar bundan fazlasıyla etkilenip işlev yapamaz hale geliyor. Tıpkı hayat da böyledir.)</a:t>
            </a:r>
          </a:p>
          <a:p>
            <a:pPr algn="l"/>
            <a:endParaRPr lang="tr-TR" sz="1050" b="1" dirty="0" smtClean="0">
              <a:effectLst>
                <a:outerShdw blurRad="38100" dist="38100" dir="2700000" algn="tl">
                  <a:srgbClr val="000000">
                    <a:alpha val="43137"/>
                  </a:srgbClr>
                </a:outerShdw>
              </a:effectLst>
            </a:endParaRPr>
          </a:p>
          <a:p>
            <a:pPr marL="457200" lvl="0" indent="-457200" algn="l">
              <a:buFont typeface="Wingdings" pitchFamily="2" charset="2"/>
              <a:buChar char="q"/>
            </a:pPr>
            <a:r>
              <a:rPr lang="tr-TR" sz="1200" b="1" dirty="0" smtClean="0">
                <a:solidFill>
                  <a:srgbClr val="C00000"/>
                </a:solidFill>
              </a:rPr>
              <a:t>Birbirini Sevmek Ve Saygı Duymak</a:t>
            </a:r>
            <a:endParaRPr lang="tr-TR" sz="1200" dirty="0" smtClean="0">
              <a:solidFill>
                <a:srgbClr val="C00000"/>
              </a:solidFill>
            </a:endParaRPr>
          </a:p>
          <a:p>
            <a:pPr marL="457200" lvl="0" indent="-457200" algn="l">
              <a:buFont typeface="Wingdings" pitchFamily="2" charset="2"/>
              <a:buChar char="q"/>
            </a:pPr>
            <a:r>
              <a:rPr lang="tr-TR" sz="1050" b="1" dirty="0" smtClean="0">
                <a:solidFill>
                  <a:srgbClr val="7030A0"/>
                </a:solidFill>
              </a:rPr>
              <a:t>Birlik, Beraberlik, Dayanışma İçerisinde Olmak</a:t>
            </a:r>
            <a:endParaRPr lang="tr-TR" sz="1050" dirty="0" smtClean="0">
              <a:solidFill>
                <a:srgbClr val="7030A0"/>
              </a:solidFill>
            </a:endParaRPr>
          </a:p>
          <a:p>
            <a:pPr marL="457200" lvl="0" indent="-457200" algn="l">
              <a:buFont typeface="Wingdings" pitchFamily="2" charset="2"/>
              <a:buChar char="q"/>
            </a:pPr>
            <a:r>
              <a:rPr lang="tr-TR" sz="1200" b="1" dirty="0" smtClean="0">
                <a:solidFill>
                  <a:srgbClr val="FFFF00"/>
                </a:solidFill>
              </a:rPr>
              <a:t>Ahde Vefa Göstermek</a:t>
            </a:r>
            <a:endParaRPr lang="tr-TR" sz="1200" dirty="0" smtClean="0">
              <a:solidFill>
                <a:srgbClr val="FFFF00"/>
              </a:solidFill>
            </a:endParaRPr>
          </a:p>
          <a:p>
            <a:pPr marL="457200" lvl="0" indent="-457200" algn="l">
              <a:buFont typeface="Wingdings" pitchFamily="2" charset="2"/>
              <a:buChar char="q"/>
            </a:pPr>
            <a:r>
              <a:rPr lang="tr-TR" sz="1200" b="1" dirty="0" smtClean="0">
                <a:solidFill>
                  <a:schemeClr val="tx1"/>
                </a:solidFill>
              </a:rPr>
              <a:t>Karşılıklı Haklara Riayet Etmek</a:t>
            </a:r>
            <a:endParaRPr lang="tr-TR" sz="1200" dirty="0" smtClean="0">
              <a:solidFill>
                <a:schemeClr val="tx1"/>
              </a:solidFill>
            </a:endParaRPr>
          </a:p>
          <a:p>
            <a:pPr marL="457200" lvl="0" indent="-457200" algn="l">
              <a:buFont typeface="Wingdings" pitchFamily="2" charset="2"/>
              <a:buChar char="q"/>
            </a:pPr>
            <a:r>
              <a:rPr lang="tr-TR" sz="1200" b="1" dirty="0" smtClean="0">
                <a:solidFill>
                  <a:srgbClr val="C00000"/>
                </a:solidFill>
              </a:rPr>
              <a:t>Birbirine Yardım Etmek</a:t>
            </a:r>
            <a:endParaRPr lang="tr-TR" sz="1200" dirty="0" smtClean="0">
              <a:solidFill>
                <a:srgbClr val="C00000"/>
              </a:solidFill>
            </a:endParaRPr>
          </a:p>
          <a:p>
            <a:pPr marL="457200" lvl="0" indent="-457200" algn="l">
              <a:buFont typeface="Wingdings" pitchFamily="2" charset="2"/>
              <a:buChar char="q"/>
            </a:pPr>
            <a:r>
              <a:rPr lang="tr-TR" sz="1050" b="1" dirty="0" smtClean="0">
                <a:solidFill>
                  <a:srgbClr val="7030A0"/>
                </a:solidFill>
              </a:rPr>
              <a:t>Hoşgörülü, Müsamahalı Ve Affedici Olmak</a:t>
            </a:r>
            <a:endParaRPr lang="tr-TR" sz="1050" dirty="0" smtClean="0">
              <a:solidFill>
                <a:srgbClr val="7030A0"/>
              </a:solidFill>
            </a:endParaRPr>
          </a:p>
          <a:p>
            <a:pPr marL="457200" lvl="0" indent="-457200" algn="l">
              <a:buFont typeface="Wingdings" pitchFamily="2" charset="2"/>
              <a:buChar char="q"/>
            </a:pPr>
            <a:r>
              <a:rPr lang="tr-TR" sz="1100" b="1" dirty="0" smtClean="0">
                <a:solidFill>
                  <a:srgbClr val="FFFF00"/>
                </a:solidFill>
              </a:rPr>
              <a:t>Güzel Söz Söylemek, Tebessüm Etmek</a:t>
            </a:r>
            <a:endParaRPr lang="tr-TR" sz="1100" dirty="0" smtClean="0">
              <a:solidFill>
                <a:srgbClr val="FFFF00"/>
              </a:solidFill>
            </a:endParaRPr>
          </a:p>
          <a:p>
            <a:pPr marL="457200" lvl="0" indent="-457200" algn="l">
              <a:buFont typeface="Wingdings" pitchFamily="2" charset="2"/>
              <a:buChar char="q"/>
            </a:pPr>
            <a:r>
              <a:rPr lang="tr-TR" sz="1200" b="1" dirty="0" smtClean="0">
                <a:solidFill>
                  <a:schemeClr val="tx1"/>
                </a:solidFill>
              </a:rPr>
              <a:t>Kardeşinin İyiliğini İstemek</a:t>
            </a:r>
            <a:endParaRPr lang="tr-TR" sz="1200" dirty="0" smtClean="0">
              <a:solidFill>
                <a:schemeClr val="tx1"/>
              </a:solidFill>
            </a:endParaRPr>
          </a:p>
          <a:p>
            <a:pPr marL="457200" lvl="0" indent="-457200" algn="l">
              <a:buFont typeface="Wingdings" pitchFamily="2" charset="2"/>
              <a:buChar char="q"/>
            </a:pPr>
            <a:r>
              <a:rPr lang="tr-TR" sz="1200" b="1" dirty="0" smtClean="0">
                <a:solidFill>
                  <a:srgbClr val="C00000"/>
                </a:solidFill>
              </a:rPr>
              <a:t>Ziyaret Etmek</a:t>
            </a:r>
            <a:endParaRPr lang="tr-TR" sz="1200" dirty="0" smtClean="0">
              <a:solidFill>
                <a:srgbClr val="C00000"/>
              </a:solidFill>
            </a:endParaRPr>
          </a:p>
          <a:p>
            <a:pPr marL="457200" lvl="0" indent="-457200" algn="l">
              <a:buFont typeface="Wingdings" pitchFamily="2" charset="2"/>
              <a:buChar char="q"/>
            </a:pPr>
            <a:r>
              <a:rPr lang="tr-TR" sz="1200" b="1" dirty="0" smtClean="0">
                <a:solidFill>
                  <a:srgbClr val="7030A0"/>
                </a:solidFill>
              </a:rPr>
              <a:t>Hediyeleşmek</a:t>
            </a:r>
            <a:endParaRPr lang="tr-TR" sz="1200" dirty="0" smtClean="0">
              <a:solidFill>
                <a:srgbClr val="7030A0"/>
              </a:solidFill>
            </a:endParaRPr>
          </a:p>
          <a:p>
            <a:pPr algn="l"/>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12</a:t>
            </a:fld>
            <a:endParaRPr lang="tr-TR"/>
          </a:p>
        </p:txBody>
      </p:sp>
    </p:spTree>
    <p:extLst>
      <p:ext uri="{BB962C8B-B14F-4D97-AF65-F5344CB8AC3E}">
        <p14:creationId xmlns:p14="http://schemas.microsoft.com/office/powerpoint/2010/main" val="3719936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85000" lnSpcReduction="10000"/>
          </a:bodyPr>
          <a:lstStyle/>
          <a:p>
            <a:pPr algn="l" rtl="1"/>
            <a:r>
              <a:rPr lang="ar-SA" sz="1600" dirty="0" smtClean="0">
                <a:solidFill>
                  <a:srgbClr val="002060"/>
                </a:solidFill>
                <a:latin typeface="HASENAT4" pitchFamily="2" charset="-78"/>
                <a:cs typeface="HASENAT4" pitchFamily="2" charset="-78"/>
              </a:rPr>
              <a:t>« حق الْمُسْلمِ سِتٌّ : إِذا لقِيتَهُ فسلِّم عليْهِ ، وإِذَا دَعاكَ فَأَجبْهُ ، وَإِذَا اسْتَنْصَحَكَ فَانْصحْ لهُ ، وإِذا عطَس فحمِد اللَّه فَشَمِّتْهُ . وَإِذَا مرِضَ فَعُدْهُ ، وَإِذَا ماتَ فاتْبعهُ».</a:t>
            </a:r>
            <a:endParaRPr lang="tr-TR" sz="1600" dirty="0" smtClean="0">
              <a:solidFill>
                <a:srgbClr val="002060"/>
              </a:solidFill>
              <a:latin typeface="HASENAT4" pitchFamily="2" charset="-78"/>
              <a:cs typeface="HASENAT4" pitchFamily="2" charset="-78"/>
            </a:endParaRPr>
          </a:p>
          <a:p>
            <a:pPr algn="l"/>
            <a:r>
              <a:rPr lang="tr-TR" sz="1200" b="1" dirty="0" smtClean="0">
                <a:solidFill>
                  <a:srgbClr val="C00000"/>
                </a:solidFill>
              </a:rPr>
              <a:t>	“</a:t>
            </a:r>
            <a:r>
              <a:rPr lang="tr-TR" sz="1200" b="1" dirty="0" smtClean="0">
                <a:solidFill>
                  <a:schemeClr val="tx1"/>
                </a:solidFill>
              </a:rPr>
              <a:t>Müslümanın </a:t>
            </a:r>
            <a:r>
              <a:rPr lang="tr-TR" sz="1200" b="1" dirty="0" err="1" smtClean="0">
                <a:solidFill>
                  <a:schemeClr val="tx1"/>
                </a:solidFill>
              </a:rPr>
              <a:t>müslüman</a:t>
            </a:r>
            <a:r>
              <a:rPr lang="tr-TR" sz="1200" b="1" dirty="0" smtClean="0">
                <a:solidFill>
                  <a:schemeClr val="tx1"/>
                </a:solidFill>
              </a:rPr>
              <a:t> üzerindeki hakkı altıdır: </a:t>
            </a:r>
            <a:r>
              <a:rPr lang="tr-TR" sz="1200" b="1" dirty="0" smtClean="0">
                <a:solidFill>
                  <a:srgbClr val="C00000"/>
                </a:solidFill>
              </a:rPr>
              <a:t>Karşılaştığın zaman selâm ver, </a:t>
            </a:r>
            <a:r>
              <a:rPr lang="tr-TR" sz="1200" b="1" dirty="0" smtClean="0">
                <a:solidFill>
                  <a:schemeClr val="tx1"/>
                </a:solidFill>
              </a:rPr>
              <a:t>seni dâvet ederse git</a:t>
            </a:r>
            <a:r>
              <a:rPr lang="tr-TR" sz="1200" b="1" dirty="0" smtClean="0">
                <a:solidFill>
                  <a:srgbClr val="C00000"/>
                </a:solidFill>
              </a:rPr>
              <a:t>, </a:t>
            </a:r>
            <a:r>
              <a:rPr lang="tr-TR" sz="1200" b="1" dirty="0" smtClean="0">
                <a:solidFill>
                  <a:srgbClr val="FFFF00"/>
                </a:solidFill>
                <a:effectLst>
                  <a:outerShdw blurRad="38100" dist="38100" dir="2700000" algn="tl">
                    <a:srgbClr val="000000">
                      <a:alpha val="43137"/>
                    </a:srgbClr>
                  </a:outerShdw>
                </a:effectLst>
              </a:rPr>
              <a:t>senden nasihat isterse nasihat et</a:t>
            </a:r>
            <a:r>
              <a:rPr lang="tr-TR" sz="1200" b="1" dirty="0" smtClean="0">
                <a:solidFill>
                  <a:srgbClr val="C00000"/>
                </a:solidFill>
              </a:rPr>
              <a:t>, </a:t>
            </a:r>
            <a:r>
              <a:rPr lang="tr-TR" sz="1200" b="1" dirty="0" smtClean="0">
                <a:solidFill>
                  <a:srgbClr val="FFFF00"/>
                </a:solidFill>
                <a:effectLst>
                  <a:outerShdw blurRad="38100" dist="38100" dir="2700000" algn="tl">
                    <a:srgbClr val="000000">
                      <a:alpha val="43137"/>
                    </a:srgbClr>
                  </a:outerShdw>
                </a:effectLst>
              </a:rPr>
              <a:t>aksırınca Allah’a </a:t>
            </a:r>
            <a:r>
              <a:rPr lang="tr-TR" sz="1200" b="1" dirty="0" err="1" smtClean="0">
                <a:solidFill>
                  <a:srgbClr val="FFFF00"/>
                </a:solidFill>
                <a:effectLst>
                  <a:outerShdw blurRad="38100" dist="38100" dir="2700000" algn="tl">
                    <a:srgbClr val="000000">
                      <a:alpha val="43137"/>
                    </a:srgbClr>
                  </a:outerShdw>
                </a:effectLst>
              </a:rPr>
              <a:t>hamdederse</a:t>
            </a:r>
            <a:r>
              <a:rPr lang="tr-TR" sz="1200" b="1" dirty="0" smtClean="0">
                <a:solidFill>
                  <a:srgbClr val="FFFF00"/>
                </a:solidFill>
                <a:effectLst>
                  <a:outerShdw blurRad="38100" dist="38100" dir="2700000" algn="tl">
                    <a:srgbClr val="000000">
                      <a:alpha val="43137"/>
                    </a:srgbClr>
                  </a:outerShdw>
                </a:effectLst>
              </a:rPr>
              <a:t> </a:t>
            </a:r>
            <a:r>
              <a:rPr lang="tr-TR" sz="1200" b="1" dirty="0" err="1" smtClean="0">
                <a:solidFill>
                  <a:srgbClr val="FFFF00"/>
                </a:solidFill>
                <a:effectLst>
                  <a:outerShdw blurRad="38100" dist="38100" dir="2700000" algn="tl">
                    <a:srgbClr val="000000">
                      <a:alpha val="43137"/>
                    </a:srgbClr>
                  </a:outerShdw>
                </a:effectLst>
              </a:rPr>
              <a:t>yerhamukellah</a:t>
            </a:r>
            <a:r>
              <a:rPr lang="tr-TR" sz="1200" b="1" dirty="0" smtClean="0">
                <a:solidFill>
                  <a:srgbClr val="FFFF00"/>
                </a:solidFill>
                <a:effectLst>
                  <a:outerShdw blurRad="38100" dist="38100" dir="2700000" algn="tl">
                    <a:srgbClr val="000000">
                      <a:alpha val="43137"/>
                    </a:srgbClr>
                  </a:outerShdw>
                </a:effectLst>
              </a:rPr>
              <a:t> de</a:t>
            </a:r>
            <a:r>
              <a:rPr lang="tr-TR" sz="1200" b="1" dirty="0" smtClean="0">
                <a:solidFill>
                  <a:srgbClr val="C00000"/>
                </a:solidFill>
              </a:rPr>
              <a:t>, hastalandığında onu ziyaret et, </a:t>
            </a:r>
            <a:r>
              <a:rPr lang="tr-TR" sz="1200" b="1" dirty="0" smtClean="0">
                <a:solidFill>
                  <a:schemeClr val="tx1"/>
                </a:solidFill>
              </a:rPr>
              <a:t>öldüğü zaman cenazesinin ardından git</a:t>
            </a:r>
            <a:r>
              <a:rPr lang="tr-TR" sz="1200" b="1" dirty="0" smtClean="0">
                <a:solidFill>
                  <a:srgbClr val="C00000"/>
                </a:solidFill>
              </a:rPr>
              <a:t>.” </a:t>
            </a:r>
            <a:r>
              <a:rPr lang="tr-TR" sz="800" b="1" dirty="0" smtClean="0">
                <a:solidFill>
                  <a:srgbClr val="C00000"/>
                </a:solidFill>
              </a:rPr>
              <a:t>(</a:t>
            </a:r>
            <a:r>
              <a:rPr lang="tr-TR" sz="800" dirty="0" smtClean="0">
                <a:solidFill>
                  <a:srgbClr val="C00000"/>
                </a:solidFill>
              </a:rPr>
              <a:t>Müslim, Selâm 5)</a:t>
            </a:r>
          </a:p>
          <a:p>
            <a:pPr algn="l"/>
            <a:r>
              <a:rPr lang="tr-TR" sz="1100" dirty="0" smtClean="0">
                <a:solidFill>
                  <a:schemeClr val="tx1"/>
                </a:solidFill>
              </a:rPr>
              <a:t>	Burada yer verdiğimiz hadislerden de anlaşılacağı üzere Müslüman’ın Müslüman kardeşi üzerindeki haklarını şu şekilde özetleyebiliriz:</a:t>
            </a:r>
          </a:p>
          <a:p>
            <a:pPr marL="457200" lvl="0" indent="-457200" algn="l">
              <a:buFont typeface="Wingdings" pitchFamily="2" charset="2"/>
              <a:buChar char="q"/>
            </a:pPr>
            <a:r>
              <a:rPr lang="tr-TR" sz="1200" dirty="0" smtClean="0">
                <a:solidFill>
                  <a:srgbClr val="C00000"/>
                </a:solidFill>
              </a:rPr>
              <a:t>Selâm vermek ve almak ve selâmı yaygınlaştırmak</a:t>
            </a:r>
          </a:p>
          <a:p>
            <a:pPr marL="457200" lvl="0" indent="-457200" algn="l">
              <a:buFont typeface="Wingdings" pitchFamily="2" charset="2"/>
              <a:buChar char="q"/>
            </a:pPr>
            <a:r>
              <a:rPr lang="tr-TR" sz="1200" dirty="0" smtClean="0">
                <a:solidFill>
                  <a:srgbClr val="FFFF00"/>
                </a:solidFill>
              </a:rPr>
              <a:t>Hastalandığında ziyaret etmek,  </a:t>
            </a:r>
          </a:p>
          <a:p>
            <a:pPr marL="457200" lvl="0" indent="-457200" algn="l">
              <a:buFont typeface="Wingdings" pitchFamily="2" charset="2"/>
              <a:buChar char="q"/>
            </a:pPr>
            <a:r>
              <a:rPr lang="tr-TR" sz="1200" dirty="0" smtClean="0">
                <a:solidFill>
                  <a:schemeClr val="tx1"/>
                </a:solidFill>
              </a:rPr>
              <a:t>Ölünce cenazesine iştirak etmek ve cenazesinin ardından gitmek</a:t>
            </a:r>
          </a:p>
          <a:p>
            <a:pPr marL="457200" lvl="0" indent="-457200" algn="l">
              <a:buFont typeface="Wingdings" pitchFamily="2" charset="2"/>
              <a:buChar char="q"/>
            </a:pPr>
            <a:r>
              <a:rPr lang="tr-TR" sz="1200" dirty="0" smtClean="0">
                <a:solidFill>
                  <a:srgbClr val="7030A0"/>
                </a:solidFill>
              </a:rPr>
              <a:t>Dâvet edince icabet etmek, </a:t>
            </a:r>
          </a:p>
          <a:p>
            <a:pPr marL="457200" lvl="0" indent="-457200" algn="l">
              <a:buFont typeface="Wingdings" pitchFamily="2" charset="2"/>
              <a:buChar char="q"/>
            </a:pPr>
            <a:r>
              <a:rPr lang="tr-TR" sz="1200" dirty="0" smtClean="0">
                <a:solidFill>
                  <a:schemeClr val="bg1"/>
                </a:solidFill>
              </a:rPr>
              <a:t>Aksırdığında Allah’a </a:t>
            </a:r>
            <a:r>
              <a:rPr lang="tr-TR" sz="1200" dirty="0" err="1" smtClean="0">
                <a:solidFill>
                  <a:schemeClr val="bg1"/>
                </a:solidFill>
              </a:rPr>
              <a:t>hamd</a:t>
            </a:r>
            <a:r>
              <a:rPr lang="tr-TR" sz="1200" dirty="0" smtClean="0">
                <a:solidFill>
                  <a:schemeClr val="bg1"/>
                </a:solidFill>
              </a:rPr>
              <a:t> ederse “</a:t>
            </a:r>
            <a:r>
              <a:rPr lang="tr-TR" sz="1200" dirty="0" err="1" smtClean="0">
                <a:solidFill>
                  <a:schemeClr val="bg1"/>
                </a:solidFill>
              </a:rPr>
              <a:t>yerhamukellah</a:t>
            </a:r>
            <a:r>
              <a:rPr lang="tr-TR" sz="1200" dirty="0" smtClean="0">
                <a:solidFill>
                  <a:schemeClr val="bg1"/>
                </a:solidFill>
              </a:rPr>
              <a:t>” demek</a:t>
            </a:r>
          </a:p>
          <a:p>
            <a:pPr marL="457200" lvl="0" indent="-457200" algn="l">
              <a:buFont typeface="Wingdings" pitchFamily="2" charset="2"/>
              <a:buChar char="q"/>
            </a:pPr>
            <a:r>
              <a:rPr lang="tr-TR" sz="1200" dirty="0" smtClean="0">
                <a:solidFill>
                  <a:srgbClr val="FFFF00"/>
                </a:solidFill>
                <a:effectLst>
                  <a:outerShdw blurRad="38100" dist="38100" dir="2700000" algn="tl">
                    <a:srgbClr val="000000">
                      <a:alpha val="43137"/>
                    </a:srgbClr>
                  </a:outerShdw>
                </a:effectLst>
              </a:rPr>
              <a:t>Nasihat isterse nasihat etmek,</a:t>
            </a:r>
          </a:p>
          <a:p>
            <a:pPr marL="457200" lvl="0" indent="-457200" algn="l">
              <a:buFont typeface="Wingdings" pitchFamily="2" charset="2"/>
              <a:buChar char="q"/>
            </a:pPr>
            <a:r>
              <a:rPr lang="tr-TR" sz="1200" dirty="0" smtClean="0">
                <a:solidFill>
                  <a:srgbClr val="C00000"/>
                </a:solidFill>
              </a:rPr>
              <a:t>Yemin edince Yeminini bozmayıp yemin üzere devam etmek, </a:t>
            </a:r>
          </a:p>
          <a:p>
            <a:pPr marL="457200" lvl="0" indent="-457200" algn="l">
              <a:buFont typeface="Wingdings" pitchFamily="2" charset="2"/>
              <a:buChar char="q"/>
            </a:pPr>
            <a:r>
              <a:rPr lang="tr-TR" sz="1200" dirty="0" smtClean="0">
                <a:solidFill>
                  <a:schemeClr val="bg1"/>
                </a:solidFill>
              </a:rPr>
              <a:t>Zulme uğradığında yardım etmek, </a:t>
            </a:r>
          </a:p>
          <a:p>
            <a:pPr marL="457200" lvl="0" indent="-457200" algn="l">
              <a:buFont typeface="Wingdings" pitchFamily="2" charset="2"/>
              <a:buChar char="q"/>
            </a:pPr>
            <a:r>
              <a:rPr lang="tr-TR" sz="1200" dirty="0" smtClean="0">
                <a:solidFill>
                  <a:srgbClr val="7030A0"/>
                </a:solidFill>
              </a:rPr>
              <a:t>Borç istediğinde imkanın varsa borç vermek</a:t>
            </a:r>
          </a:p>
          <a:p>
            <a:pPr marL="457200" lvl="0" indent="-457200" algn="l">
              <a:buFont typeface="Wingdings" pitchFamily="2" charset="2"/>
              <a:buChar char="q"/>
            </a:pPr>
            <a:r>
              <a:rPr lang="tr-TR" sz="1200" dirty="0" smtClean="0">
                <a:solidFill>
                  <a:srgbClr val="FFFF00"/>
                </a:solidFill>
                <a:effectLst>
                  <a:outerShdw blurRad="38100" dist="38100" dir="2700000" algn="tl">
                    <a:srgbClr val="000000">
                      <a:alpha val="43137"/>
                    </a:srgbClr>
                  </a:outerShdw>
                </a:effectLst>
              </a:rPr>
              <a:t>İyi geçinmek ve onlara güzel söz söylemek </a:t>
            </a:r>
          </a:p>
          <a:p>
            <a:pPr marL="457200" lvl="0" indent="-457200" algn="l">
              <a:buFont typeface="Wingdings" pitchFamily="2" charset="2"/>
              <a:buChar char="q"/>
            </a:pPr>
            <a:r>
              <a:rPr lang="tr-TR" sz="1200" dirty="0" smtClean="0">
                <a:solidFill>
                  <a:srgbClr val="C00000"/>
                </a:solidFill>
              </a:rPr>
              <a:t>Kardeşlik bağını sürdürmek </a:t>
            </a:r>
          </a:p>
          <a:p>
            <a:pPr marL="457200" lvl="0" indent="-457200" algn="l">
              <a:buFont typeface="Wingdings" pitchFamily="2" charset="2"/>
              <a:buChar char="q"/>
            </a:pPr>
            <a:r>
              <a:rPr lang="tr-TR" sz="1200" dirty="0" smtClean="0">
                <a:solidFill>
                  <a:schemeClr val="bg1"/>
                </a:solidFill>
              </a:rPr>
              <a:t>İkramda bulunmak ve hediyeleşmek </a:t>
            </a:r>
          </a:p>
          <a:p>
            <a:pPr marL="457200" lvl="0" indent="-457200" algn="l">
              <a:buFont typeface="Wingdings" pitchFamily="2" charset="2"/>
              <a:buChar char="q"/>
            </a:pPr>
            <a:r>
              <a:rPr lang="tr-TR" sz="1200" dirty="0" smtClean="0">
                <a:solidFill>
                  <a:srgbClr val="7030A0"/>
                </a:solidFill>
              </a:rPr>
              <a:t>Fakir ve muhtaçların yardımına koşmak </a:t>
            </a:r>
          </a:p>
          <a:p>
            <a:pPr marL="457200" lvl="0" indent="-457200" algn="l">
              <a:buFont typeface="Wingdings" pitchFamily="2" charset="2"/>
              <a:buChar char="q"/>
            </a:pPr>
            <a:r>
              <a:rPr lang="tr-TR" sz="1200" dirty="0" smtClean="0">
                <a:solidFill>
                  <a:srgbClr val="FFFF00"/>
                </a:solidFill>
                <a:effectLst>
                  <a:outerShdw blurRad="38100" dist="38100" dir="2700000" algn="tl">
                    <a:srgbClr val="000000">
                      <a:alpha val="43137"/>
                    </a:srgbClr>
                  </a:outerShdw>
                </a:effectLst>
              </a:rPr>
              <a:t>Ayıp ve kusurlarını araştırmamak </a:t>
            </a:r>
          </a:p>
          <a:p>
            <a:pPr marL="457200" lvl="0" indent="-457200" algn="l">
              <a:buFont typeface="Wingdings" pitchFamily="2" charset="2"/>
              <a:buChar char="q"/>
            </a:pPr>
            <a:r>
              <a:rPr lang="tr-TR" sz="1200" dirty="0" smtClean="0">
                <a:solidFill>
                  <a:schemeClr val="tx1"/>
                </a:solidFill>
              </a:rPr>
              <a:t>Kötülük yapmamak, eziyet ve zarar vermemek</a:t>
            </a:r>
          </a:p>
          <a:p>
            <a:pPr algn="l"/>
            <a:endParaRPr lang="tr-TR" dirty="0"/>
          </a:p>
        </p:txBody>
      </p:sp>
      <p:sp>
        <p:nvSpPr>
          <p:cNvPr id="4" name="Slayt Numarası Yer Tutucusu 3"/>
          <p:cNvSpPr>
            <a:spLocks noGrp="1"/>
          </p:cNvSpPr>
          <p:nvPr>
            <p:ph type="sldNum" sz="quarter" idx="10"/>
          </p:nvPr>
        </p:nvSpPr>
        <p:spPr/>
        <p:txBody>
          <a:bodyPr/>
          <a:lstStyle/>
          <a:p>
            <a:fld id="{E086B6A4-3783-45AC-A029-8E42DA797938}" type="slidenum">
              <a:rPr lang="tr-TR" smtClean="0"/>
              <a:pPr/>
              <a:t>15</a:t>
            </a:fld>
            <a:endParaRPr lang="tr-TR"/>
          </a:p>
        </p:txBody>
      </p:sp>
    </p:spTree>
    <p:extLst>
      <p:ext uri="{BB962C8B-B14F-4D97-AF65-F5344CB8AC3E}">
        <p14:creationId xmlns:p14="http://schemas.microsoft.com/office/powerpoint/2010/main" val="620767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2F02DA24-B251-49BB-BE24-532678375E1B}" type="datetimeFigureOut">
              <a:rPr lang="tr-TR" smtClean="0"/>
              <a:pPr/>
              <a:t>5.4.2020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7E5598B6-E550-4A30-BBD7-AC578A58E91F}"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2F02DA24-B251-49BB-BE24-532678375E1B}" type="datetimeFigureOut">
              <a:rPr lang="tr-TR" smtClean="0"/>
              <a:pPr/>
              <a:t>5.4.2020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7E5598B6-E550-4A30-BBD7-AC578A58E91F}"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2F02DA24-B251-49BB-BE24-532678375E1B}" type="datetimeFigureOut">
              <a:rPr lang="tr-TR" smtClean="0"/>
              <a:pPr/>
              <a:t>5.4.2020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7E5598B6-E550-4A30-BBD7-AC578A58E91F}"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2F02DA24-B251-49BB-BE24-532678375E1B}" type="datetimeFigureOut">
              <a:rPr lang="tr-TR" smtClean="0"/>
              <a:pPr/>
              <a:t>5.4.2020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7E5598B6-E550-4A30-BBD7-AC578A58E91F}"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2F02DA24-B251-49BB-BE24-532678375E1B}" type="datetimeFigureOut">
              <a:rPr lang="tr-TR" smtClean="0"/>
              <a:pPr/>
              <a:t>5.4.2020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7E5598B6-E550-4A30-BBD7-AC578A58E91F}"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2F02DA24-B251-49BB-BE24-532678375E1B}" type="datetimeFigureOut">
              <a:rPr lang="tr-TR" smtClean="0"/>
              <a:pPr/>
              <a:t>5.4.2020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7E5598B6-E550-4A30-BBD7-AC578A58E91F}"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2F02DA24-B251-49BB-BE24-532678375E1B}" type="datetimeFigureOut">
              <a:rPr lang="tr-TR" smtClean="0"/>
              <a:pPr/>
              <a:t>5.4.2020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7E5598B6-E550-4A30-BBD7-AC578A58E91F}"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2F02DA24-B251-49BB-BE24-532678375E1B}" type="datetimeFigureOut">
              <a:rPr lang="tr-TR" smtClean="0"/>
              <a:pPr/>
              <a:t>5.4.2020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7E5598B6-E550-4A30-BBD7-AC578A58E91F}"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2F02DA24-B251-49BB-BE24-532678375E1B}" type="datetimeFigureOut">
              <a:rPr lang="tr-TR" smtClean="0"/>
              <a:pPr/>
              <a:t>5.4.2020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7E5598B6-E550-4A30-BBD7-AC578A58E91F}"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2F02DA24-B251-49BB-BE24-532678375E1B}" type="datetimeFigureOut">
              <a:rPr lang="tr-TR" smtClean="0"/>
              <a:pPr/>
              <a:t>5.4.2020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7E5598B6-E550-4A30-BBD7-AC578A58E91F}"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2F02DA24-B251-49BB-BE24-532678375E1B}" type="datetimeFigureOut">
              <a:rPr lang="tr-TR" smtClean="0"/>
              <a:pPr/>
              <a:t>5.4.2020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7E5598B6-E550-4A30-BBD7-AC578A58E91F}"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02DA24-B251-49BB-BE24-532678375E1B}" type="datetimeFigureOut">
              <a:rPr lang="tr-TR" smtClean="0"/>
              <a:pPr/>
              <a:t>5.4.2020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5598B6-E550-4A30-BBD7-AC578A58E91F}"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gi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jpeg"/><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0" Type="http://schemas.openxmlformats.org/officeDocument/2006/relationships/image" Target="../media/image70.png"/><Relationship Id="rId4" Type="http://schemas.openxmlformats.org/officeDocument/2006/relationships/image" Target="../media/image64.jpeg"/><Relationship Id="rId9" Type="http://schemas.openxmlformats.org/officeDocument/2006/relationships/image" Target="../media/image69.jpeg"/></Relationships>
</file>

<file path=ppt/slides/_rels/slide4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şavşat müftülüğü\Desktop\20150206_11145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820" r="46417" b="8169"/>
          <a:stretch/>
        </p:blipFill>
        <p:spPr bwMode="auto">
          <a:xfrm>
            <a:off x="19313" y="2318350"/>
            <a:ext cx="3256543" cy="36309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Dikdörtgen 5"/>
          <p:cNvSpPr/>
          <p:nvPr/>
        </p:nvSpPr>
        <p:spPr>
          <a:xfrm>
            <a:off x="13187" y="6237312"/>
            <a:ext cx="9144000"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800" b="1" dirty="0" smtClean="0">
                <a:solidFill>
                  <a:schemeClr val="tx1"/>
                </a:solidFill>
                <a:latin typeface="Brush Script MT" panose="03060802040406070304" pitchFamily="66" charset="0"/>
              </a:rPr>
              <a:t>	idrisyavuzyigit.com.tr</a:t>
            </a:r>
            <a:endParaRPr lang="tr-TR" sz="4800" b="1" dirty="0">
              <a:solidFill>
                <a:schemeClr val="tx1"/>
              </a:solidFill>
              <a:latin typeface="Brush Script MT" panose="03060802040406070304" pitchFamily="66" charset="0"/>
            </a:endParaRPr>
          </a:p>
        </p:txBody>
      </p:sp>
      <p:sp>
        <p:nvSpPr>
          <p:cNvPr id="10" name="10 Dikdörtgen"/>
          <p:cNvSpPr/>
          <p:nvPr/>
        </p:nvSpPr>
        <p:spPr>
          <a:xfrm>
            <a:off x="7770962" y="6408712"/>
            <a:ext cx="1419390" cy="307777"/>
          </a:xfrm>
          <a:prstGeom prst="rect">
            <a:avLst/>
          </a:prstGeom>
          <a:noFill/>
        </p:spPr>
        <p:txBody>
          <a:bodyPr wrap="square" anchor="ctr">
            <a:spAutoFit/>
          </a:bodyPr>
          <a:lstStyle/>
          <a:p>
            <a:pPr algn="ctr"/>
            <a:r>
              <a:rPr lang="tr-TR" sz="1400" dirty="0" smtClean="0">
                <a:latin typeface="Times New Roman" pitchFamily="18" charset="0"/>
                <a:cs typeface="Times New Roman" pitchFamily="18" charset="0"/>
              </a:rPr>
              <a:t>/</a:t>
            </a:r>
            <a:r>
              <a:rPr lang="tr-TR" sz="1400" b="1" dirty="0" err="1" smtClean="0">
                <a:latin typeface="Times New Roman" pitchFamily="18" charset="0"/>
                <a:cs typeface="Times New Roman" pitchFamily="18" charset="0"/>
              </a:rPr>
              <a:t>idrisyavuzyigit</a:t>
            </a:r>
            <a:endParaRPr lang="tr-TR" sz="1400" b="1" dirty="0" smtClean="0">
              <a:latin typeface="Times New Roman" pitchFamily="18" charset="0"/>
              <a:cs typeface="Times New Roman" pitchFamily="18" charset="0"/>
            </a:endParaRPr>
          </a:p>
        </p:txBody>
      </p:sp>
      <p:pic>
        <p:nvPicPr>
          <p:cNvPr id="11" name="Picture 2" descr="C:\Users\şavşat müftülüğü\Desktop\RESİMLERDEN FON\twitter_circle_color-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0312" y="6336704"/>
            <a:ext cx="483429" cy="4834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şavşat müftülüğü\Desktop\RESİMLERDEN FON\fac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1223" y="6380174"/>
            <a:ext cx="439089" cy="4390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şavşat müftülüğü\Desktop\RESİMLERDEN FON\siteon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078" y="6397710"/>
            <a:ext cx="414130" cy="4224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icons.iconarchive.com/icons/martz90/circle/512/hotmail-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0329" y="6381328"/>
            <a:ext cx="437935" cy="437935"/>
          </a:xfrm>
          <a:prstGeom prst="rect">
            <a:avLst/>
          </a:prstGeom>
          <a:noFill/>
          <a:extLst>
            <a:ext uri="{909E8E84-426E-40DD-AFC4-6F175D3DCCD1}">
              <a14:hiddenFill xmlns:a14="http://schemas.microsoft.com/office/drawing/2010/main">
                <a:solidFill>
                  <a:srgbClr val="FFFFFF"/>
                </a:solidFill>
              </a14:hiddenFill>
            </a:ext>
          </a:extLst>
        </p:spPr>
      </p:pic>
      <p:sp>
        <p:nvSpPr>
          <p:cNvPr id="20" name="8 Dikdörtgen"/>
          <p:cNvSpPr>
            <a:spLocks noChangeArrowheads="1"/>
          </p:cNvSpPr>
          <p:nvPr/>
        </p:nvSpPr>
        <p:spPr bwMode="auto">
          <a:xfrm>
            <a:off x="3419872" y="3212976"/>
            <a:ext cx="5760640" cy="1569660"/>
          </a:xfrm>
          <a:prstGeom prst="rect">
            <a:avLst/>
          </a:prstGeom>
          <a:noFill/>
          <a:ln w="9525">
            <a:noFill/>
            <a:miter lim="800000"/>
            <a:headEnd/>
            <a:tailEnd/>
          </a:ln>
        </p:spPr>
        <p:txBody>
          <a:bodyPr wrap="square">
            <a:spAutoFit/>
          </a:bodyPr>
          <a:lstStyle/>
          <a:p>
            <a:pPr algn="ctr"/>
            <a:r>
              <a:rPr lang="tr-TR" sz="4800" b="1" dirty="0" smtClean="0">
                <a:ln w="19050">
                  <a:solidFill>
                    <a:schemeClr val="tx2">
                      <a:tint val="1000"/>
                    </a:schemeClr>
                  </a:solidFill>
                  <a:prstDash val="solid"/>
                </a:ln>
                <a:solidFill>
                  <a:schemeClr val="accent6">
                    <a:lumMod val="50000"/>
                  </a:schemeClr>
                </a:solidFill>
                <a:effectLst>
                  <a:outerShdw blurRad="50000" dist="50800" dir="7500000" algn="tl">
                    <a:srgbClr val="000000">
                      <a:shade val="5000"/>
                      <a:alpha val="35000"/>
                    </a:srgbClr>
                  </a:outerShdw>
                </a:effectLst>
                <a:latin typeface="Vivaldi" pitchFamily="66" charset="0"/>
                <a:cs typeface="Times New Roman" pitchFamily="18" charset="0"/>
              </a:rPr>
              <a:t>İ</a:t>
            </a:r>
            <a:r>
              <a:rPr lang="tr-TR" sz="4800" b="1" dirty="0" smtClean="0">
                <a:ln w="19050">
                  <a:solidFill>
                    <a:schemeClr val="tx2">
                      <a:tint val="1000"/>
                    </a:schemeClr>
                  </a:solidFill>
                  <a:prstDash val="solid"/>
                </a:ln>
                <a:solidFill>
                  <a:schemeClr val="accent6">
                    <a:lumMod val="50000"/>
                  </a:schemeClr>
                </a:solidFill>
                <a:effectLst>
                  <a:outerShdw blurRad="50000" dist="50800" dir="7500000" algn="tl">
                    <a:srgbClr val="000000">
                      <a:shade val="5000"/>
                      <a:alpha val="35000"/>
                    </a:srgbClr>
                  </a:outerShdw>
                </a:effectLst>
                <a:latin typeface="Times New Roman" pitchFamily="18" charset="0"/>
                <a:cs typeface="Times New Roman" pitchFamily="18" charset="0"/>
              </a:rPr>
              <a:t>dris YAVUZYİĞİT</a:t>
            </a:r>
          </a:p>
          <a:p>
            <a:pPr algn="ctr"/>
            <a:r>
              <a:rPr lang="tr-TR" sz="4800" b="1" spc="50" dirty="0" smtClean="0">
                <a:ln w="12700" cmpd="sng">
                  <a:solidFill>
                    <a:schemeClr val="accent6">
                      <a:satMod val="120000"/>
                      <a:shade val="80000"/>
                    </a:schemeClr>
                  </a:solidFill>
                  <a:prstDash val="solid"/>
                </a:ln>
                <a:effectLst>
                  <a:glow rad="53100">
                    <a:schemeClr val="accent6">
                      <a:satMod val="180000"/>
                      <a:alpha val="30000"/>
                    </a:schemeClr>
                  </a:glow>
                </a:effectLst>
                <a:latin typeface="Times New Roman" pitchFamily="18" charset="0"/>
                <a:cs typeface="Times New Roman" pitchFamily="18" charset="0"/>
              </a:rPr>
              <a:t>Çınarcık Müftüsü</a:t>
            </a:r>
          </a:p>
        </p:txBody>
      </p:sp>
      <p:pic>
        <p:nvPicPr>
          <p:cNvPr id="1026" name="Picture 2" descr="C:\Users\idris\Desktop\P2000164 vesikalık.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6262041"/>
            <a:ext cx="467544" cy="589032"/>
          </a:xfrm>
          <a:prstGeom prst="rect">
            <a:avLst/>
          </a:prstGeom>
          <a:noFill/>
          <a:extLst>
            <a:ext uri="{909E8E84-426E-40DD-AFC4-6F175D3DCCD1}">
              <a14:hiddenFill xmlns:a14="http://schemas.microsoft.com/office/drawing/2010/main">
                <a:solidFill>
                  <a:srgbClr val="FFFFFF"/>
                </a:solidFill>
              </a14:hiddenFill>
            </a:ext>
          </a:extLst>
        </p:spPr>
      </p:pic>
      <p:sp>
        <p:nvSpPr>
          <p:cNvPr id="16" name="10 Dikdörtgen"/>
          <p:cNvSpPr/>
          <p:nvPr/>
        </p:nvSpPr>
        <p:spPr>
          <a:xfrm>
            <a:off x="-3121" y="33396"/>
            <a:ext cx="9143999" cy="1446550"/>
          </a:xfrm>
          <a:prstGeom prst="rect">
            <a:avLst/>
          </a:prstGeom>
        </p:spPr>
        <p:txBody>
          <a:bodyPr wrap="square">
            <a:spAutoFit/>
          </a:bodyPr>
          <a:lstStyle/>
          <a:p>
            <a:pPr algn="ctr"/>
            <a:r>
              <a:rPr lang="tr-TR" sz="8800" b="1" dirty="0" smtClean="0">
                <a:effectLst>
                  <a:outerShdw blurRad="38100" dist="38100" dir="2700000" algn="tl">
                    <a:srgbClr val="000000">
                      <a:alpha val="43137"/>
                    </a:srgbClr>
                  </a:outerShdw>
                </a:effectLst>
              </a:rPr>
              <a:t>ADAB-I MUAŞERET</a:t>
            </a:r>
            <a:endParaRPr lang="tr-TR" sz="6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272306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5 Dikdörtgen"/>
          <p:cNvSpPr/>
          <p:nvPr/>
        </p:nvSpPr>
        <p:spPr>
          <a:xfrm>
            <a:off x="179512" y="1052736"/>
            <a:ext cx="8856984" cy="33123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5400" dirty="0" smtClean="0">
                <a:solidFill>
                  <a:schemeClr val="tx1"/>
                </a:solidFill>
                <a:latin typeface="HASENAT" panose="01000600020000020003" pitchFamily="2" charset="-78"/>
                <a:cs typeface="HASENAT" panose="01000600020000020003" pitchFamily="2" charset="-78"/>
              </a:rPr>
              <a:t>المُؤمِنُ </a:t>
            </a:r>
            <a:r>
              <a:rPr lang="ar-SA" sz="5400" dirty="0">
                <a:solidFill>
                  <a:schemeClr val="tx1"/>
                </a:solidFill>
                <a:latin typeface="HASENAT" panose="01000600020000020003" pitchFamily="2" charset="-78"/>
                <a:cs typeface="HASENAT" panose="01000600020000020003" pitchFamily="2" charset="-78"/>
              </a:rPr>
              <a:t>لِلمؤمنِ كَالبُنْيَان يَشُدُّ بَعْضُهُ بَعْضاً</a:t>
            </a:r>
            <a:endParaRPr lang="tr-TR" sz="5400" dirty="0">
              <a:solidFill>
                <a:schemeClr val="tx1"/>
              </a:solidFill>
              <a:latin typeface="HASENAT" panose="01000600020000020003" pitchFamily="2" charset="-78"/>
              <a:cs typeface="HASENAT" panose="01000600020000020003" pitchFamily="2" charset="-78"/>
            </a:endParaRPr>
          </a:p>
          <a:p>
            <a:pPr algn="just"/>
            <a:r>
              <a:rPr lang="tr-TR" sz="2400" b="1" dirty="0">
                <a:solidFill>
                  <a:schemeClr val="tx1"/>
                </a:solidFill>
              </a:rPr>
              <a:t>“</a:t>
            </a:r>
            <a:r>
              <a:rPr lang="tr-TR" sz="3200" b="1" dirty="0" err="1">
                <a:solidFill>
                  <a:srgbClr val="FF0000"/>
                </a:solidFill>
              </a:rPr>
              <a:t>Mü’minin</a:t>
            </a:r>
            <a:r>
              <a:rPr lang="tr-TR" sz="3200" b="1" dirty="0">
                <a:solidFill>
                  <a:srgbClr val="FF0000"/>
                </a:solidFill>
              </a:rPr>
              <a:t> </a:t>
            </a:r>
            <a:r>
              <a:rPr lang="tr-TR" sz="3200" b="1" dirty="0" err="1">
                <a:solidFill>
                  <a:srgbClr val="FF0000"/>
                </a:solidFill>
              </a:rPr>
              <a:t>mü’mine</a:t>
            </a:r>
            <a:r>
              <a:rPr lang="tr-TR" sz="3200" b="1" dirty="0">
                <a:solidFill>
                  <a:srgbClr val="FF0000"/>
                </a:solidFill>
              </a:rPr>
              <a:t> karşı durumu, bir parçası diğer parçasını sımsıkı kenetleyip tutan binalar gibidir</a:t>
            </a:r>
            <a:r>
              <a:rPr lang="tr-TR" sz="2400" b="1" dirty="0">
                <a:solidFill>
                  <a:schemeClr val="tx1"/>
                </a:solidFill>
              </a:rPr>
              <a:t>.” </a:t>
            </a:r>
            <a:r>
              <a:rPr lang="tr-TR" sz="2400" dirty="0">
                <a:solidFill>
                  <a:schemeClr val="tx1"/>
                </a:solidFill>
              </a:rPr>
              <a:t> (</a:t>
            </a:r>
            <a:r>
              <a:rPr lang="tr-TR" sz="2400" dirty="0" err="1">
                <a:solidFill>
                  <a:schemeClr val="tx1"/>
                </a:solidFill>
              </a:rPr>
              <a:t>Nesâî</a:t>
            </a:r>
            <a:r>
              <a:rPr lang="tr-TR" sz="2400" dirty="0">
                <a:solidFill>
                  <a:schemeClr val="tx1"/>
                </a:solidFill>
              </a:rPr>
              <a:t>, Zekât 66) </a:t>
            </a:r>
          </a:p>
        </p:txBody>
      </p:sp>
      <p:sp>
        <p:nvSpPr>
          <p:cNvPr id="5" name="Dikdörtgen 4"/>
          <p:cNvSpPr/>
          <p:nvPr/>
        </p:nvSpPr>
        <p:spPr>
          <a:xfrm>
            <a:off x="179512" y="188640"/>
            <a:ext cx="8856984"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2400" b="1" dirty="0" smtClean="0">
                <a:solidFill>
                  <a:schemeClr val="tx1"/>
                </a:solidFill>
                <a:latin typeface="Times New Roman" panose="02020603050405020304" pitchFamily="18" charset="0"/>
                <a:cs typeface="Times New Roman" panose="02020603050405020304" pitchFamily="18" charset="0"/>
              </a:rPr>
              <a:t>BİNANIN </a:t>
            </a:r>
            <a:r>
              <a:rPr lang="tr-TR" sz="2400" b="1" dirty="0">
                <a:solidFill>
                  <a:schemeClr val="tx1"/>
                </a:solidFill>
                <a:latin typeface="Times New Roman" panose="02020603050405020304" pitchFamily="18" charset="0"/>
                <a:cs typeface="Times New Roman" panose="02020603050405020304" pitchFamily="18" charset="0"/>
              </a:rPr>
              <a:t>YAPI TAŞLARI GİBİ BİRBİRİNE TUTUNMALIDIR</a:t>
            </a:r>
            <a:r>
              <a:rPr lang="tr-TR" sz="2400" b="1" dirty="0" smtClean="0">
                <a:solidFill>
                  <a:schemeClr val="tx1"/>
                </a:solidFill>
                <a:latin typeface="Times New Roman" panose="02020603050405020304" pitchFamily="18" charset="0"/>
                <a:cs typeface="Times New Roman" panose="02020603050405020304" pitchFamily="18" charset="0"/>
              </a:rPr>
              <a:t>. </a:t>
            </a:r>
            <a:endParaRPr lang="tr-TR" sz="2400" b="1" dirty="0">
              <a:solidFill>
                <a:schemeClr val="tx1"/>
              </a:solidFill>
              <a:latin typeface="Times New Roman" panose="02020603050405020304" pitchFamily="18" charset="0"/>
              <a:cs typeface="Times New Roman" panose="02020603050405020304" pitchFamily="18" charset="0"/>
            </a:endParaRPr>
          </a:p>
        </p:txBody>
      </p:sp>
      <p:pic>
        <p:nvPicPr>
          <p:cNvPr id="6" name="Picture 2" descr="http://www.marmarainan.com/resimler/insaat-malzemeleri/insaat-malzemeleri%2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657126" y="4804264"/>
            <a:ext cx="1387481" cy="27747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melikaracilik.com/images/entries/220x130/insaat220x13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5467255"/>
            <a:ext cx="2562525" cy="14181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fotodes.ru/upload/img134005685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9179"/>
          <a:stretch/>
        </p:blipFill>
        <p:spPr bwMode="auto">
          <a:xfrm>
            <a:off x="2627784" y="5474864"/>
            <a:ext cx="4248472" cy="141051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berradanismanlik.com/wp-content/uploads/2012/10/bin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4299" y="3032956"/>
            <a:ext cx="4061957"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3608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oz-cam.com/wp-content/uploads/2015/05/aynalar-21.jpg"/>
          <p:cNvPicPr>
            <a:picLocks noChangeAspect="1" noChangeArrowheads="1"/>
          </p:cNvPicPr>
          <p:nvPr/>
        </p:nvPicPr>
        <p:blipFill rotWithShape="1">
          <a:blip r:embed="rId2">
            <a:extLst>
              <a:ext uri="{28A0092B-C50C-407E-A947-70E740481C1C}">
                <a14:useLocalDpi xmlns:a14="http://schemas.microsoft.com/office/drawing/2010/main" val="0"/>
              </a:ext>
            </a:extLst>
          </a:blip>
          <a:srcRect l="29446" r="27426"/>
          <a:stretch/>
        </p:blipFill>
        <p:spPr bwMode="auto">
          <a:xfrm>
            <a:off x="6920473" y="1587810"/>
            <a:ext cx="2332047" cy="54072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5 Dikdörtgen"/>
          <p:cNvSpPr/>
          <p:nvPr/>
        </p:nvSpPr>
        <p:spPr>
          <a:xfrm>
            <a:off x="35496" y="1268760"/>
            <a:ext cx="6884977" cy="5472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4400" dirty="0" smtClean="0">
                <a:solidFill>
                  <a:srgbClr val="0070C0"/>
                </a:solidFill>
                <a:latin typeface="HASENAT" panose="01000600020000020003" pitchFamily="2" charset="-78"/>
                <a:cs typeface="HASENAT" panose="01000600020000020003" pitchFamily="2" charset="-78"/>
              </a:rPr>
              <a:t>إنَّ </a:t>
            </a:r>
            <a:r>
              <a:rPr lang="ar-SA" sz="4400" dirty="0">
                <a:solidFill>
                  <a:srgbClr val="0070C0"/>
                </a:solidFill>
                <a:latin typeface="HASENAT" panose="01000600020000020003" pitchFamily="2" charset="-78"/>
                <a:cs typeface="HASENAT" panose="01000600020000020003" pitchFamily="2" charset="-78"/>
              </a:rPr>
              <a:t>أحَدَكُمْ مِرْآةُ أخِيهِ</a:t>
            </a:r>
            <a:r>
              <a:rPr lang="ar-SA" sz="4400" dirty="0">
                <a:solidFill>
                  <a:schemeClr val="tx1"/>
                </a:solidFill>
                <a:latin typeface="HASENAT" panose="01000600020000020003" pitchFamily="2" charset="-78"/>
                <a:cs typeface="HASENAT" panose="01000600020000020003" pitchFamily="2" charset="-78"/>
              </a:rPr>
              <a:t>، فإن رَأى بِهِ أذَى فَلْيُمِطْهُ عَنْهُ.</a:t>
            </a:r>
            <a:endParaRPr lang="tr-TR" sz="4400" dirty="0">
              <a:solidFill>
                <a:schemeClr val="tx1"/>
              </a:solidFill>
              <a:latin typeface="HASENAT" panose="01000600020000020003" pitchFamily="2" charset="-78"/>
              <a:cs typeface="HASENAT" panose="01000600020000020003" pitchFamily="2" charset="-78"/>
            </a:endParaRPr>
          </a:p>
          <a:p>
            <a:pPr algn="ctr"/>
            <a:r>
              <a:rPr lang="tr-TR" sz="4400" dirty="0" smtClean="0">
                <a:solidFill>
                  <a:schemeClr val="tx1"/>
                </a:solidFill>
              </a:rPr>
              <a:t>“…</a:t>
            </a:r>
            <a:r>
              <a:rPr lang="tr-TR" sz="4400" b="1" dirty="0" smtClean="0">
                <a:solidFill>
                  <a:srgbClr val="0070C0"/>
                </a:solidFill>
              </a:rPr>
              <a:t>Her </a:t>
            </a:r>
            <a:r>
              <a:rPr lang="tr-TR" sz="4400" b="1" dirty="0">
                <a:solidFill>
                  <a:srgbClr val="0070C0"/>
                </a:solidFill>
              </a:rPr>
              <a:t>biriniz, kardeşinin aynasıdır, </a:t>
            </a:r>
            <a:endParaRPr lang="tr-TR" sz="4400" b="1" dirty="0" smtClean="0">
              <a:solidFill>
                <a:srgbClr val="0070C0"/>
              </a:solidFill>
            </a:endParaRPr>
          </a:p>
          <a:p>
            <a:pPr algn="ctr"/>
            <a:r>
              <a:rPr lang="tr-TR" sz="4400" b="1" dirty="0" smtClean="0">
                <a:solidFill>
                  <a:srgbClr val="FF0000"/>
                </a:solidFill>
              </a:rPr>
              <a:t>onda </a:t>
            </a:r>
            <a:r>
              <a:rPr lang="tr-TR" sz="4400" b="1" dirty="0">
                <a:solidFill>
                  <a:srgbClr val="FF0000"/>
                </a:solidFill>
              </a:rPr>
              <a:t>bir rahatsızlık görürse </a:t>
            </a:r>
            <a:endParaRPr lang="tr-TR" sz="4400" b="1" dirty="0" smtClean="0">
              <a:solidFill>
                <a:srgbClr val="FF0000"/>
              </a:solidFill>
            </a:endParaRPr>
          </a:p>
          <a:p>
            <a:pPr algn="ctr"/>
            <a:r>
              <a:rPr lang="tr-TR" sz="4400" b="1" dirty="0" smtClean="0">
                <a:solidFill>
                  <a:schemeClr val="tx1"/>
                </a:solidFill>
              </a:rPr>
              <a:t>bunu </a:t>
            </a:r>
            <a:r>
              <a:rPr lang="tr-TR" sz="4400" b="1" dirty="0">
                <a:solidFill>
                  <a:schemeClr val="tx1"/>
                </a:solidFill>
              </a:rPr>
              <a:t>ondan izale etsin</a:t>
            </a:r>
            <a:r>
              <a:rPr lang="tr-TR" sz="4400" dirty="0">
                <a:solidFill>
                  <a:schemeClr val="tx1"/>
                </a:solidFill>
              </a:rPr>
              <a:t>.” </a:t>
            </a:r>
            <a:endParaRPr lang="tr-TR" sz="4400" dirty="0" smtClean="0">
              <a:solidFill>
                <a:schemeClr val="tx1"/>
              </a:solidFill>
            </a:endParaRPr>
          </a:p>
          <a:p>
            <a:pPr algn="ctr"/>
            <a:r>
              <a:rPr lang="tr-TR" sz="1600" dirty="0" smtClean="0">
                <a:solidFill>
                  <a:schemeClr val="tx1"/>
                </a:solidFill>
              </a:rPr>
              <a:t>(</a:t>
            </a:r>
            <a:r>
              <a:rPr lang="tr-TR" sz="1600" dirty="0">
                <a:solidFill>
                  <a:schemeClr val="tx1"/>
                </a:solidFill>
              </a:rPr>
              <a:t>Müslim, İman 95</a:t>
            </a:r>
            <a:r>
              <a:rPr lang="tr-TR" sz="1600" dirty="0" smtClean="0">
                <a:solidFill>
                  <a:schemeClr val="tx1"/>
                </a:solidFill>
              </a:rPr>
              <a:t>)</a:t>
            </a:r>
            <a:endParaRPr lang="tr-TR" sz="2800" dirty="0">
              <a:solidFill>
                <a:schemeClr val="tx1"/>
              </a:solidFill>
            </a:endParaRPr>
          </a:p>
        </p:txBody>
      </p:sp>
      <p:sp>
        <p:nvSpPr>
          <p:cNvPr id="6" name="Dikdörtgen 5"/>
          <p:cNvSpPr/>
          <p:nvPr/>
        </p:nvSpPr>
        <p:spPr>
          <a:xfrm>
            <a:off x="0" y="0"/>
            <a:ext cx="9144000" cy="1052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44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HERBİRİMİZ BİR AYNA GİBİYİZ</a:t>
            </a:r>
            <a:endParaRPr lang="tr-TR" sz="4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564897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http://www.yenislayt.com/upload/ee4a2f1c23.png"/>
          <p:cNvPicPr>
            <a:picLocks noChangeAspect="1" noChangeArrowheads="1"/>
          </p:cNvPicPr>
          <p:nvPr/>
        </p:nvPicPr>
        <p:blipFill rotWithShape="1">
          <a:blip r:embed="rId3">
            <a:extLst>
              <a:ext uri="{28A0092B-C50C-407E-A947-70E740481C1C}">
                <a14:useLocalDpi xmlns:a14="http://schemas.microsoft.com/office/drawing/2010/main" val="0"/>
              </a:ext>
            </a:extLst>
          </a:blip>
          <a:srcRect r="41098"/>
          <a:stretch/>
        </p:blipFill>
        <p:spPr bwMode="auto">
          <a:xfrm flipH="1">
            <a:off x="0" y="2188754"/>
            <a:ext cx="1331640" cy="4669246"/>
          </a:xfrm>
          <a:prstGeom prst="rect">
            <a:avLst/>
          </a:prstGeom>
          <a:noFill/>
          <a:extLst>
            <a:ext uri="{909E8E84-426E-40DD-AFC4-6F175D3DCCD1}">
              <a14:hiddenFill xmlns:a14="http://schemas.microsoft.com/office/drawing/2010/main">
                <a:solidFill>
                  <a:srgbClr val="FFFFFF"/>
                </a:solidFill>
              </a14:hiddenFill>
            </a:ext>
          </a:extLst>
        </p:spPr>
      </p:pic>
      <p:sp>
        <p:nvSpPr>
          <p:cNvPr id="16" name="5 Dikdörtgen"/>
          <p:cNvSpPr/>
          <p:nvPr/>
        </p:nvSpPr>
        <p:spPr>
          <a:xfrm>
            <a:off x="179512" y="1268760"/>
            <a:ext cx="8856984" cy="54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u="sng" dirty="0">
                <a:solidFill>
                  <a:srgbClr val="FF0000"/>
                </a:solidFill>
              </a:rPr>
              <a:t>Bir vücudun azaları gibi bütünlük arz eden toplumlar, birlikler her zaman dirlik içerisinde olmuşlardır</a:t>
            </a:r>
            <a:r>
              <a:rPr lang="tr-TR" sz="2400" b="1" u="sng" dirty="0" smtClean="0">
                <a:solidFill>
                  <a:schemeClr val="tx1"/>
                </a:solidFill>
              </a:rPr>
              <a:t>.</a:t>
            </a:r>
          </a:p>
          <a:p>
            <a:pPr algn="ctr"/>
            <a:r>
              <a:rPr lang="tr-TR" sz="2400" dirty="0" smtClean="0">
                <a:solidFill>
                  <a:schemeClr val="tx1"/>
                </a:solidFill>
              </a:rPr>
              <a:t> </a:t>
            </a:r>
            <a:r>
              <a:rPr lang="ar-SA" sz="4000" dirty="0" smtClean="0">
                <a:solidFill>
                  <a:schemeClr val="tx1"/>
                </a:solidFill>
                <a:latin typeface="HASENAT" panose="01000600020000020003" pitchFamily="2" charset="-78"/>
                <a:cs typeface="HASENAT" panose="01000600020000020003" pitchFamily="2" charset="-78"/>
              </a:rPr>
              <a:t>مَثَلُ </a:t>
            </a:r>
            <a:r>
              <a:rPr lang="ar-SA" sz="4000" dirty="0">
                <a:solidFill>
                  <a:schemeClr val="tx1"/>
                </a:solidFill>
                <a:latin typeface="HASENAT" panose="01000600020000020003" pitchFamily="2" charset="-78"/>
                <a:cs typeface="HASENAT" panose="01000600020000020003" pitchFamily="2" charset="-78"/>
              </a:rPr>
              <a:t>المُؤْمِنِينَ في </a:t>
            </a:r>
            <a:r>
              <a:rPr lang="ar-SA" sz="4000" dirty="0">
                <a:solidFill>
                  <a:srgbClr val="FF0000"/>
                </a:solidFill>
                <a:latin typeface="HASENAT" panose="01000600020000020003" pitchFamily="2" charset="-78"/>
                <a:cs typeface="HASENAT" panose="01000600020000020003" pitchFamily="2" charset="-78"/>
              </a:rPr>
              <a:t>تَوَادِّهِمْ</a:t>
            </a:r>
            <a:r>
              <a:rPr lang="ar-SA" sz="4000" dirty="0">
                <a:solidFill>
                  <a:schemeClr val="tx1"/>
                </a:solidFill>
                <a:latin typeface="HASENAT" panose="01000600020000020003" pitchFamily="2" charset="-78"/>
                <a:cs typeface="HASENAT" panose="01000600020000020003" pitchFamily="2" charset="-78"/>
              </a:rPr>
              <a:t> </a:t>
            </a:r>
            <a:r>
              <a:rPr lang="ar-SA" sz="4000" dirty="0">
                <a:solidFill>
                  <a:srgbClr val="0070C0"/>
                </a:solidFill>
                <a:latin typeface="HASENAT" panose="01000600020000020003" pitchFamily="2" charset="-78"/>
                <a:cs typeface="HASENAT" panose="01000600020000020003" pitchFamily="2" charset="-78"/>
              </a:rPr>
              <a:t>وَتَرَاحُمِهِمْ</a:t>
            </a:r>
            <a:r>
              <a:rPr lang="ar-SA" sz="4000" dirty="0">
                <a:solidFill>
                  <a:schemeClr val="tx1"/>
                </a:solidFill>
                <a:latin typeface="HASENAT" panose="01000600020000020003" pitchFamily="2" charset="-78"/>
                <a:cs typeface="HASENAT" panose="01000600020000020003" pitchFamily="2" charset="-78"/>
              </a:rPr>
              <a:t> </a:t>
            </a:r>
            <a:r>
              <a:rPr lang="ar-SA" sz="4000" dirty="0">
                <a:solidFill>
                  <a:srgbClr val="7030A0"/>
                </a:solidFill>
                <a:latin typeface="HASENAT" panose="01000600020000020003" pitchFamily="2" charset="-78"/>
                <a:cs typeface="HASENAT" panose="01000600020000020003" pitchFamily="2" charset="-78"/>
              </a:rPr>
              <a:t>وَتَعاطُفِهِمْ</a:t>
            </a:r>
            <a:r>
              <a:rPr lang="ar-SA" sz="4000" dirty="0">
                <a:solidFill>
                  <a:schemeClr val="tx1"/>
                </a:solidFill>
                <a:latin typeface="HASENAT" panose="01000600020000020003" pitchFamily="2" charset="-78"/>
                <a:cs typeface="HASENAT" panose="01000600020000020003" pitchFamily="2" charset="-78"/>
              </a:rPr>
              <a:t> مَثَلُ الجَسَدِ إذَا اشْتَكَى مِنْهُ عُضْوٌ تَدَاعَى لَهُ سَائِرُ الجَسَدِ بِالسَّهَرِ وَالحُمَّى.</a:t>
            </a:r>
            <a:endParaRPr lang="tr-TR" sz="4000" dirty="0">
              <a:solidFill>
                <a:schemeClr val="tx1"/>
              </a:solidFill>
              <a:latin typeface="HASENAT" panose="01000600020000020003" pitchFamily="2" charset="-78"/>
              <a:cs typeface="HASENAT" panose="01000600020000020003" pitchFamily="2" charset="-78"/>
            </a:endParaRPr>
          </a:p>
          <a:p>
            <a:pPr algn="ctr"/>
            <a:r>
              <a:rPr lang="tr-TR" sz="3200" b="1" dirty="0">
                <a:solidFill>
                  <a:schemeClr val="tx1"/>
                </a:solidFill>
                <a:latin typeface="Times New Roman" panose="02020603050405020304" pitchFamily="18" charset="0"/>
                <a:cs typeface="Times New Roman" panose="02020603050405020304" pitchFamily="18" charset="0"/>
              </a:rPr>
              <a:t>“</a:t>
            </a:r>
            <a:r>
              <a:rPr lang="tr-TR" sz="3200" b="1" dirty="0" smtClean="0">
                <a:solidFill>
                  <a:srgbClr val="FF0000"/>
                </a:solidFill>
                <a:latin typeface="Times New Roman" panose="02020603050405020304" pitchFamily="18" charset="0"/>
                <a:cs typeface="Times New Roman" panose="02020603050405020304" pitchFamily="18" charset="0"/>
              </a:rPr>
              <a:t>Müminler </a:t>
            </a:r>
            <a:r>
              <a:rPr lang="tr-TR" sz="3200" b="1" dirty="0">
                <a:solidFill>
                  <a:srgbClr val="FF0000"/>
                </a:solidFill>
                <a:latin typeface="Times New Roman" panose="02020603050405020304" pitchFamily="18" charset="0"/>
                <a:cs typeface="Times New Roman" panose="02020603050405020304" pitchFamily="18" charset="0"/>
              </a:rPr>
              <a:t>birbirlerini sevmekte, </a:t>
            </a:r>
            <a:endParaRPr lang="tr-TR" sz="3200" b="1" dirty="0" smtClean="0">
              <a:solidFill>
                <a:srgbClr val="FF0000"/>
              </a:solidFill>
              <a:latin typeface="Times New Roman" panose="02020603050405020304" pitchFamily="18" charset="0"/>
              <a:cs typeface="Times New Roman" panose="02020603050405020304" pitchFamily="18" charset="0"/>
            </a:endParaRPr>
          </a:p>
          <a:p>
            <a:pPr algn="ctr"/>
            <a:r>
              <a:rPr lang="tr-TR" sz="3200" b="1" dirty="0" smtClean="0">
                <a:solidFill>
                  <a:srgbClr val="0070C0"/>
                </a:solidFill>
                <a:latin typeface="Times New Roman" panose="02020603050405020304" pitchFamily="18" charset="0"/>
                <a:cs typeface="Times New Roman" panose="02020603050405020304" pitchFamily="18" charset="0"/>
              </a:rPr>
              <a:t>birbirlerine </a:t>
            </a:r>
            <a:r>
              <a:rPr lang="tr-TR" sz="3200" b="1" dirty="0">
                <a:solidFill>
                  <a:srgbClr val="0070C0"/>
                </a:solidFill>
                <a:latin typeface="Times New Roman" panose="02020603050405020304" pitchFamily="18" charset="0"/>
                <a:cs typeface="Times New Roman" panose="02020603050405020304" pitchFamily="18" charset="0"/>
              </a:rPr>
              <a:t>acımakta </a:t>
            </a:r>
            <a:r>
              <a:rPr lang="tr-TR" sz="3200" b="1" dirty="0">
                <a:solidFill>
                  <a:schemeClr val="tx1"/>
                </a:solidFill>
                <a:latin typeface="Times New Roman" panose="02020603050405020304" pitchFamily="18" charset="0"/>
                <a:cs typeface="Times New Roman" panose="02020603050405020304" pitchFamily="18" charset="0"/>
              </a:rPr>
              <a:t>ve </a:t>
            </a:r>
            <a:r>
              <a:rPr lang="tr-TR" sz="3200" b="1" dirty="0">
                <a:solidFill>
                  <a:srgbClr val="7030A0"/>
                </a:solidFill>
                <a:latin typeface="Times New Roman" panose="02020603050405020304" pitchFamily="18" charset="0"/>
                <a:cs typeface="Times New Roman" panose="02020603050405020304" pitchFamily="18" charset="0"/>
              </a:rPr>
              <a:t>birbirlerini korumakta </a:t>
            </a:r>
            <a:endParaRPr lang="tr-TR" sz="3200" b="1" dirty="0" smtClean="0">
              <a:solidFill>
                <a:srgbClr val="7030A0"/>
              </a:solidFill>
              <a:latin typeface="Times New Roman" panose="02020603050405020304" pitchFamily="18" charset="0"/>
              <a:cs typeface="Times New Roman" panose="02020603050405020304" pitchFamily="18" charset="0"/>
            </a:endParaRPr>
          </a:p>
          <a:p>
            <a:pPr algn="ctr"/>
            <a:r>
              <a:rPr lang="tr-TR" sz="5400" b="1" dirty="0" smtClean="0">
                <a:solidFill>
                  <a:srgbClr val="FF0000"/>
                </a:solidFill>
                <a:latin typeface="Times New Roman" panose="02020603050405020304" pitchFamily="18" charset="0"/>
                <a:cs typeface="Times New Roman" panose="02020603050405020304" pitchFamily="18" charset="0"/>
              </a:rPr>
              <a:t>bir </a:t>
            </a:r>
            <a:r>
              <a:rPr lang="tr-TR" sz="5400" b="1" dirty="0">
                <a:solidFill>
                  <a:srgbClr val="FF0000"/>
                </a:solidFill>
                <a:latin typeface="Times New Roman" panose="02020603050405020304" pitchFamily="18" charset="0"/>
                <a:cs typeface="Times New Roman" panose="02020603050405020304" pitchFamily="18" charset="0"/>
              </a:rPr>
              <a:t>vücuda benzerler</a:t>
            </a:r>
            <a:r>
              <a:rPr lang="tr-TR" sz="5400" b="1" dirty="0">
                <a:solidFill>
                  <a:schemeClr val="tx1"/>
                </a:solidFill>
                <a:latin typeface="Times New Roman" panose="02020603050405020304" pitchFamily="18" charset="0"/>
                <a:cs typeface="Times New Roman" panose="02020603050405020304" pitchFamily="18" charset="0"/>
              </a:rPr>
              <a:t>. </a:t>
            </a:r>
            <a:endParaRPr lang="tr-TR" sz="5400" b="1" dirty="0" smtClean="0">
              <a:solidFill>
                <a:schemeClr val="tx1"/>
              </a:solidFill>
              <a:latin typeface="Times New Roman" panose="02020603050405020304" pitchFamily="18" charset="0"/>
              <a:cs typeface="Times New Roman" panose="02020603050405020304" pitchFamily="18" charset="0"/>
            </a:endParaRPr>
          </a:p>
          <a:p>
            <a:pPr algn="ctr"/>
            <a:r>
              <a:rPr lang="tr-TR" sz="3200" b="1" dirty="0"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Vücudun </a:t>
            </a:r>
            <a:r>
              <a:rPr lang="tr-TR" sz="32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bir uzvu hasta olduğu zaman, </a:t>
            </a:r>
            <a:endParaRPr lang="tr-TR" sz="3200" b="1" dirty="0"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tr-TR" sz="3200" b="1" dirty="0" smtClean="0">
                <a:solidFill>
                  <a:srgbClr val="002060"/>
                </a:solidFill>
                <a:latin typeface="Times New Roman" panose="02020603050405020304" pitchFamily="18" charset="0"/>
                <a:cs typeface="Times New Roman" panose="02020603050405020304" pitchFamily="18" charset="0"/>
              </a:rPr>
              <a:t>diğer </a:t>
            </a:r>
            <a:r>
              <a:rPr lang="tr-TR" sz="3200" b="1" dirty="0">
                <a:solidFill>
                  <a:srgbClr val="002060"/>
                </a:solidFill>
                <a:latin typeface="Times New Roman" panose="02020603050405020304" pitchFamily="18" charset="0"/>
                <a:cs typeface="Times New Roman" panose="02020603050405020304" pitchFamily="18" charset="0"/>
              </a:rPr>
              <a:t>uzuvlar da bu sebeple uykusuzluğa ve </a:t>
            </a:r>
            <a:endParaRPr lang="tr-TR" sz="3200" b="1" dirty="0" smtClean="0">
              <a:solidFill>
                <a:srgbClr val="002060"/>
              </a:solidFill>
              <a:latin typeface="Times New Roman" panose="02020603050405020304" pitchFamily="18" charset="0"/>
              <a:cs typeface="Times New Roman" panose="02020603050405020304" pitchFamily="18" charset="0"/>
            </a:endParaRPr>
          </a:p>
          <a:p>
            <a:pPr algn="ctr"/>
            <a:r>
              <a:rPr lang="tr-TR" sz="3200" b="1" dirty="0" smtClean="0">
                <a:solidFill>
                  <a:srgbClr val="002060"/>
                </a:solidFill>
                <a:latin typeface="Times New Roman" panose="02020603050405020304" pitchFamily="18" charset="0"/>
                <a:cs typeface="Times New Roman" panose="02020603050405020304" pitchFamily="18" charset="0"/>
              </a:rPr>
              <a:t>ateşli hastalığa </a:t>
            </a:r>
            <a:r>
              <a:rPr lang="tr-TR" sz="3200" b="1" dirty="0">
                <a:solidFill>
                  <a:srgbClr val="002060"/>
                </a:solidFill>
                <a:latin typeface="Times New Roman" panose="02020603050405020304" pitchFamily="18" charset="0"/>
                <a:cs typeface="Times New Roman" panose="02020603050405020304" pitchFamily="18" charset="0"/>
              </a:rPr>
              <a:t>tutulurlar</a:t>
            </a:r>
            <a:r>
              <a:rPr lang="tr-TR" sz="3200" b="1" dirty="0">
                <a:solidFill>
                  <a:schemeClr val="tx1"/>
                </a:solidFill>
                <a:latin typeface="Times New Roman" panose="02020603050405020304" pitchFamily="18" charset="0"/>
                <a:cs typeface="Times New Roman" panose="02020603050405020304" pitchFamily="18" charset="0"/>
              </a:rPr>
              <a:t>.”</a:t>
            </a:r>
            <a:r>
              <a:rPr lang="tr-TR" sz="3200" dirty="0">
                <a:solidFill>
                  <a:schemeClr val="tx1"/>
                </a:solidFill>
                <a:latin typeface="Times New Roman" panose="02020603050405020304" pitchFamily="18" charset="0"/>
                <a:cs typeface="Times New Roman" panose="02020603050405020304" pitchFamily="18" charset="0"/>
              </a:rPr>
              <a:t> </a:t>
            </a:r>
            <a:endParaRPr lang="tr-TR" sz="3200" dirty="0" smtClean="0">
              <a:solidFill>
                <a:schemeClr val="tx1"/>
              </a:solidFill>
              <a:latin typeface="Times New Roman" panose="02020603050405020304" pitchFamily="18" charset="0"/>
              <a:cs typeface="Times New Roman" panose="02020603050405020304" pitchFamily="18" charset="0"/>
            </a:endParaRPr>
          </a:p>
          <a:p>
            <a:pPr algn="ctr"/>
            <a:r>
              <a:rPr lang="tr-TR" sz="1400" dirty="0" smtClean="0">
                <a:solidFill>
                  <a:schemeClr val="tx1"/>
                </a:solidFill>
              </a:rPr>
              <a:t>( </a:t>
            </a:r>
            <a:r>
              <a:rPr lang="tr-TR" sz="1400" dirty="0" err="1">
                <a:solidFill>
                  <a:schemeClr val="tx1"/>
                </a:solidFill>
              </a:rPr>
              <a:t>Buhârî</a:t>
            </a:r>
            <a:r>
              <a:rPr lang="tr-TR" sz="1400" dirty="0">
                <a:solidFill>
                  <a:schemeClr val="tx1"/>
                </a:solidFill>
              </a:rPr>
              <a:t>, </a:t>
            </a:r>
            <a:r>
              <a:rPr lang="tr-TR" sz="1400" dirty="0" err="1">
                <a:solidFill>
                  <a:schemeClr val="tx1"/>
                </a:solidFill>
              </a:rPr>
              <a:t>Edeb</a:t>
            </a:r>
            <a:r>
              <a:rPr lang="tr-TR" sz="1400" dirty="0">
                <a:solidFill>
                  <a:schemeClr val="tx1"/>
                </a:solidFill>
              </a:rPr>
              <a:t> 27</a:t>
            </a:r>
            <a:r>
              <a:rPr lang="tr-TR" sz="1400" dirty="0" smtClean="0">
                <a:solidFill>
                  <a:schemeClr val="tx1"/>
                </a:solidFill>
              </a:rPr>
              <a:t>)</a:t>
            </a:r>
          </a:p>
        </p:txBody>
      </p:sp>
      <p:sp>
        <p:nvSpPr>
          <p:cNvPr id="4" name="Dikdörtgen 3"/>
          <p:cNvSpPr/>
          <p:nvPr/>
        </p:nvSpPr>
        <p:spPr>
          <a:xfrm>
            <a:off x="0" y="-27384"/>
            <a:ext cx="9036496"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36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BİR VÜCUDUN ORGANLARI GİBİYİZ</a:t>
            </a:r>
            <a:endParaRPr lang="tr-TR"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10" descr="http://www.yenislayt.com/upload/ee4a2f1c23.png"/>
          <p:cNvPicPr>
            <a:picLocks noChangeAspect="1" noChangeArrowheads="1"/>
          </p:cNvPicPr>
          <p:nvPr/>
        </p:nvPicPr>
        <p:blipFill rotWithShape="1">
          <a:blip r:embed="rId3">
            <a:extLst>
              <a:ext uri="{28A0092B-C50C-407E-A947-70E740481C1C}">
                <a14:useLocalDpi xmlns:a14="http://schemas.microsoft.com/office/drawing/2010/main" val="0"/>
              </a:ext>
            </a:extLst>
          </a:blip>
          <a:srcRect l="31543"/>
          <a:stretch/>
        </p:blipFill>
        <p:spPr bwMode="auto">
          <a:xfrm flipH="1">
            <a:off x="7596336" y="2288146"/>
            <a:ext cx="1547664" cy="4669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0352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4" descr="http://saglikguzellik.biz/wp-content/uploads/2013/09/vucut-sistem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766" y="1144694"/>
            <a:ext cx="8534234" cy="5678105"/>
          </a:xfrm>
          <a:prstGeom prst="rect">
            <a:avLst/>
          </a:prstGeom>
          <a:noFill/>
          <a:extLst>
            <a:ext uri="{909E8E84-426E-40DD-AFC4-6F175D3DCCD1}">
              <a14:hiddenFill xmlns:a14="http://schemas.microsoft.com/office/drawing/2010/main">
                <a:solidFill>
                  <a:srgbClr val="FFFFFF"/>
                </a:solidFill>
              </a14:hiddenFill>
            </a:ext>
          </a:extLst>
        </p:spPr>
      </p:pic>
      <p:sp>
        <p:nvSpPr>
          <p:cNvPr id="3" name="2 Yuvarlatılmış Dikdörtgen"/>
          <p:cNvSpPr/>
          <p:nvPr/>
        </p:nvSpPr>
        <p:spPr>
          <a:xfrm>
            <a:off x="642910" y="1340768"/>
            <a:ext cx="8286808" cy="5017190"/>
          </a:xfrm>
          <a:prstGeom prst="roundRect">
            <a:avLst>
              <a:gd name="adj" fmla="val 10901"/>
            </a:avLst>
          </a:prstGeom>
          <a:solidFill>
            <a:schemeClr val="accent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000" dirty="0" smtClean="0">
                <a:solidFill>
                  <a:schemeClr val="tx1"/>
                </a:solidFill>
              </a:rPr>
              <a:t>Vücut </a:t>
            </a:r>
            <a:r>
              <a:rPr lang="tr-TR" sz="2000" dirty="0">
                <a:solidFill>
                  <a:schemeClr val="tx1"/>
                </a:solidFill>
              </a:rPr>
              <a:t>uzuvları bir gün kendi aralarında toplantı yaptılar. Hepsi mide için çalıştıklarından şikayetçidirler. “</a:t>
            </a:r>
            <a:r>
              <a:rPr lang="tr-TR" sz="2000" b="1" dirty="0">
                <a:solidFill>
                  <a:schemeClr val="tx1"/>
                </a:solidFill>
              </a:rPr>
              <a:t>Mide hiçbir şey yapmıyordu ve onlar olmadan da hiçbir şey yapamazdı</a:t>
            </a:r>
            <a:r>
              <a:rPr lang="tr-TR" sz="2000" dirty="0">
                <a:solidFill>
                  <a:schemeClr val="tx1"/>
                </a:solidFill>
              </a:rPr>
              <a:t>” diye düşünüyorlardı.  Oldukça sinirliydiler. Toplantının sonunda organlar artık midenin isteklerini yerine getirmemeye karar verdiler. </a:t>
            </a:r>
          </a:p>
          <a:p>
            <a:pPr algn="just"/>
            <a:endParaRPr lang="tr-TR" sz="2000" dirty="0">
              <a:solidFill>
                <a:schemeClr val="tx1"/>
              </a:solidFill>
            </a:endParaRPr>
          </a:p>
          <a:p>
            <a:pPr algn="just"/>
            <a:r>
              <a:rPr lang="tr-TR" sz="2000" b="1" dirty="0" smtClean="0">
                <a:solidFill>
                  <a:schemeClr val="tx1"/>
                </a:solidFill>
              </a:rPr>
              <a:t>Göz</a:t>
            </a:r>
            <a:r>
              <a:rPr lang="tr-TR" sz="2000" dirty="0">
                <a:solidFill>
                  <a:schemeClr val="tx1"/>
                </a:solidFill>
              </a:rPr>
              <a:t>, ben bundan sonra seçmeyeceğim; </a:t>
            </a:r>
            <a:r>
              <a:rPr lang="tr-TR" sz="2000" b="1" dirty="0">
                <a:solidFill>
                  <a:schemeClr val="tx1"/>
                </a:solidFill>
              </a:rPr>
              <a:t>eller</a:t>
            </a:r>
            <a:r>
              <a:rPr lang="tr-TR" sz="2000" dirty="0">
                <a:solidFill>
                  <a:schemeClr val="tx1"/>
                </a:solidFill>
              </a:rPr>
              <a:t> tutmayacağım; </a:t>
            </a:r>
            <a:r>
              <a:rPr lang="tr-TR" sz="2000" b="1" dirty="0">
                <a:solidFill>
                  <a:schemeClr val="tx1"/>
                </a:solidFill>
              </a:rPr>
              <a:t>ağız</a:t>
            </a:r>
            <a:r>
              <a:rPr lang="tr-TR" sz="2000" dirty="0">
                <a:solidFill>
                  <a:schemeClr val="tx1"/>
                </a:solidFill>
              </a:rPr>
              <a:t>, gıdaları kabul etmeyeceğim; </a:t>
            </a:r>
            <a:r>
              <a:rPr lang="tr-TR" sz="2000" b="1" dirty="0">
                <a:solidFill>
                  <a:schemeClr val="tx1"/>
                </a:solidFill>
              </a:rPr>
              <a:t>dişler</a:t>
            </a:r>
            <a:r>
              <a:rPr lang="tr-TR" sz="2000" dirty="0">
                <a:solidFill>
                  <a:schemeClr val="tx1"/>
                </a:solidFill>
              </a:rPr>
              <a:t>, çiğnemekten vazgeçeceğim; </a:t>
            </a:r>
            <a:r>
              <a:rPr lang="tr-TR" sz="2000" b="1" dirty="0">
                <a:solidFill>
                  <a:schemeClr val="tx1"/>
                </a:solidFill>
              </a:rPr>
              <a:t>ayaklar</a:t>
            </a:r>
            <a:r>
              <a:rPr lang="tr-TR" sz="2000" dirty="0">
                <a:solidFill>
                  <a:schemeClr val="tx1"/>
                </a:solidFill>
              </a:rPr>
              <a:t>, mide için adım atmayacağım diyerek kararlarını ifade ettiler.</a:t>
            </a:r>
          </a:p>
          <a:p>
            <a:pPr algn="just"/>
            <a:r>
              <a:rPr lang="tr-TR" sz="2000" dirty="0" smtClean="0">
                <a:solidFill>
                  <a:srgbClr val="C00000"/>
                </a:solidFill>
              </a:rPr>
              <a:t>Dediklerini yaptılar ve mideyi boş bıraktılar. Fakat aradan çok geçmemişti ki, gözler bulanmaya, eller titremeye, ağız kurumaya, dişler çürümeye, ayaklar takatsiz kalmaya başladı. Görünen o ki, mide onlarsız hayatını sürdüremese de, onlar da midesiz yaşayamayacaktı.</a:t>
            </a:r>
          </a:p>
          <a:p>
            <a:pPr algn="just"/>
            <a:endParaRPr lang="tr-TR" sz="2000" dirty="0" smtClean="0">
              <a:solidFill>
                <a:srgbClr val="C00000"/>
              </a:solidFill>
            </a:endParaRPr>
          </a:p>
          <a:p>
            <a:pPr algn="just"/>
            <a:r>
              <a:rPr lang="tr-TR" sz="2000" dirty="0" smtClean="0">
                <a:solidFill>
                  <a:schemeClr val="tx1"/>
                </a:solidFill>
              </a:rPr>
              <a:t>Bir vücudu meydana getiren bütün uzuvların bir biri için çalıştığını ve böyle bir birliktelik olmadan yaşayabilmenin mümkün olmadığını anladılar. Demek ki, herkes birbiri için çalışıyordu ve her uzvun eksikliği hissedilecekti.</a:t>
            </a:r>
            <a:endParaRPr lang="tr-TR" sz="2000" dirty="0">
              <a:solidFill>
                <a:schemeClr val="tx1"/>
              </a:solidFill>
            </a:endParaRPr>
          </a:p>
        </p:txBody>
      </p:sp>
      <p:pic>
        <p:nvPicPr>
          <p:cNvPr id="5" name="Picture 2" descr="C:\Documents and Settings\User\Desktop\KARDEŞLİK RESİMLER\Resim13 LOGO.png"/>
          <p:cNvPicPr>
            <a:picLocks noChangeAspect="1" noChangeArrowheads="1"/>
          </p:cNvPicPr>
          <p:nvPr/>
        </p:nvPicPr>
        <p:blipFill>
          <a:blip r:embed="rId3"/>
          <a:srcRect l="12411" r="16421" b="36170"/>
          <a:stretch>
            <a:fillRect/>
          </a:stretch>
        </p:blipFill>
        <p:spPr bwMode="auto">
          <a:xfrm>
            <a:off x="0" y="71414"/>
            <a:ext cx="928694" cy="857256"/>
          </a:xfrm>
          <a:prstGeom prst="rect">
            <a:avLst/>
          </a:prstGeom>
          <a:noFill/>
        </p:spPr>
      </p:pic>
      <p:sp>
        <p:nvSpPr>
          <p:cNvPr id="6" name="5 Dikdörtgen"/>
          <p:cNvSpPr/>
          <p:nvPr/>
        </p:nvSpPr>
        <p:spPr>
          <a:xfrm>
            <a:off x="142876" y="0"/>
            <a:ext cx="428596"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tr-TR" sz="3000" b="1" dirty="0" smtClean="0">
                <a:solidFill>
                  <a:srgbClr val="C00000"/>
                </a:solidFill>
                <a:effectLst>
                  <a:outerShdw blurRad="38100" dist="38100" dir="2700000" algn="tl">
                    <a:srgbClr val="000000">
                      <a:alpha val="43137"/>
                    </a:srgbClr>
                  </a:outerShdw>
                </a:effectLst>
              </a:rPr>
              <a:t>  Müslüman Müslüman’ın Kardeşidir </a:t>
            </a:r>
          </a:p>
        </p:txBody>
      </p:sp>
      <p:sp>
        <p:nvSpPr>
          <p:cNvPr id="7" name="6 Dikdörtgen"/>
          <p:cNvSpPr/>
          <p:nvPr/>
        </p:nvSpPr>
        <p:spPr>
          <a:xfrm rot="5400000">
            <a:off x="4581120" y="-3438136"/>
            <a:ext cx="981860" cy="8143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tr-TR" sz="6600" b="1" dirty="0" smtClean="0">
                <a:solidFill>
                  <a:srgbClr val="002060"/>
                </a:solidFill>
                <a:effectLst>
                  <a:outerShdw blurRad="38100" dist="38100" dir="2700000" algn="tl">
                    <a:srgbClr val="000000">
                      <a:alpha val="43137"/>
                    </a:srgbClr>
                  </a:outerShdw>
                </a:effectLst>
              </a:rPr>
              <a:t>Bir Vücut Hikayesi</a:t>
            </a:r>
          </a:p>
        </p:txBody>
      </p:sp>
    </p:spTree>
    <p:extLst>
      <p:ext uri="{BB962C8B-B14F-4D97-AF65-F5344CB8AC3E}">
        <p14:creationId xmlns:p14="http://schemas.microsoft.com/office/powerpoint/2010/main" val="42780276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extLst>
              <a:ext uri="{28A0092B-C50C-407E-A947-70E740481C1C}">
                <a14:useLocalDpi xmlns:a14="http://schemas.microsoft.com/office/drawing/2010/main" val="0"/>
              </a:ext>
            </a:extLst>
          </a:blip>
          <a:srcRect l="8602" r="15670" b="4586"/>
          <a:stretch/>
        </p:blipFill>
        <p:spPr>
          <a:xfrm>
            <a:off x="1979712" y="3212976"/>
            <a:ext cx="4248472" cy="3925507"/>
          </a:xfrm>
          <a:prstGeom prst="ellipse">
            <a:avLst/>
          </a:prstGeom>
          <a:ln>
            <a:noFill/>
          </a:ln>
          <a:effectLst>
            <a:softEdge rad="112500"/>
          </a:effectLst>
        </p:spPr>
      </p:pic>
      <p:sp>
        <p:nvSpPr>
          <p:cNvPr id="16" name="5 Dikdörtgen"/>
          <p:cNvSpPr/>
          <p:nvPr/>
        </p:nvSpPr>
        <p:spPr>
          <a:xfrm>
            <a:off x="179512" y="1196752"/>
            <a:ext cx="8856984" cy="4464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4000" dirty="0">
                <a:solidFill>
                  <a:schemeClr val="tx1"/>
                </a:solidFill>
                <a:latin typeface="HASENAT" panose="01000600020000020003" pitchFamily="2" charset="-78"/>
                <a:cs typeface="HASENAT" panose="01000600020000020003" pitchFamily="2" charset="-78"/>
              </a:rPr>
              <a:t>« </a:t>
            </a:r>
            <a:r>
              <a:rPr lang="ar-SA" sz="4000" dirty="0">
                <a:solidFill>
                  <a:srgbClr val="7030A0"/>
                </a:solidFill>
                <a:latin typeface="HASENAT" panose="01000600020000020003" pitchFamily="2" charset="-78"/>
                <a:cs typeface="HASENAT" panose="01000600020000020003" pitchFamily="2" charset="-78"/>
              </a:rPr>
              <a:t>لاَ يُؤْمِنُ أَحَدُكُمْ </a:t>
            </a:r>
            <a:r>
              <a:rPr lang="ar-SA" sz="4000" dirty="0">
                <a:solidFill>
                  <a:srgbClr val="FF0000"/>
                </a:solidFill>
                <a:latin typeface="HASENAT" panose="01000600020000020003" pitchFamily="2" charset="-78"/>
                <a:cs typeface="HASENAT" panose="01000600020000020003" pitchFamily="2" charset="-78"/>
              </a:rPr>
              <a:t>حَتَّى يُحِبَّ لأَخِيهِ </a:t>
            </a:r>
            <a:r>
              <a:rPr lang="ar-SA" sz="4000" dirty="0">
                <a:solidFill>
                  <a:srgbClr val="0070C0"/>
                </a:solidFill>
                <a:latin typeface="HASENAT" panose="01000600020000020003" pitchFamily="2" charset="-78"/>
                <a:cs typeface="HASENAT" panose="01000600020000020003" pitchFamily="2" charset="-78"/>
              </a:rPr>
              <a:t>مَا يُحِبُّ لِنَفْسِهِ </a:t>
            </a:r>
            <a:r>
              <a:rPr lang="ar-SA" sz="4000" dirty="0">
                <a:solidFill>
                  <a:schemeClr val="tx1"/>
                </a:solidFill>
                <a:latin typeface="HASENAT" panose="01000600020000020003" pitchFamily="2" charset="-78"/>
                <a:cs typeface="HASENAT" panose="01000600020000020003" pitchFamily="2" charset="-78"/>
              </a:rPr>
              <a:t>»</a:t>
            </a:r>
            <a:endParaRPr lang="tr-TR" sz="4000" dirty="0">
              <a:solidFill>
                <a:schemeClr val="tx1"/>
              </a:solidFill>
              <a:latin typeface="HASENAT" panose="01000600020000020003" pitchFamily="2" charset="-78"/>
              <a:cs typeface="HASENAT" panose="01000600020000020003" pitchFamily="2" charset="-78"/>
            </a:endParaRPr>
          </a:p>
          <a:p>
            <a:pPr algn="ctr"/>
            <a:r>
              <a:rPr lang="tr-TR" sz="3600" b="1" dirty="0">
                <a:solidFill>
                  <a:schemeClr val="tx1"/>
                </a:solidFill>
              </a:rPr>
              <a:t> </a:t>
            </a:r>
            <a:r>
              <a:rPr lang="tr-TR" sz="4000" b="1" dirty="0">
                <a:solidFill>
                  <a:schemeClr val="tx1"/>
                </a:solidFill>
              </a:rPr>
              <a:t>“</a:t>
            </a:r>
            <a:r>
              <a:rPr lang="tr-TR" sz="4000" b="1" dirty="0">
                <a:solidFill>
                  <a:srgbClr val="0070C0"/>
                </a:solidFill>
              </a:rPr>
              <a:t>Sizden biriniz, </a:t>
            </a:r>
            <a:endParaRPr lang="tr-TR" sz="4000" b="1" dirty="0" smtClean="0">
              <a:solidFill>
                <a:srgbClr val="0070C0"/>
              </a:solidFill>
            </a:endParaRPr>
          </a:p>
          <a:p>
            <a:pPr algn="ctr"/>
            <a:r>
              <a:rPr lang="tr-TR" sz="4400" b="1" dirty="0" smtClean="0">
                <a:solidFill>
                  <a:srgbClr val="002060"/>
                </a:solidFill>
              </a:rPr>
              <a:t>kendisi </a:t>
            </a:r>
            <a:r>
              <a:rPr lang="tr-TR" sz="4400" b="1" dirty="0">
                <a:solidFill>
                  <a:srgbClr val="002060"/>
                </a:solidFill>
              </a:rPr>
              <a:t>için arzu edip istediği şeyi, </a:t>
            </a:r>
            <a:endParaRPr lang="tr-TR" sz="4400" b="1" dirty="0" smtClean="0">
              <a:solidFill>
                <a:srgbClr val="002060"/>
              </a:solidFill>
            </a:endParaRPr>
          </a:p>
          <a:p>
            <a:pPr algn="ctr"/>
            <a:r>
              <a:rPr lang="tr-TR" sz="3600" b="1" dirty="0" smtClean="0">
                <a:solidFill>
                  <a:srgbClr val="FF0000"/>
                </a:solidFill>
                <a:effectLst>
                  <a:outerShdw blurRad="38100" dist="38100" dir="2700000" algn="tl">
                    <a:srgbClr val="000000">
                      <a:alpha val="43137"/>
                    </a:srgbClr>
                  </a:outerShdw>
                </a:effectLst>
              </a:rPr>
              <a:t>din </a:t>
            </a:r>
            <a:r>
              <a:rPr lang="tr-TR" sz="3600" b="1" dirty="0">
                <a:solidFill>
                  <a:srgbClr val="FF0000"/>
                </a:solidFill>
                <a:effectLst>
                  <a:outerShdw blurRad="38100" dist="38100" dir="2700000" algn="tl">
                    <a:srgbClr val="000000">
                      <a:alpha val="43137"/>
                    </a:srgbClr>
                  </a:outerShdw>
                </a:effectLst>
              </a:rPr>
              <a:t>kardeşi için de arzu edip istemedikçe</a:t>
            </a:r>
            <a:r>
              <a:rPr lang="tr-TR" sz="3600" b="1" dirty="0">
                <a:solidFill>
                  <a:schemeClr val="tx1"/>
                </a:solidFill>
                <a:effectLst>
                  <a:outerShdw blurRad="38100" dist="38100" dir="2700000" algn="tl">
                    <a:srgbClr val="000000">
                      <a:alpha val="43137"/>
                    </a:srgbClr>
                  </a:outerShdw>
                </a:effectLst>
              </a:rPr>
              <a:t>, </a:t>
            </a:r>
            <a:endParaRPr lang="tr-TR" sz="3600" b="1" dirty="0" smtClean="0">
              <a:solidFill>
                <a:schemeClr val="tx1"/>
              </a:solidFill>
              <a:effectLst>
                <a:outerShdw blurRad="38100" dist="38100" dir="2700000" algn="tl">
                  <a:srgbClr val="000000">
                    <a:alpha val="43137"/>
                  </a:srgbClr>
                </a:outerShdw>
              </a:effectLst>
            </a:endParaRPr>
          </a:p>
          <a:p>
            <a:pPr algn="ctr"/>
            <a:r>
              <a:rPr lang="tr-TR" sz="4000" b="1" dirty="0" smtClean="0">
                <a:solidFill>
                  <a:srgbClr val="7030A0"/>
                </a:solidFill>
              </a:rPr>
              <a:t>gerçek </a:t>
            </a:r>
            <a:r>
              <a:rPr lang="tr-TR" sz="4000" b="1" dirty="0">
                <a:solidFill>
                  <a:srgbClr val="7030A0"/>
                </a:solidFill>
              </a:rPr>
              <a:t>anlamda iman etmiş olmaz</a:t>
            </a:r>
            <a:r>
              <a:rPr lang="tr-TR" sz="4000" dirty="0" smtClean="0">
                <a:solidFill>
                  <a:srgbClr val="7030A0"/>
                </a:solidFill>
              </a:rPr>
              <a:t>.</a:t>
            </a:r>
          </a:p>
          <a:p>
            <a:pPr algn="ctr"/>
            <a:r>
              <a:rPr lang="tr-TR" sz="3600" dirty="0" smtClean="0">
                <a:solidFill>
                  <a:schemeClr val="tx1"/>
                </a:solidFill>
              </a:rPr>
              <a:t>(</a:t>
            </a:r>
            <a:r>
              <a:rPr lang="tr-TR" sz="3600" dirty="0">
                <a:solidFill>
                  <a:schemeClr val="tx1"/>
                </a:solidFill>
              </a:rPr>
              <a:t>imanın tadına eremez)</a:t>
            </a:r>
            <a:r>
              <a:rPr lang="tr-TR" sz="3600" b="1" dirty="0">
                <a:solidFill>
                  <a:schemeClr val="tx1"/>
                </a:solidFill>
              </a:rPr>
              <a:t>”</a:t>
            </a:r>
            <a:r>
              <a:rPr lang="tr-TR" sz="4400" b="1" dirty="0">
                <a:solidFill>
                  <a:schemeClr val="tx1"/>
                </a:solidFill>
              </a:rPr>
              <a:t> </a:t>
            </a:r>
            <a:endParaRPr lang="tr-TR" sz="4400" b="1" dirty="0" smtClean="0">
              <a:solidFill>
                <a:schemeClr val="tx1"/>
              </a:solidFill>
            </a:endParaRPr>
          </a:p>
          <a:p>
            <a:pPr algn="ctr"/>
            <a:r>
              <a:rPr lang="tr-TR" sz="1200" b="1" dirty="0" smtClean="0">
                <a:solidFill>
                  <a:schemeClr val="tx1"/>
                </a:solidFill>
              </a:rPr>
              <a:t>(</a:t>
            </a:r>
            <a:r>
              <a:rPr lang="tr-TR" sz="1200" dirty="0" err="1">
                <a:solidFill>
                  <a:schemeClr val="tx1"/>
                </a:solidFill>
              </a:rPr>
              <a:t>Buhârî</a:t>
            </a:r>
            <a:r>
              <a:rPr lang="tr-TR" sz="1200" dirty="0">
                <a:solidFill>
                  <a:schemeClr val="tx1"/>
                </a:solidFill>
              </a:rPr>
              <a:t>, </a:t>
            </a:r>
            <a:r>
              <a:rPr lang="tr-TR" sz="1200" dirty="0" err="1">
                <a:solidFill>
                  <a:schemeClr val="tx1"/>
                </a:solidFill>
              </a:rPr>
              <a:t>Îmân</a:t>
            </a:r>
            <a:r>
              <a:rPr lang="tr-TR" sz="1200" dirty="0">
                <a:solidFill>
                  <a:schemeClr val="tx1"/>
                </a:solidFill>
              </a:rPr>
              <a:t> 7; Müslim, </a:t>
            </a:r>
            <a:r>
              <a:rPr lang="tr-TR" sz="1200" dirty="0" err="1">
                <a:solidFill>
                  <a:schemeClr val="tx1"/>
                </a:solidFill>
              </a:rPr>
              <a:t>Îmân</a:t>
            </a:r>
            <a:r>
              <a:rPr lang="tr-TR" sz="1200" dirty="0">
                <a:solidFill>
                  <a:schemeClr val="tx1"/>
                </a:solidFill>
              </a:rPr>
              <a:t> 71-72) </a:t>
            </a:r>
            <a:endParaRPr lang="tr-TR" sz="1200" dirty="0" smtClean="0">
              <a:solidFill>
                <a:schemeClr val="tx1"/>
              </a:solidFill>
            </a:endParaRPr>
          </a:p>
          <a:p>
            <a:pPr algn="ctr"/>
            <a:endParaRPr lang="tr-TR" sz="1200" dirty="0">
              <a:solidFill>
                <a:schemeClr val="tx1"/>
              </a:solidFill>
            </a:endParaRPr>
          </a:p>
        </p:txBody>
      </p:sp>
      <p:sp>
        <p:nvSpPr>
          <p:cNvPr id="4" name="Dikdörtgen 3"/>
          <p:cNvSpPr/>
          <p:nvPr/>
        </p:nvSpPr>
        <p:spPr>
          <a:xfrm>
            <a:off x="0" y="0"/>
            <a:ext cx="9036496" cy="1052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40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KENDİMİZ İÇİN İSTEDİĞİMİZİ…</a:t>
            </a:r>
            <a:endParaRPr lang="tr-TR" sz="4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947701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1196752"/>
            <a:ext cx="9140878" cy="54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smtClean="0">
                <a:solidFill>
                  <a:schemeClr val="tx1"/>
                </a:solidFill>
                <a:latin typeface="Times New Roman" panose="02020603050405020304" pitchFamily="18" charset="0"/>
                <a:cs typeface="Times New Roman" panose="02020603050405020304" pitchFamily="18" charset="0"/>
              </a:rPr>
              <a:t>İnsan sosyal bir varlıktır. </a:t>
            </a:r>
          </a:p>
          <a:p>
            <a:pPr algn="ctr"/>
            <a:r>
              <a:rPr lang="tr-TR" sz="3200" b="1" dirty="0" smtClean="0">
                <a:solidFill>
                  <a:srgbClr val="0070C0"/>
                </a:solidFill>
                <a:latin typeface="Times New Roman" panose="02020603050405020304" pitchFamily="18" charset="0"/>
                <a:cs typeface="Times New Roman" panose="02020603050405020304" pitchFamily="18" charset="0"/>
              </a:rPr>
              <a:t>Birlikte yaşamaya muhtaçtır. </a:t>
            </a:r>
          </a:p>
          <a:p>
            <a:pPr algn="ctr"/>
            <a:r>
              <a:rPr lang="tr-TR" sz="3200" b="1" dirty="0" err="1" smtClean="0">
                <a:solidFill>
                  <a:srgbClr val="7030A0"/>
                </a:solidFill>
                <a:latin typeface="Times New Roman" panose="02020603050405020304" pitchFamily="18" charset="0"/>
                <a:cs typeface="Times New Roman" panose="02020603050405020304" pitchFamily="18" charset="0"/>
              </a:rPr>
              <a:t>Adab</a:t>
            </a:r>
            <a:r>
              <a:rPr lang="tr-TR" sz="3200" b="1" dirty="0" smtClean="0">
                <a:solidFill>
                  <a:srgbClr val="7030A0"/>
                </a:solidFill>
                <a:latin typeface="Times New Roman" panose="02020603050405020304" pitchFamily="18" charset="0"/>
                <a:cs typeface="Times New Roman" panose="02020603050405020304" pitchFamily="18" charset="0"/>
              </a:rPr>
              <a:t>-ı Muaşeret bu birlikteliği sağlayan ve yaşamı kolaylaştıran kurallar bütünüdür. </a:t>
            </a:r>
          </a:p>
          <a:p>
            <a:pPr algn="ctr"/>
            <a:endParaRPr lang="tr-TR" sz="3200" b="1" dirty="0">
              <a:solidFill>
                <a:schemeClr val="tx1"/>
              </a:solidFill>
              <a:latin typeface="Times New Roman" panose="02020603050405020304" pitchFamily="18" charset="0"/>
              <a:cs typeface="Times New Roman" panose="02020603050405020304" pitchFamily="18" charset="0"/>
            </a:endParaRPr>
          </a:p>
          <a:p>
            <a:pPr algn="ctr"/>
            <a:r>
              <a:rPr lang="tr-TR" sz="4000" b="1" dirty="0" err="1">
                <a:solidFill>
                  <a:srgbClr val="FF0000"/>
                </a:solidFill>
                <a:latin typeface="Times New Roman" panose="02020603050405020304" pitchFamily="18" charset="0"/>
                <a:cs typeface="Times New Roman" panose="02020603050405020304" pitchFamily="18" charset="0"/>
              </a:rPr>
              <a:t>Adab</a:t>
            </a:r>
            <a:r>
              <a:rPr lang="tr-TR" sz="4000" b="1" dirty="0">
                <a:solidFill>
                  <a:srgbClr val="FF0000"/>
                </a:solidFill>
                <a:latin typeface="Times New Roman" panose="02020603050405020304" pitchFamily="18" charset="0"/>
                <a:cs typeface="Times New Roman" panose="02020603050405020304" pitchFamily="18" charset="0"/>
              </a:rPr>
              <a:t>-ı </a:t>
            </a:r>
            <a:r>
              <a:rPr lang="tr-TR" sz="4000" b="1" dirty="0" err="1" smtClean="0">
                <a:solidFill>
                  <a:srgbClr val="FF0000"/>
                </a:solidFill>
                <a:latin typeface="Times New Roman" panose="02020603050405020304" pitchFamily="18" charset="0"/>
                <a:cs typeface="Times New Roman" panose="02020603050405020304" pitchFamily="18" charset="0"/>
              </a:rPr>
              <a:t>Muaşeret’in</a:t>
            </a:r>
            <a:r>
              <a:rPr lang="tr-TR" sz="4000" b="1" dirty="0" smtClean="0">
                <a:solidFill>
                  <a:srgbClr val="FF0000"/>
                </a:solidFill>
                <a:latin typeface="Times New Roman" panose="02020603050405020304" pitchFamily="18" charset="0"/>
                <a:cs typeface="Times New Roman" panose="02020603050405020304" pitchFamily="18" charset="0"/>
              </a:rPr>
              <a:t> İhlali kul hakkıdır. </a:t>
            </a:r>
          </a:p>
          <a:p>
            <a:pPr algn="ctr"/>
            <a:endParaRPr lang="tr-TR" sz="3200" dirty="0" smtClean="0">
              <a:solidFill>
                <a:schemeClr val="tx1"/>
              </a:solidFill>
            </a:endParaRPr>
          </a:p>
          <a:p>
            <a:pPr algn="ctr"/>
            <a:r>
              <a:rPr lang="tr-TR" sz="2800" b="1" dirty="0" smtClean="0">
                <a:solidFill>
                  <a:schemeClr val="tx1"/>
                </a:solidFill>
              </a:rPr>
              <a:t>Kul hakkını sadece kulların affedebileceğini asla unutma. </a:t>
            </a:r>
          </a:p>
          <a:p>
            <a:pPr algn="ctr"/>
            <a:r>
              <a:rPr lang="tr-TR" sz="3200" dirty="0" smtClean="0">
                <a:solidFill>
                  <a:schemeClr val="tx1"/>
                </a:solidFill>
              </a:rPr>
              <a:t>Ahirette bu haklardan dolayı iflas edenlerden de olma.</a:t>
            </a:r>
          </a:p>
        </p:txBody>
      </p:sp>
      <p:sp>
        <p:nvSpPr>
          <p:cNvPr id="4" name="10 Dikdörtgen"/>
          <p:cNvSpPr/>
          <p:nvPr/>
        </p:nvSpPr>
        <p:spPr>
          <a:xfrm>
            <a:off x="-3121" y="128826"/>
            <a:ext cx="9143999" cy="707886"/>
          </a:xfrm>
          <a:prstGeom prst="rect">
            <a:avLst/>
          </a:prstGeom>
        </p:spPr>
        <p:txBody>
          <a:bodyPr wrap="square">
            <a:spAutoFit/>
          </a:bodyPr>
          <a:lstStyle/>
          <a:p>
            <a:pPr algn="ctr"/>
            <a:r>
              <a:rPr lang="tr-TR" sz="4000" b="1" dirty="0" smtClean="0">
                <a:effectLst>
                  <a:outerShdw blurRad="38100" dist="38100" dir="2700000" algn="tl">
                    <a:srgbClr val="000000">
                      <a:alpha val="43137"/>
                    </a:srgbClr>
                  </a:outerShdw>
                </a:effectLst>
              </a:rPr>
              <a:t>ADAB-I MUAŞERET </a:t>
            </a:r>
            <a:r>
              <a:rPr lang="tr-TR" sz="4000" b="1" dirty="0" smtClean="0">
                <a:solidFill>
                  <a:srgbClr val="FF0000"/>
                </a:solidFill>
                <a:effectLst>
                  <a:outerShdw blurRad="38100" dist="38100" dir="2700000" algn="tl">
                    <a:srgbClr val="000000">
                      <a:alpha val="43137"/>
                    </a:srgbClr>
                  </a:outerShdw>
                </a:effectLst>
              </a:rPr>
              <a:t>İHLALİ</a:t>
            </a:r>
            <a:r>
              <a:rPr lang="tr-TR" sz="4000" b="1" dirty="0" smtClean="0">
                <a:effectLst>
                  <a:outerShdw blurRad="38100" dist="38100" dir="2700000" algn="tl">
                    <a:srgbClr val="000000">
                      <a:alpha val="43137"/>
                    </a:srgbClr>
                  </a:outerShdw>
                </a:effectLst>
              </a:rPr>
              <a:t> </a:t>
            </a:r>
            <a:r>
              <a:rPr lang="tr-TR" sz="4000" b="1" dirty="0" smtClean="0">
                <a:solidFill>
                  <a:srgbClr val="7030A0"/>
                </a:solidFill>
                <a:effectLst>
                  <a:outerShdw blurRad="38100" dist="38100" dir="2700000" algn="tl">
                    <a:srgbClr val="000000">
                      <a:alpha val="43137"/>
                    </a:srgbClr>
                  </a:outerShdw>
                </a:effectLst>
              </a:rPr>
              <a:t>KUL HAKKIDIR</a:t>
            </a:r>
            <a:endParaRPr lang="tr-TR" sz="2800"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607433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0" y="0"/>
            <a:ext cx="9144000" cy="1052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b="1" dirty="0" smtClean="0">
                <a:solidFill>
                  <a:schemeClr val="tx1"/>
                </a:solidFill>
                <a:effectLst>
                  <a:outerShdw blurRad="38100" dist="38100" dir="2700000" algn="tl">
                    <a:srgbClr val="000000">
                      <a:alpha val="43137"/>
                    </a:srgbClr>
                  </a:outerShdw>
                </a:effectLst>
              </a:rPr>
              <a:t>KAYNAKLARIMIZDA ADAPLAR BAŞLIĞINDA</a:t>
            </a:r>
            <a:endParaRPr lang="tr-TR" sz="4000" b="1" dirty="0">
              <a:solidFill>
                <a:schemeClr val="tx1"/>
              </a:solidFill>
              <a:effectLst>
                <a:outerShdw blurRad="38100" dist="38100" dir="2700000" algn="tl">
                  <a:srgbClr val="000000">
                    <a:alpha val="43137"/>
                  </a:srgbClr>
                </a:outerShdw>
              </a:effectLst>
            </a:endParaRPr>
          </a:p>
        </p:txBody>
      </p:sp>
      <p:sp>
        <p:nvSpPr>
          <p:cNvPr id="6" name="5 Dikdörtgen"/>
          <p:cNvSpPr/>
          <p:nvPr/>
        </p:nvSpPr>
        <p:spPr>
          <a:xfrm>
            <a:off x="0" y="1196752"/>
            <a:ext cx="9144000" cy="54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342900" indent="-342900">
              <a:buFont typeface="Arial" panose="020B0604020202020204" pitchFamily="34" charset="0"/>
              <a:buChar char="•"/>
            </a:pPr>
            <a:r>
              <a:rPr lang="tr-TR" sz="2800" b="1" dirty="0" smtClean="0">
                <a:solidFill>
                  <a:schemeClr val="tx1"/>
                </a:solidFill>
                <a:latin typeface="Times New Roman" panose="02020603050405020304" pitchFamily="18" charset="0"/>
                <a:cs typeface="Times New Roman" panose="02020603050405020304" pitchFamily="18" charset="0"/>
              </a:rPr>
              <a:t>Oturma Adabı</a:t>
            </a:r>
          </a:p>
          <a:p>
            <a:pPr marL="342900" indent="-342900">
              <a:buFont typeface="Arial" panose="020B0604020202020204" pitchFamily="34" charset="0"/>
              <a:buChar char="•"/>
            </a:pPr>
            <a:r>
              <a:rPr lang="tr-TR" sz="2800" b="1" dirty="0" smtClean="0">
                <a:solidFill>
                  <a:schemeClr val="tx1"/>
                </a:solidFill>
                <a:latin typeface="Times New Roman" panose="02020603050405020304" pitchFamily="18" charset="0"/>
                <a:cs typeface="Times New Roman" panose="02020603050405020304" pitchFamily="18" charset="0"/>
              </a:rPr>
              <a:t>Cemaat Adabı</a:t>
            </a:r>
          </a:p>
          <a:p>
            <a:pPr marL="342900" indent="-342900">
              <a:buFont typeface="Arial" panose="020B0604020202020204" pitchFamily="34" charset="0"/>
              <a:buChar char="•"/>
            </a:pPr>
            <a:r>
              <a:rPr lang="tr-TR" sz="2800" b="1" dirty="0" smtClean="0">
                <a:solidFill>
                  <a:schemeClr val="tx1"/>
                </a:solidFill>
                <a:latin typeface="Times New Roman" panose="02020603050405020304" pitchFamily="18" charset="0"/>
                <a:cs typeface="Times New Roman" panose="02020603050405020304" pitchFamily="18" charset="0"/>
              </a:rPr>
              <a:t>Cami Adabı</a:t>
            </a:r>
          </a:p>
          <a:p>
            <a:pPr marL="342900" indent="-342900">
              <a:buFont typeface="Arial" panose="020B0604020202020204" pitchFamily="34" charset="0"/>
              <a:buChar char="•"/>
            </a:pPr>
            <a:r>
              <a:rPr lang="tr-TR" sz="2800" b="1" dirty="0" smtClean="0">
                <a:solidFill>
                  <a:schemeClr val="tx1"/>
                </a:solidFill>
                <a:latin typeface="Times New Roman" panose="02020603050405020304" pitchFamily="18" charset="0"/>
                <a:cs typeface="Times New Roman" panose="02020603050405020304" pitchFamily="18" charset="0"/>
              </a:rPr>
              <a:t>Borç Adabı</a:t>
            </a:r>
          </a:p>
          <a:p>
            <a:pPr marL="342900" indent="-342900">
              <a:buFont typeface="Arial" panose="020B0604020202020204" pitchFamily="34" charset="0"/>
              <a:buChar char="•"/>
            </a:pPr>
            <a:r>
              <a:rPr lang="tr-TR" sz="2800" b="1" dirty="0" smtClean="0">
                <a:solidFill>
                  <a:schemeClr val="tx1"/>
                </a:solidFill>
                <a:latin typeface="Times New Roman" panose="02020603050405020304" pitchFamily="18" charset="0"/>
                <a:cs typeface="Times New Roman" panose="02020603050405020304" pitchFamily="18" charset="0"/>
              </a:rPr>
              <a:t>Cenaze Adabı</a:t>
            </a:r>
          </a:p>
          <a:p>
            <a:pPr marL="342900" indent="-342900">
              <a:buFont typeface="Arial" panose="020B0604020202020204" pitchFamily="34" charset="0"/>
              <a:buChar char="•"/>
            </a:pPr>
            <a:r>
              <a:rPr lang="tr-TR" sz="2800" b="1" dirty="0" smtClean="0">
                <a:solidFill>
                  <a:schemeClr val="tx1"/>
                </a:solidFill>
                <a:latin typeface="Times New Roman" panose="02020603050405020304" pitchFamily="18" charset="0"/>
                <a:cs typeface="Times New Roman" panose="02020603050405020304" pitchFamily="18" charset="0"/>
              </a:rPr>
              <a:t>Dua Ve Adabı</a:t>
            </a:r>
          </a:p>
          <a:p>
            <a:pPr marL="342900" indent="-342900">
              <a:buFont typeface="Arial" panose="020B0604020202020204" pitchFamily="34" charset="0"/>
              <a:buChar char="•"/>
            </a:pPr>
            <a:r>
              <a:rPr lang="tr-TR" sz="2800" b="1" dirty="0" smtClean="0">
                <a:solidFill>
                  <a:schemeClr val="tx1"/>
                </a:solidFill>
                <a:latin typeface="Times New Roman" panose="02020603050405020304" pitchFamily="18" charset="0"/>
                <a:cs typeface="Times New Roman" panose="02020603050405020304" pitchFamily="18" charset="0"/>
              </a:rPr>
              <a:t>Düğün Adabı</a:t>
            </a:r>
          </a:p>
          <a:p>
            <a:pPr marL="342900" indent="-342900">
              <a:buFont typeface="Arial" panose="020B0604020202020204" pitchFamily="34" charset="0"/>
              <a:buChar char="•"/>
            </a:pPr>
            <a:r>
              <a:rPr lang="tr-TR" sz="2800" b="1" dirty="0" smtClean="0">
                <a:solidFill>
                  <a:schemeClr val="tx1"/>
                </a:solidFill>
                <a:latin typeface="Times New Roman" panose="02020603050405020304" pitchFamily="18" charset="0"/>
                <a:cs typeface="Times New Roman" panose="02020603050405020304" pitchFamily="18" charset="0"/>
              </a:rPr>
              <a:t>Davranış Adabı</a:t>
            </a:r>
          </a:p>
          <a:p>
            <a:pPr marL="342900" indent="-342900">
              <a:buFont typeface="Arial" panose="020B0604020202020204" pitchFamily="34" charset="0"/>
              <a:buChar char="•"/>
            </a:pPr>
            <a:r>
              <a:rPr lang="tr-TR" sz="2800" b="1" dirty="0" smtClean="0">
                <a:solidFill>
                  <a:schemeClr val="tx1"/>
                </a:solidFill>
                <a:latin typeface="Times New Roman" panose="02020603050405020304" pitchFamily="18" charset="0"/>
                <a:cs typeface="Times New Roman" panose="02020603050405020304" pitchFamily="18" charset="0"/>
              </a:rPr>
              <a:t>Giyinme Adabı</a:t>
            </a:r>
          </a:p>
          <a:p>
            <a:pPr marL="342900" indent="-342900">
              <a:buFont typeface="Arial" panose="020B0604020202020204" pitchFamily="34" charset="0"/>
              <a:buChar char="•"/>
            </a:pPr>
            <a:r>
              <a:rPr lang="tr-TR" sz="2800" b="1" dirty="0" smtClean="0">
                <a:solidFill>
                  <a:schemeClr val="tx1"/>
                </a:solidFill>
                <a:latin typeface="Times New Roman" panose="02020603050405020304" pitchFamily="18" charset="0"/>
                <a:cs typeface="Times New Roman" panose="02020603050405020304" pitchFamily="18" charset="0"/>
              </a:rPr>
              <a:t>Yeme İçme Adabı</a:t>
            </a:r>
          </a:p>
          <a:p>
            <a:pPr marL="342900" indent="-342900">
              <a:buFont typeface="Arial" panose="020B0604020202020204" pitchFamily="34" charset="0"/>
              <a:buChar char="•"/>
            </a:pPr>
            <a:r>
              <a:rPr lang="tr-TR" sz="2800" b="1" dirty="0" smtClean="0">
                <a:solidFill>
                  <a:schemeClr val="tx1"/>
                </a:solidFill>
                <a:latin typeface="Times New Roman" panose="02020603050405020304" pitchFamily="18" charset="0"/>
                <a:cs typeface="Times New Roman" panose="02020603050405020304" pitchFamily="18" charset="0"/>
              </a:rPr>
              <a:t>Konuşma Adabı</a:t>
            </a:r>
          </a:p>
          <a:p>
            <a:pPr marL="342900" indent="-342900">
              <a:buFont typeface="Arial" panose="020B0604020202020204" pitchFamily="34" charset="0"/>
              <a:buChar char="•"/>
            </a:pPr>
            <a:r>
              <a:rPr lang="tr-TR" sz="2800" b="1" dirty="0" smtClean="0">
                <a:solidFill>
                  <a:schemeClr val="tx1"/>
                </a:solidFill>
                <a:latin typeface="Times New Roman" panose="02020603050405020304" pitchFamily="18" charset="0"/>
                <a:cs typeface="Times New Roman" panose="02020603050405020304" pitchFamily="18" charset="0"/>
              </a:rPr>
              <a:t>Dinleme Adabı</a:t>
            </a:r>
          </a:p>
          <a:p>
            <a:pPr marL="342900" indent="-342900">
              <a:buFont typeface="Arial" panose="020B0604020202020204" pitchFamily="34" charset="0"/>
              <a:buChar char="•"/>
            </a:pPr>
            <a:r>
              <a:rPr lang="tr-TR" sz="2800" b="1" dirty="0" smtClean="0">
                <a:solidFill>
                  <a:schemeClr val="tx1"/>
                </a:solidFill>
                <a:latin typeface="Times New Roman" panose="02020603050405020304" pitchFamily="18" charset="0"/>
                <a:cs typeface="Times New Roman" panose="02020603050405020304" pitchFamily="18" charset="0"/>
              </a:rPr>
              <a:t>Zikrin Adabı</a:t>
            </a:r>
          </a:p>
          <a:p>
            <a:pPr marL="342900" indent="-342900">
              <a:buFont typeface="Arial" panose="020B0604020202020204" pitchFamily="34" charset="0"/>
              <a:buChar char="•"/>
            </a:pPr>
            <a:r>
              <a:rPr lang="tr-TR" sz="2800" b="1" dirty="0" smtClean="0">
                <a:solidFill>
                  <a:schemeClr val="tx1"/>
                </a:solidFill>
                <a:latin typeface="Times New Roman" panose="02020603050405020304" pitchFamily="18" charset="0"/>
                <a:cs typeface="Times New Roman" panose="02020603050405020304" pitchFamily="18" charset="0"/>
              </a:rPr>
              <a:t>Selamlaşma Adabı</a:t>
            </a:r>
          </a:p>
          <a:p>
            <a:pPr marL="342900" indent="-342900">
              <a:buFont typeface="Arial" panose="020B0604020202020204" pitchFamily="34" charset="0"/>
              <a:buChar char="•"/>
            </a:pPr>
            <a:r>
              <a:rPr lang="tr-TR" sz="2800" b="1" dirty="0" smtClean="0">
                <a:solidFill>
                  <a:schemeClr val="tx1"/>
                </a:solidFill>
                <a:latin typeface="Times New Roman" panose="02020603050405020304" pitchFamily="18" charset="0"/>
                <a:cs typeface="Times New Roman" panose="02020603050405020304" pitchFamily="18" charset="0"/>
              </a:rPr>
              <a:t>Sohbet Adabı</a:t>
            </a:r>
          </a:p>
          <a:p>
            <a:pPr marL="342900" indent="-342900">
              <a:buFont typeface="Arial" panose="020B0604020202020204" pitchFamily="34" charset="0"/>
              <a:buChar char="•"/>
            </a:pPr>
            <a:r>
              <a:rPr lang="tr-TR" sz="2800" b="1" dirty="0" smtClean="0">
                <a:solidFill>
                  <a:schemeClr val="tx1"/>
                </a:solidFill>
                <a:latin typeface="Times New Roman" panose="02020603050405020304" pitchFamily="18" charset="0"/>
                <a:cs typeface="Times New Roman" panose="02020603050405020304" pitchFamily="18" charset="0"/>
              </a:rPr>
              <a:t>Yolculuk Adabı</a:t>
            </a:r>
          </a:p>
          <a:p>
            <a:pPr marL="342900" indent="-342900">
              <a:buFont typeface="Arial" panose="020B0604020202020204" pitchFamily="34" charset="0"/>
              <a:buChar char="•"/>
            </a:pPr>
            <a:r>
              <a:rPr lang="tr-TR" sz="2800" b="1" dirty="0" smtClean="0">
                <a:solidFill>
                  <a:schemeClr val="tx1"/>
                </a:solidFill>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endParaRPr lang="tr-TR" sz="2800" b="1" dirty="0" smtClean="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2800" b="1" dirty="0" smtClean="0">
                <a:solidFill>
                  <a:srgbClr val="FF0000"/>
                </a:solidFill>
                <a:latin typeface="Times New Roman" panose="02020603050405020304" pitchFamily="18" charset="0"/>
                <a:cs typeface="Times New Roman" panose="02020603050405020304" pitchFamily="18" charset="0"/>
              </a:rPr>
              <a:t>Teknoloji Kullanma Adabı</a:t>
            </a:r>
          </a:p>
          <a:p>
            <a:pPr marL="342900" indent="-342900">
              <a:buFont typeface="Arial" panose="020B0604020202020204" pitchFamily="34" charset="0"/>
              <a:buChar char="•"/>
            </a:pPr>
            <a:r>
              <a:rPr lang="tr-TR" sz="2800" b="1" dirty="0" smtClean="0">
                <a:solidFill>
                  <a:srgbClr val="FF0000"/>
                </a:solidFill>
                <a:latin typeface="Times New Roman" panose="02020603050405020304" pitchFamily="18" charset="0"/>
                <a:cs typeface="Times New Roman" panose="02020603050405020304" pitchFamily="18" charset="0"/>
              </a:rPr>
              <a:t>Oyun Adabı</a:t>
            </a:r>
          </a:p>
          <a:p>
            <a:pPr marL="342900" indent="-342900">
              <a:buFont typeface="Arial" panose="020B0604020202020204" pitchFamily="34" charset="0"/>
              <a:buChar char="•"/>
            </a:pPr>
            <a:r>
              <a:rPr lang="tr-TR" sz="2800" b="1" dirty="0" smtClean="0">
                <a:solidFill>
                  <a:srgbClr val="FF0000"/>
                </a:solidFill>
                <a:latin typeface="Times New Roman" panose="02020603050405020304" pitchFamily="18" charset="0"/>
                <a:cs typeface="Times New Roman" panose="02020603050405020304" pitchFamily="18" charset="0"/>
              </a:rPr>
              <a:t>Trafik Adabı </a:t>
            </a:r>
          </a:p>
          <a:p>
            <a:pPr marL="342900" indent="-342900">
              <a:buFont typeface="Arial" panose="020B0604020202020204" pitchFamily="34" charset="0"/>
              <a:buChar char="•"/>
            </a:pPr>
            <a:r>
              <a:rPr lang="tr-TR" sz="2800" b="1" dirty="0" smtClean="0">
                <a:solidFill>
                  <a:srgbClr val="FF0000"/>
                </a:solidFill>
                <a:latin typeface="Times New Roman" panose="02020603050405020304" pitchFamily="18" charset="0"/>
                <a:cs typeface="Times New Roman" panose="02020603050405020304" pitchFamily="18" charset="0"/>
              </a:rPr>
              <a:t>Telefon Kullanma Adabı</a:t>
            </a:r>
            <a:endParaRPr lang="tr-TR"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89380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251520" y="1196752"/>
            <a:ext cx="8568952" cy="54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3600" b="1" u="sng" dirty="0" smtClean="0">
                <a:solidFill>
                  <a:srgbClr val="7030A0"/>
                </a:solidFill>
              </a:rPr>
              <a:t>Kurallar hayatı daha yaşanılır kılmak içindir.</a:t>
            </a:r>
          </a:p>
          <a:p>
            <a:pPr algn="just"/>
            <a:r>
              <a:rPr lang="tr-TR"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Okulda, işte, evde, sokakta, trafikte, hastanende, apartmanda, camide… </a:t>
            </a:r>
          </a:p>
          <a:p>
            <a:pPr algn="just"/>
            <a:r>
              <a:rPr lang="tr-TR" sz="4400" b="1" dirty="0" smtClean="0">
                <a:solidFill>
                  <a:srgbClr val="0070C0"/>
                </a:solidFill>
                <a:latin typeface="Times New Roman" panose="02020603050405020304" pitchFamily="18" charset="0"/>
                <a:cs typeface="Times New Roman" panose="02020603050405020304" pitchFamily="18" charset="0"/>
              </a:rPr>
              <a:t>kurallara herkesin ihtiyacı vardır.</a:t>
            </a:r>
          </a:p>
          <a:p>
            <a:pPr algn="just"/>
            <a:endParaRPr lang="tr-TR" sz="2800" dirty="0" smtClean="0">
              <a:solidFill>
                <a:schemeClr val="tx1"/>
              </a:solidFill>
              <a:latin typeface="Times New Roman" panose="02020603050405020304" pitchFamily="18" charset="0"/>
              <a:cs typeface="Times New Roman" panose="02020603050405020304" pitchFamily="18" charset="0"/>
            </a:endParaRPr>
          </a:p>
          <a:p>
            <a:pPr algn="just"/>
            <a:r>
              <a:rPr lang="tr-TR" sz="2800" dirty="0" smtClean="0">
                <a:solidFill>
                  <a:srgbClr val="002060"/>
                </a:solidFill>
                <a:latin typeface="Times New Roman" panose="02020603050405020304" pitchFamily="18" charset="0"/>
                <a:cs typeface="Times New Roman" panose="02020603050405020304" pitchFamily="18" charset="0"/>
              </a:rPr>
              <a:t>Unutmayalım ki kurallar bizim hayatımızı yaşanılır kılar.</a:t>
            </a:r>
          </a:p>
          <a:p>
            <a:pPr algn="just"/>
            <a:endParaRPr lang="tr-TR" sz="2800" dirty="0" smtClean="0">
              <a:solidFill>
                <a:schemeClr val="tx1"/>
              </a:solidFill>
              <a:latin typeface="Times New Roman" panose="02020603050405020304" pitchFamily="18" charset="0"/>
              <a:cs typeface="Times New Roman" panose="02020603050405020304" pitchFamily="18" charset="0"/>
            </a:endParaRPr>
          </a:p>
          <a:p>
            <a:r>
              <a:rPr lang="tr-TR" sz="2800" b="1" dirty="0">
                <a:solidFill>
                  <a:srgbClr val="0070C0"/>
                </a:solidFill>
                <a:effectLst>
                  <a:outerShdw blurRad="38100" dist="38100" dir="2700000" algn="tl">
                    <a:srgbClr val="000000">
                      <a:alpha val="43137"/>
                    </a:srgbClr>
                  </a:outerShdw>
                </a:effectLst>
              </a:rPr>
              <a:t>ADAB-I MUAŞERET:BİRLİKTE YAŞAMA </a:t>
            </a:r>
            <a:r>
              <a:rPr lang="tr-TR" sz="2800" b="1" dirty="0" smtClean="0">
                <a:solidFill>
                  <a:srgbClr val="0070C0"/>
                </a:solidFill>
                <a:latin typeface="Times New Roman" panose="02020603050405020304" pitchFamily="18" charset="0"/>
                <a:cs typeface="Times New Roman" panose="02020603050405020304" pitchFamily="18" charset="0"/>
              </a:rPr>
              <a:t>kuralları </a:t>
            </a:r>
          </a:p>
          <a:p>
            <a:r>
              <a:rPr lang="tr-TR" sz="3200" b="1" dirty="0" smtClean="0">
                <a:solidFill>
                  <a:srgbClr val="002060"/>
                </a:solidFill>
                <a:latin typeface="Times New Roman" panose="02020603050405020304" pitchFamily="18" charset="0"/>
                <a:cs typeface="Times New Roman" panose="02020603050405020304" pitchFamily="18" charset="0"/>
              </a:rPr>
              <a:t>yeni şehir yaşamı, eğitim sistemi, teknoloji, yalnızlaşma, değişen aile rolleri… vb.</a:t>
            </a:r>
          </a:p>
          <a:p>
            <a:r>
              <a:rPr lang="tr-TR" sz="2800" b="1" dirty="0" smtClean="0">
                <a:solidFill>
                  <a:srgbClr val="FF0000"/>
                </a:solidFill>
                <a:latin typeface="Times New Roman" panose="02020603050405020304" pitchFamily="18" charset="0"/>
                <a:cs typeface="Times New Roman" panose="02020603050405020304" pitchFamily="18" charset="0"/>
              </a:rPr>
              <a:t>dolayısıyla değişime ve erozyona uğramıştır.</a:t>
            </a:r>
            <a:endParaRPr lang="tr-TR" sz="2800" b="1" dirty="0">
              <a:solidFill>
                <a:srgbClr val="FF0000"/>
              </a:solidFill>
              <a:latin typeface="Times New Roman" panose="02020603050405020304" pitchFamily="18" charset="0"/>
              <a:cs typeface="Times New Roman" panose="02020603050405020304" pitchFamily="18" charset="0"/>
            </a:endParaRPr>
          </a:p>
        </p:txBody>
      </p:sp>
      <p:sp>
        <p:nvSpPr>
          <p:cNvPr id="4" name="10 Dikdörtgen"/>
          <p:cNvSpPr/>
          <p:nvPr/>
        </p:nvSpPr>
        <p:spPr>
          <a:xfrm>
            <a:off x="-3121" y="33396"/>
            <a:ext cx="9143999" cy="1015663"/>
          </a:xfrm>
          <a:prstGeom prst="rect">
            <a:avLst/>
          </a:prstGeom>
        </p:spPr>
        <p:txBody>
          <a:bodyPr wrap="square">
            <a:spAutoFit/>
          </a:bodyPr>
          <a:lstStyle/>
          <a:p>
            <a:pPr algn="ctr"/>
            <a:r>
              <a:rPr lang="tr-TR" sz="6000" b="1" dirty="0" smtClean="0">
                <a:effectLst>
                  <a:outerShdw blurRad="38100" dist="38100" dir="2700000" algn="tl">
                    <a:srgbClr val="000000">
                      <a:alpha val="43137"/>
                    </a:srgbClr>
                  </a:outerShdw>
                </a:effectLst>
              </a:rPr>
              <a:t>KURALLAR BİZİM İÇİNDİR</a:t>
            </a:r>
            <a:endParaRPr lang="tr-TR"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69983936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251520" y="1196752"/>
            <a:ext cx="8568952" cy="54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200" dirty="0">
                <a:solidFill>
                  <a:srgbClr val="7030A0"/>
                </a:solidFill>
              </a:rPr>
              <a:t>Her mümin</a:t>
            </a:r>
            <a:r>
              <a:rPr lang="tr-TR" sz="7200" dirty="0" smtClean="0">
                <a:solidFill>
                  <a:srgbClr val="7030A0"/>
                </a:solidFill>
              </a:rPr>
              <a:t>, </a:t>
            </a:r>
          </a:p>
          <a:p>
            <a:pPr algn="ctr"/>
            <a:r>
              <a:rPr lang="tr-TR" sz="7200" dirty="0" smtClean="0">
                <a:solidFill>
                  <a:srgbClr val="FF0000"/>
                </a:solidFill>
              </a:rPr>
              <a:t>birey </a:t>
            </a:r>
            <a:r>
              <a:rPr lang="tr-TR" sz="7200" dirty="0">
                <a:solidFill>
                  <a:srgbClr val="FF0000"/>
                </a:solidFill>
              </a:rPr>
              <a:t>olarak </a:t>
            </a:r>
            <a:r>
              <a:rPr lang="tr-TR" sz="7200" dirty="0" smtClean="0">
                <a:solidFill>
                  <a:srgbClr val="7030A0"/>
                </a:solidFill>
              </a:rPr>
              <a:t>tümüyle </a:t>
            </a:r>
            <a:r>
              <a:rPr lang="tr-TR" sz="7200" dirty="0">
                <a:solidFill>
                  <a:srgbClr val="00B050"/>
                </a:solidFill>
              </a:rPr>
              <a:t>İslam'ı temsil </a:t>
            </a:r>
            <a:r>
              <a:rPr lang="tr-TR" sz="7200" dirty="0" smtClean="0">
                <a:solidFill>
                  <a:srgbClr val="00B050"/>
                </a:solidFill>
              </a:rPr>
              <a:t>etmek </a:t>
            </a:r>
            <a:r>
              <a:rPr lang="tr-TR" sz="7200" dirty="0" smtClean="0">
                <a:solidFill>
                  <a:srgbClr val="002060"/>
                </a:solidFill>
              </a:rPr>
              <a:t>durumundadır</a:t>
            </a:r>
            <a:r>
              <a:rPr lang="tr-TR" sz="7200" dirty="0" smtClean="0">
                <a:solidFill>
                  <a:srgbClr val="7030A0"/>
                </a:solidFill>
              </a:rPr>
              <a:t>.</a:t>
            </a:r>
            <a:endParaRPr lang="tr-TR" sz="7200" b="1" dirty="0">
              <a:solidFill>
                <a:srgbClr val="7030A0"/>
              </a:solidFill>
              <a:latin typeface="Times New Roman" panose="02020603050405020304" pitchFamily="18" charset="0"/>
              <a:cs typeface="Times New Roman" panose="02020603050405020304" pitchFamily="18" charset="0"/>
            </a:endParaRPr>
          </a:p>
        </p:txBody>
      </p:sp>
      <p:sp>
        <p:nvSpPr>
          <p:cNvPr id="4" name="10 Dikdörtgen"/>
          <p:cNvSpPr/>
          <p:nvPr/>
        </p:nvSpPr>
        <p:spPr>
          <a:xfrm>
            <a:off x="-3121" y="33396"/>
            <a:ext cx="9143999" cy="1015663"/>
          </a:xfrm>
          <a:prstGeom prst="rect">
            <a:avLst/>
          </a:prstGeom>
        </p:spPr>
        <p:txBody>
          <a:bodyPr wrap="square">
            <a:spAutoFit/>
          </a:bodyPr>
          <a:lstStyle/>
          <a:p>
            <a:pPr algn="ctr"/>
            <a:r>
              <a:rPr lang="tr-TR" sz="6000" b="1" dirty="0" smtClean="0">
                <a:effectLst>
                  <a:outerShdw blurRad="38100" dist="38100" dir="2700000" algn="tl">
                    <a:srgbClr val="000000">
                      <a:alpha val="43137"/>
                    </a:srgbClr>
                  </a:outerShdw>
                </a:effectLst>
              </a:rPr>
              <a:t>KURALLAR BİZİM İÇİNDİR</a:t>
            </a:r>
            <a:endParaRPr lang="tr-TR"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9683108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251520" y="1196752"/>
            <a:ext cx="8568952" cy="54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tr-TR" sz="1600" b="1" dirty="0" smtClean="0">
                <a:solidFill>
                  <a:srgbClr val="FF0000"/>
                </a:solidFill>
                <a:latin typeface="Times New Roman" panose="02020603050405020304" pitchFamily="18" charset="0"/>
                <a:cs typeface="Times New Roman" panose="02020603050405020304" pitchFamily="18" charset="0"/>
              </a:rPr>
              <a:t>Öfkene Hakim Ol, Sinirlenme, Affedici Ol, Öfke Şeytandandır </a:t>
            </a:r>
            <a:r>
              <a:rPr lang="tr-TR" sz="1600" dirty="0" smtClean="0">
                <a:solidFill>
                  <a:schemeClr val="tx1"/>
                </a:solidFill>
                <a:latin typeface="Times New Roman" panose="02020603050405020304" pitchFamily="18" charset="0"/>
                <a:cs typeface="Times New Roman" panose="02020603050405020304" pitchFamily="18" charset="0"/>
              </a:rPr>
              <a:t>(Araf 199, Ali İmran 134) Öfke, Fireni Patlamış Araba Gibidir. Nereye Çarpıp Duracağı Belli Olmaz. (</a:t>
            </a:r>
            <a:r>
              <a:rPr lang="tr-TR" sz="1600" dirty="0" err="1" smtClean="0">
                <a:solidFill>
                  <a:schemeClr val="tx1"/>
                </a:solidFill>
                <a:latin typeface="Times New Roman" panose="02020603050405020304" pitchFamily="18" charset="0"/>
                <a:cs typeface="Times New Roman" panose="02020603050405020304" pitchFamily="18" charset="0"/>
              </a:rPr>
              <a:t>Bevleden</a:t>
            </a:r>
            <a:r>
              <a:rPr lang="tr-TR" sz="1600" dirty="0" smtClean="0">
                <a:solidFill>
                  <a:schemeClr val="tx1"/>
                </a:solidFill>
                <a:latin typeface="Times New Roman" panose="02020603050405020304" pitchFamily="18" charset="0"/>
                <a:cs typeface="Times New Roman" panose="02020603050405020304" pitchFamily="18" charset="0"/>
              </a:rPr>
              <a:t> </a:t>
            </a:r>
            <a:r>
              <a:rPr lang="tr-TR" sz="1600" dirty="0" err="1" smtClean="0">
                <a:solidFill>
                  <a:schemeClr val="tx1"/>
                </a:solidFill>
                <a:latin typeface="Times New Roman" panose="02020603050405020304" pitchFamily="18" charset="0"/>
                <a:cs typeface="Times New Roman" panose="02020603050405020304" pitchFamily="18" charset="0"/>
              </a:rPr>
              <a:t>Sahabiye</a:t>
            </a:r>
            <a:r>
              <a:rPr lang="tr-TR" sz="1600" dirty="0" smtClean="0">
                <a:solidFill>
                  <a:schemeClr val="tx1"/>
                </a:solidFill>
                <a:latin typeface="Times New Roman" panose="02020603050405020304" pitchFamily="18" charset="0"/>
                <a:cs typeface="Times New Roman" panose="02020603050405020304" pitchFamily="18" charset="0"/>
              </a:rPr>
              <a:t> Karşı Efendimizin Tutumu, Ganimet Dağıtımında Bedevinin Efendimizin Yakasına Asılması, Hz Ebu </a:t>
            </a:r>
            <a:r>
              <a:rPr lang="tr-TR" sz="1600" dirty="0" err="1" smtClean="0">
                <a:solidFill>
                  <a:schemeClr val="tx1"/>
                </a:solidFill>
                <a:latin typeface="Times New Roman" panose="02020603050405020304" pitchFamily="18" charset="0"/>
                <a:cs typeface="Times New Roman" panose="02020603050405020304" pitchFamily="18" charset="0"/>
              </a:rPr>
              <a:t>Bekire</a:t>
            </a:r>
            <a:r>
              <a:rPr lang="tr-TR" sz="1600" dirty="0" smtClean="0">
                <a:solidFill>
                  <a:schemeClr val="tx1"/>
                </a:solidFill>
                <a:latin typeface="Times New Roman" panose="02020603050405020304" pitchFamily="18" charset="0"/>
                <a:cs typeface="Times New Roman" panose="02020603050405020304" pitchFamily="18" charset="0"/>
              </a:rPr>
              <a:t> Adamın Kaba Sert Davranmasına Sabretmesi)</a:t>
            </a:r>
          </a:p>
          <a:p>
            <a:pPr marL="342900" indent="-342900">
              <a:buFont typeface="Arial" panose="020B0604020202020204" pitchFamily="34" charset="0"/>
              <a:buChar char="•"/>
            </a:pPr>
            <a:r>
              <a:rPr lang="tr-TR" sz="1600" b="1" dirty="0" smtClean="0">
                <a:solidFill>
                  <a:srgbClr val="FF0000"/>
                </a:solidFill>
                <a:latin typeface="Times New Roman" panose="02020603050405020304" pitchFamily="18" charset="0"/>
                <a:cs typeface="Times New Roman" panose="02020603050405020304" pitchFamily="18" charset="0"/>
              </a:rPr>
              <a:t>Güzel Söz Söyle, Sesine Ve Sözüne Hakim Ol</a:t>
            </a:r>
            <a:r>
              <a:rPr lang="tr-TR" sz="1600" dirty="0" smtClean="0">
                <a:solidFill>
                  <a:schemeClr val="tx1"/>
                </a:solidFill>
                <a:latin typeface="Times New Roman" panose="02020603050405020304" pitchFamily="18" charset="0"/>
                <a:cs typeface="Times New Roman" panose="02020603050405020304" pitchFamily="18" charset="0"/>
              </a:rPr>
              <a:t> (Nisa 86, Nur 27, Lokman 19, Bakara 263) Selam Gönülleri Fetheden Bir Sözdür, Kötü Söz Söyleme</a:t>
            </a:r>
          </a:p>
          <a:p>
            <a:pPr marL="342900" indent="-342900">
              <a:buFont typeface="Arial" panose="020B0604020202020204" pitchFamily="34" charset="0"/>
              <a:buChar char="•"/>
            </a:pPr>
            <a:r>
              <a:rPr lang="tr-TR" sz="1600" b="1" dirty="0" smtClean="0">
                <a:solidFill>
                  <a:srgbClr val="FF0000"/>
                </a:solidFill>
                <a:latin typeface="Times New Roman" panose="02020603050405020304" pitchFamily="18" charset="0"/>
                <a:cs typeface="Times New Roman" panose="02020603050405020304" pitchFamily="18" charset="0"/>
              </a:rPr>
              <a:t>İzin İste, Eve, Birinin Odasına Makamına Girerken, </a:t>
            </a:r>
            <a:r>
              <a:rPr lang="tr-TR" sz="1600" b="1" dirty="0" err="1" smtClean="0">
                <a:solidFill>
                  <a:srgbClr val="FF0000"/>
                </a:solidFill>
                <a:latin typeface="Times New Roman" panose="02020603050405020304" pitchFamily="18" charset="0"/>
                <a:cs typeface="Times New Roman" panose="02020603050405020304" pitchFamily="18" charset="0"/>
              </a:rPr>
              <a:t>Birşey</a:t>
            </a:r>
            <a:r>
              <a:rPr lang="tr-TR" sz="1600" b="1" dirty="0" smtClean="0">
                <a:solidFill>
                  <a:srgbClr val="FF0000"/>
                </a:solidFill>
                <a:latin typeface="Times New Roman" panose="02020603050405020304" pitchFamily="18" charset="0"/>
                <a:cs typeface="Times New Roman" panose="02020603050405020304" pitchFamily="18" charset="0"/>
              </a:rPr>
              <a:t> İsterken </a:t>
            </a:r>
            <a:r>
              <a:rPr lang="tr-TR" sz="1600" dirty="0" smtClean="0">
                <a:solidFill>
                  <a:schemeClr val="tx1"/>
                </a:solidFill>
                <a:latin typeface="Times New Roman" panose="02020603050405020304" pitchFamily="18" charset="0"/>
                <a:cs typeface="Times New Roman" panose="02020603050405020304" pitchFamily="18" charset="0"/>
              </a:rPr>
              <a:t>(Nur 29,61)</a:t>
            </a:r>
          </a:p>
          <a:p>
            <a:pPr marL="342900" indent="-342900">
              <a:buFont typeface="Arial" panose="020B0604020202020204" pitchFamily="34" charset="0"/>
              <a:buChar char="•"/>
            </a:pPr>
            <a:r>
              <a:rPr lang="tr-TR" sz="1600" b="1" dirty="0" smtClean="0">
                <a:solidFill>
                  <a:srgbClr val="FF0000"/>
                </a:solidFill>
                <a:latin typeface="Times New Roman" panose="02020603050405020304" pitchFamily="18" charset="0"/>
                <a:cs typeface="Times New Roman" panose="02020603050405020304" pitchFamily="18" charset="0"/>
              </a:rPr>
              <a:t>Gururlanma Ey İnsanoğlu Senden Büyükler Var, Küçümseme, Kibirlenme</a:t>
            </a:r>
            <a:r>
              <a:rPr lang="tr-TR" sz="1600" dirty="0" smtClean="0">
                <a:solidFill>
                  <a:schemeClr val="tx1"/>
                </a:solidFill>
                <a:latin typeface="Times New Roman" panose="02020603050405020304" pitchFamily="18" charset="0"/>
                <a:cs typeface="Times New Roman" panose="02020603050405020304" pitchFamily="18" charset="0"/>
              </a:rPr>
              <a:t>, Büyüklenme, Hor Görme (Lokman 18), Alay Etme (</a:t>
            </a:r>
            <a:r>
              <a:rPr lang="tr-TR" sz="1600" dirty="0" err="1" smtClean="0">
                <a:solidFill>
                  <a:schemeClr val="tx1"/>
                </a:solidFill>
                <a:latin typeface="Times New Roman" panose="02020603050405020304" pitchFamily="18" charset="0"/>
                <a:cs typeface="Times New Roman" panose="02020603050405020304" pitchFamily="18" charset="0"/>
              </a:rPr>
              <a:t>Hucurat</a:t>
            </a:r>
            <a:r>
              <a:rPr lang="tr-TR" sz="1600" dirty="0" smtClean="0">
                <a:solidFill>
                  <a:schemeClr val="tx1"/>
                </a:solidFill>
                <a:latin typeface="Times New Roman" panose="02020603050405020304" pitchFamily="18" charset="0"/>
                <a:cs typeface="Times New Roman" panose="02020603050405020304" pitchFamily="18" charset="0"/>
              </a:rPr>
              <a:t> 11), Mütevazi Ol (Furkan 63) </a:t>
            </a:r>
          </a:p>
          <a:p>
            <a:pPr marL="342900" indent="-342900">
              <a:buFont typeface="Arial" panose="020B0604020202020204" pitchFamily="34" charset="0"/>
              <a:buChar char="•"/>
            </a:pPr>
            <a:r>
              <a:rPr lang="tr-TR" sz="1600" b="1" dirty="0" smtClean="0">
                <a:solidFill>
                  <a:srgbClr val="FF0000"/>
                </a:solidFill>
                <a:latin typeface="Times New Roman" panose="02020603050405020304" pitchFamily="18" charset="0"/>
                <a:cs typeface="Times New Roman" panose="02020603050405020304" pitchFamily="18" charset="0"/>
              </a:rPr>
              <a:t>Yemen İçmen Ve Giyiminde Ölçülü Ol </a:t>
            </a:r>
            <a:r>
              <a:rPr lang="tr-TR" sz="1600" dirty="0" smtClean="0">
                <a:solidFill>
                  <a:schemeClr val="tx1"/>
                </a:solidFill>
                <a:latin typeface="Times New Roman" panose="02020603050405020304" pitchFamily="18" charset="0"/>
                <a:cs typeface="Times New Roman" panose="02020603050405020304" pitchFamily="18" charset="0"/>
              </a:rPr>
              <a:t>(Az Olsun Helal Ve Temiz Olsun, Araf 31, Taha 81)</a:t>
            </a:r>
          </a:p>
          <a:p>
            <a:pPr marL="342900" indent="-342900">
              <a:buFont typeface="Arial" panose="020B0604020202020204" pitchFamily="34" charset="0"/>
              <a:buChar char="•"/>
            </a:pPr>
            <a:r>
              <a:rPr lang="tr-TR" sz="1600" b="1" dirty="0" smtClean="0">
                <a:solidFill>
                  <a:srgbClr val="FF0000"/>
                </a:solidFill>
                <a:latin typeface="Times New Roman" panose="02020603050405020304" pitchFamily="18" charset="0"/>
                <a:cs typeface="Times New Roman" panose="02020603050405020304" pitchFamily="18" charset="0"/>
              </a:rPr>
              <a:t>İnsanlar Hakkında Kötü Düşünme </a:t>
            </a:r>
            <a:r>
              <a:rPr lang="tr-TR" sz="1600" dirty="0" smtClean="0">
                <a:solidFill>
                  <a:schemeClr val="tx1"/>
                </a:solidFill>
                <a:latin typeface="Times New Roman" panose="02020603050405020304" pitchFamily="18" charset="0"/>
                <a:cs typeface="Times New Roman" panose="02020603050405020304" pitchFamily="18" charset="0"/>
              </a:rPr>
              <a:t>(</a:t>
            </a:r>
            <a:r>
              <a:rPr lang="tr-TR" sz="1600" dirty="0" err="1" smtClean="0">
                <a:solidFill>
                  <a:schemeClr val="tx1"/>
                </a:solidFill>
                <a:latin typeface="Times New Roman" panose="02020603050405020304" pitchFamily="18" charset="0"/>
                <a:cs typeface="Times New Roman" panose="02020603050405020304" pitchFamily="18" charset="0"/>
              </a:rPr>
              <a:t>Hucurat</a:t>
            </a:r>
            <a:r>
              <a:rPr lang="tr-TR" sz="1600" dirty="0" smtClean="0">
                <a:solidFill>
                  <a:schemeClr val="tx1"/>
                </a:solidFill>
                <a:latin typeface="Times New Roman" panose="02020603050405020304" pitchFamily="18" charset="0"/>
                <a:cs typeface="Times New Roman" panose="02020603050405020304" pitchFamily="18" charset="0"/>
              </a:rPr>
              <a:t> 6,12, Zanda Bulunma, İftira Atma (</a:t>
            </a:r>
            <a:r>
              <a:rPr lang="tr-TR" sz="1600" dirty="0" err="1" smtClean="0">
                <a:solidFill>
                  <a:schemeClr val="tx1"/>
                </a:solidFill>
                <a:latin typeface="Times New Roman" panose="02020603050405020304" pitchFamily="18" charset="0"/>
                <a:cs typeface="Times New Roman" panose="02020603050405020304" pitchFamily="18" charset="0"/>
              </a:rPr>
              <a:t>Ahzab</a:t>
            </a:r>
            <a:r>
              <a:rPr lang="tr-TR" sz="1600" dirty="0" smtClean="0">
                <a:solidFill>
                  <a:schemeClr val="tx1"/>
                </a:solidFill>
                <a:latin typeface="Times New Roman" panose="02020603050405020304" pitchFamily="18" charset="0"/>
                <a:cs typeface="Times New Roman" panose="02020603050405020304" pitchFamily="18" charset="0"/>
              </a:rPr>
              <a:t> 58, </a:t>
            </a:r>
            <a:r>
              <a:rPr lang="tr-TR" sz="1600" dirty="0" err="1" smtClean="0">
                <a:solidFill>
                  <a:schemeClr val="tx1"/>
                </a:solidFill>
                <a:latin typeface="Times New Roman" panose="02020603050405020304" pitchFamily="18" charset="0"/>
                <a:cs typeface="Times New Roman" panose="02020603050405020304" pitchFamily="18" charset="0"/>
              </a:rPr>
              <a:t>Müminun</a:t>
            </a:r>
            <a:r>
              <a:rPr lang="tr-TR" sz="1600" dirty="0" smtClean="0">
                <a:solidFill>
                  <a:schemeClr val="tx1"/>
                </a:solidFill>
                <a:latin typeface="Times New Roman" panose="02020603050405020304" pitchFamily="18" charset="0"/>
                <a:cs typeface="Times New Roman" panose="02020603050405020304" pitchFamily="18" charset="0"/>
              </a:rPr>
              <a:t> 96)</a:t>
            </a:r>
          </a:p>
          <a:p>
            <a:pPr marL="342900" indent="-342900">
              <a:buFont typeface="Arial" panose="020B0604020202020204" pitchFamily="34" charset="0"/>
              <a:buChar char="•"/>
            </a:pPr>
            <a:r>
              <a:rPr lang="tr-TR" sz="1600" b="1" dirty="0" smtClean="0">
                <a:solidFill>
                  <a:srgbClr val="FF0000"/>
                </a:solidFill>
                <a:latin typeface="Times New Roman" panose="02020603050405020304" pitchFamily="18" charset="0"/>
                <a:cs typeface="Times New Roman" panose="02020603050405020304" pitchFamily="18" charset="0"/>
              </a:rPr>
              <a:t>Yakından Uzağa Doğru İyilikte Bulun, Cennete Gir </a:t>
            </a:r>
            <a:r>
              <a:rPr lang="tr-TR" sz="1600" dirty="0" smtClean="0">
                <a:solidFill>
                  <a:schemeClr val="tx1"/>
                </a:solidFill>
                <a:latin typeface="Times New Roman" panose="02020603050405020304" pitchFamily="18" charset="0"/>
                <a:cs typeface="Times New Roman" panose="02020603050405020304" pitchFamily="18" charset="0"/>
              </a:rPr>
              <a:t>(Anne Babana, Akrabalarına, Yetim Ve Muhtaç Olanlara, Bakara 23,24,83, Nisa 1, </a:t>
            </a:r>
            <a:r>
              <a:rPr lang="tr-TR" sz="1600" dirty="0" err="1" smtClean="0">
                <a:solidFill>
                  <a:schemeClr val="tx1"/>
                </a:solidFill>
                <a:latin typeface="Times New Roman" panose="02020603050405020304" pitchFamily="18" charset="0"/>
                <a:cs typeface="Times New Roman" panose="02020603050405020304" pitchFamily="18" charset="0"/>
              </a:rPr>
              <a:t>Fussılet</a:t>
            </a:r>
            <a:r>
              <a:rPr lang="tr-TR" sz="1600" dirty="0" smtClean="0">
                <a:solidFill>
                  <a:schemeClr val="tx1"/>
                </a:solidFill>
                <a:latin typeface="Times New Roman" panose="02020603050405020304" pitchFamily="18" charset="0"/>
                <a:cs typeface="Times New Roman" panose="02020603050405020304" pitchFamily="18" charset="0"/>
              </a:rPr>
              <a:t> 34, Bakara 25/112, Ali İmran 104, </a:t>
            </a:r>
            <a:r>
              <a:rPr lang="tr-TR" sz="1600" dirty="0" err="1" smtClean="0">
                <a:solidFill>
                  <a:schemeClr val="tx1"/>
                </a:solidFill>
                <a:latin typeface="Times New Roman" panose="02020603050405020304" pitchFamily="18" charset="0"/>
                <a:cs typeface="Times New Roman" panose="02020603050405020304" pitchFamily="18" charset="0"/>
              </a:rPr>
              <a:t>İsra</a:t>
            </a:r>
            <a:r>
              <a:rPr lang="tr-TR" sz="1600" dirty="0" smtClean="0">
                <a:solidFill>
                  <a:schemeClr val="tx1"/>
                </a:solidFill>
                <a:latin typeface="Times New Roman" panose="02020603050405020304" pitchFamily="18" charset="0"/>
                <a:cs typeface="Times New Roman" panose="02020603050405020304" pitchFamily="18" charset="0"/>
              </a:rPr>
              <a:t> 7, İnsan 8)</a:t>
            </a:r>
          </a:p>
          <a:p>
            <a:pPr marL="342900" indent="-342900">
              <a:buFont typeface="Arial" panose="020B0604020202020204" pitchFamily="34" charset="0"/>
              <a:buChar char="•"/>
            </a:pPr>
            <a:r>
              <a:rPr lang="tr-TR" sz="1600" b="1" dirty="0" smtClean="0">
                <a:solidFill>
                  <a:srgbClr val="FF0000"/>
                </a:solidFill>
                <a:latin typeface="Times New Roman" panose="02020603050405020304" pitchFamily="18" charset="0"/>
                <a:cs typeface="Times New Roman" panose="02020603050405020304" pitchFamily="18" charset="0"/>
              </a:rPr>
              <a:t>Kötü Davranışları </a:t>
            </a:r>
            <a:r>
              <a:rPr lang="tr-TR" sz="1600" b="1" dirty="0" err="1" smtClean="0">
                <a:solidFill>
                  <a:srgbClr val="FF0000"/>
                </a:solidFill>
                <a:latin typeface="Times New Roman" panose="02020603050405020304" pitchFamily="18" charset="0"/>
                <a:cs typeface="Times New Roman" panose="02020603050405020304" pitchFamily="18" charset="0"/>
              </a:rPr>
              <a:t>Terket</a:t>
            </a:r>
            <a:r>
              <a:rPr lang="tr-TR" sz="1600" b="1" dirty="0" smtClean="0">
                <a:solidFill>
                  <a:srgbClr val="FF0000"/>
                </a:solidFill>
                <a:latin typeface="Times New Roman" panose="02020603050405020304" pitchFamily="18" charset="0"/>
                <a:cs typeface="Times New Roman" panose="02020603050405020304" pitchFamily="18" charset="0"/>
              </a:rPr>
              <a:t>, Hata Ve Kusurları </a:t>
            </a:r>
            <a:r>
              <a:rPr lang="tr-TR" sz="1600" b="1" dirty="0">
                <a:solidFill>
                  <a:srgbClr val="FF0000"/>
                </a:solidFill>
                <a:latin typeface="Times New Roman" panose="02020603050405020304" pitchFamily="18" charset="0"/>
                <a:cs typeface="Times New Roman" panose="02020603050405020304" pitchFamily="18" charset="0"/>
              </a:rPr>
              <a:t>Yüze </a:t>
            </a:r>
            <a:r>
              <a:rPr lang="tr-TR" sz="1600" b="1" dirty="0" smtClean="0">
                <a:solidFill>
                  <a:srgbClr val="FF0000"/>
                </a:solidFill>
                <a:latin typeface="Times New Roman" panose="02020603050405020304" pitchFamily="18" charset="0"/>
                <a:cs typeface="Times New Roman" panose="02020603050405020304" pitchFamily="18" charset="0"/>
              </a:rPr>
              <a:t>Vurma, Kötülüğe </a:t>
            </a:r>
            <a:r>
              <a:rPr lang="tr-TR" sz="1600" b="1" dirty="0">
                <a:solidFill>
                  <a:srgbClr val="FF0000"/>
                </a:solidFill>
                <a:latin typeface="Times New Roman" panose="02020603050405020304" pitchFamily="18" charset="0"/>
                <a:cs typeface="Times New Roman" panose="02020603050405020304" pitchFamily="18" charset="0"/>
              </a:rPr>
              <a:t>Karşı Da İyilik Yap </a:t>
            </a:r>
            <a:r>
              <a:rPr lang="tr-TR" sz="1600" dirty="0" smtClean="0">
                <a:solidFill>
                  <a:schemeClr val="tx1"/>
                </a:solidFill>
                <a:latin typeface="Times New Roman" panose="02020603050405020304" pitchFamily="18" charset="0"/>
                <a:cs typeface="Times New Roman" panose="02020603050405020304" pitchFamily="18" charset="0"/>
              </a:rPr>
              <a:t> (Zan, Gıybet, Dedikodu, Lakap, Kusur Araştırma,  )</a:t>
            </a:r>
          </a:p>
          <a:p>
            <a:pPr marL="342900" indent="-342900">
              <a:buFont typeface="Arial" panose="020B0604020202020204" pitchFamily="34" charset="0"/>
              <a:buChar char="•"/>
            </a:pPr>
            <a:r>
              <a:rPr lang="tr-TR" sz="1600" b="1" dirty="0" smtClean="0">
                <a:solidFill>
                  <a:srgbClr val="FF0000"/>
                </a:solidFill>
                <a:latin typeface="Times New Roman" panose="02020603050405020304" pitchFamily="18" charset="0"/>
                <a:cs typeface="Times New Roman" panose="02020603050405020304" pitchFamily="18" charset="0"/>
              </a:rPr>
              <a:t>İnsana Saygı Göster </a:t>
            </a:r>
            <a:r>
              <a:rPr lang="tr-TR" sz="1600" dirty="0" smtClean="0">
                <a:solidFill>
                  <a:schemeClr val="tx1"/>
                </a:solidFill>
                <a:latin typeface="Times New Roman" panose="02020603050405020304" pitchFamily="18" charset="0"/>
                <a:cs typeface="Times New Roman" panose="02020603050405020304" pitchFamily="18" charset="0"/>
              </a:rPr>
              <a:t>(Yahudi </a:t>
            </a:r>
            <a:r>
              <a:rPr lang="tr-TR" sz="1600" dirty="0" err="1" smtClean="0">
                <a:solidFill>
                  <a:schemeClr val="tx1"/>
                </a:solidFill>
                <a:latin typeface="Times New Roman" panose="02020603050405020304" pitchFamily="18" charset="0"/>
                <a:cs typeface="Times New Roman" panose="02020603050405020304" pitchFamily="18" charset="0"/>
              </a:rPr>
              <a:t>Cenezesi</a:t>
            </a:r>
            <a:r>
              <a:rPr lang="tr-TR" sz="1600" dirty="0" smtClean="0">
                <a:solidFill>
                  <a:schemeClr val="tx1"/>
                </a:solidFill>
                <a:latin typeface="Times New Roman" panose="02020603050405020304" pitchFamily="18" charset="0"/>
                <a:cs typeface="Times New Roman" panose="02020603050405020304" pitchFamily="18" charset="0"/>
              </a:rPr>
              <a:t> Geçerken Efendimizin Ayağa Kalması)</a:t>
            </a:r>
            <a:endParaRPr lang="tr-TR" sz="1600" dirty="0">
              <a:solidFill>
                <a:schemeClr val="tx1"/>
              </a:solidFill>
              <a:latin typeface="Times New Roman" panose="02020603050405020304" pitchFamily="18" charset="0"/>
              <a:cs typeface="Times New Roman" panose="02020603050405020304" pitchFamily="18" charset="0"/>
            </a:endParaRPr>
          </a:p>
        </p:txBody>
      </p:sp>
      <p:sp>
        <p:nvSpPr>
          <p:cNvPr id="4" name="10 Dikdörtgen"/>
          <p:cNvSpPr/>
          <p:nvPr/>
        </p:nvSpPr>
        <p:spPr>
          <a:xfrm>
            <a:off x="-3121" y="262389"/>
            <a:ext cx="9143999" cy="646331"/>
          </a:xfrm>
          <a:prstGeom prst="rect">
            <a:avLst/>
          </a:prstGeom>
        </p:spPr>
        <p:txBody>
          <a:bodyPr wrap="square">
            <a:spAutoFit/>
          </a:bodyPr>
          <a:lstStyle/>
          <a:p>
            <a:pPr algn="ctr"/>
            <a:r>
              <a:rPr lang="tr-TR" sz="3600" b="1" dirty="0" smtClean="0">
                <a:effectLst>
                  <a:outerShdw blurRad="38100" dist="38100" dir="2700000" algn="tl">
                    <a:srgbClr val="000000">
                      <a:alpha val="43137"/>
                    </a:srgbClr>
                  </a:outerShdw>
                </a:effectLst>
              </a:rPr>
              <a:t>ADAB-I MUAŞERET:BİRLİKTE YAŞAMA SANATI</a:t>
            </a:r>
            <a:endParaRPr lang="tr-TR"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73731925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1196752"/>
            <a:ext cx="9140878" cy="54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600" b="1" dirty="0" smtClean="0">
                <a:solidFill>
                  <a:srgbClr val="7030A0"/>
                </a:solidFill>
                <a:effectLst>
                  <a:outerShdw blurRad="38100" dist="38100" dir="2700000" algn="tl">
                    <a:srgbClr val="000000">
                      <a:alpha val="43137"/>
                    </a:srgbClr>
                  </a:outerShdw>
                </a:effectLst>
              </a:rPr>
              <a:t>SİZCE </a:t>
            </a:r>
          </a:p>
          <a:p>
            <a:pPr algn="ctr"/>
            <a:r>
              <a:rPr lang="tr-TR" sz="8800" b="1" dirty="0" smtClean="0">
                <a:solidFill>
                  <a:srgbClr val="FF0000"/>
                </a:solidFill>
                <a:effectLst>
                  <a:outerShdw blurRad="38100" dist="38100" dir="2700000" algn="tl">
                    <a:srgbClr val="000000">
                      <a:alpha val="43137"/>
                    </a:srgbClr>
                  </a:outerShdw>
                </a:effectLst>
              </a:rPr>
              <a:t>ADAB-I MUAŞERET </a:t>
            </a:r>
          </a:p>
          <a:p>
            <a:pPr algn="ctr"/>
            <a:r>
              <a:rPr lang="tr-TR" sz="16600" b="1" dirty="0" smtClean="0">
                <a:solidFill>
                  <a:srgbClr val="002060"/>
                </a:solidFill>
                <a:effectLst>
                  <a:outerShdw blurRad="38100" dist="38100" dir="2700000" algn="tl">
                    <a:srgbClr val="000000">
                      <a:alpha val="43137"/>
                    </a:srgbClr>
                  </a:outerShdw>
                </a:effectLst>
              </a:rPr>
              <a:t>NEDİR?</a:t>
            </a:r>
            <a:endParaRPr lang="tr-TR" sz="16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algn="just"/>
            <a:r>
              <a:rPr lang="tr-TR" sz="2000" dirty="0" smtClean="0">
                <a:solidFill>
                  <a:schemeClr val="tx1"/>
                </a:solidFill>
              </a:rPr>
              <a:t> </a:t>
            </a:r>
            <a:endParaRPr lang="tr-TR" sz="2000" b="1" dirty="0">
              <a:solidFill>
                <a:srgbClr val="FF0000"/>
              </a:solidFill>
            </a:endParaRPr>
          </a:p>
        </p:txBody>
      </p:sp>
      <p:sp>
        <p:nvSpPr>
          <p:cNvPr id="4" name="10 Dikdörtgen"/>
          <p:cNvSpPr/>
          <p:nvPr/>
        </p:nvSpPr>
        <p:spPr>
          <a:xfrm>
            <a:off x="-3121" y="33396"/>
            <a:ext cx="9143999" cy="1015663"/>
          </a:xfrm>
          <a:prstGeom prst="rect">
            <a:avLst/>
          </a:prstGeom>
        </p:spPr>
        <p:txBody>
          <a:bodyPr wrap="square">
            <a:spAutoFit/>
          </a:bodyPr>
          <a:lstStyle/>
          <a:p>
            <a:pPr algn="ctr"/>
            <a:r>
              <a:rPr lang="tr-TR" sz="6000" b="1" dirty="0" smtClean="0">
                <a:effectLst>
                  <a:outerShdw blurRad="38100" dist="38100" dir="2700000" algn="tl">
                    <a:srgbClr val="000000">
                      <a:alpha val="43137"/>
                    </a:srgbClr>
                  </a:outerShdw>
                </a:effectLst>
              </a:rPr>
              <a:t>ADAB-I MUAŞERET</a:t>
            </a:r>
            <a:endParaRPr lang="tr-TR"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1408419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4 Dikdörtgen"/>
          <p:cNvSpPr/>
          <p:nvPr/>
        </p:nvSpPr>
        <p:spPr>
          <a:xfrm>
            <a:off x="0" y="0"/>
            <a:ext cx="9144000" cy="1124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b="1" dirty="0" smtClean="0">
                <a:solidFill>
                  <a:schemeClr val="tx1"/>
                </a:solidFill>
                <a:effectLst>
                  <a:outerShdw blurRad="38100" dist="38100" dir="2700000" algn="tl">
                    <a:srgbClr val="000000">
                      <a:alpha val="43137"/>
                    </a:srgbClr>
                  </a:outerShdw>
                </a:effectLst>
              </a:rPr>
              <a:t>ALLAH İNSANA DEĞER VERDİ</a:t>
            </a:r>
            <a:endParaRPr lang="tr-TR" sz="5400" b="1" dirty="0">
              <a:solidFill>
                <a:schemeClr val="tx1"/>
              </a:solidFill>
              <a:effectLst>
                <a:outerShdw blurRad="38100" dist="38100" dir="2700000" algn="tl">
                  <a:srgbClr val="000000">
                    <a:alpha val="43137"/>
                  </a:srgbClr>
                </a:outerShdw>
              </a:effectLst>
            </a:endParaRPr>
          </a:p>
        </p:txBody>
      </p:sp>
      <p:sp>
        <p:nvSpPr>
          <p:cNvPr id="5" name="4 Dikdörtgen"/>
          <p:cNvSpPr/>
          <p:nvPr/>
        </p:nvSpPr>
        <p:spPr>
          <a:xfrm>
            <a:off x="0" y="1124744"/>
            <a:ext cx="9144000" cy="5733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itchFamily="2" charset="2"/>
              <a:buChar char="q"/>
            </a:pPr>
            <a:r>
              <a:rPr lang="tr-TR" sz="2000" b="1" dirty="0" smtClean="0">
                <a:solidFill>
                  <a:srgbClr val="002060"/>
                </a:solidFill>
              </a:rPr>
              <a:t>Allah’ın En Güzel Şekilde Yarattığı,  </a:t>
            </a:r>
            <a:r>
              <a:rPr lang="ar-SA" sz="2000" dirty="0" smtClean="0">
                <a:solidFill>
                  <a:schemeClr val="tx1"/>
                </a:solidFill>
                <a:latin typeface="HASENAT4" pitchFamily="2" charset="-78"/>
                <a:cs typeface="HASENAT4" pitchFamily="2" charset="-78"/>
              </a:rPr>
              <a:t>لَقَدْ خَلَقْنَا الْاِنْسَانَ فٖى اَحْسَنِ تَقْوٖيمٍ</a:t>
            </a:r>
            <a:r>
              <a:rPr lang="tr-TR" sz="1400" dirty="0" smtClean="0">
                <a:solidFill>
                  <a:schemeClr val="tx1"/>
                </a:solidFill>
              </a:rPr>
              <a:t>(</a:t>
            </a:r>
            <a:r>
              <a:rPr lang="tr-TR" sz="1400" dirty="0" err="1" smtClean="0">
                <a:solidFill>
                  <a:schemeClr val="tx1"/>
                </a:solidFill>
              </a:rPr>
              <a:t>Tîn</a:t>
            </a:r>
            <a:r>
              <a:rPr lang="tr-TR" sz="1400" dirty="0" smtClean="0">
                <a:solidFill>
                  <a:schemeClr val="tx1"/>
                </a:solidFill>
              </a:rPr>
              <a:t> 4.)</a:t>
            </a:r>
            <a:endParaRPr lang="tr-TR" sz="2000" b="1" dirty="0" smtClean="0">
              <a:solidFill>
                <a:srgbClr val="00B0F0"/>
              </a:solidFill>
            </a:endParaRPr>
          </a:p>
          <a:p>
            <a:pPr marL="457200" indent="-457200" algn="just">
              <a:buFont typeface="Wingdings" pitchFamily="2" charset="2"/>
              <a:buChar char="q"/>
            </a:pPr>
            <a:r>
              <a:rPr lang="tr-TR" sz="2000" b="1" dirty="0" smtClean="0">
                <a:solidFill>
                  <a:srgbClr val="002060"/>
                </a:solidFill>
              </a:rPr>
              <a:t>Tertemiz Rızıklar Verdiği, </a:t>
            </a:r>
            <a:r>
              <a:rPr lang="ar-SA" sz="2000" dirty="0" smtClean="0">
                <a:solidFill>
                  <a:schemeClr val="tx1"/>
                </a:solidFill>
                <a:latin typeface="HASENAT4" pitchFamily="2" charset="-78"/>
                <a:cs typeface="HASENAT4" pitchFamily="2" charset="-78"/>
              </a:rPr>
              <a:t>وَرَزَقَكُمْ مِنَ الطَّيِّبَاتِ</a:t>
            </a:r>
            <a:r>
              <a:rPr lang="tr-TR" sz="1100" dirty="0" smtClean="0">
                <a:solidFill>
                  <a:schemeClr val="tx1"/>
                </a:solidFill>
              </a:rPr>
              <a:t>(</a:t>
            </a:r>
            <a:r>
              <a:rPr lang="tr-TR" sz="1100" dirty="0" err="1" smtClean="0">
                <a:solidFill>
                  <a:schemeClr val="tx1"/>
                </a:solidFill>
              </a:rPr>
              <a:t>Mü'min</a:t>
            </a:r>
            <a:r>
              <a:rPr lang="tr-TR" sz="1100" dirty="0" smtClean="0">
                <a:solidFill>
                  <a:schemeClr val="tx1"/>
                </a:solidFill>
              </a:rPr>
              <a:t> 64.)</a:t>
            </a:r>
            <a:endParaRPr lang="tr-TR" sz="2000" dirty="0" smtClean="0">
              <a:solidFill>
                <a:srgbClr val="002060"/>
              </a:solidFill>
            </a:endParaRPr>
          </a:p>
          <a:p>
            <a:pPr marL="457200" indent="-457200" algn="just">
              <a:buFont typeface="Wingdings" pitchFamily="2" charset="2"/>
              <a:buChar char="q"/>
            </a:pPr>
            <a:r>
              <a:rPr lang="tr-TR" sz="2000" b="1" dirty="0" smtClean="0">
                <a:solidFill>
                  <a:schemeClr val="tx1"/>
                </a:solidFill>
              </a:rPr>
              <a:t>Ruhundan Üfleyerek Şereflendirdiği, </a:t>
            </a:r>
            <a:r>
              <a:rPr lang="ar-SA" sz="2000" dirty="0" smtClean="0">
                <a:solidFill>
                  <a:schemeClr val="tx1"/>
                </a:solidFill>
                <a:latin typeface="HASENAT4" pitchFamily="2" charset="-78"/>
                <a:cs typeface="HASENAT4" pitchFamily="2" charset="-78"/>
              </a:rPr>
              <a:t>ثُمَّ سَوّٰیهُ وَنَفَخَ فٖيهِ مِنْ رُوحِهٖ </a:t>
            </a:r>
            <a:r>
              <a:rPr lang="tr-TR" sz="1400" dirty="0" smtClean="0">
                <a:solidFill>
                  <a:schemeClr val="tx1"/>
                </a:solidFill>
              </a:rPr>
              <a:t>(Secde 9) </a:t>
            </a:r>
          </a:p>
          <a:p>
            <a:pPr marL="457200" indent="-457200" algn="just">
              <a:buFont typeface="Wingdings" pitchFamily="2" charset="2"/>
              <a:buChar char="q"/>
            </a:pPr>
            <a:r>
              <a:rPr lang="tr-TR" sz="2000" b="1" dirty="0" smtClean="0">
                <a:solidFill>
                  <a:srgbClr val="C00000"/>
                </a:solidFill>
              </a:rPr>
              <a:t>Allah’ın Muhatap Aldığı Ve Yeryüzünde Halifesi Kabul Ettiği </a:t>
            </a:r>
            <a:r>
              <a:rPr lang="tr-TR" sz="1200" dirty="0" smtClean="0">
                <a:solidFill>
                  <a:schemeClr val="tx1"/>
                </a:solidFill>
              </a:rPr>
              <a:t>(</a:t>
            </a:r>
            <a:r>
              <a:rPr lang="ar-AE" sz="1200" dirty="0">
                <a:solidFill>
                  <a:schemeClr val="tx1"/>
                </a:solidFill>
              </a:rPr>
              <a:t>وَاِذْ قَالَ رَبُّكَ لِلْمَلٰٓئِكَةِ اِنّ۪ي جَاعِلٌ فِي الْاَرْضِ خَل۪يفَةًۜ  </a:t>
            </a:r>
            <a:r>
              <a:rPr lang="tr-TR" sz="1200" dirty="0" smtClean="0">
                <a:solidFill>
                  <a:schemeClr val="tx1"/>
                </a:solidFill>
              </a:rPr>
              <a:t> Bakara 30, </a:t>
            </a:r>
            <a:r>
              <a:rPr lang="ar-AE" sz="1200" dirty="0">
                <a:solidFill>
                  <a:schemeClr val="tx1"/>
                </a:solidFill>
              </a:rPr>
              <a:t>هُوَ الَّذ۪ي جَعَلَكُمْ خَلَٓائِفَ فِي الْاَرْضِۜ </a:t>
            </a:r>
            <a:r>
              <a:rPr lang="tr-TR" sz="1200" dirty="0" smtClean="0">
                <a:solidFill>
                  <a:schemeClr val="tx1"/>
                </a:solidFill>
              </a:rPr>
              <a:t> </a:t>
            </a:r>
            <a:r>
              <a:rPr lang="tr-TR" sz="1200" dirty="0" err="1" smtClean="0">
                <a:solidFill>
                  <a:schemeClr val="tx1"/>
                </a:solidFill>
              </a:rPr>
              <a:t>Fatır</a:t>
            </a:r>
            <a:r>
              <a:rPr lang="tr-TR" sz="1200" dirty="0" smtClean="0">
                <a:solidFill>
                  <a:schemeClr val="tx1"/>
                </a:solidFill>
              </a:rPr>
              <a:t> 39)</a:t>
            </a:r>
            <a:endParaRPr lang="tr-TR" sz="2000" dirty="0" smtClean="0">
              <a:solidFill>
                <a:schemeClr val="tx1"/>
              </a:solidFill>
            </a:endParaRPr>
          </a:p>
          <a:p>
            <a:pPr marL="457200" indent="-457200" algn="just">
              <a:buFont typeface="Wingdings" pitchFamily="2" charset="2"/>
              <a:buChar char="q"/>
            </a:pPr>
            <a:r>
              <a:rPr lang="tr-TR" sz="2000" b="1" dirty="0" smtClean="0">
                <a:solidFill>
                  <a:srgbClr val="00B0F0"/>
                </a:solidFill>
              </a:rPr>
              <a:t>Yaratılmışlara Üstün Kıldığı Ve Şan Şeref Sahibi Yaptığı, </a:t>
            </a:r>
            <a:r>
              <a:rPr lang="ar-SA" sz="2000" dirty="0" smtClean="0">
                <a:solidFill>
                  <a:schemeClr val="tx1"/>
                </a:solidFill>
                <a:latin typeface="HASENAT4" pitchFamily="2" charset="-78"/>
                <a:cs typeface="HASENAT4" pitchFamily="2" charset="-78"/>
              </a:rPr>
              <a:t>وَلَقَدْ كَرَّمْنَا بَنٖى اٰدَمَ </a:t>
            </a:r>
            <a:r>
              <a:rPr lang="tr-TR" sz="2000" dirty="0" smtClean="0">
                <a:solidFill>
                  <a:schemeClr val="tx1"/>
                </a:solidFill>
                <a:latin typeface="HASENAT4" pitchFamily="2" charset="-78"/>
                <a:cs typeface="HASENAT4" pitchFamily="2" charset="-78"/>
              </a:rPr>
              <a:t>…</a:t>
            </a:r>
            <a:r>
              <a:rPr lang="ar-SA" sz="2000" dirty="0" smtClean="0">
                <a:solidFill>
                  <a:schemeClr val="tx1"/>
                </a:solidFill>
                <a:latin typeface="HASENAT4" pitchFamily="2" charset="-78"/>
                <a:cs typeface="HASENAT4" pitchFamily="2" charset="-78"/>
              </a:rPr>
              <a:t>وَفَضَّلْنَاهُمْ عَلٰى كَثٖيرٍ مِمَّنْ خَلَقْنَا تَفْضٖيلًا</a:t>
            </a:r>
            <a:r>
              <a:rPr lang="tr-TR" sz="1200" dirty="0" smtClean="0">
                <a:solidFill>
                  <a:schemeClr val="tx1"/>
                </a:solidFill>
              </a:rPr>
              <a:t>(</a:t>
            </a:r>
            <a:r>
              <a:rPr lang="tr-TR" sz="1200" dirty="0" err="1" smtClean="0">
                <a:solidFill>
                  <a:schemeClr val="tx1"/>
                </a:solidFill>
              </a:rPr>
              <a:t>İsrâ</a:t>
            </a:r>
            <a:r>
              <a:rPr lang="tr-TR" sz="1200" dirty="0" smtClean="0">
                <a:solidFill>
                  <a:schemeClr val="tx1"/>
                </a:solidFill>
              </a:rPr>
              <a:t> 70.)</a:t>
            </a:r>
            <a:endParaRPr lang="tr-TR" sz="2000" dirty="0" smtClean="0">
              <a:solidFill>
                <a:srgbClr val="00B0F0"/>
              </a:solidFill>
            </a:endParaRPr>
          </a:p>
          <a:p>
            <a:pPr marL="457200" indent="-457200" algn="just">
              <a:buFont typeface="Wingdings" pitchFamily="2" charset="2"/>
              <a:buChar char="q"/>
            </a:pPr>
            <a:r>
              <a:rPr lang="tr-TR" sz="2000" b="1" dirty="0" smtClean="0">
                <a:solidFill>
                  <a:srgbClr val="7030A0"/>
                </a:solidFill>
              </a:rPr>
              <a:t>Yaratılan Her Şeyi İstifadesine Sunduğu, </a:t>
            </a:r>
            <a:r>
              <a:rPr lang="ar-SA" sz="2000" dirty="0" smtClean="0">
                <a:solidFill>
                  <a:schemeClr val="tx1"/>
                </a:solidFill>
                <a:latin typeface="HASENAT4" pitchFamily="2" charset="-78"/>
                <a:cs typeface="HASENAT4" pitchFamily="2" charset="-78"/>
              </a:rPr>
              <a:t>اَلَمْ تَرَوْا اَنَّ اللّٰهَ سَخَّرَ لَكُمْ مَا فِى السَّمٰوَاتِ وَمَا فِى الْاَرْضِ </a:t>
            </a:r>
            <a:r>
              <a:rPr lang="tr-TR" sz="1400" dirty="0" smtClean="0">
                <a:solidFill>
                  <a:schemeClr val="tx1"/>
                </a:solidFill>
              </a:rPr>
              <a:t>(Lokman 20.)</a:t>
            </a:r>
            <a:endParaRPr lang="tr-TR" sz="2000" dirty="0" smtClean="0">
              <a:solidFill>
                <a:srgbClr val="7030A0"/>
              </a:solidFill>
            </a:endParaRPr>
          </a:p>
          <a:p>
            <a:pPr marL="457200" indent="-457200" algn="just">
              <a:buFont typeface="Wingdings" pitchFamily="2" charset="2"/>
              <a:buChar char="q"/>
            </a:pPr>
            <a:r>
              <a:rPr lang="tr-TR" sz="2000" b="1" dirty="0" smtClean="0">
                <a:solidFill>
                  <a:schemeClr val="tx1"/>
                </a:solidFill>
              </a:rPr>
              <a:t>Akıl, İrade Ve Özgürlük Verdiği, </a:t>
            </a:r>
            <a:r>
              <a:rPr lang="tr-TR" sz="1200" b="1" dirty="0" smtClean="0">
                <a:solidFill>
                  <a:schemeClr val="tx1"/>
                </a:solidFill>
              </a:rPr>
              <a:t> </a:t>
            </a:r>
            <a:r>
              <a:rPr lang="ar-SA" sz="2000" dirty="0" smtClean="0">
                <a:solidFill>
                  <a:schemeClr val="tx1"/>
                </a:solidFill>
                <a:latin typeface="HASENAT4" pitchFamily="2" charset="-78"/>
                <a:cs typeface="HASENAT4" pitchFamily="2" charset="-78"/>
              </a:rPr>
              <a:t>وَمَا يَذَّكَّرُ اِلَّا اُولُوا الْاَلْبَابِ</a:t>
            </a:r>
            <a:r>
              <a:rPr lang="tr-TR" sz="1200" dirty="0" smtClean="0">
                <a:solidFill>
                  <a:schemeClr val="tx1"/>
                </a:solidFill>
              </a:rPr>
              <a:t>(Bakara 269.) </a:t>
            </a:r>
            <a:endParaRPr lang="tr-TR" sz="2000" dirty="0" smtClean="0">
              <a:solidFill>
                <a:schemeClr val="tx1"/>
              </a:solidFill>
            </a:endParaRPr>
          </a:p>
          <a:p>
            <a:pPr marL="457200" indent="-457200" algn="just">
              <a:buFont typeface="Wingdings" pitchFamily="2" charset="2"/>
              <a:buChar char="q"/>
            </a:pPr>
            <a:r>
              <a:rPr lang="tr-TR" sz="2000" b="1" dirty="0" smtClean="0">
                <a:solidFill>
                  <a:srgbClr val="C00000"/>
                </a:solidFill>
              </a:rPr>
              <a:t>Peygamberler Ve Kitaplar Göndermek Suretiyle Doğru Yolu Gösterdiği, </a:t>
            </a:r>
            <a:r>
              <a:rPr lang="tr-TR" sz="1200" dirty="0" smtClean="0">
                <a:solidFill>
                  <a:schemeClr val="tx1"/>
                </a:solidFill>
              </a:rPr>
              <a:t> </a:t>
            </a:r>
            <a:r>
              <a:rPr lang="ar-SA" sz="2000" dirty="0" smtClean="0">
                <a:solidFill>
                  <a:schemeClr val="tx1"/>
                </a:solidFill>
                <a:latin typeface="HASENAT4" pitchFamily="2" charset="-78"/>
                <a:cs typeface="HASENAT4" pitchFamily="2" charset="-78"/>
              </a:rPr>
              <a:t>فَاٰمِنُوا بِاللّٰهِ وَرَسُولِهِ</a:t>
            </a:r>
            <a:r>
              <a:rPr lang="tr-TR" sz="1200" dirty="0" smtClean="0">
                <a:solidFill>
                  <a:schemeClr val="tx1"/>
                </a:solidFill>
              </a:rPr>
              <a:t>(</a:t>
            </a:r>
            <a:r>
              <a:rPr lang="tr-TR" sz="1200" dirty="0" err="1" smtClean="0">
                <a:solidFill>
                  <a:schemeClr val="tx1"/>
                </a:solidFill>
              </a:rPr>
              <a:t>A'raf</a:t>
            </a:r>
            <a:r>
              <a:rPr lang="tr-TR" sz="1200" dirty="0" smtClean="0">
                <a:solidFill>
                  <a:schemeClr val="tx1"/>
                </a:solidFill>
              </a:rPr>
              <a:t> 158.) </a:t>
            </a:r>
            <a:endParaRPr lang="tr-TR" sz="2000" dirty="0" smtClean="0">
              <a:solidFill>
                <a:srgbClr val="C00000"/>
              </a:solidFill>
            </a:endParaRPr>
          </a:p>
          <a:p>
            <a:pPr marL="457200" indent="-457200" algn="just">
              <a:buFont typeface="Wingdings" pitchFamily="2" charset="2"/>
              <a:buChar char="q"/>
            </a:pPr>
            <a:r>
              <a:rPr lang="tr-TR" sz="2000" b="1" dirty="0" smtClean="0">
                <a:solidFill>
                  <a:schemeClr val="accent6">
                    <a:lumMod val="50000"/>
                  </a:schemeClr>
                </a:solidFill>
              </a:rPr>
              <a:t>İradeli Ve Bilinçli Olarak İman Ve İbadet Etmesini İstediği, </a:t>
            </a:r>
            <a:r>
              <a:rPr lang="ar-SA" sz="2000" dirty="0" smtClean="0">
                <a:solidFill>
                  <a:schemeClr val="tx1"/>
                </a:solidFill>
                <a:latin typeface="HASENAT4" pitchFamily="2" charset="-78"/>
                <a:cs typeface="HASENAT4" pitchFamily="2" charset="-78"/>
              </a:rPr>
              <a:t>وَمَا خَلَقْتُ الْجِنَّ وَالْاِنْسَ اِلَّا لِيَعْبُدُونِ</a:t>
            </a:r>
            <a:r>
              <a:rPr lang="tr-TR" sz="1200" dirty="0" smtClean="0">
                <a:solidFill>
                  <a:schemeClr val="tx1"/>
                </a:solidFill>
              </a:rPr>
              <a:t>(</a:t>
            </a:r>
            <a:r>
              <a:rPr lang="tr-TR" sz="1200" dirty="0" err="1" smtClean="0">
                <a:solidFill>
                  <a:schemeClr val="tx1"/>
                </a:solidFill>
              </a:rPr>
              <a:t>Zâriyât</a:t>
            </a:r>
            <a:r>
              <a:rPr lang="tr-TR" sz="1200" dirty="0" smtClean="0">
                <a:solidFill>
                  <a:schemeClr val="tx1"/>
                </a:solidFill>
              </a:rPr>
              <a:t> 6.)</a:t>
            </a:r>
            <a:endParaRPr lang="tr-TR" sz="2000" dirty="0" smtClean="0">
              <a:solidFill>
                <a:srgbClr val="00B0F0"/>
              </a:solidFill>
            </a:endParaRPr>
          </a:p>
          <a:p>
            <a:pPr marL="457200" indent="-457200" algn="just">
              <a:buFont typeface="Wingdings" pitchFamily="2" charset="2"/>
              <a:buChar char="q"/>
            </a:pPr>
            <a:r>
              <a:rPr lang="tr-TR" sz="2000" b="1" dirty="0" smtClean="0">
                <a:solidFill>
                  <a:srgbClr val="00B050"/>
                </a:solidFill>
              </a:rPr>
              <a:t>İyilik Yapanları Mükâfatlandırıp </a:t>
            </a:r>
            <a:r>
              <a:rPr lang="tr-TR" sz="2000" b="1" dirty="0" smtClean="0">
                <a:solidFill>
                  <a:srgbClr val="7030A0"/>
                </a:solidFill>
              </a:rPr>
              <a:t>Kötülük Yapanları Cezalandıracağı </a:t>
            </a:r>
            <a:r>
              <a:rPr lang="tr-TR" sz="2000" b="1" dirty="0" smtClean="0">
                <a:solidFill>
                  <a:srgbClr val="00B050"/>
                </a:solidFill>
              </a:rPr>
              <a:t>Ve </a:t>
            </a:r>
            <a:r>
              <a:rPr lang="tr-TR" sz="2000" b="1" dirty="0" smtClean="0">
                <a:solidFill>
                  <a:srgbClr val="FF0000"/>
                </a:solidFill>
              </a:rPr>
              <a:t>Sorumlu Kıldığı Varlıktır</a:t>
            </a:r>
            <a:r>
              <a:rPr lang="tr-TR" sz="2000" b="1" dirty="0" smtClean="0">
                <a:solidFill>
                  <a:srgbClr val="002060"/>
                </a:solidFill>
              </a:rPr>
              <a:t> </a:t>
            </a:r>
            <a:r>
              <a:rPr lang="ar-SA" sz="2000" dirty="0" smtClean="0">
                <a:solidFill>
                  <a:schemeClr val="tx1"/>
                </a:solidFill>
                <a:latin typeface="HASENAT4" pitchFamily="2" charset="-78"/>
                <a:cs typeface="HASENAT4" pitchFamily="2" charset="-78"/>
              </a:rPr>
              <a:t>وَمَنْ يَعْمَلْ مِثْقَالَ ذَرَّةٍ شَرًّا يَرَهُ ﴿٨﴾ فَمَنْ يَعْمَلْ مِثْقَالَ ذَرَّةٍ خَيْرًا يَرَهُ ﴿٧﴾</a:t>
            </a:r>
            <a:r>
              <a:rPr lang="tr-TR" sz="2000" dirty="0" smtClean="0">
                <a:solidFill>
                  <a:schemeClr val="tx1"/>
                </a:solidFill>
              </a:rPr>
              <a:t>(</a:t>
            </a:r>
            <a:r>
              <a:rPr lang="tr-TR" sz="2000" dirty="0" err="1" smtClean="0">
                <a:solidFill>
                  <a:schemeClr val="tx1"/>
                </a:solidFill>
              </a:rPr>
              <a:t>Zilzâl</a:t>
            </a:r>
            <a:r>
              <a:rPr lang="tr-TR" sz="2000" dirty="0" smtClean="0">
                <a:solidFill>
                  <a:schemeClr val="tx1"/>
                </a:solidFill>
              </a:rPr>
              <a:t> 7-8)</a:t>
            </a:r>
          </a:p>
          <a:p>
            <a:pPr marL="457200" lvl="0" indent="-457200" algn="just">
              <a:buFont typeface="Wingdings" pitchFamily="2" charset="2"/>
              <a:buChar char="q"/>
            </a:pPr>
            <a:r>
              <a:rPr lang="tr-TR" b="1" u="sng" dirty="0" smtClean="0">
                <a:solidFill>
                  <a:srgbClr val="002060"/>
                </a:solidFill>
              </a:rPr>
              <a:t>Allah’ın tertemiz fıtrat üzere yarattığı ve Şah damarından daha yakın olduğunu bildirdiği varlıktır.</a:t>
            </a:r>
            <a:endParaRPr lang="tr-TR" dirty="0" smtClean="0">
              <a:solidFill>
                <a:srgbClr val="002060"/>
              </a:solidFill>
            </a:endParaRPr>
          </a:p>
        </p:txBody>
      </p:sp>
    </p:spTree>
    <p:extLst>
      <p:ext uri="{BB962C8B-B14F-4D97-AF65-F5344CB8AC3E}">
        <p14:creationId xmlns:p14="http://schemas.microsoft.com/office/powerpoint/2010/main" val="27747893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4000" b="1" dirty="0" smtClean="0">
                <a:solidFill>
                  <a:schemeClr val="tx1"/>
                </a:solidFill>
                <a:effectLst>
                  <a:outerShdw blurRad="38100" dist="38100" dir="2700000" algn="tl">
                    <a:srgbClr val="000000">
                      <a:alpha val="43137"/>
                    </a:srgbClr>
                  </a:outerShdw>
                </a:effectLst>
              </a:rPr>
              <a:t>HER ŞEYİN BİR EDEBİ VE ADABI VARDIR</a:t>
            </a:r>
            <a:endParaRPr lang="tr-TR" sz="4000" dirty="0">
              <a:solidFill>
                <a:schemeClr val="tx1"/>
              </a:solidFill>
              <a:effectLst>
                <a:outerShdw blurRad="38100" dist="38100" dir="2700000" algn="tl">
                  <a:srgbClr val="000000">
                    <a:alpha val="43137"/>
                  </a:srgbClr>
                </a:outerShdw>
              </a:effectLst>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 y="1052736"/>
            <a:ext cx="9144000" cy="5832648"/>
          </a:xfrm>
          <a:prstGeom prst="rect">
            <a:avLst/>
          </a:prstGeom>
        </p:spPr>
      </p:pic>
    </p:spTree>
    <p:extLst>
      <p:ext uri="{BB962C8B-B14F-4D97-AF65-F5344CB8AC3E}">
        <p14:creationId xmlns:p14="http://schemas.microsoft.com/office/powerpoint/2010/main" val="398690830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95389"/>
            <a:ext cx="9144001" cy="5762611"/>
          </a:xfrm>
          <a:prstGeom prst="rect">
            <a:avLst/>
          </a:prstGeom>
          <a:noFill/>
          <a:extLst>
            <a:ext uri="{909E8E84-426E-40DD-AFC4-6F175D3DCCD1}">
              <a14:hiddenFill xmlns:a14="http://schemas.microsoft.com/office/drawing/2010/main">
                <a:solidFill>
                  <a:srgbClr val="FFFFFF"/>
                </a:solidFill>
              </a14:hiddenFill>
            </a:ext>
          </a:extLst>
        </p:spPr>
      </p:pic>
      <p:sp>
        <p:nvSpPr>
          <p:cNvPr id="5"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4000" b="1" dirty="0" smtClean="0">
                <a:solidFill>
                  <a:schemeClr val="tx1"/>
                </a:solidFill>
                <a:effectLst>
                  <a:outerShdw blurRad="38100" dist="38100" dir="2700000" algn="tl">
                    <a:srgbClr val="000000">
                      <a:alpha val="43137"/>
                    </a:srgbClr>
                  </a:outerShdw>
                </a:effectLst>
              </a:rPr>
              <a:t>KURALLAR </a:t>
            </a:r>
          </a:p>
          <a:p>
            <a:pPr lvl="0"/>
            <a:r>
              <a:rPr lang="tr-TR" sz="4000" b="1" dirty="0" smtClean="0">
                <a:solidFill>
                  <a:schemeClr val="tx1"/>
                </a:solidFill>
                <a:effectLst>
                  <a:outerShdw blurRad="38100" dist="38100" dir="2700000" algn="tl">
                    <a:srgbClr val="000000">
                      <a:alpha val="43137"/>
                    </a:srgbClr>
                  </a:outerShdw>
                </a:effectLst>
              </a:rPr>
              <a:t>UÇURUMA GİTMEKTEN BİZİ KURTARIR</a:t>
            </a:r>
            <a:endParaRPr lang="tr-TR" sz="40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7090115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5 Dikdörtgen"/>
          <p:cNvSpPr/>
          <p:nvPr/>
        </p:nvSpPr>
        <p:spPr>
          <a:xfrm>
            <a:off x="3661945" y="1340768"/>
            <a:ext cx="5482055" cy="5508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600" dirty="0" smtClean="0">
                <a:solidFill>
                  <a:schemeClr val="tx1"/>
                </a:solidFill>
                <a:latin typeface="HASENAT" panose="01000600020000020003" pitchFamily="2" charset="-78"/>
                <a:cs typeface="HASENAT" panose="01000600020000020003" pitchFamily="2" charset="-78"/>
              </a:rPr>
              <a:t>اَل</a:t>
            </a:r>
            <a:r>
              <a:rPr lang="ar-SA" sz="3600" dirty="0">
                <a:solidFill>
                  <a:schemeClr val="tx1"/>
                </a:solidFill>
                <a:latin typeface="HASENAT" panose="01000600020000020003" pitchFamily="2" charset="-78"/>
                <a:cs typeface="HASENAT" panose="01000600020000020003" pitchFamily="2" charset="-78"/>
              </a:rPr>
              <a:t>ْ</a:t>
            </a:r>
            <a:r>
              <a:rPr lang="ar-SA" sz="3600" dirty="0" smtClean="0">
                <a:solidFill>
                  <a:schemeClr val="tx1"/>
                </a:solidFill>
                <a:latin typeface="HASENAT" panose="01000600020000020003" pitchFamily="2" charset="-78"/>
                <a:cs typeface="HASENAT" panose="01000600020000020003" pitchFamily="2" charset="-78"/>
              </a:rPr>
              <a:t>مسلِمُ </a:t>
            </a:r>
            <a:r>
              <a:rPr lang="ar-SA" sz="3600" dirty="0">
                <a:solidFill>
                  <a:schemeClr val="tx1"/>
                </a:solidFill>
                <a:latin typeface="HASENAT" panose="01000600020000020003" pitchFamily="2" charset="-78"/>
                <a:cs typeface="HASENAT" panose="01000600020000020003" pitchFamily="2" charset="-78"/>
              </a:rPr>
              <a:t>مَنْ سَلِمَ الْمُسْلِمُونَ </a:t>
            </a:r>
            <a:r>
              <a:rPr lang="ar-SA" sz="3600" dirty="0" smtClean="0">
                <a:solidFill>
                  <a:schemeClr val="tx1"/>
                </a:solidFill>
                <a:latin typeface="HASENAT" panose="01000600020000020003" pitchFamily="2" charset="-78"/>
                <a:cs typeface="HASENAT" panose="01000600020000020003" pitchFamily="2" charset="-78"/>
              </a:rPr>
              <a:t>مِنْ </a:t>
            </a:r>
            <a:r>
              <a:rPr lang="ar-SA" sz="3600" dirty="0">
                <a:solidFill>
                  <a:schemeClr val="tx1"/>
                </a:solidFill>
                <a:latin typeface="HASENAT" panose="01000600020000020003" pitchFamily="2" charset="-78"/>
                <a:cs typeface="HASENAT" panose="01000600020000020003" pitchFamily="2" charset="-78"/>
              </a:rPr>
              <a:t>لِسَانِهِ وَيَدِهِ، وَالْمُؤْمِنُ مَنْ أمِنَهُ الناسُ </a:t>
            </a:r>
            <a:r>
              <a:rPr lang="ar-SA" sz="3600" dirty="0" smtClean="0">
                <a:solidFill>
                  <a:schemeClr val="tx1"/>
                </a:solidFill>
                <a:latin typeface="HASENAT" panose="01000600020000020003" pitchFamily="2" charset="-78"/>
                <a:cs typeface="HASENAT" panose="01000600020000020003" pitchFamily="2" charset="-78"/>
              </a:rPr>
              <a:t>عَل</a:t>
            </a:r>
            <a:r>
              <a:rPr lang="ar-SA" sz="3600" dirty="0">
                <a:solidFill>
                  <a:schemeClr val="tx1"/>
                </a:solidFill>
                <a:latin typeface="HASENAT" panose="01000600020000020003" pitchFamily="2" charset="-78"/>
                <a:cs typeface="HASENAT" panose="01000600020000020003" pitchFamily="2" charset="-78"/>
              </a:rPr>
              <a:t>َ</a:t>
            </a:r>
            <a:r>
              <a:rPr lang="ar-SA" sz="3600" dirty="0" smtClean="0">
                <a:solidFill>
                  <a:schemeClr val="tx1"/>
                </a:solidFill>
                <a:latin typeface="HASENAT" panose="01000600020000020003" pitchFamily="2" charset="-78"/>
                <a:cs typeface="HASENAT" panose="01000600020000020003" pitchFamily="2" charset="-78"/>
              </a:rPr>
              <a:t>ى دِمَائِهِم</a:t>
            </a:r>
            <a:r>
              <a:rPr lang="ar-SA" sz="3600" dirty="0">
                <a:solidFill>
                  <a:schemeClr val="tx1"/>
                </a:solidFill>
                <a:latin typeface="HASENAT" panose="01000600020000020003" pitchFamily="2" charset="-78"/>
                <a:cs typeface="HASENAT" panose="01000600020000020003" pitchFamily="2" charset="-78"/>
              </a:rPr>
              <a:t>ْ</a:t>
            </a:r>
            <a:r>
              <a:rPr lang="ar-SA" sz="3600" dirty="0" smtClean="0">
                <a:solidFill>
                  <a:schemeClr val="tx1"/>
                </a:solidFill>
                <a:latin typeface="HASENAT" panose="01000600020000020003" pitchFamily="2" charset="-78"/>
                <a:cs typeface="HASENAT" panose="01000600020000020003" pitchFamily="2" charset="-78"/>
              </a:rPr>
              <a:t> وَأ</a:t>
            </a:r>
            <a:r>
              <a:rPr lang="ar-SA" sz="3600" dirty="0">
                <a:solidFill>
                  <a:schemeClr val="tx1"/>
                </a:solidFill>
                <a:latin typeface="HASENAT" panose="01000600020000020003" pitchFamily="2" charset="-78"/>
                <a:cs typeface="HASENAT" panose="01000600020000020003" pitchFamily="2" charset="-78"/>
              </a:rPr>
              <a:t>َ</a:t>
            </a:r>
            <a:r>
              <a:rPr lang="ar-SA" sz="3600" dirty="0" smtClean="0">
                <a:solidFill>
                  <a:schemeClr val="tx1"/>
                </a:solidFill>
                <a:latin typeface="HASENAT" panose="01000600020000020003" pitchFamily="2" charset="-78"/>
                <a:cs typeface="HASENAT" panose="01000600020000020003" pitchFamily="2" charset="-78"/>
              </a:rPr>
              <a:t>مْوَالِهِمْ</a:t>
            </a:r>
            <a:endParaRPr lang="tr-TR" sz="3600" dirty="0">
              <a:solidFill>
                <a:schemeClr val="tx1"/>
              </a:solidFill>
              <a:latin typeface="HASENAT" panose="01000600020000020003" pitchFamily="2" charset="-78"/>
              <a:cs typeface="HASENAT" panose="01000600020000020003" pitchFamily="2" charset="-78"/>
            </a:endParaRPr>
          </a:p>
          <a:p>
            <a:pPr algn="ctr"/>
            <a:r>
              <a:rPr lang="tr-TR" sz="2800" b="1" dirty="0">
                <a:solidFill>
                  <a:schemeClr val="tx1"/>
                </a:solidFill>
                <a:latin typeface="Times New Roman" panose="02020603050405020304" pitchFamily="18" charset="0"/>
                <a:cs typeface="Times New Roman" panose="02020603050405020304" pitchFamily="18" charset="0"/>
              </a:rPr>
              <a:t>“</a:t>
            </a:r>
            <a:r>
              <a:rPr lang="tr-TR" sz="2800" b="1" dirty="0">
                <a:solidFill>
                  <a:srgbClr val="FF0000"/>
                </a:solidFill>
                <a:latin typeface="Times New Roman" panose="02020603050405020304" pitchFamily="18" charset="0"/>
                <a:cs typeface="Times New Roman" panose="02020603050405020304" pitchFamily="18" charset="0"/>
              </a:rPr>
              <a:t>Müslüman, diğer </a:t>
            </a:r>
            <a:r>
              <a:rPr lang="tr-TR" sz="2800" b="1" dirty="0" smtClean="0">
                <a:solidFill>
                  <a:srgbClr val="FF0000"/>
                </a:solidFill>
                <a:latin typeface="Times New Roman" panose="02020603050405020304" pitchFamily="18" charset="0"/>
                <a:cs typeface="Times New Roman" panose="02020603050405020304" pitchFamily="18" charset="0"/>
              </a:rPr>
              <a:t>Müslümanların </a:t>
            </a:r>
          </a:p>
          <a:p>
            <a:pPr algn="ctr"/>
            <a:r>
              <a:rPr lang="tr-TR" sz="4400" b="1" dirty="0" smtClean="0">
                <a:solidFill>
                  <a:srgbClr val="FF0000"/>
                </a:solidFill>
                <a:latin typeface="Times New Roman" panose="02020603050405020304" pitchFamily="18" charset="0"/>
                <a:cs typeface="Times New Roman" panose="02020603050405020304" pitchFamily="18" charset="0"/>
              </a:rPr>
              <a:t>elinden </a:t>
            </a:r>
            <a:r>
              <a:rPr lang="tr-TR" sz="4400" b="1" dirty="0">
                <a:solidFill>
                  <a:srgbClr val="FF0000"/>
                </a:solidFill>
                <a:latin typeface="Times New Roman" panose="02020603050405020304" pitchFamily="18" charset="0"/>
                <a:cs typeface="Times New Roman" panose="02020603050405020304" pitchFamily="18" charset="0"/>
              </a:rPr>
              <a:t>ve dilinden </a:t>
            </a:r>
            <a:endParaRPr lang="tr-TR" sz="4400" b="1" dirty="0" smtClean="0">
              <a:solidFill>
                <a:srgbClr val="FF0000"/>
              </a:solidFill>
              <a:latin typeface="Times New Roman" panose="02020603050405020304" pitchFamily="18" charset="0"/>
              <a:cs typeface="Times New Roman" panose="02020603050405020304" pitchFamily="18" charset="0"/>
            </a:endParaRPr>
          </a:p>
          <a:p>
            <a:pPr algn="ctr"/>
            <a:r>
              <a:rPr lang="tr-TR" sz="2800" b="1" dirty="0" smtClean="0">
                <a:solidFill>
                  <a:srgbClr val="FF0000"/>
                </a:solidFill>
                <a:latin typeface="Times New Roman" panose="02020603050405020304" pitchFamily="18" charset="0"/>
                <a:cs typeface="Times New Roman" panose="02020603050405020304" pitchFamily="18" charset="0"/>
              </a:rPr>
              <a:t>zarar </a:t>
            </a:r>
            <a:r>
              <a:rPr lang="tr-TR" sz="2800" b="1" dirty="0">
                <a:solidFill>
                  <a:srgbClr val="FF0000"/>
                </a:solidFill>
                <a:latin typeface="Times New Roman" panose="02020603050405020304" pitchFamily="18" charset="0"/>
                <a:cs typeface="Times New Roman" panose="02020603050405020304" pitchFamily="18" charset="0"/>
              </a:rPr>
              <a:t>görmediği kimsedir. </a:t>
            </a:r>
            <a:endParaRPr lang="tr-TR" sz="2800" b="1" dirty="0" smtClean="0">
              <a:solidFill>
                <a:srgbClr val="FF0000"/>
              </a:solidFill>
              <a:latin typeface="Times New Roman" panose="02020603050405020304" pitchFamily="18" charset="0"/>
              <a:cs typeface="Times New Roman" panose="02020603050405020304" pitchFamily="18" charset="0"/>
            </a:endParaRPr>
          </a:p>
          <a:p>
            <a:pPr algn="ctr"/>
            <a:r>
              <a:rPr lang="tr-TR" sz="3200" b="1" dirty="0" err="1" smtClean="0">
                <a:solidFill>
                  <a:srgbClr val="7030A0"/>
                </a:solidFill>
                <a:latin typeface="Times New Roman" panose="02020603050405020304" pitchFamily="18" charset="0"/>
                <a:cs typeface="Times New Roman" panose="02020603050405020304" pitchFamily="18" charset="0"/>
              </a:rPr>
              <a:t>Mü'min</a:t>
            </a:r>
            <a:r>
              <a:rPr lang="tr-TR" sz="3200" b="1" dirty="0" smtClean="0">
                <a:solidFill>
                  <a:srgbClr val="7030A0"/>
                </a:solidFill>
                <a:latin typeface="Times New Roman" panose="02020603050405020304" pitchFamily="18" charset="0"/>
                <a:cs typeface="Times New Roman" panose="02020603050405020304" pitchFamily="18" charset="0"/>
              </a:rPr>
              <a:t> </a:t>
            </a:r>
            <a:r>
              <a:rPr lang="tr-TR" sz="3200" b="1" dirty="0">
                <a:solidFill>
                  <a:srgbClr val="7030A0"/>
                </a:solidFill>
                <a:latin typeface="Times New Roman" panose="02020603050405020304" pitchFamily="18" charset="0"/>
                <a:cs typeface="Times New Roman" panose="02020603050405020304" pitchFamily="18" charset="0"/>
              </a:rPr>
              <a:t>de, </a:t>
            </a:r>
            <a:r>
              <a:rPr lang="tr-TR" sz="3200" b="1" dirty="0" smtClean="0">
                <a:solidFill>
                  <a:srgbClr val="7030A0"/>
                </a:solidFill>
                <a:latin typeface="Times New Roman" panose="02020603050405020304" pitchFamily="18" charset="0"/>
                <a:cs typeface="Times New Roman" panose="02020603050405020304" pitchFamily="18" charset="0"/>
              </a:rPr>
              <a:t>halkın</a:t>
            </a:r>
            <a:r>
              <a:rPr lang="tr-TR" sz="3200" b="1" dirty="0">
                <a:solidFill>
                  <a:srgbClr val="7030A0"/>
                </a:solidFill>
                <a:latin typeface="Times New Roman" panose="02020603050405020304" pitchFamily="18" charset="0"/>
                <a:cs typeface="Times New Roman" panose="02020603050405020304" pitchFamily="18" charset="0"/>
              </a:rPr>
              <a:t>, </a:t>
            </a:r>
            <a:endParaRPr lang="tr-TR" sz="3200" b="1" dirty="0" smtClean="0">
              <a:solidFill>
                <a:srgbClr val="7030A0"/>
              </a:solidFill>
              <a:latin typeface="Times New Roman" panose="02020603050405020304" pitchFamily="18" charset="0"/>
              <a:cs typeface="Times New Roman" panose="02020603050405020304" pitchFamily="18" charset="0"/>
            </a:endParaRPr>
          </a:p>
          <a:p>
            <a:pPr algn="ctr"/>
            <a:r>
              <a:rPr lang="tr-TR" sz="4400" b="1" dirty="0" smtClean="0">
                <a:solidFill>
                  <a:srgbClr val="7030A0"/>
                </a:solidFill>
                <a:latin typeface="Times New Roman" panose="02020603050405020304" pitchFamily="18" charset="0"/>
                <a:cs typeface="Times New Roman" panose="02020603050405020304" pitchFamily="18" charset="0"/>
              </a:rPr>
              <a:t>can </a:t>
            </a:r>
            <a:r>
              <a:rPr lang="tr-TR" sz="4400" b="1" dirty="0">
                <a:solidFill>
                  <a:srgbClr val="7030A0"/>
                </a:solidFill>
                <a:latin typeface="Times New Roman" panose="02020603050405020304" pitchFamily="18" charset="0"/>
                <a:cs typeface="Times New Roman" panose="02020603050405020304" pitchFamily="18" charset="0"/>
              </a:rPr>
              <a:t>ve mallarını </a:t>
            </a:r>
            <a:endParaRPr lang="tr-TR" sz="4400" b="1" dirty="0" smtClean="0">
              <a:solidFill>
                <a:srgbClr val="7030A0"/>
              </a:solidFill>
              <a:latin typeface="Times New Roman" panose="02020603050405020304" pitchFamily="18" charset="0"/>
              <a:cs typeface="Times New Roman" panose="02020603050405020304" pitchFamily="18" charset="0"/>
            </a:endParaRPr>
          </a:p>
          <a:p>
            <a:pPr algn="ctr"/>
            <a:r>
              <a:rPr lang="tr-TR" sz="3600" b="1" dirty="0" smtClean="0">
                <a:solidFill>
                  <a:srgbClr val="7030A0"/>
                </a:solidFill>
                <a:latin typeface="Times New Roman" panose="02020603050405020304" pitchFamily="18" charset="0"/>
                <a:cs typeface="Times New Roman" panose="02020603050405020304" pitchFamily="18" charset="0"/>
              </a:rPr>
              <a:t>kendisine </a:t>
            </a:r>
            <a:r>
              <a:rPr lang="tr-TR" sz="3600" b="1" dirty="0">
                <a:solidFill>
                  <a:srgbClr val="7030A0"/>
                </a:solidFill>
                <a:latin typeface="Times New Roman" panose="02020603050405020304" pitchFamily="18" charset="0"/>
                <a:cs typeface="Times New Roman" panose="02020603050405020304" pitchFamily="18" charset="0"/>
              </a:rPr>
              <a:t>karşı emniyette bildikleri kimsedir</a:t>
            </a:r>
            <a:r>
              <a:rPr lang="tr-TR" sz="3600" b="1" dirty="0">
                <a:solidFill>
                  <a:schemeClr val="tx1"/>
                </a:solidFill>
                <a:latin typeface="Times New Roman" panose="02020603050405020304" pitchFamily="18" charset="0"/>
                <a:cs typeface="Times New Roman" panose="02020603050405020304" pitchFamily="18" charset="0"/>
              </a:rPr>
              <a:t>.” </a:t>
            </a:r>
            <a:endParaRPr lang="tr-TR" sz="3600" b="1" dirty="0" smtClean="0">
              <a:solidFill>
                <a:schemeClr val="tx1"/>
              </a:solidFill>
              <a:latin typeface="Times New Roman" panose="02020603050405020304" pitchFamily="18" charset="0"/>
              <a:cs typeface="Times New Roman" panose="02020603050405020304" pitchFamily="18" charset="0"/>
            </a:endParaRPr>
          </a:p>
          <a:p>
            <a:pPr algn="ctr"/>
            <a:r>
              <a:rPr lang="tr-TR" sz="1200" dirty="0" smtClean="0">
                <a:solidFill>
                  <a:schemeClr val="tx1"/>
                </a:solidFill>
                <a:latin typeface="Times New Roman" panose="02020603050405020304" pitchFamily="18" charset="0"/>
                <a:cs typeface="Times New Roman" panose="02020603050405020304" pitchFamily="18" charset="0"/>
              </a:rPr>
              <a:t>(</a:t>
            </a:r>
            <a:r>
              <a:rPr lang="tr-TR" sz="1200" dirty="0" err="1">
                <a:solidFill>
                  <a:schemeClr val="tx1"/>
                </a:solidFill>
                <a:latin typeface="Times New Roman" panose="02020603050405020304" pitchFamily="18" charset="0"/>
                <a:cs typeface="Times New Roman" panose="02020603050405020304" pitchFamily="18" charset="0"/>
              </a:rPr>
              <a:t>Tirmizî</a:t>
            </a:r>
            <a:r>
              <a:rPr lang="tr-TR" sz="1200" dirty="0">
                <a:solidFill>
                  <a:schemeClr val="tx1"/>
                </a:solidFill>
                <a:latin typeface="Times New Roman" panose="02020603050405020304" pitchFamily="18" charset="0"/>
                <a:cs typeface="Times New Roman" panose="02020603050405020304" pitchFamily="18" charset="0"/>
              </a:rPr>
              <a:t>, İman 12; </a:t>
            </a:r>
            <a:r>
              <a:rPr lang="tr-TR" sz="1200" dirty="0" err="1">
                <a:solidFill>
                  <a:schemeClr val="tx1"/>
                </a:solidFill>
                <a:latin typeface="Times New Roman" panose="02020603050405020304" pitchFamily="18" charset="0"/>
                <a:cs typeface="Times New Roman" panose="02020603050405020304" pitchFamily="18" charset="0"/>
              </a:rPr>
              <a:t>Nesâî</a:t>
            </a:r>
            <a:r>
              <a:rPr lang="tr-TR" sz="1200" dirty="0">
                <a:solidFill>
                  <a:schemeClr val="tx1"/>
                </a:solidFill>
                <a:latin typeface="Times New Roman" panose="02020603050405020304" pitchFamily="18" charset="0"/>
                <a:cs typeface="Times New Roman" panose="02020603050405020304" pitchFamily="18" charset="0"/>
              </a:rPr>
              <a:t>, İman 8</a:t>
            </a:r>
            <a:r>
              <a:rPr lang="tr-TR" sz="1200" dirty="0" smtClean="0">
                <a:solidFill>
                  <a:schemeClr val="tx1"/>
                </a:solidFill>
                <a:latin typeface="Times New Roman" panose="02020603050405020304" pitchFamily="18" charset="0"/>
                <a:cs typeface="Times New Roman" panose="02020603050405020304" pitchFamily="18" charset="0"/>
              </a:rPr>
              <a:t>)</a:t>
            </a:r>
            <a:endParaRPr lang="tr-TR" sz="1200" dirty="0">
              <a:solidFill>
                <a:schemeClr val="tx1"/>
              </a:solidFill>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09775"/>
            <a:ext cx="3661945" cy="2439117"/>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6" y="2420888"/>
            <a:ext cx="3693191" cy="2309923"/>
          </a:xfrm>
          <a:prstGeom prst="rect">
            <a:avLst/>
          </a:prstGeom>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384"/>
            <a:ext cx="3661945" cy="2448272"/>
          </a:xfrm>
          <a:prstGeom prst="rect">
            <a:avLst/>
          </a:prstGeom>
        </p:spPr>
      </p:pic>
      <p:sp>
        <p:nvSpPr>
          <p:cNvPr id="4" name="Dikdörtgen 3"/>
          <p:cNvSpPr/>
          <p:nvPr/>
        </p:nvSpPr>
        <p:spPr>
          <a:xfrm>
            <a:off x="3661945" y="0"/>
            <a:ext cx="5482055" cy="1340768"/>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lvl="0" algn="ctr"/>
            <a:r>
              <a:rPr lang="tr-TR" sz="4400" b="1" dirty="0" smtClean="0">
                <a:solidFill>
                  <a:schemeClr val="tx1"/>
                </a:solidFill>
              </a:rPr>
              <a:t>MÜSLÜMAN GÜVENİLEN KİMSEDİR</a:t>
            </a:r>
            <a:endParaRPr lang="tr-TR" sz="4400" dirty="0">
              <a:solidFill>
                <a:schemeClr val="tx1"/>
              </a:solidFill>
            </a:endParaRPr>
          </a:p>
        </p:txBody>
      </p:sp>
    </p:spTree>
    <p:extLst>
      <p:ext uri="{BB962C8B-B14F-4D97-AF65-F5344CB8AC3E}">
        <p14:creationId xmlns:p14="http://schemas.microsoft.com/office/powerpoint/2010/main" val="16826258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ELAM VERMEK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19994"/>
          </a:xfrm>
          <a:prstGeom prst="rect">
            <a:avLst/>
          </a:prstGeom>
          <a:noFill/>
          <a:extLst>
            <a:ext uri="{909E8E84-426E-40DD-AFC4-6F175D3DCCD1}">
              <a14:hiddenFill xmlns:a14="http://schemas.microsoft.com/office/drawing/2010/main">
                <a:solidFill>
                  <a:srgbClr val="FFFFFF"/>
                </a:solidFill>
              </a14:hiddenFill>
            </a:ext>
          </a:extLst>
        </p:spPr>
      </p:pic>
      <p:sp>
        <p:nvSpPr>
          <p:cNvPr id="5"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5400" b="1" dirty="0" smtClean="0">
                <a:solidFill>
                  <a:schemeClr val="tx1"/>
                </a:solidFill>
                <a:effectLst>
                  <a:outerShdw blurRad="38100" dist="38100" dir="2700000" algn="tl">
                    <a:srgbClr val="000000">
                      <a:alpha val="43137"/>
                    </a:srgbClr>
                  </a:outerShdw>
                </a:effectLst>
              </a:rPr>
              <a:t>ÖNCE SELAM SONRA KELAM</a:t>
            </a:r>
            <a:endParaRPr lang="tr-TR" sz="5400" dirty="0">
              <a:solidFill>
                <a:schemeClr val="tx1"/>
              </a:solidFill>
              <a:effectLst>
                <a:outerShdw blurRad="38100" dist="38100" dir="2700000" algn="tl">
                  <a:srgbClr val="000000">
                    <a:alpha val="43137"/>
                  </a:srgbClr>
                </a:outerShdw>
              </a:effectLst>
            </a:endParaRPr>
          </a:p>
        </p:txBody>
      </p:sp>
      <p:sp>
        <p:nvSpPr>
          <p:cNvPr id="6" name="5 Dikdörtgen"/>
          <p:cNvSpPr/>
          <p:nvPr/>
        </p:nvSpPr>
        <p:spPr>
          <a:xfrm>
            <a:off x="107504" y="1196752"/>
            <a:ext cx="3024336" cy="5544616"/>
          </a:xfrm>
          <a:prstGeom prst="rect">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indent="-285750">
              <a:buFont typeface="Arial" panose="020B0604020202020204" pitchFamily="34" charset="0"/>
              <a:buChar char="•"/>
            </a:pPr>
            <a:r>
              <a:rPr lang="tr-TR" sz="3600" dirty="0" smtClean="0">
                <a:solidFill>
                  <a:schemeClr val="tx1"/>
                </a:solidFill>
              </a:rPr>
              <a:t>SEVGİ</a:t>
            </a:r>
          </a:p>
          <a:p>
            <a:pPr marL="285750" lvl="1" indent="-285750">
              <a:buFont typeface="Arial" panose="020B0604020202020204" pitchFamily="34" charset="0"/>
              <a:buChar char="•"/>
            </a:pPr>
            <a:r>
              <a:rPr lang="tr-TR" sz="3600" dirty="0" smtClean="0">
                <a:solidFill>
                  <a:schemeClr val="tx1"/>
                </a:solidFill>
              </a:rPr>
              <a:t>SAYGI</a:t>
            </a:r>
          </a:p>
          <a:p>
            <a:pPr marL="285750" lvl="1" indent="-285750">
              <a:buFont typeface="Arial" panose="020B0604020202020204" pitchFamily="34" charset="0"/>
              <a:buChar char="•"/>
            </a:pPr>
            <a:r>
              <a:rPr lang="tr-TR" sz="3600" dirty="0" smtClean="0">
                <a:solidFill>
                  <a:schemeClr val="tx1"/>
                </a:solidFill>
              </a:rPr>
              <a:t>DOĞRULUK</a:t>
            </a:r>
          </a:p>
          <a:p>
            <a:pPr marL="285750" lvl="1" indent="-285750">
              <a:buFont typeface="Arial" panose="020B0604020202020204" pitchFamily="34" charset="0"/>
              <a:buChar char="•"/>
            </a:pPr>
            <a:r>
              <a:rPr lang="tr-TR" sz="3600" dirty="0" smtClean="0">
                <a:solidFill>
                  <a:schemeClr val="tx1"/>
                </a:solidFill>
              </a:rPr>
              <a:t>SABIR</a:t>
            </a:r>
          </a:p>
          <a:p>
            <a:pPr marL="285750" lvl="1" indent="-285750">
              <a:buFont typeface="Arial" panose="020B0604020202020204" pitchFamily="34" charset="0"/>
              <a:buChar char="•"/>
            </a:pPr>
            <a:r>
              <a:rPr lang="tr-TR" sz="3600" dirty="0" smtClean="0">
                <a:solidFill>
                  <a:schemeClr val="tx1"/>
                </a:solidFill>
              </a:rPr>
              <a:t>İYİLİK</a:t>
            </a:r>
          </a:p>
          <a:p>
            <a:pPr marL="285750" lvl="1" indent="-285750">
              <a:buFont typeface="Arial" panose="020B0604020202020204" pitchFamily="34" charset="0"/>
              <a:buChar char="•"/>
            </a:pPr>
            <a:r>
              <a:rPr lang="tr-TR" sz="3600" dirty="0" smtClean="0">
                <a:solidFill>
                  <a:schemeClr val="tx1"/>
                </a:solidFill>
              </a:rPr>
              <a:t>MERHAMET</a:t>
            </a:r>
            <a:endParaRPr lang="tr-TR" sz="8800" dirty="0">
              <a:solidFill>
                <a:schemeClr val="tx1"/>
              </a:solidFill>
            </a:endParaRPr>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454" y="0"/>
            <a:ext cx="6934546" cy="6842085"/>
          </a:xfrm>
          <a:prstGeom prst="rect">
            <a:avLst/>
          </a:prstGeom>
        </p:spPr>
      </p:pic>
    </p:spTree>
    <p:extLst>
      <p:ext uri="{BB962C8B-B14F-4D97-AF65-F5344CB8AC3E}">
        <p14:creationId xmlns:p14="http://schemas.microsoft.com/office/powerpoint/2010/main" val="29919809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6" name="Picture 8" descr="İ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675" y="1093244"/>
            <a:ext cx="6198661" cy="5764755"/>
          </a:xfrm>
          <a:prstGeom prst="rect">
            <a:avLst/>
          </a:prstGeom>
          <a:noFill/>
          <a:extLst>
            <a:ext uri="{909E8E84-426E-40DD-AFC4-6F175D3DCCD1}">
              <a14:hiddenFill xmlns:a14="http://schemas.microsoft.com/office/drawing/2010/main">
                <a:solidFill>
                  <a:srgbClr val="FFFFFF"/>
                </a:solidFill>
              </a14:hiddenFill>
            </a:ext>
          </a:extLst>
        </p:spPr>
      </p:pic>
      <p:sp>
        <p:nvSpPr>
          <p:cNvPr id="5"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9600" b="1" dirty="0" smtClean="0">
                <a:solidFill>
                  <a:schemeClr val="tx1"/>
                </a:solidFill>
                <a:effectLst>
                  <a:outerShdw blurRad="38100" dist="38100" dir="2700000" algn="tl">
                    <a:srgbClr val="000000">
                      <a:alpha val="43137"/>
                    </a:srgbClr>
                  </a:outerShdw>
                </a:effectLst>
              </a:rPr>
              <a:t>GÜZEL SÖZ SÖYLE</a:t>
            </a:r>
            <a:endParaRPr lang="tr-TR" sz="9600" dirty="0">
              <a:solidFill>
                <a:schemeClr val="tx1"/>
              </a:solidFill>
              <a:effectLst>
                <a:outerShdw blurRad="38100" dist="38100" dir="2700000" algn="tl">
                  <a:srgbClr val="000000">
                    <a:alpha val="43137"/>
                  </a:srgbClr>
                </a:outerShdw>
              </a:effectLst>
            </a:endParaRPr>
          </a:p>
        </p:txBody>
      </p:sp>
      <p:pic>
        <p:nvPicPr>
          <p:cNvPr id="17414" name="Picture 6" descr="konuşmak ile ilgili görsel sonucu"/>
          <p:cNvPicPr>
            <a:picLocks noChangeAspect="1" noChangeArrowheads="1"/>
          </p:cNvPicPr>
          <p:nvPr/>
        </p:nvPicPr>
        <p:blipFill rotWithShape="1">
          <a:blip r:embed="rId4">
            <a:extLst>
              <a:ext uri="{28A0092B-C50C-407E-A947-70E740481C1C}">
                <a14:useLocalDpi xmlns:a14="http://schemas.microsoft.com/office/drawing/2010/main" val="0"/>
              </a:ext>
            </a:extLst>
          </a:blip>
          <a:srcRect l="20214" r="25311"/>
          <a:stretch/>
        </p:blipFill>
        <p:spPr bwMode="auto">
          <a:xfrm>
            <a:off x="34127" y="1183218"/>
            <a:ext cx="2961621" cy="1953108"/>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konuşmak ile ilgili görsel sonuc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92" y="3136327"/>
            <a:ext cx="2869212" cy="1678587"/>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konuşmak ile ilgili görsel sonuc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2" y="4651588"/>
            <a:ext cx="3093100" cy="2206412"/>
          </a:xfrm>
          <a:prstGeom prst="rect">
            <a:avLst/>
          </a:prstGeom>
          <a:noFill/>
          <a:extLst>
            <a:ext uri="{909E8E84-426E-40DD-AFC4-6F175D3DCCD1}">
              <a14:hiddenFill xmlns:a14="http://schemas.microsoft.com/office/drawing/2010/main">
                <a:solidFill>
                  <a:srgbClr val="FFFFFF"/>
                </a:solidFill>
              </a14:hiddenFill>
            </a:ext>
          </a:extLst>
        </p:spPr>
      </p:pic>
      <p:sp>
        <p:nvSpPr>
          <p:cNvPr id="6" name="5 Dikdörtgen"/>
          <p:cNvSpPr/>
          <p:nvPr/>
        </p:nvSpPr>
        <p:spPr>
          <a:xfrm>
            <a:off x="107504" y="4581128"/>
            <a:ext cx="8784976" cy="216024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tr-TR" sz="2800" b="1" dirty="0">
                <a:solidFill>
                  <a:srgbClr val="FF0000"/>
                </a:solidFill>
                <a:latin typeface="Times New Roman" panose="02020603050405020304" pitchFamily="18" charset="0"/>
                <a:cs typeface="Times New Roman" panose="02020603050405020304" pitchFamily="18" charset="0"/>
              </a:rPr>
              <a:t>Güzel Söz Söyle, </a:t>
            </a:r>
            <a:endParaRPr lang="tr-TR" sz="2800" b="1" dirty="0" smtClean="0">
              <a:solidFill>
                <a:srgbClr val="FF00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2800" b="1" dirty="0" smtClean="0">
                <a:solidFill>
                  <a:srgbClr val="FF0000"/>
                </a:solidFill>
                <a:latin typeface="Times New Roman" panose="02020603050405020304" pitchFamily="18" charset="0"/>
                <a:cs typeface="Times New Roman" panose="02020603050405020304" pitchFamily="18" charset="0"/>
              </a:rPr>
              <a:t>Sesine </a:t>
            </a:r>
            <a:r>
              <a:rPr lang="tr-TR" sz="2800" b="1" dirty="0">
                <a:solidFill>
                  <a:srgbClr val="FF0000"/>
                </a:solidFill>
                <a:latin typeface="Times New Roman" panose="02020603050405020304" pitchFamily="18" charset="0"/>
                <a:cs typeface="Times New Roman" panose="02020603050405020304" pitchFamily="18" charset="0"/>
              </a:rPr>
              <a:t>Ve Sözüne Hakim Ol</a:t>
            </a:r>
            <a:r>
              <a:rPr lang="tr-TR" sz="2800" dirty="0">
                <a:solidFill>
                  <a:schemeClr val="tx1"/>
                </a:solidFill>
                <a:latin typeface="Times New Roman" panose="02020603050405020304" pitchFamily="18" charset="0"/>
                <a:cs typeface="Times New Roman" panose="02020603050405020304" pitchFamily="18" charset="0"/>
              </a:rPr>
              <a:t> </a:t>
            </a:r>
            <a:r>
              <a:rPr lang="tr-TR" dirty="0">
                <a:solidFill>
                  <a:schemeClr val="tx1"/>
                </a:solidFill>
                <a:latin typeface="Times New Roman" panose="02020603050405020304" pitchFamily="18" charset="0"/>
                <a:cs typeface="Times New Roman" panose="02020603050405020304" pitchFamily="18" charset="0"/>
              </a:rPr>
              <a:t>(Nisa 86, Nur 27, Lokman 19, Bakara 263) </a:t>
            </a:r>
            <a:endParaRPr lang="tr-TR" dirty="0" smtClean="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2800" dirty="0" smtClean="0">
                <a:solidFill>
                  <a:schemeClr val="tx1"/>
                </a:solidFill>
                <a:latin typeface="Times New Roman" panose="02020603050405020304" pitchFamily="18" charset="0"/>
                <a:cs typeface="Times New Roman" panose="02020603050405020304" pitchFamily="18" charset="0"/>
              </a:rPr>
              <a:t>Kötü </a:t>
            </a:r>
            <a:r>
              <a:rPr lang="tr-TR" sz="2800" dirty="0">
                <a:solidFill>
                  <a:schemeClr val="tx1"/>
                </a:solidFill>
                <a:latin typeface="Times New Roman" panose="02020603050405020304" pitchFamily="18" charset="0"/>
                <a:cs typeface="Times New Roman" panose="02020603050405020304" pitchFamily="18" charset="0"/>
              </a:rPr>
              <a:t>Söz </a:t>
            </a:r>
            <a:r>
              <a:rPr lang="tr-TR" sz="2800" dirty="0" smtClean="0">
                <a:solidFill>
                  <a:schemeClr val="tx1"/>
                </a:solidFill>
                <a:latin typeface="Times New Roman" panose="02020603050405020304" pitchFamily="18" charset="0"/>
                <a:cs typeface="Times New Roman" panose="02020603050405020304" pitchFamily="18" charset="0"/>
              </a:rPr>
              <a:t>Söyleme</a:t>
            </a:r>
          </a:p>
          <a:p>
            <a:pPr marL="342900" indent="-342900">
              <a:buFont typeface="Arial" panose="020B0604020202020204" pitchFamily="34" charset="0"/>
              <a:buChar char="•"/>
            </a:pPr>
            <a:r>
              <a:rPr lang="tr-TR" sz="2800" dirty="0" smtClean="0">
                <a:solidFill>
                  <a:schemeClr val="tx1"/>
                </a:solidFill>
                <a:latin typeface="Times New Roman" panose="02020603050405020304" pitchFamily="18" charset="0"/>
                <a:cs typeface="Times New Roman" panose="02020603050405020304" pitchFamily="18" charset="0"/>
              </a:rPr>
              <a:t>Eşekten farkımız olsun</a:t>
            </a:r>
            <a:endParaRPr lang="tr-TR"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127659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İ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0" y="1124744"/>
            <a:ext cx="5743698" cy="5743698"/>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ŞEFKAT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70" y="1124744"/>
            <a:ext cx="9163570" cy="5726402"/>
          </a:xfrm>
          <a:prstGeom prst="rect">
            <a:avLst/>
          </a:prstGeom>
          <a:noFill/>
          <a:extLst>
            <a:ext uri="{909E8E84-426E-40DD-AFC4-6F175D3DCCD1}">
              <a14:hiddenFill xmlns:a14="http://schemas.microsoft.com/office/drawing/2010/main">
                <a:solidFill>
                  <a:srgbClr val="FFFFFF"/>
                </a:solidFill>
              </a14:hiddenFill>
            </a:ext>
          </a:extLst>
        </p:spPr>
      </p:pic>
      <p:sp>
        <p:nvSpPr>
          <p:cNvPr id="5"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7200" b="1" dirty="0" smtClean="0">
                <a:solidFill>
                  <a:schemeClr val="tx1"/>
                </a:solidFill>
                <a:effectLst>
                  <a:outerShdw blurRad="38100" dist="38100" dir="2700000" algn="tl">
                    <a:srgbClr val="000000">
                      <a:alpha val="43137"/>
                    </a:srgbClr>
                  </a:outerShdw>
                </a:effectLst>
              </a:rPr>
              <a:t>ŞEFKAT VE MERHAMET</a:t>
            </a:r>
            <a:endParaRPr lang="tr-TR" sz="7200" dirty="0">
              <a:solidFill>
                <a:schemeClr val="tx1"/>
              </a:solidFill>
              <a:effectLst>
                <a:outerShdw blurRad="38100" dist="38100" dir="2700000" algn="tl">
                  <a:srgbClr val="000000">
                    <a:alpha val="43137"/>
                  </a:srgbClr>
                </a:outerShdw>
              </a:effectLst>
            </a:endParaRPr>
          </a:p>
        </p:txBody>
      </p:sp>
      <p:sp>
        <p:nvSpPr>
          <p:cNvPr id="6" name="5 Dikdörtgen"/>
          <p:cNvSpPr/>
          <p:nvPr/>
        </p:nvSpPr>
        <p:spPr>
          <a:xfrm>
            <a:off x="107504" y="5157192"/>
            <a:ext cx="6480720" cy="158417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indent="-285750">
              <a:buFont typeface="Arial" panose="020B0604020202020204" pitchFamily="34" charset="0"/>
              <a:buChar char="•"/>
            </a:pPr>
            <a:r>
              <a:rPr lang="tr-TR" sz="3600" dirty="0" smtClean="0">
                <a:solidFill>
                  <a:srgbClr val="FFFF00"/>
                </a:solidFill>
              </a:rPr>
              <a:t>Büyüklere Saygı</a:t>
            </a:r>
          </a:p>
          <a:p>
            <a:pPr marL="285750" lvl="1" indent="-285750">
              <a:buFont typeface="Arial" panose="020B0604020202020204" pitchFamily="34" charset="0"/>
              <a:buChar char="•"/>
            </a:pPr>
            <a:r>
              <a:rPr lang="tr-TR" sz="3600" dirty="0" smtClean="0">
                <a:solidFill>
                  <a:srgbClr val="FFFF00"/>
                </a:solidFill>
              </a:rPr>
              <a:t>Küçüklere Merhamet</a:t>
            </a:r>
          </a:p>
          <a:p>
            <a:pPr marL="285750" lvl="1" indent="-285750">
              <a:buFont typeface="Arial" panose="020B0604020202020204" pitchFamily="34" charset="0"/>
              <a:buChar char="•"/>
            </a:pPr>
            <a:r>
              <a:rPr lang="tr-TR" sz="3600" dirty="0" smtClean="0">
                <a:solidFill>
                  <a:srgbClr val="FFFF00"/>
                </a:solidFill>
              </a:rPr>
              <a:t>Yaratılanı Sev Yaratandan Ötürü</a:t>
            </a:r>
            <a:endParaRPr lang="tr-TR" sz="8800" dirty="0">
              <a:solidFill>
                <a:srgbClr val="FFFF00"/>
              </a:solidFill>
            </a:endParaRPr>
          </a:p>
        </p:txBody>
      </p:sp>
    </p:spTree>
    <p:extLst>
      <p:ext uri="{BB962C8B-B14F-4D97-AF65-F5344CB8AC3E}">
        <p14:creationId xmlns:p14="http://schemas.microsoft.com/office/powerpoint/2010/main" val="330589028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410"/>
                                        </p:tgtEl>
                                        <p:attrNameLst>
                                          <p:attrName>style.visibility</p:attrName>
                                        </p:attrNameLst>
                                      </p:cBhvr>
                                      <p:to>
                                        <p:strVal val="visible"/>
                                      </p:to>
                                    </p:set>
                                    <p:anim calcmode="lin" valueType="num">
                                      <p:cBhvr>
                                        <p:cTn id="14" dur="500" fill="hold"/>
                                        <p:tgtEl>
                                          <p:spTgt spid="17410"/>
                                        </p:tgtEl>
                                        <p:attrNameLst>
                                          <p:attrName>ppt_w</p:attrName>
                                        </p:attrNameLst>
                                      </p:cBhvr>
                                      <p:tavLst>
                                        <p:tav tm="0">
                                          <p:val>
                                            <p:fltVal val="0"/>
                                          </p:val>
                                        </p:tav>
                                        <p:tav tm="100000">
                                          <p:val>
                                            <p:strVal val="#ppt_w"/>
                                          </p:val>
                                        </p:tav>
                                      </p:tavLst>
                                    </p:anim>
                                    <p:anim calcmode="lin" valueType="num">
                                      <p:cBhvr>
                                        <p:cTn id="15" dur="500" fill="hold"/>
                                        <p:tgtEl>
                                          <p:spTgt spid="17410"/>
                                        </p:tgtEl>
                                        <p:attrNameLst>
                                          <p:attrName>ppt_h</p:attrName>
                                        </p:attrNameLst>
                                      </p:cBhvr>
                                      <p:tavLst>
                                        <p:tav tm="0">
                                          <p:val>
                                            <p:fltVal val="0"/>
                                          </p:val>
                                        </p:tav>
                                        <p:tav tm="100000">
                                          <p:val>
                                            <p:strVal val="#ppt_h"/>
                                          </p:val>
                                        </p:tav>
                                      </p:tavLst>
                                    </p:anim>
                                    <p:animEffect transition="in" filter="fade">
                                      <p:cBhvr>
                                        <p:cTn id="16"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pbs.twimg.com/media/CMZhA8OWIAAbCn8.jpg"/>
          <p:cNvPicPr>
            <a:picLocks noChangeAspect="1" noChangeArrowheads="1"/>
          </p:cNvPicPr>
          <p:nvPr/>
        </p:nvPicPr>
        <p:blipFill rotWithShape="1">
          <a:blip r:embed="rId3">
            <a:extLst>
              <a:ext uri="{28A0092B-C50C-407E-A947-70E740481C1C}">
                <a14:useLocalDpi xmlns:a14="http://schemas.microsoft.com/office/drawing/2010/main" val="0"/>
              </a:ext>
            </a:extLst>
          </a:blip>
          <a:srcRect l="34563"/>
          <a:stretch/>
        </p:blipFill>
        <p:spPr bwMode="auto">
          <a:xfrm>
            <a:off x="6428509" y="-76201"/>
            <a:ext cx="2705084" cy="6934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5 Dikdörtgen"/>
          <p:cNvSpPr/>
          <p:nvPr/>
        </p:nvSpPr>
        <p:spPr>
          <a:xfrm>
            <a:off x="179512" y="1052736"/>
            <a:ext cx="6248997" cy="5544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4800" dirty="0">
                <a:solidFill>
                  <a:schemeClr val="tx1"/>
                </a:solidFill>
                <a:latin typeface="HASENAT" panose="01000600020000020003" pitchFamily="2" charset="-78"/>
                <a:cs typeface="HASENAT" panose="01000600020000020003" pitchFamily="2" charset="-78"/>
              </a:rPr>
              <a:t>« مَنْ لا يرْحَم النَّاس لا يرْحمْهُ اللَّه »</a:t>
            </a:r>
            <a:endParaRPr lang="tr-TR" sz="4800" dirty="0">
              <a:solidFill>
                <a:schemeClr val="tx1"/>
              </a:solidFill>
              <a:latin typeface="HASENAT" panose="01000600020000020003" pitchFamily="2" charset="-78"/>
              <a:cs typeface="HASENAT" panose="01000600020000020003" pitchFamily="2" charset="-78"/>
            </a:endParaRPr>
          </a:p>
          <a:p>
            <a:pPr algn="ctr"/>
            <a:r>
              <a:rPr lang="tr-TR" sz="3600" b="1" dirty="0">
                <a:solidFill>
                  <a:schemeClr val="tx1"/>
                </a:solidFill>
              </a:rPr>
              <a:t> “</a:t>
            </a:r>
            <a:r>
              <a:rPr lang="tr-TR" sz="3600" b="1" dirty="0">
                <a:solidFill>
                  <a:srgbClr val="C00000"/>
                </a:solidFill>
              </a:rPr>
              <a:t>İnsanlara </a:t>
            </a:r>
            <a:endParaRPr lang="tr-TR" sz="3600" b="1" dirty="0" smtClean="0">
              <a:solidFill>
                <a:srgbClr val="C00000"/>
              </a:solidFill>
            </a:endParaRPr>
          </a:p>
          <a:p>
            <a:pPr algn="ctr"/>
            <a:r>
              <a:rPr lang="tr-TR" sz="3600" b="1" dirty="0" smtClean="0">
                <a:solidFill>
                  <a:srgbClr val="C00000"/>
                </a:solidFill>
              </a:rPr>
              <a:t>merhamet </a:t>
            </a:r>
            <a:r>
              <a:rPr lang="tr-TR" sz="3600" b="1" dirty="0">
                <a:solidFill>
                  <a:srgbClr val="C00000"/>
                </a:solidFill>
              </a:rPr>
              <a:t>göstermeyen kimseye </a:t>
            </a:r>
            <a:endParaRPr lang="tr-TR" sz="3600" b="1" dirty="0" smtClean="0">
              <a:solidFill>
                <a:srgbClr val="C00000"/>
              </a:solidFill>
            </a:endParaRPr>
          </a:p>
          <a:p>
            <a:pPr algn="ctr"/>
            <a:r>
              <a:rPr lang="tr-TR" sz="6000" b="1" dirty="0" smtClean="0">
                <a:solidFill>
                  <a:srgbClr val="7030A0"/>
                </a:solidFill>
              </a:rPr>
              <a:t>Allah </a:t>
            </a:r>
            <a:r>
              <a:rPr lang="tr-TR" sz="6000" b="1" dirty="0">
                <a:solidFill>
                  <a:srgbClr val="7030A0"/>
                </a:solidFill>
              </a:rPr>
              <a:t>da merhamet etmez</a:t>
            </a:r>
            <a:r>
              <a:rPr lang="tr-TR" sz="6000" b="1" dirty="0">
                <a:solidFill>
                  <a:schemeClr val="tx1"/>
                </a:solidFill>
              </a:rPr>
              <a:t>.” </a:t>
            </a:r>
            <a:endParaRPr lang="tr-TR" sz="3600" b="1" dirty="0" smtClean="0">
              <a:solidFill>
                <a:schemeClr val="tx1"/>
              </a:solidFill>
            </a:endParaRPr>
          </a:p>
          <a:p>
            <a:pPr algn="ctr"/>
            <a:r>
              <a:rPr lang="tr-TR" sz="1400" b="1" dirty="0" smtClean="0">
                <a:solidFill>
                  <a:schemeClr val="tx1"/>
                </a:solidFill>
              </a:rPr>
              <a:t>(</a:t>
            </a:r>
            <a:r>
              <a:rPr lang="tr-TR" sz="1400" dirty="0" err="1">
                <a:solidFill>
                  <a:schemeClr val="tx1"/>
                </a:solidFill>
              </a:rPr>
              <a:t>Buhârî</a:t>
            </a:r>
            <a:r>
              <a:rPr lang="tr-TR" sz="1400" dirty="0">
                <a:solidFill>
                  <a:schemeClr val="tx1"/>
                </a:solidFill>
              </a:rPr>
              <a:t>, </a:t>
            </a:r>
            <a:r>
              <a:rPr lang="tr-TR" sz="1400" dirty="0" err="1">
                <a:solidFill>
                  <a:schemeClr val="tx1"/>
                </a:solidFill>
              </a:rPr>
              <a:t>Edeb</a:t>
            </a:r>
            <a:r>
              <a:rPr lang="tr-TR" sz="1400" dirty="0">
                <a:solidFill>
                  <a:schemeClr val="tx1"/>
                </a:solidFill>
              </a:rPr>
              <a:t> 18</a:t>
            </a:r>
            <a:r>
              <a:rPr lang="tr-TR" sz="1400" dirty="0" smtClean="0">
                <a:solidFill>
                  <a:schemeClr val="tx1"/>
                </a:solidFill>
              </a:rPr>
              <a:t>)</a:t>
            </a:r>
            <a:endParaRPr lang="tr-TR" sz="1400" dirty="0">
              <a:solidFill>
                <a:schemeClr val="tx1"/>
              </a:solidFill>
            </a:endParaRPr>
          </a:p>
        </p:txBody>
      </p:sp>
      <p:sp>
        <p:nvSpPr>
          <p:cNvPr id="4" name="Dikdörtgen 3"/>
          <p:cNvSpPr/>
          <p:nvPr/>
        </p:nvSpPr>
        <p:spPr>
          <a:xfrm>
            <a:off x="0" y="0"/>
            <a:ext cx="9036496" cy="1052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tr-TR" sz="66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MERHAMETLİ  </a:t>
            </a:r>
            <a:r>
              <a:rPr lang="tr-TR" sz="6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OL</a:t>
            </a:r>
            <a:endParaRPr lang="tr-TR" sz="6000" dirty="0">
              <a:solidFill>
                <a:srgbClr val="FF0000"/>
              </a:solidFill>
            </a:endParaRPr>
          </a:p>
        </p:txBody>
      </p:sp>
    </p:spTree>
    <p:extLst>
      <p:ext uri="{BB962C8B-B14F-4D97-AF65-F5344CB8AC3E}">
        <p14:creationId xmlns:p14="http://schemas.microsoft.com/office/powerpoint/2010/main" val="28303142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5 Dikdörtgen"/>
          <p:cNvSpPr/>
          <p:nvPr/>
        </p:nvSpPr>
        <p:spPr>
          <a:xfrm>
            <a:off x="179512" y="1268760"/>
            <a:ext cx="8856984" cy="54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9600" dirty="0" smtClean="0">
                <a:solidFill>
                  <a:schemeClr val="tx1"/>
                </a:solidFill>
                <a:latin typeface="HASENAT" panose="01000600020000020003" pitchFamily="2" charset="-78"/>
                <a:cs typeface="HASENAT" panose="01000600020000020003" pitchFamily="2" charset="-78"/>
              </a:rPr>
              <a:t>اِسْمَحْ </a:t>
            </a:r>
            <a:r>
              <a:rPr lang="ar-AE" sz="9600" dirty="0">
                <a:solidFill>
                  <a:schemeClr val="tx1"/>
                </a:solidFill>
                <a:latin typeface="HASENAT" panose="01000600020000020003" pitchFamily="2" charset="-78"/>
                <a:cs typeface="HASENAT" panose="01000600020000020003" pitchFamily="2" charset="-78"/>
              </a:rPr>
              <a:t>يُسْمَحْ لَكَ</a:t>
            </a:r>
            <a:r>
              <a:rPr lang="ar-AE" sz="6600" dirty="0">
                <a:solidFill>
                  <a:schemeClr val="tx1"/>
                </a:solidFill>
              </a:rPr>
              <a:t> </a:t>
            </a:r>
            <a:r>
              <a:rPr lang="tr-TR" sz="6600" dirty="0">
                <a:solidFill>
                  <a:schemeClr val="tx1"/>
                </a:solidFill>
              </a:rPr>
              <a:t>  </a:t>
            </a:r>
            <a:endParaRPr lang="tr-TR" sz="6600" dirty="0" smtClean="0">
              <a:solidFill>
                <a:schemeClr val="tx1"/>
              </a:solidFill>
            </a:endParaRPr>
          </a:p>
          <a:p>
            <a:pPr algn="ctr"/>
            <a:r>
              <a:rPr lang="tr-TR" sz="6000" dirty="0" smtClean="0">
                <a:solidFill>
                  <a:schemeClr val="tx1"/>
                </a:solidFill>
              </a:rPr>
              <a:t>“</a:t>
            </a:r>
            <a:r>
              <a:rPr lang="tr-TR" sz="9600" b="1" dirty="0">
                <a:solidFill>
                  <a:srgbClr val="FF0000"/>
                </a:solidFill>
              </a:rPr>
              <a:t>Hoş gör ki, </a:t>
            </a:r>
            <a:endParaRPr lang="tr-TR" sz="9600" b="1" dirty="0" smtClean="0">
              <a:solidFill>
                <a:srgbClr val="FF0000"/>
              </a:solidFill>
            </a:endParaRPr>
          </a:p>
          <a:p>
            <a:pPr algn="ctr"/>
            <a:r>
              <a:rPr lang="tr-TR" sz="11500" b="1" dirty="0" smtClean="0">
                <a:solidFill>
                  <a:srgbClr val="FF0000"/>
                </a:solidFill>
              </a:rPr>
              <a:t>hoş </a:t>
            </a:r>
            <a:r>
              <a:rPr lang="tr-TR" sz="11500" b="1" dirty="0">
                <a:solidFill>
                  <a:srgbClr val="FF0000"/>
                </a:solidFill>
              </a:rPr>
              <a:t>görülesin</a:t>
            </a:r>
            <a:r>
              <a:rPr lang="tr-TR" sz="6600" dirty="0">
                <a:solidFill>
                  <a:schemeClr val="tx1"/>
                </a:solidFill>
              </a:rPr>
              <a:t>” </a:t>
            </a:r>
            <a:endParaRPr lang="tr-TR" sz="6600" dirty="0" smtClean="0">
              <a:solidFill>
                <a:schemeClr val="tx1"/>
              </a:solidFill>
            </a:endParaRPr>
          </a:p>
          <a:p>
            <a:pPr algn="ctr"/>
            <a:r>
              <a:rPr lang="tr-TR" sz="1400" dirty="0" smtClean="0">
                <a:solidFill>
                  <a:schemeClr val="tx1"/>
                </a:solidFill>
              </a:rPr>
              <a:t>(</a:t>
            </a:r>
            <a:r>
              <a:rPr lang="tr-TR" sz="1400" dirty="0" err="1">
                <a:solidFill>
                  <a:schemeClr val="tx1"/>
                </a:solidFill>
              </a:rPr>
              <a:t>İbn</a:t>
            </a:r>
            <a:r>
              <a:rPr lang="tr-TR" sz="1400" dirty="0">
                <a:solidFill>
                  <a:schemeClr val="tx1"/>
                </a:solidFill>
              </a:rPr>
              <a:t> Hanbel1/249)</a:t>
            </a:r>
          </a:p>
        </p:txBody>
      </p:sp>
      <p:sp>
        <p:nvSpPr>
          <p:cNvPr id="4" name="Dikdörtgen 3"/>
          <p:cNvSpPr/>
          <p:nvPr/>
        </p:nvSpPr>
        <p:spPr>
          <a:xfrm>
            <a:off x="0" y="0"/>
            <a:ext cx="9144000" cy="1124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9600" b="1" dirty="0" smtClean="0">
                <a:solidFill>
                  <a:schemeClr val="tx1"/>
                </a:solidFill>
              </a:rPr>
              <a:t>HOŞ GÖR</a:t>
            </a:r>
            <a:endParaRPr lang="tr-TR" sz="9600" dirty="0">
              <a:solidFill>
                <a:schemeClr val="tx1"/>
              </a:solidFill>
            </a:endParaRPr>
          </a:p>
        </p:txBody>
      </p:sp>
    </p:spTree>
    <p:extLst>
      <p:ext uri="{BB962C8B-B14F-4D97-AF65-F5344CB8AC3E}">
        <p14:creationId xmlns:p14="http://schemas.microsoft.com/office/powerpoint/2010/main" val="5520765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q8N6MItBuSk/T-DH0iyIGMI/AAAAAAAAD6s/KNHxiD1l4dc/s1600/%C4%B0htiyac%C4%B1n%C4%B1+s%C3%B6yleme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9144000" cy="5701260"/>
          </a:xfrm>
          <a:prstGeom prst="rect">
            <a:avLst/>
          </a:prstGeom>
          <a:noFill/>
          <a:extLst>
            <a:ext uri="{909E8E84-426E-40DD-AFC4-6F175D3DCCD1}">
              <a14:hiddenFill xmlns:a14="http://schemas.microsoft.com/office/drawing/2010/main">
                <a:solidFill>
                  <a:srgbClr val="FFFFFF"/>
                </a:solidFill>
              </a14:hiddenFill>
            </a:ext>
          </a:extLst>
        </p:spPr>
      </p:pic>
      <p:sp>
        <p:nvSpPr>
          <p:cNvPr id="16" name="5 Dikdörtgen"/>
          <p:cNvSpPr/>
          <p:nvPr/>
        </p:nvSpPr>
        <p:spPr>
          <a:xfrm>
            <a:off x="1547664" y="4797152"/>
            <a:ext cx="7632848" cy="1944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smtClean="0">
                <a:solidFill>
                  <a:schemeClr val="bg1"/>
                </a:solidFill>
                <a:latin typeface="Times New Roman" panose="02020603050405020304" pitchFamily="18" charset="0"/>
                <a:cs typeface="Times New Roman" panose="02020603050405020304" pitchFamily="18" charset="0"/>
              </a:rPr>
              <a:t>“</a:t>
            </a:r>
            <a:r>
              <a:rPr lang="tr-TR" sz="2400" b="1" u="sng" dirty="0">
                <a:solidFill>
                  <a:schemeClr val="bg1"/>
                </a:solidFill>
                <a:latin typeface="Times New Roman" panose="02020603050405020304" pitchFamily="18" charset="0"/>
                <a:cs typeface="Times New Roman" panose="02020603050405020304" pitchFamily="18" charset="0"/>
              </a:rPr>
              <a:t>Kardeşinin başına gelen bir şeye sevinip gülme.</a:t>
            </a:r>
            <a:r>
              <a:rPr lang="tr-TR" sz="2400" b="1" dirty="0">
                <a:solidFill>
                  <a:schemeClr val="bg1"/>
                </a:solidFill>
                <a:latin typeface="Times New Roman" panose="02020603050405020304" pitchFamily="18" charset="0"/>
                <a:cs typeface="Times New Roman" panose="02020603050405020304" pitchFamily="18" charset="0"/>
              </a:rPr>
              <a:t> </a:t>
            </a:r>
            <a:endParaRPr lang="tr-TR" sz="2400" b="1" dirty="0" smtClean="0">
              <a:solidFill>
                <a:schemeClr val="bg1"/>
              </a:solidFill>
              <a:latin typeface="Times New Roman" panose="02020603050405020304" pitchFamily="18" charset="0"/>
              <a:cs typeface="Times New Roman" panose="02020603050405020304" pitchFamily="18" charset="0"/>
            </a:endParaRPr>
          </a:p>
          <a:p>
            <a:pPr algn="ctr"/>
            <a:r>
              <a:rPr lang="tr-TR" sz="3600" b="1" dirty="0" smtClean="0">
                <a:solidFill>
                  <a:schemeClr val="bg1"/>
                </a:solidFill>
                <a:latin typeface="Times New Roman" panose="02020603050405020304" pitchFamily="18" charset="0"/>
                <a:cs typeface="Times New Roman" panose="02020603050405020304" pitchFamily="18" charset="0"/>
              </a:rPr>
              <a:t>Sonra </a:t>
            </a:r>
            <a:r>
              <a:rPr lang="tr-TR" sz="3600" b="1" dirty="0">
                <a:solidFill>
                  <a:schemeClr val="bg1"/>
                </a:solidFill>
                <a:latin typeface="Times New Roman" panose="02020603050405020304" pitchFamily="18" charset="0"/>
                <a:cs typeface="Times New Roman" panose="02020603050405020304" pitchFamily="18" charset="0"/>
              </a:rPr>
              <a:t>Allah ona merhamet edip seni (o şeyle) imtihan eder</a:t>
            </a:r>
            <a:r>
              <a:rPr lang="tr-TR" sz="3600" dirty="0">
                <a:solidFill>
                  <a:schemeClr val="bg1"/>
                </a:solidFill>
                <a:latin typeface="Times New Roman" panose="02020603050405020304" pitchFamily="18" charset="0"/>
                <a:cs typeface="Times New Roman" panose="02020603050405020304" pitchFamily="18" charset="0"/>
              </a:rPr>
              <a:t>.” </a:t>
            </a:r>
            <a:endParaRPr lang="tr-TR" sz="3600" dirty="0" smtClean="0">
              <a:solidFill>
                <a:schemeClr val="bg1"/>
              </a:solidFill>
              <a:latin typeface="Times New Roman" panose="02020603050405020304" pitchFamily="18" charset="0"/>
              <a:cs typeface="Times New Roman" panose="02020603050405020304" pitchFamily="18" charset="0"/>
            </a:endParaRPr>
          </a:p>
          <a:p>
            <a:pPr algn="ctr"/>
            <a:r>
              <a:rPr lang="tr-TR" sz="1100" dirty="0" smtClean="0">
                <a:solidFill>
                  <a:schemeClr val="bg1"/>
                </a:solidFill>
                <a:latin typeface="Times New Roman" panose="02020603050405020304" pitchFamily="18" charset="0"/>
                <a:cs typeface="Times New Roman" panose="02020603050405020304" pitchFamily="18" charset="0"/>
              </a:rPr>
              <a:t>(</a:t>
            </a:r>
            <a:r>
              <a:rPr lang="tr-TR" sz="1100" dirty="0" err="1">
                <a:solidFill>
                  <a:schemeClr val="bg1"/>
                </a:solidFill>
                <a:latin typeface="Times New Roman" panose="02020603050405020304" pitchFamily="18" charset="0"/>
                <a:cs typeface="Times New Roman" panose="02020603050405020304" pitchFamily="18" charset="0"/>
              </a:rPr>
              <a:t>Tirmizi</a:t>
            </a:r>
            <a:r>
              <a:rPr lang="tr-TR" sz="1100" dirty="0">
                <a:solidFill>
                  <a:schemeClr val="bg1"/>
                </a:solidFill>
                <a:latin typeface="Times New Roman" panose="02020603050405020304" pitchFamily="18" charset="0"/>
                <a:cs typeface="Times New Roman" panose="02020603050405020304" pitchFamily="18" charset="0"/>
              </a:rPr>
              <a:t>, </a:t>
            </a:r>
            <a:r>
              <a:rPr lang="tr-TR" sz="1100" dirty="0" err="1">
                <a:solidFill>
                  <a:schemeClr val="bg1"/>
                </a:solidFill>
                <a:latin typeface="Times New Roman" panose="02020603050405020304" pitchFamily="18" charset="0"/>
                <a:cs typeface="Times New Roman" panose="02020603050405020304" pitchFamily="18" charset="0"/>
              </a:rPr>
              <a:t>Sıfatü’l</a:t>
            </a:r>
            <a:r>
              <a:rPr lang="tr-TR" sz="1100" dirty="0">
                <a:solidFill>
                  <a:schemeClr val="bg1"/>
                </a:solidFill>
                <a:latin typeface="Times New Roman" panose="02020603050405020304" pitchFamily="18" charset="0"/>
                <a:cs typeface="Times New Roman" panose="02020603050405020304" pitchFamily="18" charset="0"/>
              </a:rPr>
              <a:t> </a:t>
            </a:r>
            <a:r>
              <a:rPr lang="tr-TR" sz="1100" dirty="0" err="1">
                <a:solidFill>
                  <a:schemeClr val="bg1"/>
                </a:solidFill>
                <a:latin typeface="Times New Roman" panose="02020603050405020304" pitchFamily="18" charset="0"/>
                <a:cs typeface="Times New Roman" panose="02020603050405020304" pitchFamily="18" charset="0"/>
              </a:rPr>
              <a:t>Kıyame</a:t>
            </a:r>
            <a:r>
              <a:rPr lang="tr-TR" sz="1100" dirty="0">
                <a:solidFill>
                  <a:schemeClr val="bg1"/>
                </a:solidFill>
                <a:latin typeface="Times New Roman" panose="02020603050405020304" pitchFamily="18" charset="0"/>
                <a:cs typeface="Times New Roman" panose="02020603050405020304" pitchFamily="18" charset="0"/>
              </a:rPr>
              <a:t>, 54)</a:t>
            </a:r>
            <a:endParaRPr lang="tr-TR" dirty="0">
              <a:solidFill>
                <a:schemeClr val="bg1"/>
              </a:solidFill>
              <a:latin typeface="Times New Roman" panose="02020603050405020304" pitchFamily="18" charset="0"/>
              <a:cs typeface="Times New Roman" panose="02020603050405020304" pitchFamily="18" charset="0"/>
            </a:endParaRPr>
          </a:p>
        </p:txBody>
      </p:sp>
      <p:sp>
        <p:nvSpPr>
          <p:cNvPr id="4" name="Dikdörtgen 3"/>
          <p:cNvSpPr/>
          <p:nvPr/>
        </p:nvSpPr>
        <p:spPr>
          <a:xfrm>
            <a:off x="179512" y="188640"/>
            <a:ext cx="8856984"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tr-TR" sz="5400" b="1" dirty="0" smtClean="0">
                <a:solidFill>
                  <a:schemeClr val="tx1"/>
                </a:solidFill>
                <a:effectLst>
                  <a:outerShdw blurRad="38100" dist="38100" dir="2700000" algn="tl">
                    <a:srgbClr val="000000">
                      <a:alpha val="43137"/>
                    </a:srgbClr>
                  </a:outerShdw>
                </a:effectLst>
              </a:rPr>
              <a:t>BAŞKALARINA GÜLMEYELİM</a:t>
            </a:r>
            <a:endParaRPr lang="tr-TR" sz="4800" dirty="0">
              <a:solidFill>
                <a:schemeClr val="tx1"/>
              </a:solidFill>
              <a:effectLst>
                <a:outerShdw blurRad="38100" dist="38100" dir="2700000" algn="tl">
                  <a:srgbClr val="000000">
                    <a:alpha val="43137"/>
                  </a:srgbClr>
                </a:outerShdw>
              </a:effectLst>
            </a:endParaRPr>
          </a:p>
        </p:txBody>
      </p:sp>
      <p:sp>
        <p:nvSpPr>
          <p:cNvPr id="6" name="5 Dikdörtgen"/>
          <p:cNvSpPr/>
          <p:nvPr/>
        </p:nvSpPr>
        <p:spPr>
          <a:xfrm>
            <a:off x="107504" y="1268760"/>
            <a:ext cx="4032448" cy="17281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400" dirty="0" smtClean="0">
                <a:solidFill>
                  <a:schemeClr val="bg1"/>
                </a:solidFill>
                <a:latin typeface="HASENAT" panose="01000600020000020003" pitchFamily="2" charset="-78"/>
                <a:cs typeface="HASENAT" panose="01000600020000020003" pitchFamily="2" charset="-78"/>
              </a:rPr>
              <a:t>لَا </a:t>
            </a:r>
            <a:r>
              <a:rPr lang="ar-AE" sz="4400" dirty="0">
                <a:solidFill>
                  <a:schemeClr val="bg1"/>
                </a:solidFill>
                <a:latin typeface="HASENAT" panose="01000600020000020003" pitchFamily="2" charset="-78"/>
                <a:cs typeface="HASENAT" panose="01000600020000020003" pitchFamily="2" charset="-78"/>
              </a:rPr>
              <a:t>تُظْهِرِ الشَّمَاتَةَ لِأَخِيكَ فَيَرْحَمَهُ اللّٰهُ </a:t>
            </a:r>
            <a:r>
              <a:rPr lang="ar-AE" sz="4400" dirty="0" smtClean="0">
                <a:solidFill>
                  <a:schemeClr val="bg1"/>
                </a:solidFill>
                <a:latin typeface="HASENAT" panose="01000600020000020003" pitchFamily="2" charset="-78"/>
                <a:cs typeface="HASENAT" panose="01000600020000020003" pitchFamily="2" charset="-78"/>
              </a:rPr>
              <a:t>وَيَبْتَلِيكَ</a:t>
            </a:r>
            <a:endParaRPr lang="tr-TR" sz="4400" dirty="0">
              <a:solidFill>
                <a:schemeClr val="bg1"/>
              </a:solidFill>
              <a:latin typeface="HASENAT" panose="01000600020000020003" pitchFamily="2" charset="-78"/>
              <a:cs typeface="HASENAT" panose="01000600020000020003" pitchFamily="2" charset="-78"/>
            </a:endParaRPr>
          </a:p>
        </p:txBody>
      </p:sp>
    </p:spTree>
    <p:extLst>
      <p:ext uri="{BB962C8B-B14F-4D97-AF65-F5344CB8AC3E}">
        <p14:creationId xmlns:p14="http://schemas.microsoft.com/office/powerpoint/2010/main" val="2700537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251520" y="1196752"/>
            <a:ext cx="8568952" cy="54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000" dirty="0" err="1">
                <a:solidFill>
                  <a:schemeClr val="tx1"/>
                </a:solidFill>
              </a:rPr>
              <a:t>Âdâb</a:t>
            </a:r>
            <a:r>
              <a:rPr lang="tr-TR" sz="2000" dirty="0">
                <a:solidFill>
                  <a:schemeClr val="tx1"/>
                </a:solidFill>
              </a:rPr>
              <a:t>-ı Muaşeret, </a:t>
            </a:r>
            <a:r>
              <a:rPr lang="tr-TR" sz="2000" dirty="0" err="1">
                <a:solidFill>
                  <a:schemeClr val="tx1"/>
                </a:solidFill>
              </a:rPr>
              <a:t>edeb</a:t>
            </a:r>
            <a:r>
              <a:rPr lang="tr-TR" sz="2000" dirty="0">
                <a:solidFill>
                  <a:schemeClr val="tx1"/>
                </a:solidFill>
              </a:rPr>
              <a:t> kelimesinin çoğulu ile Muaşeret keli­mesinin birbirlerine izafesiyle meydana getirilmiş Osmanlıca bir terkiptir.</a:t>
            </a:r>
          </a:p>
          <a:p>
            <a:pPr algn="just"/>
            <a:r>
              <a:rPr lang="tr-TR" sz="2000" b="1" u="sng" dirty="0" err="1">
                <a:solidFill>
                  <a:srgbClr val="FF0000"/>
                </a:solidFill>
              </a:rPr>
              <a:t>Edeb</a:t>
            </a:r>
            <a:r>
              <a:rPr lang="tr-TR" sz="2000" dirty="0">
                <a:solidFill>
                  <a:srgbClr val="FF0000"/>
                </a:solidFill>
              </a:rPr>
              <a:t> kelimesi, iffet, </a:t>
            </a:r>
            <a:r>
              <a:rPr lang="tr-TR" sz="2000" dirty="0" err="1">
                <a:solidFill>
                  <a:srgbClr val="FF0000"/>
                </a:solidFill>
              </a:rPr>
              <a:t>zerafet</a:t>
            </a:r>
            <a:r>
              <a:rPr lang="tr-TR" sz="2000" dirty="0">
                <a:solidFill>
                  <a:srgbClr val="FF0000"/>
                </a:solidFill>
              </a:rPr>
              <a:t> ağırbaşlılık, söz ve davranışların­da ölçülü olma, iyi terbiye ve güzel ahlâk </a:t>
            </a:r>
            <a:r>
              <a:rPr lang="tr-TR" sz="2000" dirty="0">
                <a:solidFill>
                  <a:schemeClr val="tx1"/>
                </a:solidFill>
              </a:rPr>
              <a:t>gibi manalara gelmekte­dir.</a:t>
            </a:r>
          </a:p>
          <a:p>
            <a:pPr algn="just"/>
            <a:r>
              <a:rPr lang="tr-TR" sz="2000" b="1" u="sng" dirty="0">
                <a:solidFill>
                  <a:srgbClr val="7030A0"/>
                </a:solidFill>
              </a:rPr>
              <a:t>Terim olarak </a:t>
            </a:r>
            <a:r>
              <a:rPr lang="tr-TR" sz="2000" b="1" u="sng" dirty="0" err="1">
                <a:solidFill>
                  <a:srgbClr val="7030A0"/>
                </a:solidFill>
              </a:rPr>
              <a:t>E</a:t>
            </a:r>
            <a:r>
              <a:rPr lang="tr-TR" sz="2000" b="1" u="sng" dirty="0" err="1" smtClean="0">
                <a:solidFill>
                  <a:srgbClr val="7030A0"/>
                </a:solidFill>
              </a:rPr>
              <a:t>deb</a:t>
            </a:r>
            <a:r>
              <a:rPr lang="tr-TR" sz="2000" b="1" u="sng" dirty="0" smtClean="0">
                <a:solidFill>
                  <a:srgbClr val="7030A0"/>
                </a:solidFill>
              </a:rPr>
              <a:t>: F</a:t>
            </a:r>
            <a:r>
              <a:rPr lang="tr-TR" sz="2000" dirty="0" smtClean="0">
                <a:solidFill>
                  <a:srgbClr val="7030A0"/>
                </a:solidFill>
              </a:rPr>
              <a:t>erdi </a:t>
            </a:r>
            <a:r>
              <a:rPr lang="tr-TR" sz="2000" dirty="0">
                <a:solidFill>
                  <a:srgbClr val="7030A0"/>
                </a:solidFill>
              </a:rPr>
              <a:t>hem kendi şahsında hem de yaşadığı toplum içerisinde ayıp ve kusurlardan arındıran, doğru ve güzele yönelten, insanı erdemli kılan bir olgunluk disiplini </a:t>
            </a:r>
            <a:r>
              <a:rPr lang="tr-TR" sz="2000" dirty="0">
                <a:solidFill>
                  <a:schemeClr val="tx1"/>
                </a:solidFill>
              </a:rPr>
              <a:t>olarak tanım­lanabilir.</a:t>
            </a:r>
          </a:p>
          <a:p>
            <a:pPr algn="just"/>
            <a:r>
              <a:rPr lang="tr-TR" sz="2000" b="1" u="sng" dirty="0" smtClean="0">
                <a:solidFill>
                  <a:srgbClr val="002060"/>
                </a:solidFill>
              </a:rPr>
              <a:t>Muaşeret: İ</a:t>
            </a:r>
            <a:r>
              <a:rPr lang="tr-TR" sz="2000" b="1" dirty="0" smtClean="0">
                <a:solidFill>
                  <a:srgbClr val="002060"/>
                </a:solidFill>
              </a:rPr>
              <a:t>şret </a:t>
            </a:r>
            <a:r>
              <a:rPr lang="tr-TR" sz="2000" b="1" dirty="0">
                <a:solidFill>
                  <a:srgbClr val="002060"/>
                </a:solidFill>
              </a:rPr>
              <a:t>kökünden olup, birlikte yaşama, insanlar arasına karışma, onlarla kaynaşıp ülfet etme, akıl ve mantık ölçü­leri çerçevesinde kalmak şartıyla onlarla hoş geçinme </a:t>
            </a:r>
            <a:r>
              <a:rPr lang="tr-TR" sz="2000" dirty="0">
                <a:solidFill>
                  <a:schemeClr val="tx1"/>
                </a:solidFill>
              </a:rPr>
              <a:t>gibi anlam­lara gelmektedir.</a:t>
            </a:r>
          </a:p>
          <a:p>
            <a:pPr algn="just"/>
            <a:r>
              <a:rPr lang="tr-TR" sz="2000" dirty="0">
                <a:solidFill>
                  <a:schemeClr val="tx1"/>
                </a:solidFill>
              </a:rPr>
              <a:t> </a:t>
            </a:r>
          </a:p>
          <a:p>
            <a:pPr algn="just"/>
            <a:r>
              <a:rPr lang="tr-TR" sz="2400" b="1" u="sng" dirty="0" err="1">
                <a:solidFill>
                  <a:schemeClr val="tx1"/>
                </a:solidFill>
              </a:rPr>
              <a:t>Adâb</a:t>
            </a:r>
            <a:r>
              <a:rPr lang="tr-TR" sz="2400" b="1" u="sng" dirty="0">
                <a:solidFill>
                  <a:schemeClr val="tx1"/>
                </a:solidFill>
              </a:rPr>
              <a:t>-ı muaşeret, </a:t>
            </a:r>
            <a:r>
              <a:rPr lang="tr-TR" sz="2400" b="1" dirty="0">
                <a:solidFill>
                  <a:srgbClr val="FF0000"/>
                </a:solidFill>
              </a:rPr>
              <a:t>insanın toplum içerisinde uymak mecburi­yetini hissettiği </a:t>
            </a:r>
            <a:r>
              <a:rPr lang="tr-TR" sz="2400" b="1" dirty="0">
                <a:solidFill>
                  <a:srgbClr val="0070C0"/>
                </a:solidFill>
              </a:rPr>
              <a:t>güzel ahlâk, nezaket, görgü kaide ve usulleri; </a:t>
            </a:r>
            <a:r>
              <a:rPr lang="tr-TR" sz="2400" b="1" dirty="0">
                <a:solidFill>
                  <a:schemeClr val="accent6">
                    <a:lumMod val="50000"/>
                  </a:schemeClr>
                </a:solidFill>
              </a:rPr>
              <a:t>top­lumda insan olarak yaşama ve saygı değer bir birey olmanın ku­rallarıdır</a:t>
            </a:r>
            <a:r>
              <a:rPr lang="tr-TR" sz="2400" b="1" dirty="0" smtClean="0">
                <a:solidFill>
                  <a:schemeClr val="accent6">
                    <a:lumMod val="50000"/>
                  </a:schemeClr>
                </a:solidFill>
              </a:rPr>
              <a:t>.</a:t>
            </a:r>
          </a:p>
          <a:p>
            <a:pPr algn="just"/>
            <a:endParaRPr lang="tr-TR" sz="2000" dirty="0">
              <a:solidFill>
                <a:schemeClr val="tx1"/>
              </a:solidFill>
            </a:endParaRPr>
          </a:p>
          <a:p>
            <a:pPr algn="just"/>
            <a:r>
              <a:rPr lang="tr-TR" sz="2000" b="1" dirty="0">
                <a:solidFill>
                  <a:srgbClr val="FF0000"/>
                </a:solidFill>
              </a:rPr>
              <a:t>Adap, Edep, Töre, Gelenek, Örf ve Adet, Görgü, </a:t>
            </a:r>
            <a:r>
              <a:rPr lang="tr-TR" sz="2000" b="1" dirty="0" smtClean="0">
                <a:solidFill>
                  <a:srgbClr val="FF0000"/>
                </a:solidFill>
              </a:rPr>
              <a:t>Nezaket</a:t>
            </a:r>
            <a:r>
              <a:rPr lang="tr-TR" sz="2000" b="1" dirty="0">
                <a:solidFill>
                  <a:srgbClr val="FF0000"/>
                </a:solidFill>
              </a:rPr>
              <a:t>, Protokol… gibi isimlerle zikrettiğimiz bu kurallara «</a:t>
            </a:r>
            <a:r>
              <a:rPr lang="tr-TR" sz="2000" b="1" dirty="0" err="1">
                <a:solidFill>
                  <a:srgbClr val="FF0000"/>
                </a:solidFill>
              </a:rPr>
              <a:t>Adab</a:t>
            </a:r>
            <a:r>
              <a:rPr lang="tr-TR" sz="2000" b="1" dirty="0">
                <a:solidFill>
                  <a:srgbClr val="FF0000"/>
                </a:solidFill>
              </a:rPr>
              <a:t>-ı Muaşeret» diyoruz</a:t>
            </a:r>
            <a:r>
              <a:rPr lang="tr-TR" sz="2000" b="1" dirty="0" smtClean="0">
                <a:solidFill>
                  <a:srgbClr val="FF0000"/>
                </a:solidFill>
              </a:rPr>
              <a:t>.</a:t>
            </a:r>
            <a:endParaRPr lang="tr-TR" sz="2000" b="1" dirty="0">
              <a:solidFill>
                <a:srgbClr val="FF0000"/>
              </a:solidFill>
            </a:endParaRPr>
          </a:p>
        </p:txBody>
      </p:sp>
      <p:sp>
        <p:nvSpPr>
          <p:cNvPr id="4" name="10 Dikdörtgen"/>
          <p:cNvSpPr/>
          <p:nvPr/>
        </p:nvSpPr>
        <p:spPr>
          <a:xfrm>
            <a:off x="-3121" y="33396"/>
            <a:ext cx="9143999" cy="1015663"/>
          </a:xfrm>
          <a:prstGeom prst="rect">
            <a:avLst/>
          </a:prstGeom>
        </p:spPr>
        <p:txBody>
          <a:bodyPr wrap="square">
            <a:spAutoFit/>
          </a:bodyPr>
          <a:lstStyle/>
          <a:p>
            <a:pPr algn="ctr"/>
            <a:r>
              <a:rPr lang="tr-TR" sz="6000" b="1" dirty="0" smtClean="0">
                <a:effectLst>
                  <a:outerShdw blurRad="38100" dist="38100" dir="2700000" algn="tl">
                    <a:srgbClr val="000000">
                      <a:alpha val="43137"/>
                    </a:srgbClr>
                  </a:outerShdw>
                </a:effectLst>
              </a:rPr>
              <a:t>ADAB-I MUAŞERET</a:t>
            </a:r>
            <a:endParaRPr lang="tr-TR"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9377248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Yuvarlatılmış Çapraz Köşeli Dikdörtgen"/>
          <p:cNvSpPr/>
          <p:nvPr/>
        </p:nvSpPr>
        <p:spPr>
          <a:xfrm>
            <a:off x="251520" y="1052736"/>
            <a:ext cx="8640960" cy="2736304"/>
          </a:xfrm>
          <a:prstGeom prst="round2DiagRect">
            <a:avLst>
              <a:gd name="adj1" fmla="val 0"/>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ar-AE" sz="4800" dirty="0">
                <a:solidFill>
                  <a:schemeClr val="tx1"/>
                </a:solidFill>
                <a:latin typeface="HASENAT" panose="01000600020000020003" pitchFamily="2" charset="-78"/>
                <a:cs typeface="HASENAT" panose="01000600020000020003" pitchFamily="2" charset="-78"/>
              </a:rPr>
              <a:t>اِنْ اَحْسَنْتُمْ اَحْسَنْتُمْ لِاَنْفُسِكُمْ وَاِنْ اَسَاْتُمْ فَلَهَا </a:t>
            </a:r>
            <a:endParaRPr lang="tr-TR" sz="4800" dirty="0" smtClean="0">
              <a:solidFill>
                <a:schemeClr val="tx1"/>
              </a:solidFill>
              <a:latin typeface="HASENAT" panose="01000600020000020003" pitchFamily="2" charset="-78"/>
              <a:cs typeface="HASENAT" panose="01000600020000020003" pitchFamily="2" charset="-78"/>
            </a:endParaRPr>
          </a:p>
          <a:p>
            <a:pPr algn="just"/>
            <a:r>
              <a:rPr lang="tr-TR" sz="3200" dirty="0" smtClean="0">
                <a:solidFill>
                  <a:schemeClr val="tx1"/>
                </a:solidFill>
              </a:rPr>
              <a:t>«</a:t>
            </a:r>
            <a:r>
              <a:rPr lang="tr-TR" sz="3200" b="1" dirty="0" smtClean="0">
                <a:solidFill>
                  <a:srgbClr val="FF0000"/>
                </a:solidFill>
              </a:rPr>
              <a:t>Eğer </a:t>
            </a:r>
            <a:r>
              <a:rPr lang="tr-TR" sz="3200" b="1" dirty="0">
                <a:solidFill>
                  <a:srgbClr val="FF0000"/>
                </a:solidFill>
              </a:rPr>
              <a:t>iyilik ederseniz kendinize etmiş, </a:t>
            </a:r>
            <a:r>
              <a:rPr lang="tr-TR" sz="3200" b="1" dirty="0">
                <a:solidFill>
                  <a:srgbClr val="7030A0"/>
                </a:solidFill>
              </a:rPr>
              <a:t>kötülük ederseniz yine kendinize etmiş olursunuz</a:t>
            </a:r>
            <a:r>
              <a:rPr lang="tr-TR" sz="3200" b="1" dirty="0" smtClean="0">
                <a:solidFill>
                  <a:srgbClr val="7030A0"/>
                </a:solidFill>
              </a:rPr>
              <a:t>.»</a:t>
            </a:r>
            <a:endParaRPr lang="tr-TR" sz="3200" dirty="0" smtClean="0">
              <a:solidFill>
                <a:schemeClr val="tx1"/>
              </a:solidFill>
            </a:endParaRPr>
          </a:p>
          <a:p>
            <a:pPr algn="just"/>
            <a:r>
              <a:rPr lang="tr-TR" dirty="0" smtClean="0">
                <a:solidFill>
                  <a:schemeClr val="tx1"/>
                </a:solidFill>
              </a:rPr>
              <a:t>( 17/</a:t>
            </a:r>
            <a:r>
              <a:rPr lang="tr-TR" dirty="0" err="1" smtClean="0">
                <a:solidFill>
                  <a:schemeClr val="tx1"/>
                </a:solidFill>
              </a:rPr>
              <a:t>İsra</a:t>
            </a:r>
            <a:r>
              <a:rPr lang="tr-TR" dirty="0" smtClean="0">
                <a:solidFill>
                  <a:schemeClr val="tx1"/>
                </a:solidFill>
              </a:rPr>
              <a:t> 7 </a:t>
            </a:r>
            <a:r>
              <a:rPr lang="tr-TR" dirty="0">
                <a:solidFill>
                  <a:schemeClr val="tx1"/>
                </a:solidFill>
              </a:rPr>
              <a:t>)</a:t>
            </a:r>
            <a:endParaRPr lang="tr-TR" dirty="0">
              <a:solidFill>
                <a:schemeClr val="tx1"/>
              </a:solidFill>
              <a:latin typeface="Times New Roman" panose="02020603050405020304" pitchFamily="18" charset="0"/>
              <a:cs typeface="Times New Roman" panose="02020603050405020304" pitchFamily="18" charset="0"/>
            </a:endParaRPr>
          </a:p>
        </p:txBody>
      </p:sp>
      <p:sp>
        <p:nvSpPr>
          <p:cNvPr id="3"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b="1" dirty="0" smtClean="0">
                <a:solidFill>
                  <a:schemeClr val="tx1"/>
                </a:solidFill>
                <a:effectLst>
                  <a:outerShdw blurRad="38100" dist="38100" dir="2700000" algn="tl">
                    <a:srgbClr val="000000">
                      <a:alpha val="43137"/>
                    </a:srgbClr>
                  </a:outerShdw>
                </a:effectLst>
              </a:rPr>
              <a:t>İYİLİK VE KÖTÜLÜK: KENDİMİZE DÖNER</a:t>
            </a:r>
            <a:endParaRPr lang="tr-TR" sz="4000" b="1" dirty="0">
              <a:solidFill>
                <a:schemeClr val="tx1"/>
              </a:solidFill>
              <a:effectLst>
                <a:outerShdw blurRad="38100" dist="38100" dir="2700000" algn="tl">
                  <a:srgbClr val="000000">
                    <a:alpha val="43137"/>
                  </a:srgbClr>
                </a:outerShdw>
              </a:effectLst>
            </a:endParaRPr>
          </a:p>
        </p:txBody>
      </p:sp>
      <p:pic>
        <p:nvPicPr>
          <p:cNvPr id="6146" name="Picture 2" descr="http://ha-mim.org/wp-content/uploads/2013/06/image-387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5" y="3479458"/>
            <a:ext cx="4776831" cy="33785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http://tr.assakina.com/wp-content/uploads/2014/06/kotulg_engellemek_3-604x270.jpg"/>
          <p:cNvPicPr>
            <a:picLocks noChangeAspect="1" noChangeArrowheads="1"/>
          </p:cNvPicPr>
          <p:nvPr/>
        </p:nvPicPr>
        <p:blipFill rotWithShape="1">
          <a:blip r:embed="rId3">
            <a:extLst>
              <a:ext uri="{28A0092B-C50C-407E-A947-70E740481C1C}">
                <a14:useLocalDpi xmlns:a14="http://schemas.microsoft.com/office/drawing/2010/main" val="0"/>
              </a:ext>
            </a:extLst>
          </a:blip>
          <a:srcRect l="13913" r="15996"/>
          <a:stretch/>
        </p:blipFill>
        <p:spPr bwMode="auto">
          <a:xfrm>
            <a:off x="-8842" y="3477263"/>
            <a:ext cx="5300921" cy="3380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58544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6600" b="1" dirty="0" smtClean="0">
                <a:solidFill>
                  <a:schemeClr val="tx1"/>
                </a:solidFill>
                <a:effectLst>
                  <a:outerShdw blurRad="38100" dist="38100" dir="2700000" algn="tl">
                    <a:srgbClr val="000000">
                      <a:alpha val="43137"/>
                    </a:srgbClr>
                  </a:outerShdw>
                </a:effectLst>
              </a:rPr>
              <a:t>ÖRNEK</a:t>
            </a:r>
            <a:endParaRPr lang="tr-TR" sz="6600" dirty="0">
              <a:solidFill>
                <a:schemeClr val="tx1"/>
              </a:solidFill>
              <a:effectLst>
                <a:outerShdw blurRad="38100" dist="38100" dir="2700000" algn="tl">
                  <a:srgbClr val="000000">
                    <a:alpha val="43137"/>
                  </a:srgbClr>
                </a:outerShdw>
              </a:effectLst>
            </a:endParaRPr>
          </a:p>
        </p:txBody>
      </p:sp>
      <p:sp>
        <p:nvSpPr>
          <p:cNvPr id="6" name="5 Dikdörtgen"/>
          <p:cNvSpPr/>
          <p:nvPr/>
        </p:nvSpPr>
        <p:spPr>
          <a:xfrm>
            <a:off x="107504" y="1196752"/>
            <a:ext cx="8928992" cy="5544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b="1" dirty="0">
                <a:solidFill>
                  <a:srgbClr val="002060"/>
                </a:solidFill>
              </a:rPr>
              <a:t>Mehmet Bey, işine gitmek üzere arabasına binip yola çıkar. </a:t>
            </a:r>
            <a:endParaRPr lang="tr-TR" sz="2000" b="1" dirty="0" smtClean="0">
              <a:solidFill>
                <a:srgbClr val="002060"/>
              </a:solidFill>
            </a:endParaRPr>
          </a:p>
          <a:p>
            <a:r>
              <a:rPr lang="tr-TR" sz="2000" b="1" dirty="0" smtClean="0">
                <a:solidFill>
                  <a:srgbClr val="002060"/>
                </a:solidFill>
              </a:rPr>
              <a:t>Her </a:t>
            </a:r>
            <a:r>
              <a:rPr lang="tr-TR" sz="2000" b="1" dirty="0">
                <a:solidFill>
                  <a:srgbClr val="002060"/>
                </a:solidFill>
              </a:rPr>
              <a:t>zamanki kullandığı yoldan işine giderken kırmızı ışıkta durmak zorunda kalır. </a:t>
            </a:r>
            <a:endParaRPr lang="tr-TR" sz="2000" dirty="0">
              <a:solidFill>
                <a:srgbClr val="002060"/>
              </a:solidFill>
            </a:endParaRPr>
          </a:p>
          <a:p>
            <a:r>
              <a:rPr lang="tr-TR" sz="2000" b="1" dirty="0">
                <a:solidFill>
                  <a:srgbClr val="002060"/>
                </a:solidFill>
              </a:rPr>
              <a:t>Yeşil ışık yandığı zaman hareket etmek isteyen Mehmet Bey’in aracı durur. </a:t>
            </a:r>
            <a:endParaRPr lang="tr-TR" sz="2000" b="1" dirty="0" smtClean="0">
              <a:solidFill>
                <a:srgbClr val="002060"/>
              </a:solidFill>
            </a:endParaRPr>
          </a:p>
          <a:p>
            <a:r>
              <a:rPr lang="tr-TR" sz="2000" b="1" dirty="0" smtClean="0">
                <a:solidFill>
                  <a:srgbClr val="002060"/>
                </a:solidFill>
              </a:rPr>
              <a:t>Mehmet </a:t>
            </a:r>
            <a:r>
              <a:rPr lang="tr-TR" sz="2000" b="1" dirty="0">
                <a:solidFill>
                  <a:srgbClr val="002060"/>
                </a:solidFill>
              </a:rPr>
              <a:t>Bey, aracını tekrar çalıştırmak ister ama araç çalışmaz. </a:t>
            </a:r>
            <a:endParaRPr lang="tr-TR" sz="2000" b="1" dirty="0" smtClean="0">
              <a:solidFill>
                <a:srgbClr val="002060"/>
              </a:solidFill>
            </a:endParaRPr>
          </a:p>
          <a:p>
            <a:endParaRPr lang="tr-TR" b="1" dirty="0">
              <a:solidFill>
                <a:srgbClr val="002060"/>
              </a:solidFill>
            </a:endParaRPr>
          </a:p>
          <a:p>
            <a:r>
              <a:rPr lang="tr-TR" b="1" dirty="0" smtClean="0">
                <a:solidFill>
                  <a:srgbClr val="FF0000"/>
                </a:solidFill>
              </a:rPr>
              <a:t>Bu </a:t>
            </a:r>
            <a:r>
              <a:rPr lang="tr-TR" b="1" dirty="0">
                <a:solidFill>
                  <a:srgbClr val="FF0000"/>
                </a:solidFill>
              </a:rPr>
              <a:t>arada arkasından yoğun bir korna sesi yükselir. Aynı zamanda arkasında biriken araçlar yolun diğer tarafından kendisini sollarken ona el-kol hareketleri yaparak hakaretlere varan tepkilerini çok ağır bir şekilde iletirler. </a:t>
            </a:r>
            <a:endParaRPr lang="tr-TR" b="1" dirty="0" smtClean="0">
              <a:solidFill>
                <a:schemeClr val="tx1"/>
              </a:solidFill>
            </a:endParaRPr>
          </a:p>
          <a:p>
            <a:endParaRPr lang="tr-TR" b="1" dirty="0">
              <a:solidFill>
                <a:schemeClr val="tx1"/>
              </a:solidFill>
            </a:endParaRPr>
          </a:p>
          <a:p>
            <a:pPr marL="285750" indent="-285750">
              <a:buFont typeface="Arial" panose="020B0604020202020204" pitchFamily="34" charset="0"/>
              <a:buChar char="•"/>
            </a:pPr>
            <a:r>
              <a:rPr lang="tr-TR" dirty="0">
                <a:solidFill>
                  <a:schemeClr val="tx1"/>
                </a:solidFill>
              </a:rPr>
              <a:t>Sizce arkada korna çalan insanların bu davranışı aracın motorunun çalışmasını sağlar mı? </a:t>
            </a:r>
          </a:p>
          <a:p>
            <a:pPr marL="285750" indent="-285750">
              <a:buFont typeface="Arial" panose="020B0604020202020204" pitchFamily="34" charset="0"/>
              <a:buChar char="•"/>
            </a:pPr>
            <a:r>
              <a:rPr lang="tr-TR" dirty="0">
                <a:solidFill>
                  <a:schemeClr val="tx1"/>
                </a:solidFill>
              </a:rPr>
              <a:t>Ya da bağırıp ağza alınmayacak sözler söyleyen insanların bu hareketi onlara ne kazandırabilir? </a:t>
            </a:r>
          </a:p>
          <a:p>
            <a:pPr marL="285750" indent="-285750">
              <a:buFont typeface="Arial" panose="020B0604020202020204" pitchFamily="34" charset="0"/>
              <a:buChar char="•"/>
            </a:pPr>
            <a:r>
              <a:rPr lang="tr-TR" dirty="0">
                <a:solidFill>
                  <a:schemeClr val="tx1"/>
                </a:solidFill>
              </a:rPr>
              <a:t>Siz kalabalık bir trafikte yolda kalsaydınız ne düşünürdünüz? </a:t>
            </a:r>
          </a:p>
          <a:p>
            <a:pPr marL="285750" indent="-285750">
              <a:buFont typeface="Arial" panose="020B0604020202020204" pitchFamily="34" charset="0"/>
              <a:buChar char="•"/>
            </a:pPr>
            <a:r>
              <a:rPr lang="tr-TR" dirty="0">
                <a:solidFill>
                  <a:schemeClr val="tx1"/>
                </a:solidFill>
              </a:rPr>
              <a:t>Bu soruları her insanın kendisine sorması ve makul cevaplar vermesi gerekir. </a:t>
            </a:r>
          </a:p>
          <a:p>
            <a:pPr marL="285750" indent="-285750">
              <a:buFont typeface="Arial" panose="020B0604020202020204" pitchFamily="34" charset="0"/>
              <a:buChar char="•"/>
            </a:pPr>
            <a:r>
              <a:rPr lang="tr-TR" dirty="0">
                <a:solidFill>
                  <a:schemeClr val="tx1"/>
                </a:solidFill>
              </a:rPr>
              <a:t>Mehmet Bey de aracının bozulmasına taraftar olamaz değil mi? </a:t>
            </a:r>
          </a:p>
          <a:p>
            <a:r>
              <a:rPr lang="tr-TR" dirty="0">
                <a:solidFill>
                  <a:schemeClr val="tx1"/>
                </a:solidFill>
              </a:rPr>
              <a:t>Bu olayı bir de olumlu yönden düşünün. Mehmet Bey’in o gün ışıklarda aracı durur. Arkasındaki araçlar, “Bu adamın bize kastı mı var?” diye düşünmeyip, “Herhalde araç bozuldu” diyerek acele etmediler. Kornaları basıp ortalığı vaveylaya boğmadılar. </a:t>
            </a:r>
          </a:p>
        </p:txBody>
      </p:sp>
    </p:spTree>
    <p:extLst>
      <p:ext uri="{BB962C8B-B14F-4D97-AF65-F5344CB8AC3E}">
        <p14:creationId xmlns:p14="http://schemas.microsoft.com/office/powerpoint/2010/main" val="161176622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öfke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8" y="1052736"/>
            <a:ext cx="9182865" cy="5805264"/>
          </a:xfrm>
          <a:prstGeom prst="rect">
            <a:avLst/>
          </a:prstGeom>
          <a:noFill/>
          <a:extLst>
            <a:ext uri="{909E8E84-426E-40DD-AFC4-6F175D3DCCD1}">
              <a14:hiddenFill xmlns:a14="http://schemas.microsoft.com/office/drawing/2010/main">
                <a:solidFill>
                  <a:srgbClr val="FFFFFF"/>
                </a:solidFill>
              </a14:hiddenFill>
            </a:ext>
          </a:extLst>
        </p:spPr>
      </p:pic>
      <p:sp>
        <p:nvSpPr>
          <p:cNvPr id="5"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6600" b="1" dirty="0" smtClean="0">
                <a:solidFill>
                  <a:schemeClr val="tx1"/>
                </a:solidFill>
                <a:effectLst>
                  <a:outerShdw blurRad="38100" dist="38100" dir="2700000" algn="tl">
                    <a:srgbClr val="000000">
                      <a:alpha val="43137"/>
                    </a:srgbClr>
                  </a:outerShdw>
                </a:effectLst>
              </a:rPr>
              <a:t>ÖRNEK</a:t>
            </a:r>
            <a:endParaRPr lang="tr-TR" sz="6600" dirty="0">
              <a:solidFill>
                <a:schemeClr val="tx1"/>
              </a:solidFill>
              <a:effectLst>
                <a:outerShdw blurRad="38100" dist="38100" dir="2700000" algn="tl">
                  <a:srgbClr val="000000">
                    <a:alpha val="43137"/>
                  </a:srgbClr>
                </a:outerShdw>
              </a:effectLst>
            </a:endParaRPr>
          </a:p>
        </p:txBody>
      </p:sp>
      <p:sp>
        <p:nvSpPr>
          <p:cNvPr id="6" name="5 Dikdörtgen"/>
          <p:cNvSpPr/>
          <p:nvPr/>
        </p:nvSpPr>
        <p:spPr>
          <a:xfrm>
            <a:off x="107504" y="4005064"/>
            <a:ext cx="8928992" cy="2880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400" dirty="0">
                <a:solidFill>
                  <a:srgbClr val="FF0000"/>
                </a:solidFill>
              </a:rPr>
              <a:t>Ayşe hanım ve eşi Halit Bey gece 11’de 3 aylık bebeğini susturmak için elinden geleni yapıyor; ama küçük Tuba bir türlü susmak bilmiyordu. </a:t>
            </a:r>
          </a:p>
          <a:p>
            <a:r>
              <a:rPr lang="tr-TR" sz="2400" dirty="0">
                <a:solidFill>
                  <a:srgbClr val="0070C0"/>
                </a:solidFill>
              </a:rPr>
              <a:t>Bu arada alttan duvarın vurulduğunu duydular. Bu, alt komşunun rahatsız olduğunun bir işaretiydi. </a:t>
            </a:r>
            <a:endParaRPr lang="tr-TR" sz="2400" dirty="0" smtClean="0">
              <a:solidFill>
                <a:srgbClr val="0070C0"/>
              </a:solidFill>
            </a:endParaRPr>
          </a:p>
          <a:p>
            <a:endParaRPr lang="tr-TR" sz="2400" dirty="0">
              <a:solidFill>
                <a:schemeClr val="tx1"/>
              </a:solidFill>
            </a:endParaRPr>
          </a:p>
          <a:p>
            <a:pPr marL="342900" indent="-342900">
              <a:buFont typeface="Arial" panose="020B0604020202020204" pitchFamily="34" charset="0"/>
              <a:buChar char="•"/>
            </a:pPr>
            <a:r>
              <a:rPr lang="tr-TR" sz="2400" dirty="0">
                <a:solidFill>
                  <a:schemeClr val="tx1"/>
                </a:solidFill>
              </a:rPr>
              <a:t>Sizce anne-baba bebeklerini keyifleri için mi ağlatıyorlar? </a:t>
            </a:r>
          </a:p>
          <a:p>
            <a:pPr marL="342900" indent="-342900">
              <a:buFont typeface="Arial" panose="020B0604020202020204" pitchFamily="34" charset="0"/>
              <a:buChar char="•"/>
            </a:pPr>
            <a:r>
              <a:rPr lang="tr-TR" sz="2400" dirty="0">
                <a:solidFill>
                  <a:schemeClr val="tx1"/>
                </a:solidFill>
              </a:rPr>
              <a:t>Komşunun duvara vurmasını duyan bebek “susmam gerekiyor” mu diyecek? </a:t>
            </a:r>
          </a:p>
        </p:txBody>
      </p:sp>
    </p:spTree>
    <p:extLst>
      <p:ext uri="{BB962C8B-B14F-4D97-AF65-F5344CB8AC3E}">
        <p14:creationId xmlns:p14="http://schemas.microsoft.com/office/powerpoint/2010/main" val="145059401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5135"/>
          </a:xfrm>
          <a:prstGeom prst="rect">
            <a:avLst/>
          </a:prstGeom>
          <a:noFill/>
          <a:extLst>
            <a:ext uri="{909E8E84-426E-40DD-AFC4-6F175D3DCCD1}">
              <a14:hiddenFill xmlns:a14="http://schemas.microsoft.com/office/drawing/2010/main">
                <a:solidFill>
                  <a:srgbClr val="FFFFFF"/>
                </a:solidFill>
              </a14:hiddenFill>
            </a:ext>
          </a:extLst>
        </p:spPr>
      </p:pic>
      <p:sp>
        <p:nvSpPr>
          <p:cNvPr id="5"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5400" b="1" dirty="0" smtClean="0">
                <a:solidFill>
                  <a:schemeClr val="tx1"/>
                </a:solidFill>
                <a:effectLst>
                  <a:outerShdw blurRad="38100" dist="38100" dir="2700000" algn="tl">
                    <a:srgbClr val="000000">
                      <a:alpha val="43137"/>
                    </a:srgbClr>
                  </a:outerShdw>
                </a:effectLst>
              </a:rPr>
              <a:t>KEŞKE ÖFKEMİZİ YENEBİLSEK</a:t>
            </a:r>
            <a:endParaRPr lang="tr-TR" sz="5400" dirty="0">
              <a:solidFill>
                <a:schemeClr val="tx1"/>
              </a:solidFill>
              <a:effectLst>
                <a:outerShdw blurRad="38100" dist="38100" dir="2700000" algn="tl">
                  <a:srgbClr val="000000">
                    <a:alpha val="43137"/>
                  </a:srgbClr>
                </a:outerShdw>
              </a:effectLst>
            </a:endParaRPr>
          </a:p>
        </p:txBody>
      </p:sp>
      <p:sp>
        <p:nvSpPr>
          <p:cNvPr id="6" name="5 Dikdörtgen"/>
          <p:cNvSpPr/>
          <p:nvPr/>
        </p:nvSpPr>
        <p:spPr>
          <a:xfrm>
            <a:off x="107504" y="1196752"/>
            <a:ext cx="8928992" cy="5544616"/>
          </a:xfrm>
          <a:prstGeom prst="rect">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tr-TR" sz="2400" dirty="0">
                <a:solidFill>
                  <a:srgbClr val="FF0000"/>
                </a:solidFill>
              </a:rPr>
              <a:t>“O takva sahipleri ki, ...öfkelerini yutarlar ve insanların kusurlarını affederler. Allah, iyilik edenleri sever.” (</a:t>
            </a:r>
            <a:r>
              <a:rPr lang="tr-TR" sz="2400" dirty="0" err="1">
                <a:solidFill>
                  <a:srgbClr val="FF0000"/>
                </a:solidFill>
              </a:rPr>
              <a:t>Âl</a:t>
            </a:r>
            <a:r>
              <a:rPr lang="tr-TR" sz="2400" dirty="0">
                <a:solidFill>
                  <a:srgbClr val="FF0000"/>
                </a:solidFill>
              </a:rPr>
              <a:t>-i İmran, 2/134</a:t>
            </a:r>
            <a:r>
              <a:rPr lang="tr-TR" sz="2400" dirty="0" smtClean="0">
                <a:solidFill>
                  <a:srgbClr val="FF0000"/>
                </a:solidFill>
              </a:rPr>
              <a:t>)</a:t>
            </a:r>
          </a:p>
          <a:p>
            <a:pPr marL="342900" indent="-342900" algn="just">
              <a:buFont typeface="Arial" panose="020B0604020202020204" pitchFamily="34" charset="0"/>
              <a:buChar char="•"/>
            </a:pPr>
            <a:r>
              <a:rPr lang="tr-TR" sz="2400" b="1" dirty="0" smtClean="0">
                <a:ln w="6600">
                  <a:solidFill>
                    <a:schemeClr val="accent2"/>
                  </a:solidFill>
                  <a:prstDash val="solid"/>
                </a:ln>
                <a:solidFill>
                  <a:srgbClr val="FFFFFF"/>
                </a:solidFill>
                <a:effectLst>
                  <a:outerShdw dist="38100" dir="2700000" algn="tl" rotWithShape="0">
                    <a:schemeClr val="accent2"/>
                  </a:outerShdw>
                </a:effectLst>
              </a:rPr>
              <a:t>“</a:t>
            </a:r>
            <a:r>
              <a:rPr lang="tr-TR" sz="2400" b="1" dirty="0" err="1">
                <a:ln w="6600">
                  <a:solidFill>
                    <a:schemeClr val="accent2"/>
                  </a:solidFill>
                  <a:prstDash val="solid"/>
                </a:ln>
                <a:solidFill>
                  <a:srgbClr val="FFFFFF"/>
                </a:solidFill>
                <a:effectLst>
                  <a:outerShdw dist="38100" dir="2700000" algn="tl" rotWithShape="0">
                    <a:schemeClr val="accent2"/>
                  </a:outerShdw>
                </a:effectLst>
              </a:rPr>
              <a:t>Rahmân’ın</a:t>
            </a:r>
            <a:r>
              <a:rPr lang="tr-TR" sz="2400" b="1" dirty="0">
                <a:ln w="6600">
                  <a:solidFill>
                    <a:schemeClr val="accent2"/>
                  </a:solidFill>
                  <a:prstDash val="solid"/>
                </a:ln>
                <a:solidFill>
                  <a:srgbClr val="FFFFFF"/>
                </a:solidFill>
                <a:effectLst>
                  <a:outerShdw dist="38100" dir="2700000" algn="tl" rotWithShape="0">
                    <a:schemeClr val="accent2"/>
                  </a:outerShdw>
                </a:effectLst>
              </a:rPr>
              <a:t> (has) kulları, yeryüzünde tevazu ile yürürler ve kendini </a:t>
            </a:r>
            <a:r>
              <a:rPr lang="tr-TR" sz="2400" b="1" dirty="0" err="1">
                <a:ln w="6600">
                  <a:solidFill>
                    <a:schemeClr val="accent2"/>
                  </a:solidFill>
                  <a:prstDash val="solid"/>
                </a:ln>
                <a:solidFill>
                  <a:srgbClr val="FFFFFF"/>
                </a:solidFill>
                <a:effectLst>
                  <a:outerShdw dist="38100" dir="2700000" algn="tl" rotWithShape="0">
                    <a:schemeClr val="accent2"/>
                  </a:outerShdw>
                </a:effectLst>
              </a:rPr>
              <a:t>bilmfez</a:t>
            </a:r>
            <a:r>
              <a:rPr lang="tr-TR" sz="2400" b="1" dirty="0">
                <a:ln w="6600">
                  <a:solidFill>
                    <a:schemeClr val="accent2"/>
                  </a:solidFill>
                  <a:prstDash val="solid"/>
                </a:ln>
                <a:solidFill>
                  <a:srgbClr val="FFFFFF"/>
                </a:solidFill>
                <a:effectLst>
                  <a:outerShdw dist="38100" dir="2700000" algn="tl" rotWithShape="0">
                    <a:schemeClr val="accent2"/>
                  </a:outerShdw>
                </a:effectLst>
              </a:rPr>
              <a:t> kimseler onlara laf attığında (incitmeksizin) ‘Selâm’ der (geçerler)” (</a:t>
            </a:r>
            <a:r>
              <a:rPr lang="tr-TR" sz="2400" b="1" dirty="0" err="1">
                <a:ln w="6600">
                  <a:solidFill>
                    <a:schemeClr val="accent2"/>
                  </a:solidFill>
                  <a:prstDash val="solid"/>
                </a:ln>
                <a:solidFill>
                  <a:srgbClr val="FFFFFF"/>
                </a:solidFill>
                <a:effectLst>
                  <a:outerShdw dist="38100" dir="2700000" algn="tl" rotWithShape="0">
                    <a:schemeClr val="accent2"/>
                  </a:outerShdw>
                </a:effectLst>
              </a:rPr>
              <a:t>Furkân</a:t>
            </a:r>
            <a:r>
              <a:rPr lang="tr-TR" sz="2400" b="1" dirty="0">
                <a:ln w="6600">
                  <a:solidFill>
                    <a:schemeClr val="accent2"/>
                  </a:solidFill>
                  <a:prstDash val="solid"/>
                </a:ln>
                <a:solidFill>
                  <a:srgbClr val="FFFFFF"/>
                </a:solidFill>
                <a:effectLst>
                  <a:outerShdw dist="38100" dir="2700000" algn="tl" rotWithShape="0">
                    <a:schemeClr val="accent2"/>
                  </a:outerShdw>
                </a:effectLst>
              </a:rPr>
              <a:t>, 25/63), </a:t>
            </a:r>
            <a:endParaRPr lang="tr-TR" sz="2400" b="1" dirty="0" smtClean="0">
              <a:ln w="6600">
                <a:solidFill>
                  <a:schemeClr val="accent2"/>
                </a:solidFill>
                <a:prstDash val="solid"/>
              </a:ln>
              <a:solidFill>
                <a:srgbClr val="FFFFFF"/>
              </a:solidFill>
              <a:effectLst>
                <a:outerShdw dist="38100" dir="2700000" algn="tl" rotWithShape="0">
                  <a:schemeClr val="accent2"/>
                </a:outerShdw>
              </a:effectLst>
            </a:endParaRPr>
          </a:p>
          <a:p>
            <a:pPr marL="342900" indent="-342900" algn="just">
              <a:buFont typeface="Arial" panose="020B0604020202020204" pitchFamily="34" charset="0"/>
              <a:buChar char="•"/>
            </a:pPr>
            <a:r>
              <a:rPr lang="tr-TR" sz="2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r>
              <a:rPr lang="tr-TR"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O kullar), yalan yere şahitlik etmezler, boş sözlerle karşılaştıklarında vakar ile (oradan) geçip giderler.” (</a:t>
            </a:r>
            <a:r>
              <a:rPr lang="tr-TR" sz="2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Furkân</a:t>
            </a:r>
            <a:r>
              <a:rPr lang="tr-TR"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25/72) </a:t>
            </a:r>
            <a:endParaRPr lang="tr-TR" sz="2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marL="342900" indent="-342900" algn="just">
              <a:buFont typeface="Arial" panose="020B0604020202020204" pitchFamily="34" charset="0"/>
              <a:buChar char="•"/>
            </a:pPr>
            <a:r>
              <a:rPr lang="tr-TR" sz="2400" dirty="0" smtClean="0">
                <a:solidFill>
                  <a:schemeClr val="tx1"/>
                </a:solidFill>
              </a:rPr>
              <a:t>“</a:t>
            </a:r>
            <a:r>
              <a:rPr lang="tr-TR" sz="2400" dirty="0">
                <a:solidFill>
                  <a:schemeClr val="tx1"/>
                </a:solidFill>
              </a:rPr>
              <a:t>Onlar, boş söz işittikleri zaman ondan yüz çevirirler ve ‘Bizim işlerimiz bize, sizin işleriniz size. Size selâm olsun. Biz kendini bilmezleri (arkadaş edinmek) istemeyiz’ derler.” (</a:t>
            </a:r>
            <a:r>
              <a:rPr lang="tr-TR" sz="2400" dirty="0" err="1">
                <a:solidFill>
                  <a:schemeClr val="tx1"/>
                </a:solidFill>
              </a:rPr>
              <a:t>Kasas</a:t>
            </a:r>
            <a:r>
              <a:rPr lang="tr-TR" sz="2400" dirty="0">
                <a:solidFill>
                  <a:schemeClr val="tx1"/>
                </a:solidFill>
              </a:rPr>
              <a:t>, 28/55) </a:t>
            </a:r>
            <a:endParaRPr lang="tr-TR" sz="2400" dirty="0" smtClean="0">
              <a:solidFill>
                <a:schemeClr val="tx1"/>
              </a:solidFill>
            </a:endParaRPr>
          </a:p>
          <a:p>
            <a:pPr marL="342900" indent="-342900" algn="just">
              <a:buFont typeface="Arial" panose="020B0604020202020204" pitchFamily="34" charset="0"/>
              <a:buChar char="•"/>
            </a:pPr>
            <a:r>
              <a:rPr lang="tr-TR" sz="2400" dirty="0">
                <a:solidFill>
                  <a:srgbClr val="FF0000"/>
                </a:solidFill>
              </a:rPr>
              <a:t> </a:t>
            </a:r>
            <a:r>
              <a:rPr lang="tr-TR" sz="2400" b="1" dirty="0">
                <a:solidFill>
                  <a:srgbClr val="FF0000"/>
                </a:solidFill>
              </a:rPr>
              <a:t>“...Herkes, kendi karakterinin gereğini sergiler...”</a:t>
            </a:r>
            <a:r>
              <a:rPr lang="tr-TR" sz="2400" dirty="0">
                <a:solidFill>
                  <a:srgbClr val="FF0000"/>
                </a:solidFill>
              </a:rPr>
              <a:t> (</a:t>
            </a:r>
            <a:r>
              <a:rPr lang="tr-TR" sz="2400" dirty="0" err="1">
                <a:solidFill>
                  <a:srgbClr val="FF0000"/>
                </a:solidFill>
              </a:rPr>
              <a:t>İsrâ</a:t>
            </a:r>
            <a:r>
              <a:rPr lang="tr-TR" sz="2400" dirty="0">
                <a:solidFill>
                  <a:srgbClr val="FF0000"/>
                </a:solidFill>
              </a:rPr>
              <a:t>, 17/84) </a:t>
            </a:r>
          </a:p>
        </p:txBody>
      </p:sp>
    </p:spTree>
    <p:extLst>
      <p:ext uri="{BB962C8B-B14F-4D97-AF65-F5344CB8AC3E}">
        <p14:creationId xmlns:p14="http://schemas.microsoft.com/office/powerpoint/2010/main" val="55925728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p:cTn id="21"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2736"/>
            <a:ext cx="9161219" cy="5805265"/>
          </a:xfrm>
          <a:prstGeom prst="rect">
            <a:avLst/>
          </a:prstGeom>
          <a:noFill/>
          <a:extLst>
            <a:ext uri="{909E8E84-426E-40DD-AFC4-6F175D3DCCD1}">
              <a14:hiddenFill xmlns:a14="http://schemas.microsoft.com/office/drawing/2010/main">
                <a:solidFill>
                  <a:srgbClr val="FFFFFF"/>
                </a:solidFill>
              </a14:hiddenFill>
            </a:ext>
          </a:extLst>
        </p:spPr>
      </p:pic>
      <p:sp>
        <p:nvSpPr>
          <p:cNvPr id="5"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5400" b="1" dirty="0" smtClean="0">
                <a:solidFill>
                  <a:schemeClr val="tx1"/>
                </a:solidFill>
                <a:effectLst>
                  <a:outerShdw blurRad="38100" dist="38100" dir="2700000" algn="tl">
                    <a:srgbClr val="000000">
                      <a:alpha val="43137"/>
                    </a:srgbClr>
                  </a:outerShdw>
                </a:effectLst>
              </a:rPr>
              <a:t>KEŞKE ÖFKEMİZİ YENEBİLSEK</a:t>
            </a:r>
            <a:endParaRPr lang="tr-TR" sz="5400" dirty="0">
              <a:solidFill>
                <a:schemeClr val="tx1"/>
              </a:solidFill>
              <a:effectLst>
                <a:outerShdw blurRad="38100" dist="38100" dir="2700000" algn="tl">
                  <a:srgbClr val="000000">
                    <a:alpha val="43137"/>
                  </a:srgbClr>
                </a:outerShdw>
              </a:effectLst>
            </a:endParaRPr>
          </a:p>
        </p:txBody>
      </p:sp>
      <p:sp>
        <p:nvSpPr>
          <p:cNvPr id="6" name="5 Dikdörtgen"/>
          <p:cNvSpPr/>
          <p:nvPr/>
        </p:nvSpPr>
        <p:spPr>
          <a:xfrm>
            <a:off x="107504" y="5373216"/>
            <a:ext cx="8928992" cy="1368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tx1"/>
                </a:solidFill>
              </a:rPr>
              <a:t>“Şayet sen, kaba, katı yürekli olsaydın, hiç şüphesiz insanlar senin etrafından dağılıp giderlerdi.” </a:t>
            </a:r>
            <a:endParaRPr lang="tr-TR" sz="2800" b="1" dirty="0" smtClean="0">
              <a:solidFill>
                <a:schemeClr val="tx1"/>
              </a:solidFill>
            </a:endParaRPr>
          </a:p>
          <a:p>
            <a:pPr algn="ctr"/>
            <a:r>
              <a:rPr lang="tr-TR" dirty="0" smtClean="0">
                <a:solidFill>
                  <a:schemeClr val="tx1"/>
                </a:solidFill>
              </a:rPr>
              <a:t>(</a:t>
            </a:r>
            <a:r>
              <a:rPr lang="tr-TR" dirty="0" err="1">
                <a:solidFill>
                  <a:schemeClr val="tx1"/>
                </a:solidFill>
              </a:rPr>
              <a:t>Âl</a:t>
            </a:r>
            <a:r>
              <a:rPr lang="tr-TR" dirty="0">
                <a:solidFill>
                  <a:schemeClr val="tx1"/>
                </a:solidFill>
              </a:rPr>
              <a:t>-i İmran, 3/159) </a:t>
            </a:r>
          </a:p>
        </p:txBody>
      </p:sp>
    </p:spTree>
    <p:extLst>
      <p:ext uri="{BB962C8B-B14F-4D97-AF65-F5344CB8AC3E}">
        <p14:creationId xmlns:p14="http://schemas.microsoft.com/office/powerpoint/2010/main" val="307506908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dağınık  sınıf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2964"/>
            <a:ext cx="9144000" cy="58550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gili re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0727"/>
            <a:ext cx="9144000" cy="587727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ağınık  sınıf ile ilgili görsel sonuc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 y="1005660"/>
            <a:ext cx="9144000" cy="5866546"/>
          </a:xfrm>
          <a:prstGeom prst="rect">
            <a:avLst/>
          </a:prstGeom>
          <a:noFill/>
          <a:extLst>
            <a:ext uri="{909E8E84-426E-40DD-AFC4-6F175D3DCCD1}">
              <a14:hiddenFill xmlns:a14="http://schemas.microsoft.com/office/drawing/2010/main">
                <a:solidFill>
                  <a:srgbClr val="FFFFFF"/>
                </a:solidFill>
              </a14:hiddenFill>
            </a:ext>
          </a:extLst>
        </p:spPr>
      </p:pic>
      <p:sp>
        <p:nvSpPr>
          <p:cNvPr id="5"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3200" b="1" dirty="0" smtClean="0">
                <a:solidFill>
                  <a:schemeClr val="tx1"/>
                </a:solidFill>
                <a:effectLst>
                  <a:outerShdw blurRad="38100" dist="38100" dir="2700000" algn="tl">
                    <a:srgbClr val="000000">
                      <a:alpha val="43137"/>
                    </a:srgbClr>
                  </a:outerShdw>
                </a:effectLst>
              </a:rPr>
              <a:t>Gelin birlikte bir sınıfımızı bu sahnede canlandıralım</a:t>
            </a:r>
            <a:endParaRPr lang="tr-TR" sz="3200" dirty="0">
              <a:solidFill>
                <a:schemeClr val="tx1"/>
              </a:solidFill>
              <a:effectLst>
                <a:outerShdw blurRad="38100" dist="38100" dir="2700000" algn="tl">
                  <a:srgbClr val="000000">
                    <a:alpha val="43137"/>
                  </a:srgbClr>
                </a:outerShdw>
              </a:effectLst>
            </a:endParaRPr>
          </a:p>
        </p:txBody>
      </p:sp>
      <p:sp>
        <p:nvSpPr>
          <p:cNvPr id="6" name="5 Dikdörtgen"/>
          <p:cNvSpPr/>
          <p:nvPr/>
        </p:nvSpPr>
        <p:spPr>
          <a:xfrm>
            <a:off x="0" y="1795052"/>
            <a:ext cx="9144000" cy="5018324"/>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285750" lvl="1" indent="-285750">
              <a:buFont typeface="Arial" panose="020B0604020202020204" pitchFamily="34" charset="0"/>
              <a:buChar char="•"/>
            </a:pPr>
            <a:r>
              <a:rPr lang="tr-TR" sz="3200" dirty="0" smtClean="0">
                <a:solidFill>
                  <a:schemeClr val="tx1"/>
                </a:solidFill>
              </a:rPr>
              <a:t>Sınıfa girerken</a:t>
            </a:r>
          </a:p>
          <a:p>
            <a:pPr marL="742950" lvl="2" indent="-285750">
              <a:buFont typeface="Arial" panose="020B0604020202020204" pitchFamily="34" charset="0"/>
              <a:buChar char="•"/>
            </a:pPr>
            <a:r>
              <a:rPr lang="tr-TR" sz="3200" dirty="0" smtClean="0">
                <a:solidFill>
                  <a:schemeClr val="tx1"/>
                </a:solidFill>
              </a:rPr>
              <a:t>Selam ver</a:t>
            </a:r>
          </a:p>
          <a:p>
            <a:pPr marL="742950" lvl="2" indent="-285750">
              <a:buFont typeface="Arial" panose="020B0604020202020204" pitchFamily="34" charset="0"/>
              <a:buChar char="•"/>
            </a:pPr>
            <a:r>
              <a:rPr lang="tr-TR" sz="3200" dirty="0" err="1" smtClean="0">
                <a:solidFill>
                  <a:schemeClr val="tx1"/>
                </a:solidFill>
              </a:rPr>
              <a:t>Halhatır</a:t>
            </a:r>
            <a:r>
              <a:rPr lang="tr-TR" sz="3200" dirty="0" smtClean="0">
                <a:solidFill>
                  <a:schemeClr val="tx1"/>
                </a:solidFill>
              </a:rPr>
              <a:t> Sor</a:t>
            </a:r>
          </a:p>
          <a:p>
            <a:pPr marL="742950" lvl="2" indent="-285750">
              <a:buFont typeface="Arial" panose="020B0604020202020204" pitchFamily="34" charset="0"/>
              <a:buChar char="•"/>
            </a:pPr>
            <a:r>
              <a:rPr lang="tr-TR" sz="3200" dirty="0" smtClean="0">
                <a:solidFill>
                  <a:schemeClr val="tx1"/>
                </a:solidFill>
              </a:rPr>
              <a:t>Tebessüm Et</a:t>
            </a:r>
          </a:p>
          <a:p>
            <a:pPr marL="742950" lvl="2" indent="-285750">
              <a:buFont typeface="Arial" panose="020B0604020202020204" pitchFamily="34" charset="0"/>
              <a:buChar char="•"/>
            </a:pPr>
            <a:endParaRPr lang="tr-TR" sz="3200" dirty="0" smtClean="0">
              <a:solidFill>
                <a:schemeClr val="tx1"/>
              </a:solidFill>
            </a:endParaRPr>
          </a:p>
          <a:p>
            <a:pPr marL="742950" lvl="2" indent="-285750">
              <a:buFont typeface="Arial" panose="020B0604020202020204" pitchFamily="34" charset="0"/>
              <a:buChar char="•"/>
            </a:pPr>
            <a:endParaRPr lang="tr-TR" sz="3200" dirty="0">
              <a:solidFill>
                <a:schemeClr val="tx1"/>
              </a:solidFill>
            </a:endParaRPr>
          </a:p>
          <a:p>
            <a:pPr marL="742950" lvl="2" indent="-285750">
              <a:buFont typeface="Arial" panose="020B0604020202020204" pitchFamily="34" charset="0"/>
              <a:buChar char="•"/>
            </a:pPr>
            <a:endParaRPr lang="tr-TR" sz="3200" dirty="0" smtClean="0">
              <a:solidFill>
                <a:schemeClr val="tx1"/>
              </a:solidFill>
            </a:endParaRPr>
          </a:p>
          <a:p>
            <a:pPr marL="742950" lvl="2" indent="-285750">
              <a:buFont typeface="Arial" panose="020B0604020202020204" pitchFamily="34" charset="0"/>
              <a:buChar char="•"/>
            </a:pPr>
            <a:endParaRPr lang="tr-TR" sz="3200" dirty="0">
              <a:solidFill>
                <a:schemeClr val="tx1"/>
              </a:solidFill>
            </a:endParaRPr>
          </a:p>
          <a:p>
            <a:pPr marL="742950" lvl="2" indent="-285750">
              <a:buFont typeface="Arial" panose="020B0604020202020204" pitchFamily="34" charset="0"/>
              <a:buChar char="•"/>
            </a:pPr>
            <a:endParaRPr lang="tr-TR" sz="3200" dirty="0" smtClean="0">
              <a:solidFill>
                <a:schemeClr val="tx1"/>
              </a:solidFill>
            </a:endParaRPr>
          </a:p>
          <a:p>
            <a:pPr marL="457200" lvl="2"/>
            <a:endParaRPr lang="tr-TR" sz="3200" dirty="0" smtClean="0">
              <a:solidFill>
                <a:schemeClr val="tx1"/>
              </a:solidFill>
            </a:endParaRPr>
          </a:p>
          <a:p>
            <a:pPr marL="285750" lvl="1" indent="-285750">
              <a:buFont typeface="Arial" panose="020B0604020202020204" pitchFamily="34" charset="0"/>
              <a:buChar char="•"/>
            </a:pPr>
            <a:r>
              <a:rPr lang="tr-TR" sz="3200" dirty="0" smtClean="0">
                <a:solidFill>
                  <a:schemeClr val="tx1"/>
                </a:solidFill>
              </a:rPr>
              <a:t>Sınıfta bulunurken</a:t>
            </a:r>
          </a:p>
          <a:p>
            <a:pPr marL="742950" lvl="2" indent="-285750">
              <a:buFont typeface="Arial" panose="020B0604020202020204" pitchFamily="34" charset="0"/>
              <a:buChar char="•"/>
            </a:pPr>
            <a:r>
              <a:rPr lang="tr-TR" sz="3200" dirty="0" smtClean="0">
                <a:solidFill>
                  <a:schemeClr val="tx1"/>
                </a:solidFill>
              </a:rPr>
              <a:t>Haklara Riayet Et</a:t>
            </a:r>
          </a:p>
          <a:p>
            <a:pPr marL="742950" lvl="2" indent="-285750">
              <a:buFont typeface="Arial" panose="020B0604020202020204" pitchFamily="34" charset="0"/>
              <a:buChar char="•"/>
            </a:pPr>
            <a:r>
              <a:rPr lang="tr-TR" sz="3200" dirty="0" smtClean="0">
                <a:solidFill>
                  <a:schemeClr val="tx1"/>
                </a:solidFill>
              </a:rPr>
              <a:t>Rahatsız Etme</a:t>
            </a:r>
          </a:p>
          <a:p>
            <a:pPr marL="742950" lvl="2" indent="-285750">
              <a:buFont typeface="Arial" panose="020B0604020202020204" pitchFamily="34" charset="0"/>
              <a:buChar char="•"/>
            </a:pPr>
            <a:r>
              <a:rPr lang="tr-TR" sz="3200" dirty="0" smtClean="0">
                <a:solidFill>
                  <a:schemeClr val="tx1"/>
                </a:solidFill>
              </a:rPr>
              <a:t>Dilini Muhafaza Et</a:t>
            </a:r>
          </a:p>
          <a:p>
            <a:pPr marL="742950" lvl="2" indent="-285750">
              <a:buFont typeface="Arial" panose="020B0604020202020204" pitchFamily="34" charset="0"/>
              <a:buChar char="•"/>
            </a:pPr>
            <a:r>
              <a:rPr lang="tr-TR" sz="3200" dirty="0" smtClean="0">
                <a:solidFill>
                  <a:schemeClr val="tx1"/>
                </a:solidFill>
              </a:rPr>
              <a:t>İzin İste</a:t>
            </a:r>
          </a:p>
          <a:p>
            <a:pPr marL="742950" lvl="2" indent="-285750">
              <a:buFont typeface="Arial" panose="020B0604020202020204" pitchFamily="34" charset="0"/>
              <a:buChar char="•"/>
            </a:pPr>
            <a:r>
              <a:rPr lang="tr-TR" sz="3200" dirty="0" smtClean="0">
                <a:solidFill>
                  <a:schemeClr val="tx1"/>
                </a:solidFill>
              </a:rPr>
              <a:t>Gizli konuşma</a:t>
            </a:r>
          </a:p>
          <a:p>
            <a:pPr marL="742950" lvl="2" indent="-285750">
              <a:buFont typeface="Arial" panose="020B0604020202020204" pitchFamily="34" charset="0"/>
              <a:buChar char="•"/>
            </a:pPr>
            <a:r>
              <a:rPr lang="tr-TR" sz="3200" dirty="0" smtClean="0">
                <a:solidFill>
                  <a:schemeClr val="tx1"/>
                </a:solidFill>
              </a:rPr>
              <a:t>Sırlarını ifşa etme</a:t>
            </a:r>
          </a:p>
          <a:p>
            <a:pPr marL="742950" lvl="2" indent="-285750">
              <a:buFont typeface="Arial" panose="020B0604020202020204" pitchFamily="34" charset="0"/>
              <a:buChar char="•"/>
            </a:pPr>
            <a:r>
              <a:rPr lang="tr-TR" sz="3200" dirty="0" smtClean="0">
                <a:solidFill>
                  <a:schemeClr val="tx1"/>
                </a:solidFill>
              </a:rPr>
              <a:t>Güvenli ol</a:t>
            </a:r>
            <a:endParaRPr lang="tr-TR" sz="8000" dirty="0">
              <a:solidFill>
                <a:schemeClr val="tx1"/>
              </a:solidFill>
            </a:endParaRPr>
          </a:p>
        </p:txBody>
      </p:sp>
      <p:sp>
        <p:nvSpPr>
          <p:cNvPr id="10" name="5 Dikdörtgen"/>
          <p:cNvSpPr/>
          <p:nvPr/>
        </p:nvSpPr>
        <p:spPr>
          <a:xfrm>
            <a:off x="0" y="5373216"/>
            <a:ext cx="9144000" cy="1512168"/>
          </a:xfrm>
          <a:prstGeom prst="rect">
            <a:avLst/>
          </a:prstGeom>
          <a:ln/>
        </p:spPr>
        <p:style>
          <a:lnRef idx="0">
            <a:schemeClr val="dk1"/>
          </a:lnRef>
          <a:fillRef idx="3">
            <a:schemeClr val="dk1"/>
          </a:fillRef>
          <a:effectRef idx="3">
            <a:schemeClr val="dk1"/>
          </a:effectRef>
          <a:fontRef idx="minor">
            <a:schemeClr val="lt1"/>
          </a:fontRef>
        </p:style>
        <p:txBody>
          <a:bodyPr rtlCol="0" anchor="ctr"/>
          <a:lstStyle/>
          <a:p>
            <a:pPr marL="0" lvl="1" algn="ctr"/>
            <a:r>
              <a:rPr lang="tr-TR" sz="2800" b="1" dirty="0" smtClean="0">
                <a:ln w="6600">
                  <a:solidFill>
                    <a:schemeClr val="accent2"/>
                  </a:solidFill>
                  <a:prstDash val="solid"/>
                </a:ln>
                <a:solidFill>
                  <a:srgbClr val="FFFFFF"/>
                </a:solidFill>
                <a:effectLst>
                  <a:outerShdw dist="38100" dir="2700000" algn="tl" rotWithShape="0">
                    <a:schemeClr val="accent2"/>
                  </a:outerShdw>
                </a:effectLst>
              </a:rPr>
              <a:t>Kulaktan Kulağa, Kalpten Kalbe Giden Yol Vardır</a:t>
            </a:r>
          </a:p>
          <a:p>
            <a:pPr marL="0" lvl="1" algn="ctr"/>
            <a:r>
              <a:rPr lang="tr-TR" sz="2800" b="1" dirty="0" smtClean="0">
                <a:ln w="12700">
                  <a:solidFill>
                    <a:schemeClr val="accent5"/>
                  </a:solidFill>
                  <a:prstDash val="solid"/>
                </a:ln>
                <a:pattFill prst="ltDnDiag">
                  <a:fgClr>
                    <a:schemeClr val="accent5">
                      <a:lumMod val="60000"/>
                      <a:lumOff val="40000"/>
                    </a:schemeClr>
                  </a:fgClr>
                  <a:bgClr>
                    <a:schemeClr val="bg1"/>
                  </a:bgClr>
                </a:pattFill>
              </a:rPr>
              <a:t>Vesveseden Uzak Dur, Şüphe Beynin Kurdudur, Kemirir</a:t>
            </a:r>
          </a:p>
          <a:p>
            <a:pPr marL="0" lvl="1" algn="ctr"/>
            <a:r>
              <a:rPr lang="tr-TR" sz="2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Sana Yapılmasını İstemediğini Başkasına Yapma</a:t>
            </a:r>
            <a:endParaRPr lang="tr-TR" sz="7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310620919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6">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6">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p:cTn id="22"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
                                            <p:txEl>
                                              <p:pRg st="10" end="10"/>
                                            </p:txEl>
                                          </p:spTgt>
                                        </p:tgtEl>
                                        <p:attrNameLst>
                                          <p:attrName>style.visibility</p:attrName>
                                        </p:attrNameLst>
                                      </p:cBhvr>
                                      <p:to>
                                        <p:strVal val="visible"/>
                                      </p:to>
                                    </p:set>
                                    <p:anim calcmode="lin" valueType="num">
                                      <p:cBhvr>
                                        <p:cTn id="29" dur="500" fill="hold"/>
                                        <p:tgtEl>
                                          <p:spTgt spid="6">
                                            <p:txEl>
                                              <p:pRg st="10" end="10"/>
                                            </p:txEl>
                                          </p:spTgt>
                                        </p:tgtEl>
                                        <p:attrNameLst>
                                          <p:attrName>ppt_w</p:attrName>
                                        </p:attrNameLst>
                                      </p:cBhvr>
                                      <p:tavLst>
                                        <p:tav tm="0">
                                          <p:val>
                                            <p:fltVal val="0"/>
                                          </p:val>
                                        </p:tav>
                                        <p:tav tm="100000">
                                          <p:val>
                                            <p:strVal val="#ppt_w"/>
                                          </p:val>
                                        </p:tav>
                                      </p:tavLst>
                                    </p:anim>
                                    <p:anim calcmode="lin" valueType="num">
                                      <p:cBhvr>
                                        <p:cTn id="30" dur="500" fill="hold"/>
                                        <p:tgtEl>
                                          <p:spTgt spid="6">
                                            <p:txEl>
                                              <p:pRg st="10" end="10"/>
                                            </p:txEl>
                                          </p:spTgt>
                                        </p:tgtEl>
                                        <p:attrNameLst>
                                          <p:attrName>ppt_h</p:attrName>
                                        </p:attrNameLst>
                                      </p:cBhvr>
                                      <p:tavLst>
                                        <p:tav tm="0">
                                          <p:val>
                                            <p:fltVal val="0"/>
                                          </p:val>
                                        </p:tav>
                                        <p:tav tm="100000">
                                          <p:val>
                                            <p:strVal val="#ppt_h"/>
                                          </p:val>
                                        </p:tav>
                                      </p:tavLst>
                                    </p:anim>
                                    <p:animEffect transition="in" filter="fade">
                                      <p:cBhvr>
                                        <p:cTn id="31" dur="500"/>
                                        <p:tgtEl>
                                          <p:spTgt spid="6">
                                            <p:txEl>
                                              <p:pRg st="10" end="10"/>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6">
                                            <p:txEl>
                                              <p:pRg st="11" end="11"/>
                                            </p:txEl>
                                          </p:spTgt>
                                        </p:tgtEl>
                                        <p:attrNameLst>
                                          <p:attrName>style.visibility</p:attrName>
                                        </p:attrNameLst>
                                      </p:cBhvr>
                                      <p:to>
                                        <p:strVal val="visible"/>
                                      </p:to>
                                    </p:set>
                                    <p:anim calcmode="lin" valueType="num">
                                      <p:cBhvr>
                                        <p:cTn id="34" dur="500" fill="hold"/>
                                        <p:tgtEl>
                                          <p:spTgt spid="6">
                                            <p:txEl>
                                              <p:pRg st="11" end="11"/>
                                            </p:txEl>
                                          </p:spTgt>
                                        </p:tgtEl>
                                        <p:attrNameLst>
                                          <p:attrName>ppt_w</p:attrName>
                                        </p:attrNameLst>
                                      </p:cBhvr>
                                      <p:tavLst>
                                        <p:tav tm="0">
                                          <p:val>
                                            <p:fltVal val="0"/>
                                          </p:val>
                                        </p:tav>
                                        <p:tav tm="100000">
                                          <p:val>
                                            <p:strVal val="#ppt_w"/>
                                          </p:val>
                                        </p:tav>
                                      </p:tavLst>
                                    </p:anim>
                                    <p:anim calcmode="lin" valueType="num">
                                      <p:cBhvr>
                                        <p:cTn id="35" dur="500" fill="hold"/>
                                        <p:tgtEl>
                                          <p:spTgt spid="6">
                                            <p:txEl>
                                              <p:pRg st="11" end="11"/>
                                            </p:txEl>
                                          </p:spTgt>
                                        </p:tgtEl>
                                        <p:attrNameLst>
                                          <p:attrName>ppt_h</p:attrName>
                                        </p:attrNameLst>
                                      </p:cBhvr>
                                      <p:tavLst>
                                        <p:tav tm="0">
                                          <p:val>
                                            <p:fltVal val="0"/>
                                          </p:val>
                                        </p:tav>
                                        <p:tav tm="100000">
                                          <p:val>
                                            <p:strVal val="#ppt_h"/>
                                          </p:val>
                                        </p:tav>
                                      </p:tavLst>
                                    </p:anim>
                                    <p:animEffect transition="in" filter="fade">
                                      <p:cBhvr>
                                        <p:cTn id="36" dur="500"/>
                                        <p:tgtEl>
                                          <p:spTgt spid="6">
                                            <p:txEl>
                                              <p:pRg st="11" end="11"/>
                                            </p:txEl>
                                          </p:spTgt>
                                        </p:tgtEl>
                                      </p:cBhvr>
                                    </p:animEffect>
                                  </p:childTnLst>
                                </p:cTn>
                              </p:par>
                              <p:par>
                                <p:cTn id="37" presetID="53" presetClass="entr" presetSubtype="16" fill="hold" nodeType="withEffect">
                                  <p:stCondLst>
                                    <p:cond delay="0"/>
                                  </p:stCondLst>
                                  <p:childTnLst>
                                    <p:set>
                                      <p:cBhvr>
                                        <p:cTn id="38" dur="1" fill="hold">
                                          <p:stCondLst>
                                            <p:cond delay="0"/>
                                          </p:stCondLst>
                                        </p:cTn>
                                        <p:tgtEl>
                                          <p:spTgt spid="6">
                                            <p:txEl>
                                              <p:pRg st="12" end="12"/>
                                            </p:txEl>
                                          </p:spTgt>
                                        </p:tgtEl>
                                        <p:attrNameLst>
                                          <p:attrName>style.visibility</p:attrName>
                                        </p:attrNameLst>
                                      </p:cBhvr>
                                      <p:to>
                                        <p:strVal val="visible"/>
                                      </p:to>
                                    </p:set>
                                    <p:anim calcmode="lin" valueType="num">
                                      <p:cBhvr>
                                        <p:cTn id="39" dur="500" fill="hold"/>
                                        <p:tgtEl>
                                          <p:spTgt spid="6">
                                            <p:txEl>
                                              <p:pRg st="12" end="12"/>
                                            </p:txEl>
                                          </p:spTgt>
                                        </p:tgtEl>
                                        <p:attrNameLst>
                                          <p:attrName>ppt_w</p:attrName>
                                        </p:attrNameLst>
                                      </p:cBhvr>
                                      <p:tavLst>
                                        <p:tav tm="0">
                                          <p:val>
                                            <p:fltVal val="0"/>
                                          </p:val>
                                        </p:tav>
                                        <p:tav tm="100000">
                                          <p:val>
                                            <p:strVal val="#ppt_w"/>
                                          </p:val>
                                        </p:tav>
                                      </p:tavLst>
                                    </p:anim>
                                    <p:anim calcmode="lin" valueType="num">
                                      <p:cBhvr>
                                        <p:cTn id="40" dur="500" fill="hold"/>
                                        <p:tgtEl>
                                          <p:spTgt spid="6">
                                            <p:txEl>
                                              <p:pRg st="12" end="12"/>
                                            </p:txEl>
                                          </p:spTgt>
                                        </p:tgtEl>
                                        <p:attrNameLst>
                                          <p:attrName>ppt_h</p:attrName>
                                        </p:attrNameLst>
                                      </p:cBhvr>
                                      <p:tavLst>
                                        <p:tav tm="0">
                                          <p:val>
                                            <p:fltVal val="0"/>
                                          </p:val>
                                        </p:tav>
                                        <p:tav tm="100000">
                                          <p:val>
                                            <p:strVal val="#ppt_h"/>
                                          </p:val>
                                        </p:tav>
                                      </p:tavLst>
                                    </p:anim>
                                    <p:animEffect transition="in" filter="fade">
                                      <p:cBhvr>
                                        <p:cTn id="41" dur="500"/>
                                        <p:tgtEl>
                                          <p:spTgt spid="6">
                                            <p:txEl>
                                              <p:pRg st="12" end="12"/>
                                            </p:txEl>
                                          </p:spTgt>
                                        </p:tgtEl>
                                      </p:cBhvr>
                                    </p:animEffect>
                                  </p:childTnLst>
                                </p:cTn>
                              </p:par>
                              <p:par>
                                <p:cTn id="42" presetID="53" presetClass="entr" presetSubtype="16" fill="hold" nodeType="withEffect">
                                  <p:stCondLst>
                                    <p:cond delay="0"/>
                                  </p:stCondLst>
                                  <p:childTnLst>
                                    <p:set>
                                      <p:cBhvr>
                                        <p:cTn id="43" dur="1" fill="hold">
                                          <p:stCondLst>
                                            <p:cond delay="0"/>
                                          </p:stCondLst>
                                        </p:cTn>
                                        <p:tgtEl>
                                          <p:spTgt spid="6">
                                            <p:txEl>
                                              <p:pRg st="13" end="13"/>
                                            </p:txEl>
                                          </p:spTgt>
                                        </p:tgtEl>
                                        <p:attrNameLst>
                                          <p:attrName>style.visibility</p:attrName>
                                        </p:attrNameLst>
                                      </p:cBhvr>
                                      <p:to>
                                        <p:strVal val="visible"/>
                                      </p:to>
                                    </p:set>
                                    <p:anim calcmode="lin" valueType="num">
                                      <p:cBhvr>
                                        <p:cTn id="44" dur="500" fill="hold"/>
                                        <p:tgtEl>
                                          <p:spTgt spid="6">
                                            <p:txEl>
                                              <p:pRg st="13" end="13"/>
                                            </p:txEl>
                                          </p:spTgt>
                                        </p:tgtEl>
                                        <p:attrNameLst>
                                          <p:attrName>ppt_w</p:attrName>
                                        </p:attrNameLst>
                                      </p:cBhvr>
                                      <p:tavLst>
                                        <p:tav tm="0">
                                          <p:val>
                                            <p:fltVal val="0"/>
                                          </p:val>
                                        </p:tav>
                                        <p:tav tm="100000">
                                          <p:val>
                                            <p:strVal val="#ppt_w"/>
                                          </p:val>
                                        </p:tav>
                                      </p:tavLst>
                                    </p:anim>
                                    <p:anim calcmode="lin" valueType="num">
                                      <p:cBhvr>
                                        <p:cTn id="45" dur="500" fill="hold"/>
                                        <p:tgtEl>
                                          <p:spTgt spid="6">
                                            <p:txEl>
                                              <p:pRg st="13" end="13"/>
                                            </p:txEl>
                                          </p:spTgt>
                                        </p:tgtEl>
                                        <p:attrNameLst>
                                          <p:attrName>ppt_h</p:attrName>
                                        </p:attrNameLst>
                                      </p:cBhvr>
                                      <p:tavLst>
                                        <p:tav tm="0">
                                          <p:val>
                                            <p:fltVal val="0"/>
                                          </p:val>
                                        </p:tav>
                                        <p:tav tm="100000">
                                          <p:val>
                                            <p:strVal val="#ppt_h"/>
                                          </p:val>
                                        </p:tav>
                                      </p:tavLst>
                                    </p:anim>
                                    <p:animEffect transition="in" filter="fade">
                                      <p:cBhvr>
                                        <p:cTn id="46" dur="500"/>
                                        <p:tgtEl>
                                          <p:spTgt spid="6">
                                            <p:txEl>
                                              <p:pRg st="13" end="13"/>
                                            </p:txEl>
                                          </p:spTgt>
                                        </p:tgtEl>
                                      </p:cBhvr>
                                    </p:animEffect>
                                  </p:childTnLst>
                                </p:cTn>
                              </p:par>
                              <p:par>
                                <p:cTn id="47" presetID="53" presetClass="entr" presetSubtype="16" fill="hold" nodeType="withEffect">
                                  <p:stCondLst>
                                    <p:cond delay="0"/>
                                  </p:stCondLst>
                                  <p:childTnLst>
                                    <p:set>
                                      <p:cBhvr>
                                        <p:cTn id="48" dur="1" fill="hold">
                                          <p:stCondLst>
                                            <p:cond delay="0"/>
                                          </p:stCondLst>
                                        </p:cTn>
                                        <p:tgtEl>
                                          <p:spTgt spid="6">
                                            <p:txEl>
                                              <p:pRg st="14" end="14"/>
                                            </p:txEl>
                                          </p:spTgt>
                                        </p:tgtEl>
                                        <p:attrNameLst>
                                          <p:attrName>style.visibility</p:attrName>
                                        </p:attrNameLst>
                                      </p:cBhvr>
                                      <p:to>
                                        <p:strVal val="visible"/>
                                      </p:to>
                                    </p:set>
                                    <p:anim calcmode="lin" valueType="num">
                                      <p:cBhvr>
                                        <p:cTn id="49" dur="500" fill="hold"/>
                                        <p:tgtEl>
                                          <p:spTgt spid="6">
                                            <p:txEl>
                                              <p:pRg st="14" end="14"/>
                                            </p:txEl>
                                          </p:spTgt>
                                        </p:tgtEl>
                                        <p:attrNameLst>
                                          <p:attrName>ppt_w</p:attrName>
                                        </p:attrNameLst>
                                      </p:cBhvr>
                                      <p:tavLst>
                                        <p:tav tm="0">
                                          <p:val>
                                            <p:fltVal val="0"/>
                                          </p:val>
                                        </p:tav>
                                        <p:tav tm="100000">
                                          <p:val>
                                            <p:strVal val="#ppt_w"/>
                                          </p:val>
                                        </p:tav>
                                      </p:tavLst>
                                    </p:anim>
                                    <p:anim calcmode="lin" valueType="num">
                                      <p:cBhvr>
                                        <p:cTn id="50" dur="500" fill="hold"/>
                                        <p:tgtEl>
                                          <p:spTgt spid="6">
                                            <p:txEl>
                                              <p:pRg st="14" end="14"/>
                                            </p:txEl>
                                          </p:spTgt>
                                        </p:tgtEl>
                                        <p:attrNameLst>
                                          <p:attrName>ppt_h</p:attrName>
                                        </p:attrNameLst>
                                      </p:cBhvr>
                                      <p:tavLst>
                                        <p:tav tm="0">
                                          <p:val>
                                            <p:fltVal val="0"/>
                                          </p:val>
                                        </p:tav>
                                        <p:tav tm="100000">
                                          <p:val>
                                            <p:strVal val="#ppt_h"/>
                                          </p:val>
                                        </p:tav>
                                      </p:tavLst>
                                    </p:anim>
                                    <p:animEffect transition="in" filter="fade">
                                      <p:cBhvr>
                                        <p:cTn id="51" dur="500"/>
                                        <p:tgtEl>
                                          <p:spTgt spid="6">
                                            <p:txEl>
                                              <p:pRg st="14" end="14"/>
                                            </p:txEl>
                                          </p:spTgt>
                                        </p:tgtEl>
                                      </p:cBhvr>
                                    </p:animEffect>
                                  </p:childTnLst>
                                </p:cTn>
                              </p:par>
                              <p:par>
                                <p:cTn id="52" presetID="53" presetClass="entr" presetSubtype="16" fill="hold" nodeType="withEffect">
                                  <p:stCondLst>
                                    <p:cond delay="0"/>
                                  </p:stCondLst>
                                  <p:childTnLst>
                                    <p:set>
                                      <p:cBhvr>
                                        <p:cTn id="53" dur="1" fill="hold">
                                          <p:stCondLst>
                                            <p:cond delay="0"/>
                                          </p:stCondLst>
                                        </p:cTn>
                                        <p:tgtEl>
                                          <p:spTgt spid="6">
                                            <p:txEl>
                                              <p:pRg st="15" end="15"/>
                                            </p:txEl>
                                          </p:spTgt>
                                        </p:tgtEl>
                                        <p:attrNameLst>
                                          <p:attrName>style.visibility</p:attrName>
                                        </p:attrNameLst>
                                      </p:cBhvr>
                                      <p:to>
                                        <p:strVal val="visible"/>
                                      </p:to>
                                    </p:set>
                                    <p:anim calcmode="lin" valueType="num">
                                      <p:cBhvr>
                                        <p:cTn id="54" dur="500" fill="hold"/>
                                        <p:tgtEl>
                                          <p:spTgt spid="6">
                                            <p:txEl>
                                              <p:pRg st="15" end="15"/>
                                            </p:txEl>
                                          </p:spTgt>
                                        </p:tgtEl>
                                        <p:attrNameLst>
                                          <p:attrName>ppt_w</p:attrName>
                                        </p:attrNameLst>
                                      </p:cBhvr>
                                      <p:tavLst>
                                        <p:tav tm="0">
                                          <p:val>
                                            <p:fltVal val="0"/>
                                          </p:val>
                                        </p:tav>
                                        <p:tav tm="100000">
                                          <p:val>
                                            <p:strVal val="#ppt_w"/>
                                          </p:val>
                                        </p:tav>
                                      </p:tavLst>
                                    </p:anim>
                                    <p:anim calcmode="lin" valueType="num">
                                      <p:cBhvr>
                                        <p:cTn id="55" dur="500" fill="hold"/>
                                        <p:tgtEl>
                                          <p:spTgt spid="6">
                                            <p:txEl>
                                              <p:pRg st="15" end="15"/>
                                            </p:txEl>
                                          </p:spTgt>
                                        </p:tgtEl>
                                        <p:attrNameLst>
                                          <p:attrName>ppt_h</p:attrName>
                                        </p:attrNameLst>
                                      </p:cBhvr>
                                      <p:tavLst>
                                        <p:tav tm="0">
                                          <p:val>
                                            <p:fltVal val="0"/>
                                          </p:val>
                                        </p:tav>
                                        <p:tav tm="100000">
                                          <p:val>
                                            <p:strVal val="#ppt_h"/>
                                          </p:val>
                                        </p:tav>
                                      </p:tavLst>
                                    </p:anim>
                                    <p:animEffect transition="in" filter="fade">
                                      <p:cBhvr>
                                        <p:cTn id="56" dur="500"/>
                                        <p:tgtEl>
                                          <p:spTgt spid="6">
                                            <p:txEl>
                                              <p:pRg st="15" end="15"/>
                                            </p:txEl>
                                          </p:spTgt>
                                        </p:tgtEl>
                                      </p:cBhvr>
                                    </p:animEffect>
                                  </p:childTnLst>
                                </p:cTn>
                              </p:par>
                              <p:par>
                                <p:cTn id="57" presetID="53" presetClass="entr" presetSubtype="16" fill="hold" nodeType="withEffect">
                                  <p:stCondLst>
                                    <p:cond delay="0"/>
                                  </p:stCondLst>
                                  <p:childTnLst>
                                    <p:set>
                                      <p:cBhvr>
                                        <p:cTn id="58" dur="1" fill="hold">
                                          <p:stCondLst>
                                            <p:cond delay="0"/>
                                          </p:stCondLst>
                                        </p:cTn>
                                        <p:tgtEl>
                                          <p:spTgt spid="6">
                                            <p:txEl>
                                              <p:pRg st="16" end="16"/>
                                            </p:txEl>
                                          </p:spTgt>
                                        </p:tgtEl>
                                        <p:attrNameLst>
                                          <p:attrName>style.visibility</p:attrName>
                                        </p:attrNameLst>
                                      </p:cBhvr>
                                      <p:to>
                                        <p:strVal val="visible"/>
                                      </p:to>
                                    </p:set>
                                    <p:anim calcmode="lin" valueType="num">
                                      <p:cBhvr>
                                        <p:cTn id="59" dur="500" fill="hold"/>
                                        <p:tgtEl>
                                          <p:spTgt spid="6">
                                            <p:txEl>
                                              <p:pRg st="16" end="16"/>
                                            </p:txEl>
                                          </p:spTgt>
                                        </p:tgtEl>
                                        <p:attrNameLst>
                                          <p:attrName>ppt_w</p:attrName>
                                        </p:attrNameLst>
                                      </p:cBhvr>
                                      <p:tavLst>
                                        <p:tav tm="0">
                                          <p:val>
                                            <p:fltVal val="0"/>
                                          </p:val>
                                        </p:tav>
                                        <p:tav tm="100000">
                                          <p:val>
                                            <p:strVal val="#ppt_w"/>
                                          </p:val>
                                        </p:tav>
                                      </p:tavLst>
                                    </p:anim>
                                    <p:anim calcmode="lin" valueType="num">
                                      <p:cBhvr>
                                        <p:cTn id="60" dur="500" fill="hold"/>
                                        <p:tgtEl>
                                          <p:spTgt spid="6">
                                            <p:txEl>
                                              <p:pRg st="16" end="16"/>
                                            </p:txEl>
                                          </p:spTgt>
                                        </p:tgtEl>
                                        <p:attrNameLst>
                                          <p:attrName>ppt_h</p:attrName>
                                        </p:attrNameLst>
                                      </p:cBhvr>
                                      <p:tavLst>
                                        <p:tav tm="0">
                                          <p:val>
                                            <p:fltVal val="0"/>
                                          </p:val>
                                        </p:tav>
                                        <p:tav tm="100000">
                                          <p:val>
                                            <p:strVal val="#ppt_h"/>
                                          </p:val>
                                        </p:tav>
                                      </p:tavLst>
                                    </p:anim>
                                    <p:animEffect transition="in" filter="fade">
                                      <p:cBhvr>
                                        <p:cTn id="61" dur="500"/>
                                        <p:tgtEl>
                                          <p:spTgt spid="6">
                                            <p:txEl>
                                              <p:pRg st="16" end="16"/>
                                            </p:txEl>
                                          </p:spTgt>
                                        </p:tgtEl>
                                      </p:cBhvr>
                                    </p:animEffect>
                                  </p:childTnLst>
                                </p:cTn>
                              </p:par>
                              <p:par>
                                <p:cTn id="62" presetID="53" presetClass="entr" presetSubtype="16" fill="hold" nodeType="withEffect">
                                  <p:stCondLst>
                                    <p:cond delay="0"/>
                                  </p:stCondLst>
                                  <p:childTnLst>
                                    <p:set>
                                      <p:cBhvr>
                                        <p:cTn id="63" dur="1" fill="hold">
                                          <p:stCondLst>
                                            <p:cond delay="0"/>
                                          </p:stCondLst>
                                        </p:cTn>
                                        <p:tgtEl>
                                          <p:spTgt spid="6">
                                            <p:txEl>
                                              <p:pRg st="17" end="17"/>
                                            </p:txEl>
                                          </p:spTgt>
                                        </p:tgtEl>
                                        <p:attrNameLst>
                                          <p:attrName>style.visibility</p:attrName>
                                        </p:attrNameLst>
                                      </p:cBhvr>
                                      <p:to>
                                        <p:strVal val="visible"/>
                                      </p:to>
                                    </p:set>
                                    <p:anim calcmode="lin" valueType="num">
                                      <p:cBhvr>
                                        <p:cTn id="64" dur="500" fill="hold"/>
                                        <p:tgtEl>
                                          <p:spTgt spid="6">
                                            <p:txEl>
                                              <p:pRg st="17" end="17"/>
                                            </p:txEl>
                                          </p:spTgt>
                                        </p:tgtEl>
                                        <p:attrNameLst>
                                          <p:attrName>ppt_w</p:attrName>
                                        </p:attrNameLst>
                                      </p:cBhvr>
                                      <p:tavLst>
                                        <p:tav tm="0">
                                          <p:val>
                                            <p:fltVal val="0"/>
                                          </p:val>
                                        </p:tav>
                                        <p:tav tm="100000">
                                          <p:val>
                                            <p:strVal val="#ppt_w"/>
                                          </p:val>
                                        </p:tav>
                                      </p:tavLst>
                                    </p:anim>
                                    <p:anim calcmode="lin" valueType="num">
                                      <p:cBhvr>
                                        <p:cTn id="65" dur="500" fill="hold"/>
                                        <p:tgtEl>
                                          <p:spTgt spid="6">
                                            <p:txEl>
                                              <p:pRg st="17" end="17"/>
                                            </p:txEl>
                                          </p:spTgt>
                                        </p:tgtEl>
                                        <p:attrNameLst>
                                          <p:attrName>ppt_h</p:attrName>
                                        </p:attrNameLst>
                                      </p:cBhvr>
                                      <p:tavLst>
                                        <p:tav tm="0">
                                          <p:val>
                                            <p:fltVal val="0"/>
                                          </p:val>
                                        </p:tav>
                                        <p:tav tm="100000">
                                          <p:val>
                                            <p:strVal val="#ppt_h"/>
                                          </p:val>
                                        </p:tav>
                                      </p:tavLst>
                                    </p:anim>
                                    <p:animEffect transition="in" filter="fade">
                                      <p:cBhvr>
                                        <p:cTn id="66" dur="500"/>
                                        <p:tgtEl>
                                          <p:spTgt spid="6">
                                            <p:txEl>
                                              <p:pRg st="17" end="17"/>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1028"/>
                                        </p:tgtEl>
                                        <p:attrNameLst>
                                          <p:attrName>style.visibility</p:attrName>
                                        </p:attrNameLst>
                                      </p:cBhvr>
                                      <p:to>
                                        <p:strVal val="visible"/>
                                      </p:to>
                                    </p:set>
                                    <p:anim calcmode="lin" valueType="num">
                                      <p:cBhvr>
                                        <p:cTn id="71" dur="500" fill="hold"/>
                                        <p:tgtEl>
                                          <p:spTgt spid="1028"/>
                                        </p:tgtEl>
                                        <p:attrNameLst>
                                          <p:attrName>ppt_w</p:attrName>
                                        </p:attrNameLst>
                                      </p:cBhvr>
                                      <p:tavLst>
                                        <p:tav tm="0">
                                          <p:val>
                                            <p:fltVal val="0"/>
                                          </p:val>
                                        </p:tav>
                                        <p:tav tm="100000">
                                          <p:val>
                                            <p:strVal val="#ppt_w"/>
                                          </p:val>
                                        </p:tav>
                                      </p:tavLst>
                                    </p:anim>
                                    <p:anim calcmode="lin" valueType="num">
                                      <p:cBhvr>
                                        <p:cTn id="72" dur="500" fill="hold"/>
                                        <p:tgtEl>
                                          <p:spTgt spid="1028"/>
                                        </p:tgtEl>
                                        <p:attrNameLst>
                                          <p:attrName>ppt_h</p:attrName>
                                        </p:attrNameLst>
                                      </p:cBhvr>
                                      <p:tavLst>
                                        <p:tav tm="0">
                                          <p:val>
                                            <p:fltVal val="0"/>
                                          </p:val>
                                        </p:tav>
                                        <p:tav tm="100000">
                                          <p:val>
                                            <p:strVal val="#ppt_h"/>
                                          </p:val>
                                        </p:tav>
                                      </p:tavLst>
                                    </p:anim>
                                    <p:animEffect transition="in" filter="fade">
                                      <p:cBhvr>
                                        <p:cTn id="73" dur="500"/>
                                        <p:tgtEl>
                                          <p:spTgt spid="1028"/>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1034"/>
                                        </p:tgtEl>
                                        <p:attrNameLst>
                                          <p:attrName>style.visibility</p:attrName>
                                        </p:attrNameLst>
                                      </p:cBhvr>
                                      <p:to>
                                        <p:strVal val="visible"/>
                                      </p:to>
                                    </p:set>
                                    <p:anim calcmode="lin" valueType="num">
                                      <p:cBhvr>
                                        <p:cTn id="78" dur="500" fill="hold"/>
                                        <p:tgtEl>
                                          <p:spTgt spid="1034"/>
                                        </p:tgtEl>
                                        <p:attrNameLst>
                                          <p:attrName>ppt_w</p:attrName>
                                        </p:attrNameLst>
                                      </p:cBhvr>
                                      <p:tavLst>
                                        <p:tav tm="0">
                                          <p:val>
                                            <p:fltVal val="0"/>
                                          </p:val>
                                        </p:tav>
                                        <p:tav tm="100000">
                                          <p:val>
                                            <p:strVal val="#ppt_w"/>
                                          </p:val>
                                        </p:tav>
                                      </p:tavLst>
                                    </p:anim>
                                    <p:anim calcmode="lin" valueType="num">
                                      <p:cBhvr>
                                        <p:cTn id="79" dur="500" fill="hold"/>
                                        <p:tgtEl>
                                          <p:spTgt spid="1034"/>
                                        </p:tgtEl>
                                        <p:attrNameLst>
                                          <p:attrName>ppt_h</p:attrName>
                                        </p:attrNameLst>
                                      </p:cBhvr>
                                      <p:tavLst>
                                        <p:tav tm="0">
                                          <p:val>
                                            <p:fltVal val="0"/>
                                          </p:val>
                                        </p:tav>
                                        <p:tav tm="100000">
                                          <p:val>
                                            <p:strVal val="#ppt_h"/>
                                          </p:val>
                                        </p:tav>
                                      </p:tavLst>
                                    </p:anim>
                                    <p:animEffect transition="in" filter="fade">
                                      <p:cBhvr>
                                        <p:cTn id="80" dur="500"/>
                                        <p:tgtEl>
                                          <p:spTgt spid="1034"/>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randombar(horizontal)">
                                      <p:cBhvr>
                                        <p:cTn id="8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7" y="-99392"/>
            <a:ext cx="9144000" cy="69210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lgili re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596"/>
            <a:ext cx="9144000" cy="68644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lgili resi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002966"/>
            <a:ext cx="9154778" cy="5855036"/>
          </a:xfrm>
          <a:prstGeom prst="rect">
            <a:avLst/>
          </a:prstGeom>
          <a:noFill/>
          <a:extLst>
            <a:ext uri="{909E8E84-426E-40DD-AFC4-6F175D3DCCD1}">
              <a14:hiddenFill xmlns:a14="http://schemas.microsoft.com/office/drawing/2010/main">
                <a:solidFill>
                  <a:srgbClr val="FFFFFF"/>
                </a:solidFill>
              </a14:hiddenFill>
            </a:ext>
          </a:extLst>
        </p:spPr>
      </p:pic>
      <p:sp>
        <p:nvSpPr>
          <p:cNvPr id="5"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4000" b="1" dirty="0" smtClean="0">
                <a:solidFill>
                  <a:schemeClr val="tx1"/>
                </a:solidFill>
                <a:effectLst>
                  <a:outerShdw blurRad="38100" dist="38100" dir="2700000" algn="tl">
                    <a:srgbClr val="000000">
                      <a:alpha val="43137"/>
                    </a:srgbClr>
                  </a:outerShdw>
                </a:effectLst>
              </a:rPr>
              <a:t>EVİMİZE GELİNCE NASIL DAVRANIYORUZ?</a:t>
            </a:r>
            <a:endParaRPr lang="tr-TR" sz="4000" dirty="0">
              <a:solidFill>
                <a:schemeClr val="tx1"/>
              </a:solidFill>
              <a:effectLst>
                <a:outerShdw blurRad="38100" dist="38100" dir="2700000" algn="tl">
                  <a:srgbClr val="000000">
                    <a:alpha val="43137"/>
                  </a:srgbClr>
                </a:outerShdw>
              </a:effectLst>
            </a:endParaRPr>
          </a:p>
        </p:txBody>
      </p:sp>
      <p:sp>
        <p:nvSpPr>
          <p:cNvPr id="6" name="5 Dikdörtgen"/>
          <p:cNvSpPr/>
          <p:nvPr/>
        </p:nvSpPr>
        <p:spPr>
          <a:xfrm>
            <a:off x="0" y="1002964"/>
            <a:ext cx="5652120" cy="5450371"/>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tr-TR" sz="2400" b="1" dirty="0">
                <a:solidFill>
                  <a:schemeClr val="tx1"/>
                </a:solidFill>
              </a:rPr>
              <a:t>Sağ ayakla ve besmele ile gir</a:t>
            </a:r>
          </a:p>
          <a:p>
            <a:pPr marL="342900" indent="-342900">
              <a:buFont typeface="Arial" panose="020B0604020202020204" pitchFamily="34" charset="0"/>
              <a:buChar char="•"/>
            </a:pPr>
            <a:r>
              <a:rPr lang="tr-TR" sz="2400" b="1" dirty="0">
                <a:solidFill>
                  <a:schemeClr val="tx1"/>
                </a:solidFill>
              </a:rPr>
              <a:t>Selam ver</a:t>
            </a:r>
          </a:p>
          <a:p>
            <a:pPr marL="342900" indent="-342900">
              <a:buFont typeface="Arial" panose="020B0604020202020204" pitchFamily="34" charset="0"/>
              <a:buChar char="•"/>
            </a:pPr>
            <a:r>
              <a:rPr lang="tr-TR" sz="2400" b="1" dirty="0">
                <a:solidFill>
                  <a:schemeClr val="tx1"/>
                </a:solidFill>
              </a:rPr>
              <a:t>Evdekilerin yüzüne bakarak tebessüm et</a:t>
            </a:r>
          </a:p>
          <a:p>
            <a:pPr marL="342900" indent="-342900">
              <a:buFont typeface="Arial" panose="020B0604020202020204" pitchFamily="34" charset="0"/>
              <a:buChar char="•"/>
            </a:pPr>
            <a:r>
              <a:rPr lang="tr-TR" sz="2400" b="1" dirty="0" err="1">
                <a:solidFill>
                  <a:schemeClr val="tx1"/>
                </a:solidFill>
              </a:rPr>
              <a:t>Halhatır</a:t>
            </a:r>
            <a:r>
              <a:rPr lang="tr-TR" sz="2400" b="1" dirty="0">
                <a:solidFill>
                  <a:schemeClr val="tx1"/>
                </a:solidFill>
              </a:rPr>
              <a:t> sor</a:t>
            </a:r>
          </a:p>
          <a:p>
            <a:pPr marL="342900" indent="-342900">
              <a:buFont typeface="Arial" panose="020B0604020202020204" pitchFamily="34" charset="0"/>
              <a:buChar char="•"/>
            </a:pPr>
            <a:r>
              <a:rPr lang="tr-TR" sz="2400" b="1" dirty="0">
                <a:solidFill>
                  <a:schemeClr val="tx1"/>
                </a:solidFill>
              </a:rPr>
              <a:t>Saygı göster</a:t>
            </a:r>
          </a:p>
          <a:p>
            <a:pPr marL="342900" indent="-342900">
              <a:buFont typeface="Arial" panose="020B0604020202020204" pitchFamily="34" charset="0"/>
              <a:buChar char="•"/>
            </a:pPr>
            <a:r>
              <a:rPr lang="tr-TR" sz="2400" b="1" dirty="0">
                <a:solidFill>
                  <a:schemeClr val="tx1"/>
                </a:solidFill>
              </a:rPr>
              <a:t>Sen sana düşeni yap</a:t>
            </a:r>
          </a:p>
          <a:p>
            <a:pPr marL="342900" indent="-342900">
              <a:buFont typeface="Arial" panose="020B0604020202020204" pitchFamily="34" charset="0"/>
              <a:buChar char="•"/>
            </a:pPr>
            <a:r>
              <a:rPr lang="tr-TR" sz="2400" b="1" dirty="0">
                <a:solidFill>
                  <a:schemeClr val="tx1"/>
                </a:solidFill>
              </a:rPr>
              <a:t>Dağıtma, toparla, düzenli ol</a:t>
            </a:r>
          </a:p>
          <a:p>
            <a:pPr marL="342900" indent="-342900">
              <a:buFont typeface="Arial" panose="020B0604020202020204" pitchFamily="34" charset="0"/>
              <a:buChar char="•"/>
            </a:pPr>
            <a:r>
              <a:rPr lang="tr-TR" sz="2400" b="1" dirty="0">
                <a:solidFill>
                  <a:schemeClr val="tx1"/>
                </a:solidFill>
              </a:rPr>
              <a:t>Anne babanın odasına izinsiz girme</a:t>
            </a:r>
          </a:p>
          <a:p>
            <a:pPr marL="342900" indent="-342900">
              <a:buFont typeface="Arial" panose="020B0604020202020204" pitchFamily="34" charset="0"/>
              <a:buChar char="•"/>
            </a:pPr>
            <a:r>
              <a:rPr lang="tr-TR" sz="2400" b="1" dirty="0">
                <a:solidFill>
                  <a:schemeClr val="tx1"/>
                </a:solidFill>
              </a:rPr>
              <a:t>Yardım et, sorumluluktan kaçma</a:t>
            </a:r>
          </a:p>
          <a:p>
            <a:pPr marL="342900" lvl="1" indent="-342900">
              <a:buFont typeface="Arial" panose="020B0604020202020204" pitchFamily="34" charset="0"/>
              <a:buChar char="•"/>
            </a:pPr>
            <a:r>
              <a:rPr lang="tr-TR" sz="2400" b="1" dirty="0" smtClean="0">
                <a:solidFill>
                  <a:schemeClr val="tx1"/>
                </a:solidFill>
                <a:latin typeface="Times New Roman" panose="02020603050405020304" pitchFamily="18" charset="0"/>
                <a:cs typeface="Times New Roman" panose="02020603050405020304" pitchFamily="18" charset="0"/>
              </a:rPr>
              <a:t>Birlikte Yemeğe Otur</a:t>
            </a:r>
          </a:p>
          <a:p>
            <a:pPr marL="342900" lvl="1" indent="-342900">
              <a:buFont typeface="Arial" panose="020B0604020202020204" pitchFamily="34" charset="0"/>
              <a:buChar char="•"/>
            </a:pPr>
            <a:r>
              <a:rPr lang="tr-TR" sz="2400" b="1" dirty="0" smtClean="0">
                <a:solidFill>
                  <a:schemeClr val="tx1"/>
                </a:solidFill>
                <a:latin typeface="Times New Roman" panose="02020603050405020304" pitchFamily="18" charset="0"/>
                <a:cs typeface="Times New Roman" panose="02020603050405020304" pitchFamily="18" charset="0"/>
              </a:rPr>
              <a:t>İyi Davran</a:t>
            </a:r>
          </a:p>
          <a:p>
            <a:pPr marL="342900" lvl="1" indent="-342900">
              <a:buFont typeface="Arial" panose="020B0604020202020204" pitchFamily="34" charset="0"/>
              <a:buChar char="•"/>
            </a:pPr>
            <a:r>
              <a:rPr lang="tr-TR" sz="2400" b="1" dirty="0" smtClean="0">
                <a:solidFill>
                  <a:schemeClr val="tx1"/>
                </a:solidFill>
                <a:latin typeface="Times New Roman" panose="02020603050405020304" pitchFamily="18" charset="0"/>
                <a:cs typeface="Times New Roman" panose="02020603050405020304" pitchFamily="18" charset="0"/>
              </a:rPr>
              <a:t>Haklara Riayet Et</a:t>
            </a:r>
            <a:endParaRPr lang="tr-TR"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142836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p:cTn id="14" dur="500" fill="hold"/>
                                        <p:tgtEl>
                                          <p:spTgt spid="2050"/>
                                        </p:tgtEl>
                                        <p:attrNameLst>
                                          <p:attrName>ppt_w</p:attrName>
                                        </p:attrNameLst>
                                      </p:cBhvr>
                                      <p:tavLst>
                                        <p:tav tm="0">
                                          <p:val>
                                            <p:fltVal val="0"/>
                                          </p:val>
                                        </p:tav>
                                        <p:tav tm="100000">
                                          <p:val>
                                            <p:strVal val="#ppt_w"/>
                                          </p:val>
                                        </p:tav>
                                      </p:tavLst>
                                    </p:anim>
                                    <p:anim calcmode="lin" valueType="num">
                                      <p:cBhvr>
                                        <p:cTn id="15" dur="500" fill="hold"/>
                                        <p:tgtEl>
                                          <p:spTgt spid="2050"/>
                                        </p:tgtEl>
                                        <p:attrNameLst>
                                          <p:attrName>ppt_h</p:attrName>
                                        </p:attrNameLst>
                                      </p:cBhvr>
                                      <p:tavLst>
                                        <p:tav tm="0">
                                          <p:val>
                                            <p:fltVal val="0"/>
                                          </p:val>
                                        </p:tav>
                                        <p:tav tm="100000">
                                          <p:val>
                                            <p:strVal val="#ppt_h"/>
                                          </p:val>
                                        </p:tav>
                                      </p:tavLst>
                                    </p:anim>
                                    <p:animEffect transition="in" filter="fade">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 calcmode="lin" valueType="num">
                                      <p:cBhvr>
                                        <p:cTn id="28"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9"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30"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31" dur="1000"/>
                                        <p:tgtEl>
                                          <p:spTgt spid="6">
                                            <p:txEl>
                                              <p:pRg st="0" end="0"/>
                                            </p:txEl>
                                          </p:spTgt>
                                        </p:tgtEl>
                                      </p:cBhvr>
                                    </p:animEffect>
                                  </p:childTnLst>
                                </p:cTn>
                              </p:par>
                              <p:par>
                                <p:cTn id="32" presetID="31" presetClass="entr" presetSubtype="0" fill="hold" nodeType="with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 calcmode="lin" valueType="num">
                                      <p:cBhvr>
                                        <p:cTn id="34"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5"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36"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37" dur="1000"/>
                                        <p:tgtEl>
                                          <p:spTgt spid="6">
                                            <p:txEl>
                                              <p:pRg st="1" end="1"/>
                                            </p:txEl>
                                          </p:spTgt>
                                        </p:tgtEl>
                                      </p:cBhvr>
                                    </p:animEffect>
                                  </p:childTnLst>
                                </p:cTn>
                              </p:par>
                              <p:par>
                                <p:cTn id="38" presetID="31" presetClass="entr" presetSubtype="0" fill="hold" nodeType="with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 calcmode="lin" valueType="num">
                                      <p:cBhvr>
                                        <p:cTn id="40"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41"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42"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43" dur="1000"/>
                                        <p:tgtEl>
                                          <p:spTgt spid="6">
                                            <p:txEl>
                                              <p:pRg st="2" end="2"/>
                                            </p:txEl>
                                          </p:spTgt>
                                        </p:tgtEl>
                                      </p:cBhvr>
                                    </p:animEffect>
                                  </p:childTnLst>
                                </p:cTn>
                              </p:par>
                              <p:par>
                                <p:cTn id="44" presetID="31" presetClass="entr" presetSubtype="0" fill="hold" nodeType="with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 calcmode="lin" valueType="num">
                                      <p:cBhvr>
                                        <p:cTn id="46"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47"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48"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49" dur="1000"/>
                                        <p:tgtEl>
                                          <p:spTgt spid="6">
                                            <p:txEl>
                                              <p:pRg st="3" end="3"/>
                                            </p:txEl>
                                          </p:spTgt>
                                        </p:tgtEl>
                                      </p:cBhvr>
                                    </p:animEffect>
                                  </p:childTnLst>
                                </p:cTn>
                              </p:par>
                              <p:par>
                                <p:cTn id="50" presetID="31" presetClass="entr" presetSubtype="0" fill="hold" nodeType="withEffect">
                                  <p:stCondLst>
                                    <p:cond delay="0"/>
                                  </p:stCondLst>
                                  <p:childTnLst>
                                    <p:set>
                                      <p:cBhvr>
                                        <p:cTn id="51" dur="1" fill="hold">
                                          <p:stCondLst>
                                            <p:cond delay="0"/>
                                          </p:stCondLst>
                                        </p:cTn>
                                        <p:tgtEl>
                                          <p:spTgt spid="6">
                                            <p:txEl>
                                              <p:pRg st="4" end="4"/>
                                            </p:txEl>
                                          </p:spTgt>
                                        </p:tgtEl>
                                        <p:attrNameLst>
                                          <p:attrName>style.visibility</p:attrName>
                                        </p:attrNameLst>
                                      </p:cBhvr>
                                      <p:to>
                                        <p:strVal val="visible"/>
                                      </p:to>
                                    </p:set>
                                    <p:anim calcmode="lin" valueType="num">
                                      <p:cBhvr>
                                        <p:cTn id="52" dur="1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53" dur="1000" fill="hold"/>
                                        <p:tgtEl>
                                          <p:spTgt spid="6">
                                            <p:txEl>
                                              <p:pRg st="4" end="4"/>
                                            </p:txEl>
                                          </p:spTgt>
                                        </p:tgtEl>
                                        <p:attrNameLst>
                                          <p:attrName>ppt_h</p:attrName>
                                        </p:attrNameLst>
                                      </p:cBhvr>
                                      <p:tavLst>
                                        <p:tav tm="0">
                                          <p:val>
                                            <p:fltVal val="0"/>
                                          </p:val>
                                        </p:tav>
                                        <p:tav tm="100000">
                                          <p:val>
                                            <p:strVal val="#ppt_h"/>
                                          </p:val>
                                        </p:tav>
                                      </p:tavLst>
                                    </p:anim>
                                    <p:anim calcmode="lin" valueType="num">
                                      <p:cBhvr>
                                        <p:cTn id="54" dur="1000" fill="hold"/>
                                        <p:tgtEl>
                                          <p:spTgt spid="6">
                                            <p:txEl>
                                              <p:pRg st="4" end="4"/>
                                            </p:txEl>
                                          </p:spTgt>
                                        </p:tgtEl>
                                        <p:attrNameLst>
                                          <p:attrName>style.rotation</p:attrName>
                                        </p:attrNameLst>
                                      </p:cBhvr>
                                      <p:tavLst>
                                        <p:tav tm="0">
                                          <p:val>
                                            <p:fltVal val="90"/>
                                          </p:val>
                                        </p:tav>
                                        <p:tav tm="100000">
                                          <p:val>
                                            <p:fltVal val="0"/>
                                          </p:val>
                                        </p:tav>
                                      </p:tavLst>
                                    </p:anim>
                                    <p:animEffect transition="in" filter="fade">
                                      <p:cBhvr>
                                        <p:cTn id="55" dur="1000"/>
                                        <p:tgtEl>
                                          <p:spTgt spid="6">
                                            <p:txEl>
                                              <p:pRg st="4" end="4"/>
                                            </p:txEl>
                                          </p:spTgt>
                                        </p:tgtEl>
                                      </p:cBhvr>
                                    </p:animEffect>
                                  </p:childTnLst>
                                </p:cTn>
                              </p:par>
                              <p:par>
                                <p:cTn id="56" presetID="31" presetClass="entr" presetSubtype="0" fill="hold" nodeType="withEffect">
                                  <p:stCondLst>
                                    <p:cond delay="0"/>
                                  </p:stCondLst>
                                  <p:childTnLst>
                                    <p:set>
                                      <p:cBhvr>
                                        <p:cTn id="57" dur="1" fill="hold">
                                          <p:stCondLst>
                                            <p:cond delay="0"/>
                                          </p:stCondLst>
                                        </p:cTn>
                                        <p:tgtEl>
                                          <p:spTgt spid="6">
                                            <p:txEl>
                                              <p:pRg st="5" end="5"/>
                                            </p:txEl>
                                          </p:spTgt>
                                        </p:tgtEl>
                                        <p:attrNameLst>
                                          <p:attrName>style.visibility</p:attrName>
                                        </p:attrNameLst>
                                      </p:cBhvr>
                                      <p:to>
                                        <p:strVal val="visible"/>
                                      </p:to>
                                    </p:set>
                                    <p:anim calcmode="lin" valueType="num">
                                      <p:cBhvr>
                                        <p:cTn id="58" dur="1000" fill="hold"/>
                                        <p:tgtEl>
                                          <p:spTgt spid="6">
                                            <p:txEl>
                                              <p:pRg st="5" end="5"/>
                                            </p:txEl>
                                          </p:spTgt>
                                        </p:tgtEl>
                                        <p:attrNameLst>
                                          <p:attrName>ppt_w</p:attrName>
                                        </p:attrNameLst>
                                      </p:cBhvr>
                                      <p:tavLst>
                                        <p:tav tm="0">
                                          <p:val>
                                            <p:fltVal val="0"/>
                                          </p:val>
                                        </p:tav>
                                        <p:tav tm="100000">
                                          <p:val>
                                            <p:strVal val="#ppt_w"/>
                                          </p:val>
                                        </p:tav>
                                      </p:tavLst>
                                    </p:anim>
                                    <p:anim calcmode="lin" valueType="num">
                                      <p:cBhvr>
                                        <p:cTn id="59" dur="1000" fill="hold"/>
                                        <p:tgtEl>
                                          <p:spTgt spid="6">
                                            <p:txEl>
                                              <p:pRg st="5" end="5"/>
                                            </p:txEl>
                                          </p:spTgt>
                                        </p:tgtEl>
                                        <p:attrNameLst>
                                          <p:attrName>ppt_h</p:attrName>
                                        </p:attrNameLst>
                                      </p:cBhvr>
                                      <p:tavLst>
                                        <p:tav tm="0">
                                          <p:val>
                                            <p:fltVal val="0"/>
                                          </p:val>
                                        </p:tav>
                                        <p:tav tm="100000">
                                          <p:val>
                                            <p:strVal val="#ppt_h"/>
                                          </p:val>
                                        </p:tav>
                                      </p:tavLst>
                                    </p:anim>
                                    <p:anim calcmode="lin" valueType="num">
                                      <p:cBhvr>
                                        <p:cTn id="60" dur="1000" fill="hold"/>
                                        <p:tgtEl>
                                          <p:spTgt spid="6">
                                            <p:txEl>
                                              <p:pRg st="5" end="5"/>
                                            </p:txEl>
                                          </p:spTgt>
                                        </p:tgtEl>
                                        <p:attrNameLst>
                                          <p:attrName>style.rotation</p:attrName>
                                        </p:attrNameLst>
                                      </p:cBhvr>
                                      <p:tavLst>
                                        <p:tav tm="0">
                                          <p:val>
                                            <p:fltVal val="90"/>
                                          </p:val>
                                        </p:tav>
                                        <p:tav tm="100000">
                                          <p:val>
                                            <p:fltVal val="0"/>
                                          </p:val>
                                        </p:tav>
                                      </p:tavLst>
                                    </p:anim>
                                    <p:animEffect transition="in" filter="fade">
                                      <p:cBhvr>
                                        <p:cTn id="61" dur="1000"/>
                                        <p:tgtEl>
                                          <p:spTgt spid="6">
                                            <p:txEl>
                                              <p:pRg st="5" end="5"/>
                                            </p:txEl>
                                          </p:spTgt>
                                        </p:tgtEl>
                                      </p:cBhvr>
                                    </p:animEffect>
                                  </p:childTnLst>
                                </p:cTn>
                              </p:par>
                              <p:par>
                                <p:cTn id="62" presetID="31" presetClass="entr" presetSubtype="0" fill="hold" nodeType="withEffect">
                                  <p:stCondLst>
                                    <p:cond delay="0"/>
                                  </p:stCondLst>
                                  <p:childTnLst>
                                    <p:set>
                                      <p:cBhvr>
                                        <p:cTn id="63" dur="1" fill="hold">
                                          <p:stCondLst>
                                            <p:cond delay="0"/>
                                          </p:stCondLst>
                                        </p:cTn>
                                        <p:tgtEl>
                                          <p:spTgt spid="6">
                                            <p:txEl>
                                              <p:pRg st="6" end="6"/>
                                            </p:txEl>
                                          </p:spTgt>
                                        </p:tgtEl>
                                        <p:attrNameLst>
                                          <p:attrName>style.visibility</p:attrName>
                                        </p:attrNameLst>
                                      </p:cBhvr>
                                      <p:to>
                                        <p:strVal val="visible"/>
                                      </p:to>
                                    </p:set>
                                    <p:anim calcmode="lin" valueType="num">
                                      <p:cBhvr>
                                        <p:cTn id="64" dur="1000" fill="hold"/>
                                        <p:tgtEl>
                                          <p:spTgt spid="6">
                                            <p:txEl>
                                              <p:pRg st="6" end="6"/>
                                            </p:txEl>
                                          </p:spTgt>
                                        </p:tgtEl>
                                        <p:attrNameLst>
                                          <p:attrName>ppt_w</p:attrName>
                                        </p:attrNameLst>
                                      </p:cBhvr>
                                      <p:tavLst>
                                        <p:tav tm="0">
                                          <p:val>
                                            <p:fltVal val="0"/>
                                          </p:val>
                                        </p:tav>
                                        <p:tav tm="100000">
                                          <p:val>
                                            <p:strVal val="#ppt_w"/>
                                          </p:val>
                                        </p:tav>
                                      </p:tavLst>
                                    </p:anim>
                                    <p:anim calcmode="lin" valueType="num">
                                      <p:cBhvr>
                                        <p:cTn id="65" dur="1000" fill="hold"/>
                                        <p:tgtEl>
                                          <p:spTgt spid="6">
                                            <p:txEl>
                                              <p:pRg st="6" end="6"/>
                                            </p:txEl>
                                          </p:spTgt>
                                        </p:tgtEl>
                                        <p:attrNameLst>
                                          <p:attrName>ppt_h</p:attrName>
                                        </p:attrNameLst>
                                      </p:cBhvr>
                                      <p:tavLst>
                                        <p:tav tm="0">
                                          <p:val>
                                            <p:fltVal val="0"/>
                                          </p:val>
                                        </p:tav>
                                        <p:tav tm="100000">
                                          <p:val>
                                            <p:strVal val="#ppt_h"/>
                                          </p:val>
                                        </p:tav>
                                      </p:tavLst>
                                    </p:anim>
                                    <p:anim calcmode="lin" valueType="num">
                                      <p:cBhvr>
                                        <p:cTn id="66" dur="1000" fill="hold"/>
                                        <p:tgtEl>
                                          <p:spTgt spid="6">
                                            <p:txEl>
                                              <p:pRg st="6" end="6"/>
                                            </p:txEl>
                                          </p:spTgt>
                                        </p:tgtEl>
                                        <p:attrNameLst>
                                          <p:attrName>style.rotation</p:attrName>
                                        </p:attrNameLst>
                                      </p:cBhvr>
                                      <p:tavLst>
                                        <p:tav tm="0">
                                          <p:val>
                                            <p:fltVal val="90"/>
                                          </p:val>
                                        </p:tav>
                                        <p:tav tm="100000">
                                          <p:val>
                                            <p:fltVal val="0"/>
                                          </p:val>
                                        </p:tav>
                                      </p:tavLst>
                                    </p:anim>
                                    <p:animEffect transition="in" filter="fade">
                                      <p:cBhvr>
                                        <p:cTn id="67" dur="1000"/>
                                        <p:tgtEl>
                                          <p:spTgt spid="6">
                                            <p:txEl>
                                              <p:pRg st="6" end="6"/>
                                            </p:txEl>
                                          </p:spTgt>
                                        </p:tgtEl>
                                      </p:cBhvr>
                                    </p:animEffect>
                                  </p:childTnLst>
                                </p:cTn>
                              </p:par>
                              <p:par>
                                <p:cTn id="68" presetID="31" presetClass="entr" presetSubtype="0" fill="hold" nodeType="withEffect">
                                  <p:stCondLst>
                                    <p:cond delay="0"/>
                                  </p:stCondLst>
                                  <p:childTnLst>
                                    <p:set>
                                      <p:cBhvr>
                                        <p:cTn id="69" dur="1" fill="hold">
                                          <p:stCondLst>
                                            <p:cond delay="0"/>
                                          </p:stCondLst>
                                        </p:cTn>
                                        <p:tgtEl>
                                          <p:spTgt spid="6">
                                            <p:txEl>
                                              <p:pRg st="7" end="7"/>
                                            </p:txEl>
                                          </p:spTgt>
                                        </p:tgtEl>
                                        <p:attrNameLst>
                                          <p:attrName>style.visibility</p:attrName>
                                        </p:attrNameLst>
                                      </p:cBhvr>
                                      <p:to>
                                        <p:strVal val="visible"/>
                                      </p:to>
                                    </p:set>
                                    <p:anim calcmode="lin" valueType="num">
                                      <p:cBhvr>
                                        <p:cTn id="70" dur="1000" fill="hold"/>
                                        <p:tgtEl>
                                          <p:spTgt spid="6">
                                            <p:txEl>
                                              <p:pRg st="7" end="7"/>
                                            </p:txEl>
                                          </p:spTgt>
                                        </p:tgtEl>
                                        <p:attrNameLst>
                                          <p:attrName>ppt_w</p:attrName>
                                        </p:attrNameLst>
                                      </p:cBhvr>
                                      <p:tavLst>
                                        <p:tav tm="0">
                                          <p:val>
                                            <p:fltVal val="0"/>
                                          </p:val>
                                        </p:tav>
                                        <p:tav tm="100000">
                                          <p:val>
                                            <p:strVal val="#ppt_w"/>
                                          </p:val>
                                        </p:tav>
                                      </p:tavLst>
                                    </p:anim>
                                    <p:anim calcmode="lin" valueType="num">
                                      <p:cBhvr>
                                        <p:cTn id="71" dur="1000" fill="hold"/>
                                        <p:tgtEl>
                                          <p:spTgt spid="6">
                                            <p:txEl>
                                              <p:pRg st="7" end="7"/>
                                            </p:txEl>
                                          </p:spTgt>
                                        </p:tgtEl>
                                        <p:attrNameLst>
                                          <p:attrName>ppt_h</p:attrName>
                                        </p:attrNameLst>
                                      </p:cBhvr>
                                      <p:tavLst>
                                        <p:tav tm="0">
                                          <p:val>
                                            <p:fltVal val="0"/>
                                          </p:val>
                                        </p:tav>
                                        <p:tav tm="100000">
                                          <p:val>
                                            <p:strVal val="#ppt_h"/>
                                          </p:val>
                                        </p:tav>
                                      </p:tavLst>
                                    </p:anim>
                                    <p:anim calcmode="lin" valueType="num">
                                      <p:cBhvr>
                                        <p:cTn id="72" dur="1000" fill="hold"/>
                                        <p:tgtEl>
                                          <p:spTgt spid="6">
                                            <p:txEl>
                                              <p:pRg st="7" end="7"/>
                                            </p:txEl>
                                          </p:spTgt>
                                        </p:tgtEl>
                                        <p:attrNameLst>
                                          <p:attrName>style.rotation</p:attrName>
                                        </p:attrNameLst>
                                      </p:cBhvr>
                                      <p:tavLst>
                                        <p:tav tm="0">
                                          <p:val>
                                            <p:fltVal val="90"/>
                                          </p:val>
                                        </p:tav>
                                        <p:tav tm="100000">
                                          <p:val>
                                            <p:fltVal val="0"/>
                                          </p:val>
                                        </p:tav>
                                      </p:tavLst>
                                    </p:anim>
                                    <p:animEffect transition="in" filter="fade">
                                      <p:cBhvr>
                                        <p:cTn id="73" dur="1000"/>
                                        <p:tgtEl>
                                          <p:spTgt spid="6">
                                            <p:txEl>
                                              <p:pRg st="7" end="7"/>
                                            </p:txEl>
                                          </p:spTgt>
                                        </p:tgtEl>
                                      </p:cBhvr>
                                    </p:animEffect>
                                  </p:childTnLst>
                                </p:cTn>
                              </p:par>
                              <p:par>
                                <p:cTn id="74" presetID="31" presetClass="entr" presetSubtype="0" fill="hold" nodeType="withEffect">
                                  <p:stCondLst>
                                    <p:cond delay="0"/>
                                  </p:stCondLst>
                                  <p:childTnLst>
                                    <p:set>
                                      <p:cBhvr>
                                        <p:cTn id="75" dur="1" fill="hold">
                                          <p:stCondLst>
                                            <p:cond delay="0"/>
                                          </p:stCondLst>
                                        </p:cTn>
                                        <p:tgtEl>
                                          <p:spTgt spid="6">
                                            <p:txEl>
                                              <p:pRg st="8" end="8"/>
                                            </p:txEl>
                                          </p:spTgt>
                                        </p:tgtEl>
                                        <p:attrNameLst>
                                          <p:attrName>style.visibility</p:attrName>
                                        </p:attrNameLst>
                                      </p:cBhvr>
                                      <p:to>
                                        <p:strVal val="visible"/>
                                      </p:to>
                                    </p:set>
                                    <p:anim calcmode="lin" valueType="num">
                                      <p:cBhvr>
                                        <p:cTn id="76" dur="1000" fill="hold"/>
                                        <p:tgtEl>
                                          <p:spTgt spid="6">
                                            <p:txEl>
                                              <p:pRg st="8" end="8"/>
                                            </p:txEl>
                                          </p:spTgt>
                                        </p:tgtEl>
                                        <p:attrNameLst>
                                          <p:attrName>ppt_w</p:attrName>
                                        </p:attrNameLst>
                                      </p:cBhvr>
                                      <p:tavLst>
                                        <p:tav tm="0">
                                          <p:val>
                                            <p:fltVal val="0"/>
                                          </p:val>
                                        </p:tav>
                                        <p:tav tm="100000">
                                          <p:val>
                                            <p:strVal val="#ppt_w"/>
                                          </p:val>
                                        </p:tav>
                                      </p:tavLst>
                                    </p:anim>
                                    <p:anim calcmode="lin" valueType="num">
                                      <p:cBhvr>
                                        <p:cTn id="77" dur="1000" fill="hold"/>
                                        <p:tgtEl>
                                          <p:spTgt spid="6">
                                            <p:txEl>
                                              <p:pRg st="8" end="8"/>
                                            </p:txEl>
                                          </p:spTgt>
                                        </p:tgtEl>
                                        <p:attrNameLst>
                                          <p:attrName>ppt_h</p:attrName>
                                        </p:attrNameLst>
                                      </p:cBhvr>
                                      <p:tavLst>
                                        <p:tav tm="0">
                                          <p:val>
                                            <p:fltVal val="0"/>
                                          </p:val>
                                        </p:tav>
                                        <p:tav tm="100000">
                                          <p:val>
                                            <p:strVal val="#ppt_h"/>
                                          </p:val>
                                        </p:tav>
                                      </p:tavLst>
                                    </p:anim>
                                    <p:anim calcmode="lin" valueType="num">
                                      <p:cBhvr>
                                        <p:cTn id="78" dur="1000" fill="hold"/>
                                        <p:tgtEl>
                                          <p:spTgt spid="6">
                                            <p:txEl>
                                              <p:pRg st="8" end="8"/>
                                            </p:txEl>
                                          </p:spTgt>
                                        </p:tgtEl>
                                        <p:attrNameLst>
                                          <p:attrName>style.rotation</p:attrName>
                                        </p:attrNameLst>
                                      </p:cBhvr>
                                      <p:tavLst>
                                        <p:tav tm="0">
                                          <p:val>
                                            <p:fltVal val="90"/>
                                          </p:val>
                                        </p:tav>
                                        <p:tav tm="100000">
                                          <p:val>
                                            <p:fltVal val="0"/>
                                          </p:val>
                                        </p:tav>
                                      </p:tavLst>
                                    </p:anim>
                                    <p:animEffect transition="in" filter="fade">
                                      <p:cBhvr>
                                        <p:cTn id="79" dur="1000"/>
                                        <p:tgtEl>
                                          <p:spTgt spid="6">
                                            <p:txEl>
                                              <p:pRg st="8" end="8"/>
                                            </p:txEl>
                                          </p:spTgt>
                                        </p:tgtEl>
                                      </p:cBhvr>
                                    </p:animEffect>
                                  </p:childTnLst>
                                </p:cTn>
                              </p:par>
                              <p:par>
                                <p:cTn id="80" presetID="31" presetClass="entr" presetSubtype="0" fill="hold" nodeType="withEffect">
                                  <p:stCondLst>
                                    <p:cond delay="0"/>
                                  </p:stCondLst>
                                  <p:childTnLst>
                                    <p:set>
                                      <p:cBhvr>
                                        <p:cTn id="81" dur="1" fill="hold">
                                          <p:stCondLst>
                                            <p:cond delay="0"/>
                                          </p:stCondLst>
                                        </p:cTn>
                                        <p:tgtEl>
                                          <p:spTgt spid="6">
                                            <p:txEl>
                                              <p:pRg st="9" end="9"/>
                                            </p:txEl>
                                          </p:spTgt>
                                        </p:tgtEl>
                                        <p:attrNameLst>
                                          <p:attrName>style.visibility</p:attrName>
                                        </p:attrNameLst>
                                      </p:cBhvr>
                                      <p:to>
                                        <p:strVal val="visible"/>
                                      </p:to>
                                    </p:set>
                                    <p:anim calcmode="lin" valueType="num">
                                      <p:cBhvr>
                                        <p:cTn id="82" dur="1000" fill="hold"/>
                                        <p:tgtEl>
                                          <p:spTgt spid="6">
                                            <p:txEl>
                                              <p:pRg st="9" end="9"/>
                                            </p:txEl>
                                          </p:spTgt>
                                        </p:tgtEl>
                                        <p:attrNameLst>
                                          <p:attrName>ppt_w</p:attrName>
                                        </p:attrNameLst>
                                      </p:cBhvr>
                                      <p:tavLst>
                                        <p:tav tm="0">
                                          <p:val>
                                            <p:fltVal val="0"/>
                                          </p:val>
                                        </p:tav>
                                        <p:tav tm="100000">
                                          <p:val>
                                            <p:strVal val="#ppt_w"/>
                                          </p:val>
                                        </p:tav>
                                      </p:tavLst>
                                    </p:anim>
                                    <p:anim calcmode="lin" valueType="num">
                                      <p:cBhvr>
                                        <p:cTn id="83" dur="1000" fill="hold"/>
                                        <p:tgtEl>
                                          <p:spTgt spid="6">
                                            <p:txEl>
                                              <p:pRg st="9" end="9"/>
                                            </p:txEl>
                                          </p:spTgt>
                                        </p:tgtEl>
                                        <p:attrNameLst>
                                          <p:attrName>ppt_h</p:attrName>
                                        </p:attrNameLst>
                                      </p:cBhvr>
                                      <p:tavLst>
                                        <p:tav tm="0">
                                          <p:val>
                                            <p:fltVal val="0"/>
                                          </p:val>
                                        </p:tav>
                                        <p:tav tm="100000">
                                          <p:val>
                                            <p:strVal val="#ppt_h"/>
                                          </p:val>
                                        </p:tav>
                                      </p:tavLst>
                                    </p:anim>
                                    <p:anim calcmode="lin" valueType="num">
                                      <p:cBhvr>
                                        <p:cTn id="84" dur="1000" fill="hold"/>
                                        <p:tgtEl>
                                          <p:spTgt spid="6">
                                            <p:txEl>
                                              <p:pRg st="9" end="9"/>
                                            </p:txEl>
                                          </p:spTgt>
                                        </p:tgtEl>
                                        <p:attrNameLst>
                                          <p:attrName>style.rotation</p:attrName>
                                        </p:attrNameLst>
                                      </p:cBhvr>
                                      <p:tavLst>
                                        <p:tav tm="0">
                                          <p:val>
                                            <p:fltVal val="90"/>
                                          </p:val>
                                        </p:tav>
                                        <p:tav tm="100000">
                                          <p:val>
                                            <p:fltVal val="0"/>
                                          </p:val>
                                        </p:tav>
                                      </p:tavLst>
                                    </p:anim>
                                    <p:animEffect transition="in" filter="fade">
                                      <p:cBhvr>
                                        <p:cTn id="85" dur="1000"/>
                                        <p:tgtEl>
                                          <p:spTgt spid="6">
                                            <p:txEl>
                                              <p:pRg st="9" end="9"/>
                                            </p:txEl>
                                          </p:spTgt>
                                        </p:tgtEl>
                                      </p:cBhvr>
                                    </p:animEffect>
                                  </p:childTnLst>
                                </p:cTn>
                              </p:par>
                              <p:par>
                                <p:cTn id="86" presetID="31" presetClass="entr" presetSubtype="0" fill="hold" nodeType="withEffect">
                                  <p:stCondLst>
                                    <p:cond delay="0"/>
                                  </p:stCondLst>
                                  <p:childTnLst>
                                    <p:set>
                                      <p:cBhvr>
                                        <p:cTn id="87" dur="1" fill="hold">
                                          <p:stCondLst>
                                            <p:cond delay="0"/>
                                          </p:stCondLst>
                                        </p:cTn>
                                        <p:tgtEl>
                                          <p:spTgt spid="6">
                                            <p:txEl>
                                              <p:pRg st="10" end="10"/>
                                            </p:txEl>
                                          </p:spTgt>
                                        </p:tgtEl>
                                        <p:attrNameLst>
                                          <p:attrName>style.visibility</p:attrName>
                                        </p:attrNameLst>
                                      </p:cBhvr>
                                      <p:to>
                                        <p:strVal val="visible"/>
                                      </p:to>
                                    </p:set>
                                    <p:anim calcmode="lin" valueType="num">
                                      <p:cBhvr>
                                        <p:cTn id="88" dur="1000" fill="hold"/>
                                        <p:tgtEl>
                                          <p:spTgt spid="6">
                                            <p:txEl>
                                              <p:pRg st="10" end="10"/>
                                            </p:txEl>
                                          </p:spTgt>
                                        </p:tgtEl>
                                        <p:attrNameLst>
                                          <p:attrName>ppt_w</p:attrName>
                                        </p:attrNameLst>
                                      </p:cBhvr>
                                      <p:tavLst>
                                        <p:tav tm="0">
                                          <p:val>
                                            <p:fltVal val="0"/>
                                          </p:val>
                                        </p:tav>
                                        <p:tav tm="100000">
                                          <p:val>
                                            <p:strVal val="#ppt_w"/>
                                          </p:val>
                                        </p:tav>
                                      </p:tavLst>
                                    </p:anim>
                                    <p:anim calcmode="lin" valueType="num">
                                      <p:cBhvr>
                                        <p:cTn id="89" dur="1000" fill="hold"/>
                                        <p:tgtEl>
                                          <p:spTgt spid="6">
                                            <p:txEl>
                                              <p:pRg st="10" end="10"/>
                                            </p:txEl>
                                          </p:spTgt>
                                        </p:tgtEl>
                                        <p:attrNameLst>
                                          <p:attrName>ppt_h</p:attrName>
                                        </p:attrNameLst>
                                      </p:cBhvr>
                                      <p:tavLst>
                                        <p:tav tm="0">
                                          <p:val>
                                            <p:fltVal val="0"/>
                                          </p:val>
                                        </p:tav>
                                        <p:tav tm="100000">
                                          <p:val>
                                            <p:strVal val="#ppt_h"/>
                                          </p:val>
                                        </p:tav>
                                      </p:tavLst>
                                    </p:anim>
                                    <p:anim calcmode="lin" valueType="num">
                                      <p:cBhvr>
                                        <p:cTn id="90" dur="1000" fill="hold"/>
                                        <p:tgtEl>
                                          <p:spTgt spid="6">
                                            <p:txEl>
                                              <p:pRg st="10" end="10"/>
                                            </p:txEl>
                                          </p:spTgt>
                                        </p:tgtEl>
                                        <p:attrNameLst>
                                          <p:attrName>style.rotation</p:attrName>
                                        </p:attrNameLst>
                                      </p:cBhvr>
                                      <p:tavLst>
                                        <p:tav tm="0">
                                          <p:val>
                                            <p:fltVal val="90"/>
                                          </p:val>
                                        </p:tav>
                                        <p:tav tm="100000">
                                          <p:val>
                                            <p:fltVal val="0"/>
                                          </p:val>
                                        </p:tav>
                                      </p:tavLst>
                                    </p:anim>
                                    <p:animEffect transition="in" filter="fade">
                                      <p:cBhvr>
                                        <p:cTn id="91" dur="1000"/>
                                        <p:tgtEl>
                                          <p:spTgt spid="6">
                                            <p:txEl>
                                              <p:pRg st="10" end="10"/>
                                            </p:txEl>
                                          </p:spTgt>
                                        </p:tgtEl>
                                      </p:cBhvr>
                                    </p:animEffect>
                                  </p:childTnLst>
                                </p:cTn>
                              </p:par>
                              <p:par>
                                <p:cTn id="92" presetID="31" presetClass="entr" presetSubtype="0" fill="hold" nodeType="withEffect">
                                  <p:stCondLst>
                                    <p:cond delay="0"/>
                                  </p:stCondLst>
                                  <p:childTnLst>
                                    <p:set>
                                      <p:cBhvr>
                                        <p:cTn id="93" dur="1" fill="hold">
                                          <p:stCondLst>
                                            <p:cond delay="0"/>
                                          </p:stCondLst>
                                        </p:cTn>
                                        <p:tgtEl>
                                          <p:spTgt spid="6">
                                            <p:txEl>
                                              <p:pRg st="11" end="11"/>
                                            </p:txEl>
                                          </p:spTgt>
                                        </p:tgtEl>
                                        <p:attrNameLst>
                                          <p:attrName>style.visibility</p:attrName>
                                        </p:attrNameLst>
                                      </p:cBhvr>
                                      <p:to>
                                        <p:strVal val="visible"/>
                                      </p:to>
                                    </p:set>
                                    <p:anim calcmode="lin" valueType="num">
                                      <p:cBhvr>
                                        <p:cTn id="94" dur="1000" fill="hold"/>
                                        <p:tgtEl>
                                          <p:spTgt spid="6">
                                            <p:txEl>
                                              <p:pRg st="11" end="11"/>
                                            </p:txEl>
                                          </p:spTgt>
                                        </p:tgtEl>
                                        <p:attrNameLst>
                                          <p:attrName>ppt_w</p:attrName>
                                        </p:attrNameLst>
                                      </p:cBhvr>
                                      <p:tavLst>
                                        <p:tav tm="0">
                                          <p:val>
                                            <p:fltVal val="0"/>
                                          </p:val>
                                        </p:tav>
                                        <p:tav tm="100000">
                                          <p:val>
                                            <p:strVal val="#ppt_w"/>
                                          </p:val>
                                        </p:tav>
                                      </p:tavLst>
                                    </p:anim>
                                    <p:anim calcmode="lin" valueType="num">
                                      <p:cBhvr>
                                        <p:cTn id="95" dur="1000" fill="hold"/>
                                        <p:tgtEl>
                                          <p:spTgt spid="6">
                                            <p:txEl>
                                              <p:pRg st="11" end="11"/>
                                            </p:txEl>
                                          </p:spTgt>
                                        </p:tgtEl>
                                        <p:attrNameLst>
                                          <p:attrName>ppt_h</p:attrName>
                                        </p:attrNameLst>
                                      </p:cBhvr>
                                      <p:tavLst>
                                        <p:tav tm="0">
                                          <p:val>
                                            <p:fltVal val="0"/>
                                          </p:val>
                                        </p:tav>
                                        <p:tav tm="100000">
                                          <p:val>
                                            <p:strVal val="#ppt_h"/>
                                          </p:val>
                                        </p:tav>
                                      </p:tavLst>
                                    </p:anim>
                                    <p:anim calcmode="lin" valueType="num">
                                      <p:cBhvr>
                                        <p:cTn id="96" dur="1000" fill="hold"/>
                                        <p:tgtEl>
                                          <p:spTgt spid="6">
                                            <p:txEl>
                                              <p:pRg st="11" end="11"/>
                                            </p:txEl>
                                          </p:spTgt>
                                        </p:tgtEl>
                                        <p:attrNameLst>
                                          <p:attrName>style.rotation</p:attrName>
                                        </p:attrNameLst>
                                      </p:cBhvr>
                                      <p:tavLst>
                                        <p:tav tm="0">
                                          <p:val>
                                            <p:fltVal val="90"/>
                                          </p:val>
                                        </p:tav>
                                        <p:tav tm="100000">
                                          <p:val>
                                            <p:fltVal val="0"/>
                                          </p:val>
                                        </p:tav>
                                      </p:tavLst>
                                    </p:anim>
                                    <p:animEffect transition="in" filter="fade">
                                      <p:cBhvr>
                                        <p:cTn id="97" dur="10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77"/>
            <a:ext cx="9144000" cy="6843624"/>
          </a:xfrm>
          <a:prstGeom prst="rect">
            <a:avLst/>
          </a:prstGeom>
          <a:noFill/>
          <a:extLst>
            <a:ext uri="{909E8E84-426E-40DD-AFC4-6F175D3DCCD1}">
              <a14:hiddenFill xmlns:a14="http://schemas.microsoft.com/office/drawing/2010/main">
                <a:solidFill>
                  <a:srgbClr val="FFFFFF"/>
                </a:solidFill>
              </a14:hiddenFill>
            </a:ext>
          </a:extLst>
        </p:spPr>
      </p:pic>
      <p:sp>
        <p:nvSpPr>
          <p:cNvPr id="5"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b="1" dirty="0" smtClean="0">
                <a:solidFill>
                  <a:schemeClr val="bg1"/>
                </a:solidFill>
                <a:effectLst>
                  <a:outerShdw blurRad="38100" dist="38100" dir="2700000" algn="tl">
                    <a:srgbClr val="000000">
                      <a:alpha val="43137"/>
                    </a:srgbClr>
                  </a:outerShdw>
                </a:effectLst>
              </a:rPr>
              <a:t>ANNE BABAYA İYİLİK VE İTAAT </a:t>
            </a:r>
            <a:endParaRPr lang="tr-TR" sz="5400" b="1" dirty="0">
              <a:solidFill>
                <a:schemeClr val="bg1"/>
              </a:solidFill>
              <a:effectLst>
                <a:outerShdw blurRad="38100" dist="38100" dir="2700000" algn="tl">
                  <a:srgbClr val="000000">
                    <a:alpha val="43137"/>
                  </a:srgbClr>
                </a:outerShdw>
              </a:effectLst>
            </a:endParaRPr>
          </a:p>
        </p:txBody>
      </p:sp>
      <p:sp>
        <p:nvSpPr>
          <p:cNvPr id="6" name="5 Dikdörtgen"/>
          <p:cNvSpPr/>
          <p:nvPr/>
        </p:nvSpPr>
        <p:spPr>
          <a:xfrm>
            <a:off x="1" y="1052736"/>
            <a:ext cx="5364087" cy="5688632"/>
          </a:xfrm>
          <a:prstGeom prst="rect">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tr-TR" sz="2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Dünyaya Geldiğin Zamanı Bir Düşünelim</a:t>
            </a:r>
          </a:p>
          <a:p>
            <a:pPr marL="457200" indent="-457200">
              <a:buFont typeface="Arial" panose="020B0604020202020204" pitchFamily="34" charset="0"/>
              <a:buChar char="•"/>
            </a:pPr>
            <a:r>
              <a:rPr lang="tr-TR" sz="4000" b="1" dirty="0" smtClean="0">
                <a:ln w="6600">
                  <a:solidFill>
                    <a:schemeClr val="accent2"/>
                  </a:solidFill>
                  <a:prstDash val="solid"/>
                </a:ln>
                <a:solidFill>
                  <a:srgbClr val="FFFFFF"/>
                </a:solidFill>
                <a:effectLst>
                  <a:outerShdw dist="38100" dir="2700000" algn="tl" rotWithShape="0">
                    <a:schemeClr val="accent2"/>
                  </a:outerShdw>
                </a:effectLst>
              </a:rPr>
              <a:t>«Öf Deme» </a:t>
            </a:r>
          </a:p>
          <a:p>
            <a:r>
              <a:rPr lang="tr-TR" sz="40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Emri Ne İfade Ediyor?</a:t>
            </a:r>
          </a:p>
          <a:p>
            <a:pPr marL="914400" lvl="1" indent="-457200">
              <a:buFont typeface="Arial" panose="020B0604020202020204" pitchFamily="34" charset="0"/>
              <a:buChar char="•"/>
            </a:pPr>
            <a:r>
              <a:rPr lang="tr-TR" sz="2800" b="1" dirty="0" smtClean="0">
                <a:solidFill>
                  <a:srgbClr val="FF0000"/>
                </a:solidFill>
              </a:rPr>
              <a:t>Öf Deme</a:t>
            </a:r>
          </a:p>
          <a:p>
            <a:pPr marL="914400" lvl="1" indent="-457200">
              <a:buFont typeface="Arial" panose="020B0604020202020204" pitchFamily="34" charset="0"/>
              <a:buChar char="•"/>
            </a:pPr>
            <a:r>
              <a:rPr lang="tr-TR" sz="2800" b="1" dirty="0" smtClean="0">
                <a:solidFill>
                  <a:srgbClr val="FF0000"/>
                </a:solidFill>
              </a:rPr>
              <a:t>Azarlama</a:t>
            </a:r>
          </a:p>
          <a:p>
            <a:pPr marL="914400" lvl="1" indent="-457200">
              <a:buFont typeface="Arial" panose="020B0604020202020204" pitchFamily="34" charset="0"/>
              <a:buChar char="•"/>
            </a:pPr>
            <a:r>
              <a:rPr lang="tr-TR" sz="2800" b="1" dirty="0" smtClean="0">
                <a:solidFill>
                  <a:srgbClr val="FF0000"/>
                </a:solidFill>
              </a:rPr>
              <a:t>Hoş Söz Söyle</a:t>
            </a:r>
          </a:p>
          <a:p>
            <a:pPr marL="914400" lvl="1" indent="-457200">
              <a:buFont typeface="Arial" panose="020B0604020202020204" pitchFamily="34" charset="0"/>
              <a:buChar char="•"/>
            </a:pPr>
            <a:r>
              <a:rPr lang="tr-TR" sz="2800" b="1" dirty="0" smtClean="0">
                <a:solidFill>
                  <a:srgbClr val="FF0000"/>
                </a:solidFill>
              </a:rPr>
              <a:t>Onlara Acı</a:t>
            </a:r>
          </a:p>
          <a:p>
            <a:pPr marL="914400" lvl="1" indent="-457200">
              <a:buFont typeface="Arial" panose="020B0604020202020204" pitchFamily="34" charset="0"/>
              <a:buChar char="•"/>
            </a:pPr>
            <a:r>
              <a:rPr lang="tr-TR" sz="2800" b="1" dirty="0" smtClean="0">
                <a:solidFill>
                  <a:srgbClr val="FF0000"/>
                </a:solidFill>
              </a:rPr>
              <a:t>Dua Et</a:t>
            </a:r>
          </a:p>
          <a:p>
            <a:pPr marL="457200" indent="-457200">
              <a:buFont typeface="Arial" panose="020B0604020202020204" pitchFamily="34" charset="0"/>
              <a:buChar char="•"/>
            </a:pPr>
            <a:r>
              <a:rPr lang="tr-TR" sz="2800" b="1" dirty="0" smtClean="0">
                <a:solidFill>
                  <a:srgbClr val="FF0000"/>
                </a:solidFill>
              </a:rPr>
              <a:t>Sen Baba Olsan Nasıl Davranırdın?</a:t>
            </a:r>
            <a:endParaRPr lang="tr-TR" sz="2800" dirty="0">
              <a:solidFill>
                <a:srgbClr val="FF0000"/>
              </a:solidFill>
            </a:endParaRPr>
          </a:p>
        </p:txBody>
      </p:sp>
    </p:spTree>
    <p:extLst>
      <p:ext uri="{BB962C8B-B14F-4D97-AF65-F5344CB8AC3E}">
        <p14:creationId xmlns:p14="http://schemas.microsoft.com/office/powerpoint/2010/main" val="301063274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anim calcmode="lin" valueType="num">
                                      <p:cBhvr>
                                        <p:cTn id="14"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6">
                                            <p:txEl>
                                              <p:pRg st="3" end="3"/>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p:cTn id="19"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6">
                                            <p:txEl>
                                              <p:pRg st="4" end="4"/>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 calcmode="lin" valueType="num">
                                      <p:cBhvr>
                                        <p:cTn id="24"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25" dur="5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26" dur="500"/>
                                        <p:tgtEl>
                                          <p:spTgt spid="6">
                                            <p:txEl>
                                              <p:pRg st="5" end="5"/>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 calcmode="lin" valueType="num">
                                      <p:cBhvr>
                                        <p:cTn id="29"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30" dur="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31" dur="500"/>
                                        <p:tgtEl>
                                          <p:spTgt spid="6">
                                            <p:txEl>
                                              <p:pRg st="6" end="6"/>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6">
                                            <p:txEl>
                                              <p:pRg st="7" end="7"/>
                                            </p:txEl>
                                          </p:spTgt>
                                        </p:tgtEl>
                                        <p:attrNameLst>
                                          <p:attrName>style.visibility</p:attrName>
                                        </p:attrNameLst>
                                      </p:cBhvr>
                                      <p:to>
                                        <p:strVal val="visible"/>
                                      </p:to>
                                    </p:set>
                                    <p:anim calcmode="lin" valueType="num">
                                      <p:cBhvr>
                                        <p:cTn id="34"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35" dur="500" fill="hold"/>
                                        <p:tgtEl>
                                          <p:spTgt spid="6">
                                            <p:txEl>
                                              <p:pRg st="7" end="7"/>
                                            </p:txEl>
                                          </p:spTgt>
                                        </p:tgtEl>
                                        <p:attrNameLst>
                                          <p:attrName>ppt_h</p:attrName>
                                        </p:attrNameLst>
                                      </p:cBhvr>
                                      <p:tavLst>
                                        <p:tav tm="0">
                                          <p:val>
                                            <p:fltVal val="0"/>
                                          </p:val>
                                        </p:tav>
                                        <p:tav tm="100000">
                                          <p:val>
                                            <p:strVal val="#ppt_h"/>
                                          </p:val>
                                        </p:tav>
                                      </p:tavLst>
                                    </p:anim>
                                    <p:animEffect transition="in" filter="fade">
                                      <p:cBhvr>
                                        <p:cTn id="36" dur="500"/>
                                        <p:tgtEl>
                                          <p:spTgt spid="6">
                                            <p:txEl>
                                              <p:pRg st="7" end="7"/>
                                            </p:txEl>
                                          </p:spTgt>
                                        </p:tgtEl>
                                      </p:cBhvr>
                                    </p:animEffect>
                                  </p:childTnLst>
                                </p:cTn>
                              </p:par>
                              <p:par>
                                <p:cTn id="37" presetID="53" presetClass="entr" presetSubtype="16" fill="hold" nodeType="with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anim calcmode="lin" valueType="num">
                                      <p:cBhvr>
                                        <p:cTn id="39"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40" dur="500" fill="hold"/>
                                        <p:tgtEl>
                                          <p:spTgt spid="6">
                                            <p:txEl>
                                              <p:pRg st="8" end="8"/>
                                            </p:txEl>
                                          </p:spTgt>
                                        </p:tgtEl>
                                        <p:attrNameLst>
                                          <p:attrName>ppt_h</p:attrName>
                                        </p:attrNameLst>
                                      </p:cBhvr>
                                      <p:tavLst>
                                        <p:tav tm="0">
                                          <p:val>
                                            <p:fltVal val="0"/>
                                          </p:val>
                                        </p:tav>
                                        <p:tav tm="100000">
                                          <p:val>
                                            <p:strVal val="#ppt_h"/>
                                          </p:val>
                                        </p:tav>
                                      </p:tavLst>
                                    </p:anim>
                                    <p:animEffect transition="in" filter="fade">
                                      <p:cBhvr>
                                        <p:cTn id="41"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yemek adabı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36712"/>
            <a:ext cx="9144000" cy="6047974"/>
          </a:xfrm>
          <a:prstGeom prst="rect">
            <a:avLst/>
          </a:prstGeom>
          <a:noFill/>
          <a:extLst>
            <a:ext uri="{909E8E84-426E-40DD-AFC4-6F175D3DCCD1}">
              <a14:hiddenFill xmlns:a14="http://schemas.microsoft.com/office/drawing/2010/main">
                <a:solidFill>
                  <a:srgbClr val="FFFFFF"/>
                </a:solidFill>
              </a14:hiddenFill>
            </a:ext>
          </a:extLst>
        </p:spPr>
      </p:pic>
      <p:sp>
        <p:nvSpPr>
          <p:cNvPr id="5" name="4 Dikdörtgen"/>
          <p:cNvSpPr/>
          <p:nvPr/>
        </p:nvSpPr>
        <p:spPr>
          <a:xfrm>
            <a:off x="0" y="0"/>
            <a:ext cx="9144000"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b="1" dirty="0" smtClean="0">
                <a:solidFill>
                  <a:schemeClr val="tx1"/>
                </a:solidFill>
                <a:effectLst>
                  <a:outerShdw blurRad="38100" dist="38100" dir="2700000" algn="tl">
                    <a:srgbClr val="000000">
                      <a:alpha val="43137"/>
                    </a:srgbClr>
                  </a:outerShdw>
                </a:effectLst>
              </a:rPr>
              <a:t>YEMEKTE ADAB</a:t>
            </a:r>
            <a:endParaRPr lang="tr-TR" sz="4000" b="1" dirty="0">
              <a:solidFill>
                <a:schemeClr val="tx1"/>
              </a:solidFill>
              <a:effectLst>
                <a:outerShdw blurRad="38100" dist="38100" dir="2700000" algn="tl">
                  <a:srgbClr val="000000">
                    <a:alpha val="43137"/>
                  </a:srgbClr>
                </a:outerShdw>
              </a:effectLst>
            </a:endParaRPr>
          </a:p>
        </p:txBody>
      </p:sp>
      <p:pic>
        <p:nvPicPr>
          <p:cNvPr id="4100" name="Picture 4" descr="yemek adabı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81795"/>
            <a:ext cx="9143999" cy="290358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yemek adabı ile ilgili görsel sonuc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827808"/>
            <a:ext cx="5148065" cy="321982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lgili resi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6057" y="819542"/>
            <a:ext cx="4067944" cy="320554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lgili resi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 y="2631289"/>
            <a:ext cx="41910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lgili resi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597289"/>
            <a:ext cx="5940152" cy="3963196"/>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telefonun yeri ile ilgili görsel sonuc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509" y="1058725"/>
            <a:ext cx="6355369" cy="5799275"/>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İlgili resi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06" y="2594160"/>
            <a:ext cx="8279891" cy="3643152"/>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israf ile ilgili görsel sonucu"/>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 y="2596591"/>
            <a:ext cx="9144004" cy="46372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oru işareti gif ile ilgili görsel sonucu"/>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94119" y="605795"/>
            <a:ext cx="5112568" cy="6883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345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6"/>
                                        </p:tgtEl>
                                        <p:attrNameLst>
                                          <p:attrName>style.visibility</p:attrName>
                                        </p:attrNameLst>
                                      </p:cBhvr>
                                      <p:to>
                                        <p:strVal val="visible"/>
                                      </p:to>
                                    </p:set>
                                    <p:anim calcmode="lin" valueType="num">
                                      <p:cBhvr>
                                        <p:cTn id="7" dur="500" fill="hold"/>
                                        <p:tgtEl>
                                          <p:spTgt spid="4106"/>
                                        </p:tgtEl>
                                        <p:attrNameLst>
                                          <p:attrName>ppt_w</p:attrName>
                                        </p:attrNameLst>
                                      </p:cBhvr>
                                      <p:tavLst>
                                        <p:tav tm="0">
                                          <p:val>
                                            <p:fltVal val="0"/>
                                          </p:val>
                                        </p:tav>
                                        <p:tav tm="100000">
                                          <p:val>
                                            <p:strVal val="#ppt_w"/>
                                          </p:val>
                                        </p:tav>
                                      </p:tavLst>
                                    </p:anim>
                                    <p:anim calcmode="lin" valueType="num">
                                      <p:cBhvr>
                                        <p:cTn id="8" dur="500" fill="hold"/>
                                        <p:tgtEl>
                                          <p:spTgt spid="4106"/>
                                        </p:tgtEl>
                                        <p:attrNameLst>
                                          <p:attrName>ppt_h</p:attrName>
                                        </p:attrNameLst>
                                      </p:cBhvr>
                                      <p:tavLst>
                                        <p:tav tm="0">
                                          <p:val>
                                            <p:fltVal val="0"/>
                                          </p:val>
                                        </p:tav>
                                        <p:tav tm="100000">
                                          <p:val>
                                            <p:strVal val="#ppt_h"/>
                                          </p:val>
                                        </p:tav>
                                      </p:tavLst>
                                    </p:anim>
                                    <p:animEffect transition="in" filter="fade">
                                      <p:cBhvr>
                                        <p:cTn id="9" dur="500"/>
                                        <p:tgtEl>
                                          <p:spTgt spid="410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108"/>
                                        </p:tgtEl>
                                        <p:attrNameLst>
                                          <p:attrName>style.visibility</p:attrName>
                                        </p:attrNameLst>
                                      </p:cBhvr>
                                      <p:to>
                                        <p:strVal val="visible"/>
                                      </p:to>
                                    </p:set>
                                    <p:anim calcmode="lin" valueType="num">
                                      <p:cBhvr>
                                        <p:cTn id="14" dur="500" fill="hold"/>
                                        <p:tgtEl>
                                          <p:spTgt spid="4108"/>
                                        </p:tgtEl>
                                        <p:attrNameLst>
                                          <p:attrName>ppt_w</p:attrName>
                                        </p:attrNameLst>
                                      </p:cBhvr>
                                      <p:tavLst>
                                        <p:tav tm="0">
                                          <p:val>
                                            <p:fltVal val="0"/>
                                          </p:val>
                                        </p:tav>
                                        <p:tav tm="100000">
                                          <p:val>
                                            <p:strVal val="#ppt_w"/>
                                          </p:val>
                                        </p:tav>
                                      </p:tavLst>
                                    </p:anim>
                                    <p:anim calcmode="lin" valueType="num">
                                      <p:cBhvr>
                                        <p:cTn id="15" dur="500" fill="hold"/>
                                        <p:tgtEl>
                                          <p:spTgt spid="4108"/>
                                        </p:tgtEl>
                                        <p:attrNameLst>
                                          <p:attrName>ppt_h</p:attrName>
                                        </p:attrNameLst>
                                      </p:cBhvr>
                                      <p:tavLst>
                                        <p:tav tm="0">
                                          <p:val>
                                            <p:fltVal val="0"/>
                                          </p:val>
                                        </p:tav>
                                        <p:tav tm="100000">
                                          <p:val>
                                            <p:strVal val="#ppt_h"/>
                                          </p:val>
                                        </p:tav>
                                      </p:tavLst>
                                    </p:anim>
                                    <p:animEffect transition="in" filter="fade">
                                      <p:cBhvr>
                                        <p:cTn id="16" dur="500"/>
                                        <p:tgtEl>
                                          <p:spTgt spid="410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266"/>
                                        </p:tgtEl>
                                        <p:attrNameLst>
                                          <p:attrName>style.visibility</p:attrName>
                                        </p:attrNameLst>
                                      </p:cBhvr>
                                      <p:to>
                                        <p:strVal val="visible"/>
                                      </p:to>
                                    </p:set>
                                    <p:anim calcmode="lin" valueType="num">
                                      <p:cBhvr>
                                        <p:cTn id="21" dur="500" fill="hold"/>
                                        <p:tgtEl>
                                          <p:spTgt spid="11266"/>
                                        </p:tgtEl>
                                        <p:attrNameLst>
                                          <p:attrName>ppt_w</p:attrName>
                                        </p:attrNameLst>
                                      </p:cBhvr>
                                      <p:tavLst>
                                        <p:tav tm="0">
                                          <p:val>
                                            <p:fltVal val="0"/>
                                          </p:val>
                                        </p:tav>
                                        <p:tav tm="100000">
                                          <p:val>
                                            <p:strVal val="#ppt_w"/>
                                          </p:val>
                                        </p:tav>
                                      </p:tavLst>
                                    </p:anim>
                                    <p:anim calcmode="lin" valueType="num">
                                      <p:cBhvr>
                                        <p:cTn id="22" dur="500" fill="hold"/>
                                        <p:tgtEl>
                                          <p:spTgt spid="11266"/>
                                        </p:tgtEl>
                                        <p:attrNameLst>
                                          <p:attrName>ppt_h</p:attrName>
                                        </p:attrNameLst>
                                      </p:cBhvr>
                                      <p:tavLst>
                                        <p:tav tm="0">
                                          <p:val>
                                            <p:fltVal val="0"/>
                                          </p:val>
                                        </p:tav>
                                        <p:tav tm="100000">
                                          <p:val>
                                            <p:strVal val="#ppt_h"/>
                                          </p:val>
                                        </p:tav>
                                      </p:tavLst>
                                    </p:anim>
                                    <p:animEffect transition="in" filter="fade">
                                      <p:cBhvr>
                                        <p:cTn id="23" dur="500"/>
                                        <p:tgtEl>
                                          <p:spTgt spid="1126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112"/>
                                        </p:tgtEl>
                                        <p:attrNameLst>
                                          <p:attrName>style.visibility</p:attrName>
                                        </p:attrNameLst>
                                      </p:cBhvr>
                                      <p:to>
                                        <p:strVal val="visible"/>
                                      </p:to>
                                    </p:set>
                                    <p:anim calcmode="lin" valueType="num">
                                      <p:cBhvr>
                                        <p:cTn id="28" dur="500" fill="hold"/>
                                        <p:tgtEl>
                                          <p:spTgt spid="4112"/>
                                        </p:tgtEl>
                                        <p:attrNameLst>
                                          <p:attrName>ppt_w</p:attrName>
                                        </p:attrNameLst>
                                      </p:cBhvr>
                                      <p:tavLst>
                                        <p:tav tm="0">
                                          <p:val>
                                            <p:fltVal val="0"/>
                                          </p:val>
                                        </p:tav>
                                        <p:tav tm="100000">
                                          <p:val>
                                            <p:strVal val="#ppt_w"/>
                                          </p:val>
                                        </p:tav>
                                      </p:tavLst>
                                    </p:anim>
                                    <p:anim calcmode="lin" valueType="num">
                                      <p:cBhvr>
                                        <p:cTn id="29" dur="500" fill="hold"/>
                                        <p:tgtEl>
                                          <p:spTgt spid="4112"/>
                                        </p:tgtEl>
                                        <p:attrNameLst>
                                          <p:attrName>ppt_h</p:attrName>
                                        </p:attrNameLst>
                                      </p:cBhvr>
                                      <p:tavLst>
                                        <p:tav tm="0">
                                          <p:val>
                                            <p:fltVal val="0"/>
                                          </p:val>
                                        </p:tav>
                                        <p:tav tm="100000">
                                          <p:val>
                                            <p:strVal val="#ppt_h"/>
                                          </p:val>
                                        </p:tav>
                                      </p:tavLst>
                                    </p:anim>
                                    <p:animEffect transition="in" filter="fade">
                                      <p:cBhvr>
                                        <p:cTn id="30" dur="500"/>
                                        <p:tgtEl>
                                          <p:spTgt spid="411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110"/>
                                        </p:tgtEl>
                                        <p:attrNameLst>
                                          <p:attrName>style.visibility</p:attrName>
                                        </p:attrNameLst>
                                      </p:cBhvr>
                                      <p:to>
                                        <p:strVal val="visible"/>
                                      </p:to>
                                    </p:set>
                                    <p:anim calcmode="lin" valueType="num">
                                      <p:cBhvr>
                                        <p:cTn id="35" dur="500" fill="hold"/>
                                        <p:tgtEl>
                                          <p:spTgt spid="4110"/>
                                        </p:tgtEl>
                                        <p:attrNameLst>
                                          <p:attrName>ppt_w</p:attrName>
                                        </p:attrNameLst>
                                      </p:cBhvr>
                                      <p:tavLst>
                                        <p:tav tm="0">
                                          <p:val>
                                            <p:fltVal val="0"/>
                                          </p:val>
                                        </p:tav>
                                        <p:tav tm="100000">
                                          <p:val>
                                            <p:strVal val="#ppt_w"/>
                                          </p:val>
                                        </p:tav>
                                      </p:tavLst>
                                    </p:anim>
                                    <p:anim calcmode="lin" valueType="num">
                                      <p:cBhvr>
                                        <p:cTn id="36" dur="500" fill="hold"/>
                                        <p:tgtEl>
                                          <p:spTgt spid="4110"/>
                                        </p:tgtEl>
                                        <p:attrNameLst>
                                          <p:attrName>ppt_h</p:attrName>
                                        </p:attrNameLst>
                                      </p:cBhvr>
                                      <p:tavLst>
                                        <p:tav tm="0">
                                          <p:val>
                                            <p:fltVal val="0"/>
                                          </p:val>
                                        </p:tav>
                                        <p:tav tm="100000">
                                          <p:val>
                                            <p:strVal val="#ppt_h"/>
                                          </p:val>
                                        </p:tav>
                                      </p:tavLst>
                                    </p:anim>
                                    <p:animEffect transition="in" filter="fade">
                                      <p:cBhvr>
                                        <p:cTn id="37" dur="500"/>
                                        <p:tgtEl>
                                          <p:spTgt spid="41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yemek adabı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36712"/>
            <a:ext cx="9144000" cy="6047974"/>
          </a:xfrm>
          <a:prstGeom prst="rect">
            <a:avLst/>
          </a:prstGeom>
          <a:noFill/>
          <a:extLst>
            <a:ext uri="{909E8E84-426E-40DD-AFC4-6F175D3DCCD1}">
              <a14:hiddenFill xmlns:a14="http://schemas.microsoft.com/office/drawing/2010/main">
                <a:solidFill>
                  <a:srgbClr val="FFFFFF"/>
                </a:solidFill>
              </a14:hiddenFill>
            </a:ext>
          </a:extLst>
        </p:spPr>
      </p:pic>
      <p:sp>
        <p:nvSpPr>
          <p:cNvPr id="5" name="4 Dikdörtgen"/>
          <p:cNvSpPr/>
          <p:nvPr/>
        </p:nvSpPr>
        <p:spPr>
          <a:xfrm>
            <a:off x="0" y="0"/>
            <a:ext cx="9144000"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b="1" dirty="0" smtClean="0">
                <a:solidFill>
                  <a:schemeClr val="tx1"/>
                </a:solidFill>
                <a:effectLst>
                  <a:outerShdw blurRad="38100" dist="38100" dir="2700000" algn="tl">
                    <a:srgbClr val="000000">
                      <a:alpha val="43137"/>
                    </a:srgbClr>
                  </a:outerShdw>
                </a:effectLst>
              </a:rPr>
              <a:t>YEMEKTE ADAB</a:t>
            </a:r>
            <a:endParaRPr lang="tr-TR" sz="4000" b="1" dirty="0">
              <a:solidFill>
                <a:schemeClr val="tx1"/>
              </a:solidFill>
              <a:effectLst>
                <a:outerShdw blurRad="38100" dist="38100" dir="2700000" algn="tl">
                  <a:srgbClr val="000000">
                    <a:alpha val="43137"/>
                  </a:srgbClr>
                </a:outerShdw>
              </a:effectLst>
            </a:endParaRPr>
          </a:p>
        </p:txBody>
      </p:sp>
      <p:sp>
        <p:nvSpPr>
          <p:cNvPr id="6" name="5 Dikdörtgen"/>
          <p:cNvSpPr/>
          <p:nvPr/>
        </p:nvSpPr>
        <p:spPr>
          <a:xfrm>
            <a:off x="-1" y="836712"/>
            <a:ext cx="5436097" cy="6120680"/>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tr-TR" b="1" dirty="0" smtClean="0">
                <a:solidFill>
                  <a:srgbClr val="FF0000"/>
                </a:solidFill>
              </a:rPr>
              <a:t>Helal Lokma (Hiçbir Yerde Buna Temas Edilmiyor)</a:t>
            </a:r>
          </a:p>
          <a:p>
            <a:pPr marL="457200" indent="-457200">
              <a:buFont typeface="Arial" panose="020B0604020202020204" pitchFamily="34" charset="0"/>
              <a:buChar char="•"/>
            </a:pPr>
            <a:r>
              <a:rPr lang="tr-TR" dirty="0" smtClean="0">
                <a:solidFill>
                  <a:schemeClr val="tx1"/>
                </a:solidFill>
              </a:rPr>
              <a:t>Besmele İle Başla</a:t>
            </a:r>
          </a:p>
          <a:p>
            <a:pPr marL="457200" indent="-457200">
              <a:buFont typeface="Arial" panose="020B0604020202020204" pitchFamily="34" charset="0"/>
              <a:buChar char="•"/>
            </a:pPr>
            <a:r>
              <a:rPr lang="tr-TR" b="1" dirty="0" smtClean="0">
                <a:solidFill>
                  <a:srgbClr val="FF0000"/>
                </a:solidFill>
              </a:rPr>
              <a:t>Nimeti Verene Şükret, </a:t>
            </a:r>
            <a:r>
              <a:rPr lang="tr-TR" dirty="0" smtClean="0">
                <a:solidFill>
                  <a:schemeClr val="tx1"/>
                </a:solidFill>
              </a:rPr>
              <a:t>Hazırlayana Teşekkür et</a:t>
            </a:r>
          </a:p>
          <a:p>
            <a:pPr marL="457200" indent="-457200">
              <a:buFont typeface="Arial" panose="020B0604020202020204" pitchFamily="34" charset="0"/>
              <a:buChar char="•"/>
            </a:pPr>
            <a:r>
              <a:rPr lang="tr-TR" b="1" dirty="0" smtClean="0">
                <a:solidFill>
                  <a:srgbClr val="FF0000"/>
                </a:solidFill>
              </a:rPr>
              <a:t>Sağ Elle Ye (Protokol Yerin Dibine Batsın)</a:t>
            </a:r>
          </a:p>
          <a:p>
            <a:pPr marL="457200" indent="-457200">
              <a:buFont typeface="Arial" panose="020B0604020202020204" pitchFamily="34" charset="0"/>
              <a:buChar char="•"/>
            </a:pPr>
            <a:r>
              <a:rPr lang="tr-TR" dirty="0" smtClean="0">
                <a:solidFill>
                  <a:schemeClr val="tx1"/>
                </a:solidFill>
              </a:rPr>
              <a:t>Kendi önünden ye</a:t>
            </a:r>
          </a:p>
          <a:p>
            <a:pPr marL="457200" indent="-457200">
              <a:buFont typeface="Arial" panose="020B0604020202020204" pitchFamily="34" charset="0"/>
              <a:buChar char="•"/>
            </a:pPr>
            <a:r>
              <a:rPr lang="tr-TR" altLang="tr-TR" b="1" dirty="0">
                <a:solidFill>
                  <a:schemeClr val="tx1"/>
                </a:solidFill>
              </a:rPr>
              <a:t>Başkalarının lokmasını </a:t>
            </a:r>
            <a:r>
              <a:rPr lang="tr-TR" altLang="tr-TR" b="1" dirty="0" smtClean="0">
                <a:solidFill>
                  <a:schemeClr val="tx1"/>
                </a:solidFill>
              </a:rPr>
              <a:t>gözetmeme,</a:t>
            </a:r>
          </a:p>
          <a:p>
            <a:pPr marL="457200" indent="-457200">
              <a:buFont typeface="Arial" panose="020B0604020202020204" pitchFamily="34" charset="0"/>
              <a:buChar char="•"/>
            </a:pPr>
            <a:r>
              <a:rPr lang="tr-TR" dirty="0" smtClean="0">
                <a:solidFill>
                  <a:schemeClr val="tx1"/>
                </a:solidFill>
              </a:rPr>
              <a:t>Yiyeceğin Kadar Al, İsraf Etme</a:t>
            </a:r>
          </a:p>
          <a:p>
            <a:pPr marL="457200" indent="-457200">
              <a:buFont typeface="Arial" panose="020B0604020202020204" pitchFamily="34" charset="0"/>
              <a:buChar char="•"/>
            </a:pPr>
            <a:r>
              <a:rPr lang="tr-TR" b="1" dirty="0" smtClean="0">
                <a:solidFill>
                  <a:srgbClr val="FF0000"/>
                </a:solidFill>
              </a:rPr>
              <a:t>Ağıda </a:t>
            </a:r>
            <a:r>
              <a:rPr lang="tr-TR" b="1" dirty="0" err="1" smtClean="0">
                <a:solidFill>
                  <a:srgbClr val="FF0000"/>
                </a:solidFill>
              </a:rPr>
              <a:t>Birşey</a:t>
            </a:r>
            <a:r>
              <a:rPr lang="tr-TR" b="1" dirty="0" smtClean="0">
                <a:solidFill>
                  <a:srgbClr val="FF0000"/>
                </a:solidFill>
              </a:rPr>
              <a:t> Varken Konuşma</a:t>
            </a:r>
          </a:p>
          <a:p>
            <a:pPr marL="457200" indent="-457200">
              <a:buFont typeface="Arial" panose="020B0604020202020204" pitchFamily="34" charset="0"/>
              <a:buChar char="•"/>
            </a:pPr>
            <a:r>
              <a:rPr lang="tr-TR" dirty="0" smtClean="0">
                <a:solidFill>
                  <a:schemeClr val="tx1"/>
                </a:solidFill>
              </a:rPr>
              <a:t>Yemekte telefonla konuşma</a:t>
            </a:r>
          </a:p>
          <a:p>
            <a:pPr marL="457200" indent="-457200">
              <a:buFont typeface="Arial" panose="020B0604020202020204" pitchFamily="34" charset="0"/>
              <a:buChar char="•"/>
            </a:pPr>
            <a:r>
              <a:rPr lang="tr-TR" dirty="0" smtClean="0">
                <a:solidFill>
                  <a:schemeClr val="tx1"/>
                </a:solidFill>
              </a:rPr>
              <a:t>Ağzını Doldurma</a:t>
            </a:r>
          </a:p>
          <a:p>
            <a:pPr marL="457200" indent="-457200">
              <a:buFont typeface="Arial" panose="020B0604020202020204" pitchFamily="34" charset="0"/>
              <a:buChar char="•"/>
            </a:pPr>
            <a:r>
              <a:rPr lang="tr-TR" dirty="0" smtClean="0">
                <a:solidFill>
                  <a:schemeClr val="tx1"/>
                </a:solidFill>
              </a:rPr>
              <a:t>Ayakta Yeme, </a:t>
            </a:r>
            <a:r>
              <a:rPr lang="tr-TR" b="1" dirty="0" smtClean="0">
                <a:solidFill>
                  <a:srgbClr val="FF0000"/>
                </a:solidFill>
              </a:rPr>
              <a:t>Dışarda Açıkta Yeme, </a:t>
            </a:r>
          </a:p>
          <a:p>
            <a:pPr marL="457200" indent="-457200">
              <a:buFont typeface="Arial" panose="020B0604020202020204" pitchFamily="34" charset="0"/>
              <a:buChar char="•"/>
            </a:pPr>
            <a:r>
              <a:rPr lang="tr-TR" dirty="0" smtClean="0">
                <a:solidFill>
                  <a:schemeClr val="tx1"/>
                </a:solidFill>
              </a:rPr>
              <a:t>Dişini Sofrada Karıştırma, Burnunu Çekme, Geğirme</a:t>
            </a:r>
          </a:p>
          <a:p>
            <a:pPr marL="457200" indent="-457200">
              <a:buFont typeface="Arial" panose="020B0604020202020204" pitchFamily="34" charset="0"/>
              <a:buChar char="•"/>
            </a:pPr>
            <a:r>
              <a:rPr lang="tr-TR" dirty="0" smtClean="0">
                <a:solidFill>
                  <a:schemeClr val="tx1"/>
                </a:solidFill>
              </a:rPr>
              <a:t>Fastfood Bizim Kültürümüz Değil</a:t>
            </a:r>
          </a:p>
          <a:p>
            <a:pPr marL="457200" indent="-457200">
              <a:buFont typeface="Arial" panose="020B0604020202020204" pitchFamily="34" charset="0"/>
              <a:buChar char="•"/>
            </a:pPr>
            <a:r>
              <a:rPr lang="tr-TR" dirty="0" smtClean="0">
                <a:solidFill>
                  <a:schemeClr val="tx1"/>
                </a:solidFill>
              </a:rPr>
              <a:t>Yediğin Yemeği Paylaş Ancak Sanala Taşıma</a:t>
            </a:r>
          </a:p>
          <a:p>
            <a:pPr marL="457200" indent="-457200">
              <a:buFont typeface="Arial" panose="020B0604020202020204" pitchFamily="34" charset="0"/>
              <a:buChar char="•"/>
            </a:pPr>
            <a:r>
              <a:rPr lang="tr-TR" dirty="0" smtClean="0">
                <a:solidFill>
                  <a:schemeClr val="tx1"/>
                </a:solidFill>
              </a:rPr>
              <a:t>Ailenle Birlikte Sofraya Otur</a:t>
            </a:r>
          </a:p>
          <a:p>
            <a:pPr marL="457200" indent="-457200">
              <a:buFont typeface="Arial" panose="020B0604020202020204" pitchFamily="34" charset="0"/>
              <a:buChar char="•"/>
            </a:pPr>
            <a:r>
              <a:rPr lang="tr-TR" dirty="0" smtClean="0">
                <a:solidFill>
                  <a:schemeClr val="tx1"/>
                </a:solidFill>
              </a:rPr>
              <a:t>Masayı Hazırlamaya Yardım Et</a:t>
            </a:r>
          </a:p>
          <a:p>
            <a:pPr marL="457200" indent="-457200">
              <a:buFont typeface="Arial" panose="020B0604020202020204" pitchFamily="34" charset="0"/>
              <a:buChar char="•"/>
            </a:pPr>
            <a:r>
              <a:rPr lang="tr-TR" dirty="0" err="1" smtClean="0">
                <a:solidFill>
                  <a:schemeClr val="tx1"/>
                </a:solidFill>
              </a:rPr>
              <a:t>İktam</a:t>
            </a:r>
            <a:r>
              <a:rPr lang="tr-TR" dirty="0" smtClean="0">
                <a:solidFill>
                  <a:schemeClr val="tx1"/>
                </a:solidFill>
              </a:rPr>
              <a:t> et (iki defa sen bir defa arkadaşın kuralı)</a:t>
            </a:r>
          </a:p>
          <a:p>
            <a:pPr marL="457200" indent="-457200">
              <a:buFont typeface="Arial" panose="020B0604020202020204" pitchFamily="34" charset="0"/>
              <a:buChar char="•"/>
            </a:pPr>
            <a:r>
              <a:rPr lang="tr-TR" dirty="0" smtClean="0">
                <a:solidFill>
                  <a:schemeClr val="tx1"/>
                </a:solidFill>
              </a:rPr>
              <a:t>Yemek sırasına riayet et</a:t>
            </a:r>
          </a:p>
          <a:p>
            <a:pPr marL="457200" indent="-457200">
              <a:buFont typeface="Arial" panose="020B0604020202020204" pitchFamily="34" charset="0"/>
              <a:buChar char="•"/>
            </a:pPr>
            <a:r>
              <a:rPr lang="tr-TR" dirty="0" smtClean="0">
                <a:solidFill>
                  <a:schemeClr val="tx1"/>
                </a:solidFill>
              </a:rPr>
              <a:t>Kul hakkı yeme</a:t>
            </a:r>
            <a:endParaRPr lang="tr-TR" dirty="0">
              <a:solidFill>
                <a:schemeClr val="tx1"/>
              </a:solidFill>
            </a:endParaRPr>
          </a:p>
        </p:txBody>
      </p:sp>
    </p:spTree>
    <p:extLst>
      <p:ext uri="{BB962C8B-B14F-4D97-AF65-F5344CB8AC3E}">
        <p14:creationId xmlns:p14="http://schemas.microsoft.com/office/powerpoint/2010/main" val="174454450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251520" y="1196752"/>
            <a:ext cx="8568952" cy="54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800" b="1" dirty="0">
                <a:solidFill>
                  <a:schemeClr val="tx1"/>
                </a:solidFill>
              </a:rPr>
              <a:t>T</a:t>
            </a:r>
            <a:r>
              <a:rPr lang="tr-TR" sz="2800" b="1" dirty="0" smtClean="0">
                <a:solidFill>
                  <a:schemeClr val="tx1"/>
                </a:solidFill>
              </a:rPr>
              <a:t>oplum </a:t>
            </a:r>
            <a:r>
              <a:rPr lang="tr-TR" sz="2800" b="1" dirty="0">
                <a:solidFill>
                  <a:schemeClr val="tx1"/>
                </a:solidFill>
              </a:rPr>
              <a:t>içinde yaşayan insanın, </a:t>
            </a:r>
            <a:endParaRPr lang="tr-TR" sz="2800" b="1" dirty="0" smtClean="0">
              <a:solidFill>
                <a:schemeClr val="tx1"/>
              </a:solidFill>
            </a:endParaRPr>
          </a:p>
          <a:p>
            <a:pPr marL="342900" indent="-342900" algn="just">
              <a:buFont typeface="Arial" panose="020B0604020202020204" pitchFamily="34" charset="0"/>
              <a:buChar char="•"/>
            </a:pPr>
            <a:r>
              <a:rPr lang="tr-TR" sz="2800" b="1" dirty="0" smtClean="0">
                <a:solidFill>
                  <a:schemeClr val="accent6">
                    <a:lumMod val="50000"/>
                  </a:schemeClr>
                </a:solidFill>
              </a:rPr>
              <a:t>Birlikte bulunduğu diğer insanlarla uyum içinde yaşamasını sağlayan, </a:t>
            </a:r>
          </a:p>
          <a:p>
            <a:pPr marL="342900" indent="-342900" algn="just">
              <a:buFont typeface="Arial" panose="020B0604020202020204" pitchFamily="34" charset="0"/>
              <a:buChar char="•"/>
            </a:pPr>
            <a:r>
              <a:rPr lang="tr-TR" sz="2800" b="1" dirty="0" smtClean="0">
                <a:solidFill>
                  <a:srgbClr val="0070C0"/>
                </a:solidFill>
              </a:rPr>
              <a:t>Hayatın günlük akışı sürecinde, insanların uymaları veya sergilemeleri gereken davranış, usul ve şekillerini, </a:t>
            </a:r>
          </a:p>
          <a:p>
            <a:pPr marL="342900" indent="-342900" algn="just">
              <a:buFont typeface="Arial" panose="020B0604020202020204" pitchFamily="34" charset="0"/>
              <a:buChar char="•"/>
            </a:pPr>
            <a:r>
              <a:rPr lang="tr-TR" sz="2800" b="1" dirty="0" smtClean="0">
                <a:solidFill>
                  <a:srgbClr val="FF0000"/>
                </a:solidFill>
              </a:rPr>
              <a:t>Ahlâk, terbiye ve nezâket kurallarını, </a:t>
            </a:r>
          </a:p>
          <a:p>
            <a:pPr marL="342900" indent="-342900" algn="just">
              <a:buFont typeface="Arial" panose="020B0604020202020204" pitchFamily="34" charset="0"/>
              <a:buChar char="•"/>
            </a:pPr>
            <a:r>
              <a:rPr lang="tr-TR" sz="2800" b="1" dirty="0" smtClean="0">
                <a:solidFill>
                  <a:srgbClr val="00B050"/>
                </a:solidFill>
              </a:rPr>
              <a:t>İslâm'ın güzel saydığı söz ve davranışları, </a:t>
            </a:r>
          </a:p>
          <a:p>
            <a:pPr marL="342900" indent="-342900" algn="just">
              <a:buFont typeface="Arial" panose="020B0604020202020204" pitchFamily="34" charset="0"/>
              <a:buChar char="•"/>
            </a:pPr>
            <a:r>
              <a:rPr lang="tr-TR" sz="2800" b="1" dirty="0" smtClean="0">
                <a:solidFill>
                  <a:srgbClr val="002060"/>
                </a:solidFill>
              </a:rPr>
              <a:t>İnsanların kendisine davet olunan bütün hayır, </a:t>
            </a:r>
            <a:r>
              <a:rPr lang="tr-TR" sz="2800" b="1" dirty="0" err="1" smtClean="0">
                <a:solidFill>
                  <a:srgbClr val="002060"/>
                </a:solidFill>
              </a:rPr>
              <a:t>zarâfet</a:t>
            </a:r>
            <a:r>
              <a:rPr lang="tr-TR" sz="2800" b="1" dirty="0" smtClean="0">
                <a:solidFill>
                  <a:srgbClr val="002060"/>
                </a:solidFill>
              </a:rPr>
              <a:t>, usluluk ve güzel ahlâk kurallarını </a:t>
            </a:r>
          </a:p>
          <a:p>
            <a:pPr algn="just"/>
            <a:r>
              <a:rPr lang="tr-TR" sz="2800" b="1" dirty="0" err="1" smtClean="0">
                <a:solidFill>
                  <a:schemeClr val="tx1"/>
                </a:solidFill>
              </a:rPr>
              <a:t>adâb</a:t>
            </a:r>
            <a:r>
              <a:rPr lang="tr-TR" sz="2800" b="1" dirty="0" smtClean="0">
                <a:solidFill>
                  <a:schemeClr val="tx1"/>
                </a:solidFill>
              </a:rPr>
              <a:t>-ı </a:t>
            </a:r>
            <a:r>
              <a:rPr lang="tr-TR" sz="2800" b="1" dirty="0">
                <a:solidFill>
                  <a:schemeClr val="tx1"/>
                </a:solidFill>
              </a:rPr>
              <a:t>muaşeret diye tanımlamak mümkündür.</a:t>
            </a:r>
            <a:endParaRPr lang="tr-TR" sz="2800" b="1" dirty="0" smtClean="0">
              <a:solidFill>
                <a:schemeClr val="tx1"/>
              </a:solidFill>
            </a:endParaRPr>
          </a:p>
        </p:txBody>
      </p:sp>
      <p:sp>
        <p:nvSpPr>
          <p:cNvPr id="4" name="10 Dikdörtgen"/>
          <p:cNvSpPr/>
          <p:nvPr/>
        </p:nvSpPr>
        <p:spPr>
          <a:xfrm>
            <a:off x="-3121" y="33396"/>
            <a:ext cx="9143999" cy="1200329"/>
          </a:xfrm>
          <a:prstGeom prst="rect">
            <a:avLst/>
          </a:prstGeom>
        </p:spPr>
        <p:txBody>
          <a:bodyPr wrap="square">
            <a:spAutoFit/>
          </a:bodyPr>
          <a:lstStyle/>
          <a:p>
            <a:pPr algn="ctr"/>
            <a:r>
              <a:rPr lang="tr-TR" sz="7200" b="1" dirty="0" smtClean="0">
                <a:effectLst>
                  <a:outerShdw blurRad="38100" dist="38100" dir="2700000" algn="tl">
                    <a:srgbClr val="000000">
                      <a:alpha val="43137"/>
                    </a:srgbClr>
                  </a:outerShdw>
                </a:effectLst>
              </a:rPr>
              <a:t>ADAB-I MUAŞERET</a:t>
            </a:r>
            <a:endParaRPr lang="tr-TR"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93446982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isafirlik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2736"/>
            <a:ext cx="9146456" cy="5805264"/>
          </a:xfrm>
          <a:prstGeom prst="rect">
            <a:avLst/>
          </a:prstGeom>
          <a:noFill/>
          <a:extLst>
            <a:ext uri="{909E8E84-426E-40DD-AFC4-6F175D3DCCD1}">
              <a14:hiddenFill xmlns:a14="http://schemas.microsoft.com/office/drawing/2010/main">
                <a:solidFill>
                  <a:srgbClr val="FFFFFF"/>
                </a:solidFill>
              </a14:hiddenFill>
            </a:ext>
          </a:extLst>
        </p:spPr>
      </p:pic>
      <p:sp>
        <p:nvSpPr>
          <p:cNvPr id="5"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b="1" dirty="0" smtClean="0">
                <a:solidFill>
                  <a:schemeClr val="tx1"/>
                </a:solidFill>
                <a:effectLst>
                  <a:outerShdw blurRad="38100" dist="38100" dir="2700000" algn="tl">
                    <a:srgbClr val="000000">
                      <a:alpha val="43137"/>
                    </a:srgbClr>
                  </a:outerShdw>
                </a:effectLst>
              </a:rPr>
              <a:t>MİSAFİRLİKTE ELİNE, GÖZÜNE HAKİM OL</a:t>
            </a:r>
            <a:endParaRPr lang="tr-TR" sz="4000" b="1" dirty="0">
              <a:solidFill>
                <a:schemeClr val="tx1"/>
              </a:solidFill>
              <a:effectLst>
                <a:outerShdw blurRad="38100" dist="38100" dir="2700000" algn="tl">
                  <a:srgbClr val="000000">
                    <a:alpha val="43137"/>
                  </a:srgbClr>
                </a:outerShdw>
              </a:effectLst>
            </a:endParaRPr>
          </a:p>
        </p:txBody>
      </p:sp>
      <p:sp>
        <p:nvSpPr>
          <p:cNvPr id="6" name="5 Dikdörtgen"/>
          <p:cNvSpPr/>
          <p:nvPr/>
        </p:nvSpPr>
        <p:spPr>
          <a:xfrm>
            <a:off x="-1" y="2780928"/>
            <a:ext cx="5508105" cy="4176464"/>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tr-TR" sz="2000" b="1" dirty="0" smtClean="0">
                <a:solidFill>
                  <a:schemeClr val="tx1"/>
                </a:solidFill>
              </a:rPr>
              <a:t>Birinin Evine Girerken İzin Al</a:t>
            </a:r>
          </a:p>
          <a:p>
            <a:pPr marL="457200" indent="-457200">
              <a:buFont typeface="Arial" panose="020B0604020202020204" pitchFamily="34" charset="0"/>
              <a:buChar char="•"/>
            </a:pPr>
            <a:r>
              <a:rPr lang="tr-TR" sz="2000" b="1" dirty="0" smtClean="0">
                <a:solidFill>
                  <a:schemeClr val="tx1"/>
                </a:solidFill>
              </a:rPr>
              <a:t>3 Kez Zile Bas </a:t>
            </a:r>
          </a:p>
          <a:p>
            <a:pPr marL="457200" indent="-457200">
              <a:buFont typeface="Arial" panose="020B0604020202020204" pitchFamily="34" charset="0"/>
              <a:buChar char="•"/>
            </a:pPr>
            <a:r>
              <a:rPr lang="tr-TR" sz="2000" b="1" dirty="0" smtClean="0">
                <a:solidFill>
                  <a:schemeClr val="tx1"/>
                </a:solidFill>
              </a:rPr>
              <a:t>Kapı Açılınca İçeri Dalma</a:t>
            </a:r>
          </a:p>
          <a:p>
            <a:pPr marL="457200" indent="-457200">
              <a:buFont typeface="Arial" panose="020B0604020202020204" pitchFamily="34" charset="0"/>
              <a:buChar char="•"/>
            </a:pPr>
            <a:r>
              <a:rPr lang="tr-TR" sz="2000" b="1" dirty="0" smtClean="0">
                <a:solidFill>
                  <a:schemeClr val="tx1"/>
                </a:solidFill>
              </a:rPr>
              <a:t>Müsait Olup Olmadığını Sor</a:t>
            </a:r>
          </a:p>
          <a:p>
            <a:pPr marL="457200" indent="-457200">
              <a:buFont typeface="Arial" panose="020B0604020202020204" pitchFamily="34" charset="0"/>
              <a:buChar char="•"/>
            </a:pPr>
            <a:r>
              <a:rPr lang="tr-TR" sz="2000" b="1" dirty="0" smtClean="0">
                <a:solidFill>
                  <a:schemeClr val="tx1"/>
                </a:solidFill>
              </a:rPr>
              <a:t>Misafirlikte Etrafı Gereksiz Kolaçan Etme</a:t>
            </a:r>
          </a:p>
          <a:p>
            <a:pPr marL="457200" indent="-457200">
              <a:buFont typeface="Arial" panose="020B0604020202020204" pitchFamily="34" charset="0"/>
              <a:buChar char="•"/>
            </a:pPr>
            <a:r>
              <a:rPr lang="tr-TR" sz="2000" b="1" dirty="0" smtClean="0">
                <a:solidFill>
                  <a:schemeClr val="tx1"/>
                </a:solidFill>
              </a:rPr>
              <a:t>Misafir Gelince Karşıla Ve Hoş Geldin De</a:t>
            </a:r>
          </a:p>
          <a:p>
            <a:pPr marL="457200" indent="-457200">
              <a:buFont typeface="Arial" panose="020B0604020202020204" pitchFamily="34" charset="0"/>
              <a:buChar char="•"/>
            </a:pPr>
            <a:r>
              <a:rPr lang="tr-TR" sz="2000" b="1" dirty="0" smtClean="0">
                <a:solidFill>
                  <a:schemeClr val="tx1"/>
                </a:solidFill>
              </a:rPr>
              <a:t>İkram Edileceklere Yardım Et</a:t>
            </a:r>
          </a:p>
          <a:p>
            <a:pPr marL="457200" indent="-457200">
              <a:buFont typeface="Arial" panose="020B0604020202020204" pitchFamily="34" charset="0"/>
              <a:buChar char="•"/>
            </a:pPr>
            <a:r>
              <a:rPr lang="tr-TR" sz="2000" b="1" dirty="0" smtClean="0">
                <a:solidFill>
                  <a:schemeClr val="tx1"/>
                </a:solidFill>
              </a:rPr>
              <a:t>Eve Girerken Ayakkabıların Ucu Kapıya Baksın</a:t>
            </a:r>
            <a:endParaRPr lang="tr-TR" sz="2000" dirty="0">
              <a:solidFill>
                <a:srgbClr val="002060"/>
              </a:solidFill>
            </a:endParaRPr>
          </a:p>
        </p:txBody>
      </p:sp>
    </p:spTree>
    <p:extLst>
      <p:ext uri="{BB962C8B-B14F-4D97-AF65-F5344CB8AC3E}">
        <p14:creationId xmlns:p14="http://schemas.microsoft.com/office/powerpoint/2010/main" val="322217785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ağınık  sınıf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52736"/>
            <a:ext cx="9144000" cy="5805263"/>
          </a:xfrm>
          <a:prstGeom prst="rect">
            <a:avLst/>
          </a:prstGeom>
          <a:noFill/>
          <a:extLst>
            <a:ext uri="{909E8E84-426E-40DD-AFC4-6F175D3DCCD1}">
              <a14:hiddenFill xmlns:a14="http://schemas.microsoft.com/office/drawing/2010/main">
                <a:solidFill>
                  <a:srgbClr val="FFFFFF"/>
                </a:solidFill>
              </a14:hiddenFill>
            </a:ext>
          </a:extLst>
        </p:spPr>
      </p:pic>
      <p:sp>
        <p:nvSpPr>
          <p:cNvPr id="5"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b="1" dirty="0" smtClean="0">
                <a:solidFill>
                  <a:schemeClr val="tx1"/>
                </a:solidFill>
                <a:effectLst>
                  <a:outerShdw blurRad="38100" dist="38100" dir="2700000" algn="tl">
                    <a:srgbClr val="000000">
                      <a:alpha val="43137"/>
                    </a:srgbClr>
                  </a:outerShdw>
                </a:effectLst>
              </a:rPr>
              <a:t>SOKAKTA VE GİYİMDE ADAB</a:t>
            </a:r>
            <a:endParaRPr lang="tr-TR" sz="5400" b="1" dirty="0">
              <a:solidFill>
                <a:schemeClr val="tx1"/>
              </a:solidFill>
              <a:effectLst>
                <a:outerShdw blurRad="38100" dist="38100" dir="2700000" algn="tl">
                  <a:srgbClr val="000000">
                    <a:alpha val="43137"/>
                  </a:srgbClr>
                </a:outerShdw>
              </a:effectLst>
            </a:endParaRPr>
          </a:p>
        </p:txBody>
      </p:sp>
      <p:sp>
        <p:nvSpPr>
          <p:cNvPr id="6" name="5 Dikdörtgen"/>
          <p:cNvSpPr/>
          <p:nvPr/>
        </p:nvSpPr>
        <p:spPr>
          <a:xfrm>
            <a:off x="-1" y="1340768"/>
            <a:ext cx="4788025" cy="4176464"/>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tr-TR" sz="2800" b="1" dirty="0" smtClean="0">
                <a:solidFill>
                  <a:schemeClr val="tx1"/>
                </a:solidFill>
              </a:rPr>
              <a:t>Parfüm Kokuna Dikkat</a:t>
            </a:r>
          </a:p>
          <a:p>
            <a:pPr marL="457200" indent="-457200">
              <a:buFont typeface="Arial" panose="020B0604020202020204" pitchFamily="34" charset="0"/>
              <a:buChar char="•"/>
            </a:pPr>
            <a:r>
              <a:rPr lang="tr-TR" sz="2800" b="1" dirty="0" smtClean="0">
                <a:solidFill>
                  <a:schemeClr val="tx1"/>
                </a:solidFill>
              </a:rPr>
              <a:t>Gözüne Dikkat</a:t>
            </a:r>
          </a:p>
          <a:p>
            <a:pPr marL="457200" indent="-457200">
              <a:buFont typeface="Arial" panose="020B0604020202020204" pitchFamily="34" charset="0"/>
              <a:buChar char="•"/>
            </a:pPr>
            <a:r>
              <a:rPr lang="tr-TR" sz="2800" b="1" dirty="0" smtClean="0">
                <a:solidFill>
                  <a:schemeClr val="tx1"/>
                </a:solidFill>
              </a:rPr>
              <a:t>Haramlara Dikkat</a:t>
            </a:r>
          </a:p>
          <a:p>
            <a:pPr marL="457200" indent="-457200">
              <a:buFont typeface="Arial" panose="020B0604020202020204" pitchFamily="34" charset="0"/>
              <a:buChar char="•"/>
            </a:pPr>
            <a:r>
              <a:rPr lang="tr-TR" sz="2800" b="1" dirty="0" smtClean="0">
                <a:solidFill>
                  <a:schemeClr val="tx1"/>
                </a:solidFill>
              </a:rPr>
              <a:t>Giyimine Dikkat</a:t>
            </a:r>
          </a:p>
          <a:p>
            <a:pPr marL="457200" indent="-457200">
              <a:buFont typeface="Arial" panose="020B0604020202020204" pitchFamily="34" charset="0"/>
              <a:buChar char="•"/>
            </a:pPr>
            <a:r>
              <a:rPr lang="tr-TR" sz="2800" b="1" dirty="0" smtClean="0">
                <a:solidFill>
                  <a:schemeClr val="tx1"/>
                </a:solidFill>
              </a:rPr>
              <a:t>Sesine Dikkat</a:t>
            </a:r>
          </a:p>
          <a:p>
            <a:pPr marL="457200" indent="-457200">
              <a:buFont typeface="Arial" panose="020B0604020202020204" pitchFamily="34" charset="0"/>
              <a:buChar char="•"/>
            </a:pPr>
            <a:r>
              <a:rPr lang="tr-TR" sz="2800" b="1" dirty="0" smtClean="0">
                <a:solidFill>
                  <a:schemeClr val="tx1"/>
                </a:solidFill>
              </a:rPr>
              <a:t>Yürümene Dikkat</a:t>
            </a:r>
          </a:p>
          <a:p>
            <a:pPr marL="457200" indent="-457200">
              <a:buFont typeface="Arial" panose="020B0604020202020204" pitchFamily="34" charset="0"/>
              <a:buChar char="•"/>
            </a:pPr>
            <a:r>
              <a:rPr lang="tr-TR" sz="2800" b="1" dirty="0" smtClean="0">
                <a:solidFill>
                  <a:schemeClr val="tx1"/>
                </a:solidFill>
              </a:rPr>
              <a:t>Ulaşıma Dikkat</a:t>
            </a:r>
          </a:p>
          <a:p>
            <a:pPr marL="457200" indent="-457200">
              <a:buFont typeface="Arial" panose="020B0604020202020204" pitchFamily="34" charset="0"/>
              <a:buChar char="•"/>
            </a:pPr>
            <a:r>
              <a:rPr lang="tr-TR" sz="2800" b="1" dirty="0" smtClean="0">
                <a:solidFill>
                  <a:schemeClr val="tx1"/>
                </a:solidFill>
              </a:rPr>
              <a:t>Alış verişte dikkat</a:t>
            </a:r>
            <a:endParaRPr lang="tr-TR" sz="2800" dirty="0">
              <a:solidFill>
                <a:srgbClr val="002060"/>
              </a:solidFill>
            </a:endParaRPr>
          </a:p>
        </p:txBody>
      </p:sp>
    </p:spTree>
    <p:extLst>
      <p:ext uri="{BB962C8B-B14F-4D97-AF65-F5344CB8AC3E}">
        <p14:creationId xmlns:p14="http://schemas.microsoft.com/office/powerpoint/2010/main" val="23225123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2" descr="İ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5263"/>
            <a:ext cx="9156324" cy="5927087"/>
          </a:xfrm>
          <a:prstGeom prst="rect">
            <a:avLst/>
          </a:prstGeom>
          <a:noFill/>
          <a:extLst>
            <a:ext uri="{909E8E84-426E-40DD-AFC4-6F175D3DCCD1}">
              <a14:hiddenFill xmlns:a14="http://schemas.microsoft.com/office/drawing/2010/main">
                <a:solidFill>
                  <a:srgbClr val="FFFFFF"/>
                </a:solidFill>
              </a14:hiddenFill>
            </a:ext>
          </a:extLst>
        </p:spPr>
      </p:pic>
      <p:sp>
        <p:nvSpPr>
          <p:cNvPr id="5"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6600" b="1" dirty="0" smtClean="0">
                <a:solidFill>
                  <a:schemeClr val="tx1"/>
                </a:solidFill>
                <a:effectLst>
                  <a:outerShdw blurRad="38100" dist="38100" dir="2700000" algn="tl">
                    <a:srgbClr val="000000">
                      <a:alpha val="43137"/>
                    </a:srgbClr>
                  </a:outerShdw>
                </a:effectLst>
              </a:rPr>
              <a:t>KONUŞMA ADABI</a:t>
            </a:r>
            <a:endParaRPr lang="tr-TR" sz="6600" dirty="0">
              <a:solidFill>
                <a:schemeClr val="tx1"/>
              </a:solidFill>
              <a:effectLst>
                <a:outerShdw blurRad="38100" dist="38100" dir="2700000" algn="tl">
                  <a:srgbClr val="000000">
                    <a:alpha val="43137"/>
                  </a:srgbClr>
                </a:outerShdw>
              </a:effectLst>
            </a:endParaRPr>
          </a:p>
        </p:txBody>
      </p:sp>
      <p:sp>
        <p:nvSpPr>
          <p:cNvPr id="6" name="5 Dikdörtgen"/>
          <p:cNvSpPr/>
          <p:nvPr/>
        </p:nvSpPr>
        <p:spPr>
          <a:xfrm>
            <a:off x="251520" y="1340768"/>
            <a:ext cx="8388424" cy="5184576"/>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indent="-285750">
              <a:buFont typeface="Arial" panose="020B0604020202020204" pitchFamily="34" charset="0"/>
              <a:buChar char="•"/>
            </a:pPr>
            <a:r>
              <a:rPr lang="tr-TR" sz="2000" b="1" dirty="0" smtClean="0">
                <a:solidFill>
                  <a:srgbClr val="FF0000"/>
                </a:solidFill>
              </a:rPr>
              <a:t>Selamla başla, tebessüm et</a:t>
            </a:r>
          </a:p>
          <a:p>
            <a:pPr marL="285750" lvl="1" indent="-285750">
              <a:buFont typeface="Arial" panose="020B0604020202020204" pitchFamily="34" charset="0"/>
              <a:buChar char="•"/>
            </a:pPr>
            <a:r>
              <a:rPr lang="tr-TR" sz="2000" dirty="0" smtClean="0">
                <a:solidFill>
                  <a:schemeClr val="tx1">
                    <a:lumMod val="95000"/>
                    <a:lumOff val="5000"/>
                  </a:schemeClr>
                </a:solidFill>
              </a:rPr>
              <a:t>Hal hatır sorarak devam et</a:t>
            </a:r>
            <a:endParaRPr lang="tr-TR" sz="2000" dirty="0">
              <a:solidFill>
                <a:schemeClr val="tx1">
                  <a:lumMod val="95000"/>
                  <a:lumOff val="5000"/>
                </a:schemeClr>
              </a:solidFill>
            </a:endParaRPr>
          </a:p>
          <a:p>
            <a:pPr marL="285750" lvl="1" indent="-285750">
              <a:buFont typeface="Arial" panose="020B0604020202020204" pitchFamily="34" charset="0"/>
              <a:buChar char="•"/>
            </a:pPr>
            <a:r>
              <a:rPr lang="tr-TR" sz="2000" dirty="0" smtClean="0">
                <a:solidFill>
                  <a:schemeClr val="tx1">
                    <a:lumMod val="95000"/>
                    <a:lumOff val="5000"/>
                  </a:schemeClr>
                </a:solidFill>
              </a:rPr>
              <a:t>Karşındakini yormadan konuş, Bağırma</a:t>
            </a:r>
          </a:p>
          <a:p>
            <a:pPr marL="285750" lvl="1" indent="-285750">
              <a:buFont typeface="Arial" panose="020B0604020202020204" pitchFamily="34" charset="0"/>
              <a:buChar char="•"/>
            </a:pPr>
            <a:r>
              <a:rPr lang="tr-TR" sz="2000" dirty="0" smtClean="0">
                <a:solidFill>
                  <a:schemeClr val="tx1">
                    <a:lumMod val="95000"/>
                    <a:lumOff val="5000"/>
                  </a:schemeClr>
                </a:solidFill>
              </a:rPr>
              <a:t>Karşındakini dinle, başka şeylerle meşgul olma</a:t>
            </a:r>
          </a:p>
          <a:p>
            <a:pPr marL="285750" lvl="1" indent="-285750">
              <a:buFont typeface="Arial" panose="020B0604020202020204" pitchFamily="34" charset="0"/>
              <a:buChar char="•"/>
            </a:pPr>
            <a:r>
              <a:rPr lang="tr-TR" sz="2000" b="1" dirty="0">
                <a:solidFill>
                  <a:srgbClr val="FF0000"/>
                </a:solidFill>
              </a:rPr>
              <a:t>Ağızda bir şey varken konuşma</a:t>
            </a:r>
          </a:p>
          <a:p>
            <a:pPr marL="285750" lvl="1" indent="-285750">
              <a:buFont typeface="Arial" panose="020B0604020202020204" pitchFamily="34" charset="0"/>
              <a:buChar char="•"/>
            </a:pPr>
            <a:r>
              <a:rPr lang="tr-TR" sz="2000" dirty="0" smtClean="0">
                <a:solidFill>
                  <a:schemeClr val="tx1">
                    <a:lumMod val="95000"/>
                    <a:lumOff val="5000"/>
                  </a:schemeClr>
                </a:solidFill>
              </a:rPr>
              <a:t>Saygı göster</a:t>
            </a:r>
          </a:p>
          <a:p>
            <a:pPr marL="285750" lvl="1" indent="-285750">
              <a:buFont typeface="Arial" panose="020B0604020202020204" pitchFamily="34" charset="0"/>
              <a:buChar char="•"/>
            </a:pPr>
            <a:r>
              <a:rPr lang="tr-TR" sz="2000" dirty="0">
                <a:solidFill>
                  <a:schemeClr val="tx1"/>
                </a:solidFill>
              </a:rPr>
              <a:t>Az ve öz konuş</a:t>
            </a:r>
          </a:p>
          <a:p>
            <a:pPr marL="285750" lvl="1" indent="-285750">
              <a:buFont typeface="Arial" panose="020B0604020202020204" pitchFamily="34" charset="0"/>
              <a:buChar char="•"/>
            </a:pPr>
            <a:r>
              <a:rPr lang="tr-TR" sz="2000" dirty="0" smtClean="0">
                <a:solidFill>
                  <a:srgbClr val="FF0000"/>
                </a:solidFill>
              </a:rPr>
              <a:t>Büyüklerin </a:t>
            </a:r>
            <a:r>
              <a:rPr lang="tr-TR" sz="2000" dirty="0">
                <a:solidFill>
                  <a:srgbClr val="FF0000"/>
                </a:solidFill>
              </a:rPr>
              <a:t>yanında sesini yükseltme</a:t>
            </a:r>
          </a:p>
          <a:p>
            <a:pPr marL="285750" lvl="1" indent="-285750">
              <a:buFont typeface="Arial" panose="020B0604020202020204" pitchFamily="34" charset="0"/>
              <a:buChar char="•"/>
            </a:pPr>
            <a:r>
              <a:rPr lang="tr-TR" sz="2000" dirty="0">
                <a:solidFill>
                  <a:schemeClr val="tx1"/>
                </a:solidFill>
              </a:rPr>
              <a:t>Büyük sözünü bitirmeden </a:t>
            </a:r>
            <a:r>
              <a:rPr lang="tr-TR" sz="2000" dirty="0" smtClean="0">
                <a:solidFill>
                  <a:schemeClr val="tx1"/>
                </a:solidFill>
              </a:rPr>
              <a:t>konuşma, Sözünü </a:t>
            </a:r>
            <a:r>
              <a:rPr lang="tr-TR" sz="2000" dirty="0">
                <a:solidFill>
                  <a:schemeClr val="tx1"/>
                </a:solidFill>
              </a:rPr>
              <a:t>kesme</a:t>
            </a:r>
          </a:p>
          <a:p>
            <a:pPr marL="285750" lvl="1" indent="-285750">
              <a:buFont typeface="Arial" panose="020B0604020202020204" pitchFamily="34" charset="0"/>
              <a:buChar char="•"/>
            </a:pPr>
            <a:r>
              <a:rPr lang="tr-TR" sz="2000" b="1" u="sng" dirty="0" smtClean="0">
                <a:solidFill>
                  <a:srgbClr val="FF0000"/>
                </a:solidFill>
              </a:rPr>
              <a:t>Başkasını rahatsız etmeden konuş</a:t>
            </a:r>
            <a:r>
              <a:rPr lang="tr-TR" sz="2000" u="sng" dirty="0" smtClean="0">
                <a:solidFill>
                  <a:srgbClr val="FF0000"/>
                </a:solidFill>
              </a:rPr>
              <a:t> (otobüsle tiyatroya giderken)</a:t>
            </a:r>
          </a:p>
          <a:p>
            <a:pPr marL="285750" lvl="1" indent="-285750">
              <a:buFont typeface="Arial" panose="020B0604020202020204" pitchFamily="34" charset="0"/>
              <a:buChar char="•"/>
            </a:pPr>
            <a:r>
              <a:rPr lang="tr-TR" sz="2000" dirty="0" smtClean="0">
                <a:solidFill>
                  <a:schemeClr val="tx1">
                    <a:lumMod val="95000"/>
                    <a:lumOff val="5000"/>
                  </a:schemeClr>
                </a:solidFill>
              </a:rPr>
              <a:t>Önemli bir yerde, biriyle yemekte telefon kullanma</a:t>
            </a:r>
          </a:p>
          <a:p>
            <a:pPr marL="285750" lvl="1" indent="-285750">
              <a:buFont typeface="Arial" panose="020B0604020202020204" pitchFamily="34" charset="0"/>
              <a:buChar char="•"/>
            </a:pPr>
            <a:r>
              <a:rPr lang="tr-TR" sz="2000" b="1" u="sng" dirty="0">
                <a:solidFill>
                  <a:srgbClr val="FF0000"/>
                </a:solidFill>
              </a:rPr>
              <a:t>Boş konuşma (Gıybet, Yalan, İftira, Küfür, Lakap…)</a:t>
            </a:r>
          </a:p>
          <a:p>
            <a:pPr marL="285750" lvl="1" indent="-285750">
              <a:buFont typeface="Arial" panose="020B0604020202020204" pitchFamily="34" charset="0"/>
              <a:buChar char="•"/>
            </a:pPr>
            <a:r>
              <a:rPr lang="tr-TR" sz="2000" b="1" dirty="0" smtClean="0">
                <a:solidFill>
                  <a:srgbClr val="002060"/>
                </a:solidFill>
              </a:rPr>
              <a:t>Kötü, sert, argo ve kaba sözlerden uzak dur (Su Kristali Deneyi-vücudumuzun %67’si olduğunu düşünerek Ağızdan çıkan sözler bizi tahrip etmesin)</a:t>
            </a:r>
          </a:p>
        </p:txBody>
      </p:sp>
    </p:spTree>
    <p:extLst>
      <p:ext uri="{BB962C8B-B14F-4D97-AF65-F5344CB8AC3E}">
        <p14:creationId xmlns:p14="http://schemas.microsoft.com/office/powerpoint/2010/main" val="32067330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24744"/>
            <a:ext cx="9144001" cy="5746949"/>
          </a:xfrm>
          <a:prstGeom prst="rect">
            <a:avLst/>
          </a:prstGeom>
          <a:noFill/>
          <a:extLst>
            <a:ext uri="{909E8E84-426E-40DD-AFC4-6F175D3DCCD1}">
              <a14:hiddenFill xmlns:a14="http://schemas.microsoft.com/office/drawing/2010/main">
                <a:solidFill>
                  <a:srgbClr val="FFFFFF"/>
                </a:solidFill>
              </a14:hiddenFill>
            </a:ext>
          </a:extLst>
        </p:spPr>
      </p:pic>
      <p:sp>
        <p:nvSpPr>
          <p:cNvPr id="5"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4000" b="1" dirty="0" smtClean="0">
                <a:solidFill>
                  <a:schemeClr val="tx1"/>
                </a:solidFill>
                <a:effectLst>
                  <a:outerShdw blurRad="38100" dist="38100" dir="2700000" algn="tl">
                    <a:srgbClr val="000000">
                      <a:alpha val="43137"/>
                    </a:srgbClr>
                  </a:outerShdw>
                </a:effectLst>
              </a:rPr>
              <a:t>TELEFON KONUŞ(MA) VE SOSYAL MEDYA</a:t>
            </a:r>
            <a:endParaRPr lang="tr-TR" sz="4000" dirty="0">
              <a:solidFill>
                <a:schemeClr val="tx1"/>
              </a:solidFill>
              <a:effectLst>
                <a:outerShdw blurRad="38100" dist="38100" dir="2700000" algn="tl">
                  <a:srgbClr val="000000">
                    <a:alpha val="43137"/>
                  </a:srgbClr>
                </a:outerShdw>
              </a:effectLst>
            </a:endParaRPr>
          </a:p>
        </p:txBody>
      </p:sp>
      <p:pic>
        <p:nvPicPr>
          <p:cNvPr id="12292" name="Picture 4" descr="sosyal medya bağımlılığı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124744"/>
            <a:ext cx="9192682" cy="5746949"/>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sosyal medya bağımlılığı ile ilgili görsel sonuc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23709"/>
            <a:ext cx="9144000" cy="5748054"/>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İlgili resi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15160"/>
            <a:ext cx="9144000" cy="5737190"/>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İlgili resim"/>
          <p:cNvPicPr>
            <a:picLocks noChangeAspect="1" noChangeArrowheads="1"/>
          </p:cNvPicPr>
          <p:nvPr/>
        </p:nvPicPr>
        <p:blipFill rotWithShape="1">
          <a:blip r:embed="rId7">
            <a:extLst>
              <a:ext uri="{28A0092B-C50C-407E-A947-70E740481C1C}">
                <a14:useLocalDpi xmlns:a14="http://schemas.microsoft.com/office/drawing/2010/main" val="0"/>
              </a:ext>
            </a:extLst>
          </a:blip>
          <a:srcRect t="15619" b="12982"/>
          <a:stretch/>
        </p:blipFill>
        <p:spPr bwMode="auto">
          <a:xfrm>
            <a:off x="-14088" y="1115160"/>
            <a:ext cx="9158088" cy="5765152"/>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sosyal medya bağımlılığı ile ilgili görsel sonuc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88" y="1173690"/>
            <a:ext cx="9158088" cy="5706622"/>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descr="sosyal medya bağımlılığı ile ilgili görsel sonuc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90" y="1136310"/>
            <a:ext cx="9158090" cy="5716040"/>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18" descr="İlgili resi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0144" y="1099729"/>
            <a:ext cx="5213856" cy="5752621"/>
          </a:xfrm>
          <a:prstGeom prst="rect">
            <a:avLst/>
          </a:prstGeom>
          <a:noFill/>
          <a:extLst>
            <a:ext uri="{909E8E84-426E-40DD-AFC4-6F175D3DCCD1}">
              <a14:hiddenFill xmlns:a14="http://schemas.microsoft.com/office/drawing/2010/main">
                <a:solidFill>
                  <a:srgbClr val="FFFFFF"/>
                </a:solidFill>
              </a14:hiddenFill>
            </a:ext>
          </a:extLst>
        </p:spPr>
      </p:pic>
      <p:pic>
        <p:nvPicPr>
          <p:cNvPr id="12308" name="Picture 20" descr="İlgili resi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091" y="944676"/>
            <a:ext cx="9158091" cy="5916223"/>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sosyal medya bağımlılığı ile ilgili görsel sonucu"/>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1115160"/>
            <a:ext cx="4748853" cy="5758716"/>
          </a:xfrm>
          <a:prstGeom prst="rect">
            <a:avLst/>
          </a:prstGeom>
          <a:noFill/>
          <a:extLst>
            <a:ext uri="{909E8E84-426E-40DD-AFC4-6F175D3DCCD1}">
              <a14:hiddenFill xmlns:a14="http://schemas.microsoft.com/office/drawing/2010/main">
                <a:solidFill>
                  <a:srgbClr val="FFFFFF"/>
                </a:solidFill>
              </a14:hiddenFill>
            </a:ext>
          </a:extLst>
        </p:spPr>
      </p:pic>
      <p:pic>
        <p:nvPicPr>
          <p:cNvPr id="12312" name="Picture 24" descr="İlgili resi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740" y="925262"/>
            <a:ext cx="9044260" cy="5927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4940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p:cTn id="7" dur="500" fill="hold"/>
                                        <p:tgtEl>
                                          <p:spTgt spid="12292"/>
                                        </p:tgtEl>
                                        <p:attrNameLst>
                                          <p:attrName>ppt_w</p:attrName>
                                        </p:attrNameLst>
                                      </p:cBhvr>
                                      <p:tavLst>
                                        <p:tav tm="0">
                                          <p:val>
                                            <p:fltVal val="0"/>
                                          </p:val>
                                        </p:tav>
                                        <p:tav tm="100000">
                                          <p:val>
                                            <p:strVal val="#ppt_w"/>
                                          </p:val>
                                        </p:tav>
                                      </p:tavLst>
                                    </p:anim>
                                    <p:anim calcmode="lin" valueType="num">
                                      <p:cBhvr>
                                        <p:cTn id="8" dur="500" fill="hold"/>
                                        <p:tgtEl>
                                          <p:spTgt spid="12292"/>
                                        </p:tgtEl>
                                        <p:attrNameLst>
                                          <p:attrName>ppt_h</p:attrName>
                                        </p:attrNameLst>
                                      </p:cBhvr>
                                      <p:tavLst>
                                        <p:tav tm="0">
                                          <p:val>
                                            <p:fltVal val="0"/>
                                          </p:val>
                                        </p:tav>
                                        <p:tav tm="100000">
                                          <p:val>
                                            <p:strVal val="#ppt_h"/>
                                          </p:val>
                                        </p:tav>
                                      </p:tavLst>
                                    </p:anim>
                                    <p:animEffect transition="in" filter="fade">
                                      <p:cBhvr>
                                        <p:cTn id="9" dur="500"/>
                                        <p:tgtEl>
                                          <p:spTgt spid="1229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294"/>
                                        </p:tgtEl>
                                        <p:attrNameLst>
                                          <p:attrName>style.visibility</p:attrName>
                                        </p:attrNameLst>
                                      </p:cBhvr>
                                      <p:to>
                                        <p:strVal val="visible"/>
                                      </p:to>
                                    </p:set>
                                    <p:anim calcmode="lin" valueType="num">
                                      <p:cBhvr>
                                        <p:cTn id="14" dur="500" fill="hold"/>
                                        <p:tgtEl>
                                          <p:spTgt spid="12294"/>
                                        </p:tgtEl>
                                        <p:attrNameLst>
                                          <p:attrName>ppt_w</p:attrName>
                                        </p:attrNameLst>
                                      </p:cBhvr>
                                      <p:tavLst>
                                        <p:tav tm="0">
                                          <p:val>
                                            <p:fltVal val="0"/>
                                          </p:val>
                                        </p:tav>
                                        <p:tav tm="100000">
                                          <p:val>
                                            <p:strVal val="#ppt_w"/>
                                          </p:val>
                                        </p:tav>
                                      </p:tavLst>
                                    </p:anim>
                                    <p:anim calcmode="lin" valueType="num">
                                      <p:cBhvr>
                                        <p:cTn id="15" dur="500" fill="hold"/>
                                        <p:tgtEl>
                                          <p:spTgt spid="12294"/>
                                        </p:tgtEl>
                                        <p:attrNameLst>
                                          <p:attrName>ppt_h</p:attrName>
                                        </p:attrNameLst>
                                      </p:cBhvr>
                                      <p:tavLst>
                                        <p:tav tm="0">
                                          <p:val>
                                            <p:fltVal val="0"/>
                                          </p:val>
                                        </p:tav>
                                        <p:tav tm="100000">
                                          <p:val>
                                            <p:strVal val="#ppt_h"/>
                                          </p:val>
                                        </p:tav>
                                      </p:tavLst>
                                    </p:anim>
                                    <p:animEffect transition="in" filter="fade">
                                      <p:cBhvr>
                                        <p:cTn id="16" dur="500"/>
                                        <p:tgtEl>
                                          <p:spTgt spid="1229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296"/>
                                        </p:tgtEl>
                                        <p:attrNameLst>
                                          <p:attrName>style.visibility</p:attrName>
                                        </p:attrNameLst>
                                      </p:cBhvr>
                                      <p:to>
                                        <p:strVal val="visible"/>
                                      </p:to>
                                    </p:set>
                                    <p:anim calcmode="lin" valueType="num">
                                      <p:cBhvr>
                                        <p:cTn id="21" dur="500" fill="hold"/>
                                        <p:tgtEl>
                                          <p:spTgt spid="12296"/>
                                        </p:tgtEl>
                                        <p:attrNameLst>
                                          <p:attrName>ppt_w</p:attrName>
                                        </p:attrNameLst>
                                      </p:cBhvr>
                                      <p:tavLst>
                                        <p:tav tm="0">
                                          <p:val>
                                            <p:fltVal val="0"/>
                                          </p:val>
                                        </p:tav>
                                        <p:tav tm="100000">
                                          <p:val>
                                            <p:strVal val="#ppt_w"/>
                                          </p:val>
                                        </p:tav>
                                      </p:tavLst>
                                    </p:anim>
                                    <p:anim calcmode="lin" valueType="num">
                                      <p:cBhvr>
                                        <p:cTn id="22" dur="500" fill="hold"/>
                                        <p:tgtEl>
                                          <p:spTgt spid="12296"/>
                                        </p:tgtEl>
                                        <p:attrNameLst>
                                          <p:attrName>ppt_h</p:attrName>
                                        </p:attrNameLst>
                                      </p:cBhvr>
                                      <p:tavLst>
                                        <p:tav tm="0">
                                          <p:val>
                                            <p:fltVal val="0"/>
                                          </p:val>
                                        </p:tav>
                                        <p:tav tm="100000">
                                          <p:val>
                                            <p:strVal val="#ppt_h"/>
                                          </p:val>
                                        </p:tav>
                                      </p:tavLst>
                                    </p:anim>
                                    <p:animEffect transition="in" filter="fade">
                                      <p:cBhvr>
                                        <p:cTn id="23" dur="500"/>
                                        <p:tgtEl>
                                          <p:spTgt spid="1229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300"/>
                                        </p:tgtEl>
                                        <p:attrNameLst>
                                          <p:attrName>style.visibility</p:attrName>
                                        </p:attrNameLst>
                                      </p:cBhvr>
                                      <p:to>
                                        <p:strVal val="visible"/>
                                      </p:to>
                                    </p:set>
                                    <p:anim calcmode="lin" valueType="num">
                                      <p:cBhvr>
                                        <p:cTn id="28" dur="500" fill="hold"/>
                                        <p:tgtEl>
                                          <p:spTgt spid="12300"/>
                                        </p:tgtEl>
                                        <p:attrNameLst>
                                          <p:attrName>ppt_w</p:attrName>
                                        </p:attrNameLst>
                                      </p:cBhvr>
                                      <p:tavLst>
                                        <p:tav tm="0">
                                          <p:val>
                                            <p:fltVal val="0"/>
                                          </p:val>
                                        </p:tav>
                                        <p:tav tm="100000">
                                          <p:val>
                                            <p:strVal val="#ppt_w"/>
                                          </p:val>
                                        </p:tav>
                                      </p:tavLst>
                                    </p:anim>
                                    <p:anim calcmode="lin" valueType="num">
                                      <p:cBhvr>
                                        <p:cTn id="29" dur="500" fill="hold"/>
                                        <p:tgtEl>
                                          <p:spTgt spid="12300"/>
                                        </p:tgtEl>
                                        <p:attrNameLst>
                                          <p:attrName>ppt_h</p:attrName>
                                        </p:attrNameLst>
                                      </p:cBhvr>
                                      <p:tavLst>
                                        <p:tav tm="0">
                                          <p:val>
                                            <p:fltVal val="0"/>
                                          </p:val>
                                        </p:tav>
                                        <p:tav tm="100000">
                                          <p:val>
                                            <p:strVal val="#ppt_h"/>
                                          </p:val>
                                        </p:tav>
                                      </p:tavLst>
                                    </p:anim>
                                    <p:animEffect transition="in" filter="fade">
                                      <p:cBhvr>
                                        <p:cTn id="30" dur="500"/>
                                        <p:tgtEl>
                                          <p:spTgt spid="1230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302"/>
                                        </p:tgtEl>
                                        <p:attrNameLst>
                                          <p:attrName>style.visibility</p:attrName>
                                        </p:attrNameLst>
                                      </p:cBhvr>
                                      <p:to>
                                        <p:strVal val="visible"/>
                                      </p:to>
                                    </p:set>
                                    <p:anim calcmode="lin" valueType="num">
                                      <p:cBhvr additive="base">
                                        <p:cTn id="35" dur="500" fill="hold"/>
                                        <p:tgtEl>
                                          <p:spTgt spid="12302"/>
                                        </p:tgtEl>
                                        <p:attrNameLst>
                                          <p:attrName>ppt_x</p:attrName>
                                        </p:attrNameLst>
                                      </p:cBhvr>
                                      <p:tavLst>
                                        <p:tav tm="0">
                                          <p:val>
                                            <p:strVal val="#ppt_x"/>
                                          </p:val>
                                        </p:tav>
                                        <p:tav tm="100000">
                                          <p:val>
                                            <p:strVal val="#ppt_x"/>
                                          </p:val>
                                        </p:tav>
                                      </p:tavLst>
                                    </p:anim>
                                    <p:anim calcmode="lin" valueType="num">
                                      <p:cBhvr additive="base">
                                        <p:cTn id="36" dur="500" fill="hold"/>
                                        <p:tgtEl>
                                          <p:spTgt spid="1230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2304"/>
                                        </p:tgtEl>
                                        <p:attrNameLst>
                                          <p:attrName>style.visibility</p:attrName>
                                        </p:attrNameLst>
                                      </p:cBhvr>
                                      <p:to>
                                        <p:strVal val="visible"/>
                                      </p:to>
                                    </p:set>
                                    <p:anim calcmode="lin" valueType="num">
                                      <p:cBhvr>
                                        <p:cTn id="41" dur="500" fill="hold"/>
                                        <p:tgtEl>
                                          <p:spTgt spid="12304"/>
                                        </p:tgtEl>
                                        <p:attrNameLst>
                                          <p:attrName>ppt_w</p:attrName>
                                        </p:attrNameLst>
                                      </p:cBhvr>
                                      <p:tavLst>
                                        <p:tav tm="0">
                                          <p:val>
                                            <p:fltVal val="0"/>
                                          </p:val>
                                        </p:tav>
                                        <p:tav tm="100000">
                                          <p:val>
                                            <p:strVal val="#ppt_w"/>
                                          </p:val>
                                        </p:tav>
                                      </p:tavLst>
                                    </p:anim>
                                    <p:anim calcmode="lin" valueType="num">
                                      <p:cBhvr>
                                        <p:cTn id="42" dur="500" fill="hold"/>
                                        <p:tgtEl>
                                          <p:spTgt spid="12304"/>
                                        </p:tgtEl>
                                        <p:attrNameLst>
                                          <p:attrName>ppt_h</p:attrName>
                                        </p:attrNameLst>
                                      </p:cBhvr>
                                      <p:tavLst>
                                        <p:tav tm="0">
                                          <p:val>
                                            <p:fltVal val="0"/>
                                          </p:val>
                                        </p:tav>
                                        <p:tav tm="100000">
                                          <p:val>
                                            <p:strVal val="#ppt_h"/>
                                          </p:val>
                                        </p:tav>
                                      </p:tavLst>
                                    </p:anim>
                                    <p:animEffect transition="in" filter="fade">
                                      <p:cBhvr>
                                        <p:cTn id="43" dur="500"/>
                                        <p:tgtEl>
                                          <p:spTgt spid="1230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2306"/>
                                        </p:tgtEl>
                                        <p:attrNameLst>
                                          <p:attrName>style.visibility</p:attrName>
                                        </p:attrNameLst>
                                      </p:cBhvr>
                                      <p:to>
                                        <p:strVal val="visible"/>
                                      </p:to>
                                    </p:set>
                                    <p:anim calcmode="lin" valueType="num">
                                      <p:cBhvr>
                                        <p:cTn id="48" dur="500" fill="hold"/>
                                        <p:tgtEl>
                                          <p:spTgt spid="12306"/>
                                        </p:tgtEl>
                                        <p:attrNameLst>
                                          <p:attrName>ppt_w</p:attrName>
                                        </p:attrNameLst>
                                      </p:cBhvr>
                                      <p:tavLst>
                                        <p:tav tm="0">
                                          <p:val>
                                            <p:fltVal val="0"/>
                                          </p:val>
                                        </p:tav>
                                        <p:tav tm="100000">
                                          <p:val>
                                            <p:strVal val="#ppt_w"/>
                                          </p:val>
                                        </p:tav>
                                      </p:tavLst>
                                    </p:anim>
                                    <p:anim calcmode="lin" valueType="num">
                                      <p:cBhvr>
                                        <p:cTn id="49" dur="500" fill="hold"/>
                                        <p:tgtEl>
                                          <p:spTgt spid="12306"/>
                                        </p:tgtEl>
                                        <p:attrNameLst>
                                          <p:attrName>ppt_h</p:attrName>
                                        </p:attrNameLst>
                                      </p:cBhvr>
                                      <p:tavLst>
                                        <p:tav tm="0">
                                          <p:val>
                                            <p:fltVal val="0"/>
                                          </p:val>
                                        </p:tav>
                                        <p:tav tm="100000">
                                          <p:val>
                                            <p:strVal val="#ppt_h"/>
                                          </p:val>
                                        </p:tav>
                                      </p:tavLst>
                                    </p:anim>
                                    <p:animEffect transition="in" filter="fade">
                                      <p:cBhvr>
                                        <p:cTn id="50" dur="500"/>
                                        <p:tgtEl>
                                          <p:spTgt spid="1230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2308"/>
                                        </p:tgtEl>
                                        <p:attrNameLst>
                                          <p:attrName>style.visibility</p:attrName>
                                        </p:attrNameLst>
                                      </p:cBhvr>
                                      <p:to>
                                        <p:strVal val="visible"/>
                                      </p:to>
                                    </p:set>
                                    <p:anim calcmode="lin" valueType="num">
                                      <p:cBhvr>
                                        <p:cTn id="55" dur="500" fill="hold"/>
                                        <p:tgtEl>
                                          <p:spTgt spid="12308"/>
                                        </p:tgtEl>
                                        <p:attrNameLst>
                                          <p:attrName>ppt_w</p:attrName>
                                        </p:attrNameLst>
                                      </p:cBhvr>
                                      <p:tavLst>
                                        <p:tav tm="0">
                                          <p:val>
                                            <p:fltVal val="0"/>
                                          </p:val>
                                        </p:tav>
                                        <p:tav tm="100000">
                                          <p:val>
                                            <p:strVal val="#ppt_w"/>
                                          </p:val>
                                        </p:tav>
                                      </p:tavLst>
                                    </p:anim>
                                    <p:anim calcmode="lin" valueType="num">
                                      <p:cBhvr>
                                        <p:cTn id="56" dur="500" fill="hold"/>
                                        <p:tgtEl>
                                          <p:spTgt spid="12308"/>
                                        </p:tgtEl>
                                        <p:attrNameLst>
                                          <p:attrName>ppt_h</p:attrName>
                                        </p:attrNameLst>
                                      </p:cBhvr>
                                      <p:tavLst>
                                        <p:tav tm="0">
                                          <p:val>
                                            <p:fltVal val="0"/>
                                          </p:val>
                                        </p:tav>
                                        <p:tav tm="100000">
                                          <p:val>
                                            <p:strVal val="#ppt_h"/>
                                          </p:val>
                                        </p:tav>
                                      </p:tavLst>
                                    </p:anim>
                                    <p:animEffect transition="in" filter="fade">
                                      <p:cBhvr>
                                        <p:cTn id="57" dur="500"/>
                                        <p:tgtEl>
                                          <p:spTgt spid="12308"/>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2298"/>
                                        </p:tgtEl>
                                        <p:attrNameLst>
                                          <p:attrName>style.visibility</p:attrName>
                                        </p:attrNameLst>
                                      </p:cBhvr>
                                      <p:to>
                                        <p:strVal val="visible"/>
                                      </p:to>
                                    </p:set>
                                    <p:anim calcmode="lin" valueType="num">
                                      <p:cBhvr>
                                        <p:cTn id="62" dur="500" fill="hold"/>
                                        <p:tgtEl>
                                          <p:spTgt spid="12298"/>
                                        </p:tgtEl>
                                        <p:attrNameLst>
                                          <p:attrName>ppt_w</p:attrName>
                                        </p:attrNameLst>
                                      </p:cBhvr>
                                      <p:tavLst>
                                        <p:tav tm="0">
                                          <p:val>
                                            <p:fltVal val="0"/>
                                          </p:val>
                                        </p:tav>
                                        <p:tav tm="100000">
                                          <p:val>
                                            <p:strVal val="#ppt_w"/>
                                          </p:val>
                                        </p:tav>
                                      </p:tavLst>
                                    </p:anim>
                                    <p:anim calcmode="lin" valueType="num">
                                      <p:cBhvr>
                                        <p:cTn id="63" dur="500" fill="hold"/>
                                        <p:tgtEl>
                                          <p:spTgt spid="12298"/>
                                        </p:tgtEl>
                                        <p:attrNameLst>
                                          <p:attrName>ppt_h</p:attrName>
                                        </p:attrNameLst>
                                      </p:cBhvr>
                                      <p:tavLst>
                                        <p:tav tm="0">
                                          <p:val>
                                            <p:fltVal val="0"/>
                                          </p:val>
                                        </p:tav>
                                        <p:tav tm="100000">
                                          <p:val>
                                            <p:strVal val="#ppt_h"/>
                                          </p:val>
                                        </p:tav>
                                      </p:tavLst>
                                    </p:anim>
                                    <p:animEffect transition="in" filter="fade">
                                      <p:cBhvr>
                                        <p:cTn id="64" dur="500"/>
                                        <p:tgtEl>
                                          <p:spTgt spid="12298"/>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2312"/>
                                        </p:tgtEl>
                                        <p:attrNameLst>
                                          <p:attrName>style.visibility</p:attrName>
                                        </p:attrNameLst>
                                      </p:cBhvr>
                                      <p:to>
                                        <p:strVal val="visible"/>
                                      </p:to>
                                    </p:set>
                                    <p:anim calcmode="lin" valueType="num">
                                      <p:cBhvr>
                                        <p:cTn id="69" dur="500" fill="hold"/>
                                        <p:tgtEl>
                                          <p:spTgt spid="12312"/>
                                        </p:tgtEl>
                                        <p:attrNameLst>
                                          <p:attrName>ppt_w</p:attrName>
                                        </p:attrNameLst>
                                      </p:cBhvr>
                                      <p:tavLst>
                                        <p:tav tm="0">
                                          <p:val>
                                            <p:fltVal val="0"/>
                                          </p:val>
                                        </p:tav>
                                        <p:tav tm="100000">
                                          <p:val>
                                            <p:strVal val="#ppt_w"/>
                                          </p:val>
                                        </p:tav>
                                      </p:tavLst>
                                    </p:anim>
                                    <p:anim calcmode="lin" valueType="num">
                                      <p:cBhvr>
                                        <p:cTn id="70" dur="500" fill="hold"/>
                                        <p:tgtEl>
                                          <p:spTgt spid="12312"/>
                                        </p:tgtEl>
                                        <p:attrNameLst>
                                          <p:attrName>ppt_h</p:attrName>
                                        </p:attrNameLst>
                                      </p:cBhvr>
                                      <p:tavLst>
                                        <p:tav tm="0">
                                          <p:val>
                                            <p:fltVal val="0"/>
                                          </p:val>
                                        </p:tav>
                                        <p:tav tm="100000">
                                          <p:val>
                                            <p:strVal val="#ppt_h"/>
                                          </p:val>
                                        </p:tav>
                                      </p:tavLst>
                                    </p:anim>
                                    <p:animEffect transition="in" filter="fade">
                                      <p:cBhvr>
                                        <p:cTn id="71" dur="500"/>
                                        <p:tgtEl>
                                          <p:spTgt spid="12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4422" y="1354138"/>
            <a:ext cx="4189578" cy="2938958"/>
          </a:xfrm>
          <a:prstGeom prst="rect">
            <a:avLst/>
          </a:prstGeom>
        </p:spPr>
      </p:pic>
      <p:sp>
        <p:nvSpPr>
          <p:cNvPr id="5"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4000" b="1" dirty="0" smtClean="0">
                <a:solidFill>
                  <a:schemeClr val="tx1"/>
                </a:solidFill>
                <a:effectLst>
                  <a:outerShdw blurRad="38100" dist="38100" dir="2700000" algn="tl">
                    <a:srgbClr val="000000">
                      <a:alpha val="43137"/>
                    </a:srgbClr>
                  </a:outerShdw>
                </a:effectLst>
              </a:rPr>
              <a:t>TELEFON KONUŞ(MA) VE SOSYAL MEDYA</a:t>
            </a:r>
            <a:endParaRPr lang="tr-TR" sz="4000" dirty="0">
              <a:solidFill>
                <a:schemeClr val="tx1"/>
              </a:solidFill>
              <a:effectLst>
                <a:outerShdw blurRad="38100" dist="38100" dir="2700000" algn="tl">
                  <a:srgbClr val="000000">
                    <a:alpha val="43137"/>
                  </a:srgbClr>
                </a:outerShdw>
              </a:effectLst>
            </a:endParaRPr>
          </a:p>
        </p:txBody>
      </p:sp>
      <p:sp>
        <p:nvSpPr>
          <p:cNvPr id="6" name="5 Dikdörtgen"/>
          <p:cNvSpPr/>
          <p:nvPr/>
        </p:nvSpPr>
        <p:spPr>
          <a:xfrm>
            <a:off x="-36512" y="1124744"/>
            <a:ext cx="9108504" cy="5544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indent="-285750">
              <a:buFont typeface="Arial" panose="020B0604020202020204" pitchFamily="34" charset="0"/>
              <a:buChar char="•"/>
            </a:pPr>
            <a:r>
              <a:rPr lang="tr-TR" sz="2000" dirty="0" smtClean="0">
                <a:solidFill>
                  <a:schemeClr val="tx1"/>
                </a:solidFill>
              </a:rPr>
              <a:t>Arayan önce selam verip kendini kısaca tanıtsın</a:t>
            </a:r>
          </a:p>
          <a:p>
            <a:pPr marL="285750" lvl="1" indent="-285750">
              <a:buFont typeface="Arial" panose="020B0604020202020204" pitchFamily="34" charset="0"/>
              <a:buChar char="•"/>
            </a:pPr>
            <a:r>
              <a:rPr lang="tr-TR" sz="2000" dirty="0" smtClean="0">
                <a:solidFill>
                  <a:schemeClr val="tx1"/>
                </a:solidFill>
              </a:rPr>
              <a:t>Meramını kısaca ifade etsin</a:t>
            </a:r>
          </a:p>
          <a:p>
            <a:pPr marL="285750" lvl="1" indent="-285750">
              <a:buFont typeface="Arial" panose="020B0604020202020204" pitchFamily="34" charset="0"/>
              <a:buChar char="•"/>
            </a:pPr>
            <a:r>
              <a:rPr lang="tr-TR" sz="2000" b="1" dirty="0" smtClean="0">
                <a:solidFill>
                  <a:schemeClr val="tx1"/>
                </a:solidFill>
              </a:rPr>
              <a:t>«Alo beni tanıdın mı?» Diye gereksiz sözle sarf etme</a:t>
            </a:r>
          </a:p>
          <a:p>
            <a:pPr marL="285750" lvl="1" indent="-285750">
              <a:buFont typeface="Arial" panose="020B0604020202020204" pitchFamily="34" charset="0"/>
              <a:buChar char="•"/>
            </a:pPr>
            <a:r>
              <a:rPr lang="tr-TR" sz="2000" dirty="0" smtClean="0">
                <a:solidFill>
                  <a:schemeClr val="tx1"/>
                </a:solidFill>
              </a:rPr>
              <a:t>Telefonla konuşurken sözlerimize dikkat</a:t>
            </a:r>
          </a:p>
          <a:p>
            <a:pPr marL="285750" lvl="1" indent="-285750">
              <a:buFont typeface="Arial" panose="020B0604020202020204" pitchFamily="34" charset="0"/>
              <a:buChar char="•"/>
            </a:pPr>
            <a:r>
              <a:rPr lang="tr-TR" sz="2000" b="1" dirty="0" smtClean="0">
                <a:solidFill>
                  <a:srgbClr val="FF0000"/>
                </a:solidFill>
              </a:rPr>
              <a:t>Ararken zamana dikkat edelim</a:t>
            </a:r>
          </a:p>
          <a:p>
            <a:pPr marL="742950" lvl="2" indent="-285750">
              <a:buFont typeface="Arial" panose="020B0604020202020204" pitchFamily="34" charset="0"/>
              <a:buChar char="•"/>
            </a:pPr>
            <a:r>
              <a:rPr lang="tr-TR" sz="2000" dirty="0" smtClean="0">
                <a:solidFill>
                  <a:schemeClr val="tx1"/>
                </a:solidFill>
              </a:rPr>
              <a:t>Gece arama</a:t>
            </a:r>
          </a:p>
          <a:p>
            <a:pPr marL="742950" lvl="2" indent="-285750">
              <a:buFont typeface="Arial" panose="020B0604020202020204" pitchFamily="34" charset="0"/>
              <a:buChar char="•"/>
            </a:pPr>
            <a:r>
              <a:rPr lang="tr-TR" sz="2000" dirty="0" smtClean="0">
                <a:solidFill>
                  <a:schemeClr val="tx1"/>
                </a:solidFill>
              </a:rPr>
              <a:t>Erkenden arama</a:t>
            </a:r>
          </a:p>
          <a:p>
            <a:pPr marL="742950" lvl="2" indent="-285750">
              <a:buFont typeface="Arial" panose="020B0604020202020204" pitchFamily="34" charset="0"/>
              <a:buChar char="•"/>
            </a:pPr>
            <a:r>
              <a:rPr lang="tr-TR" sz="2000" dirty="0" smtClean="0">
                <a:solidFill>
                  <a:schemeClr val="tx1"/>
                </a:solidFill>
              </a:rPr>
              <a:t>4 defa çaldır, sonra tekrar ararsın</a:t>
            </a:r>
          </a:p>
          <a:p>
            <a:pPr marL="285750" lvl="1" indent="-285750">
              <a:buFont typeface="Arial" panose="020B0604020202020204" pitchFamily="34" charset="0"/>
              <a:buChar char="•"/>
            </a:pPr>
            <a:r>
              <a:rPr lang="tr-TR" sz="2000" b="1" dirty="0" smtClean="0">
                <a:solidFill>
                  <a:srgbClr val="FF0000"/>
                </a:solidFill>
              </a:rPr>
              <a:t>Az ve öz konuş</a:t>
            </a:r>
          </a:p>
          <a:p>
            <a:pPr marL="285750" lvl="1" indent="-285750">
              <a:buFont typeface="Arial" panose="020B0604020202020204" pitchFamily="34" charset="0"/>
              <a:buChar char="•"/>
            </a:pPr>
            <a:r>
              <a:rPr lang="tr-TR" sz="2000" dirty="0" smtClean="0">
                <a:solidFill>
                  <a:schemeClr val="tx1"/>
                </a:solidFill>
              </a:rPr>
              <a:t>Mesaj gruplarında ilgisiz mesajlar paylaşma</a:t>
            </a:r>
          </a:p>
          <a:p>
            <a:pPr marL="285750" lvl="1" indent="-285750">
              <a:buFont typeface="Arial" panose="020B0604020202020204" pitchFamily="34" charset="0"/>
              <a:buChar char="•"/>
            </a:pPr>
            <a:r>
              <a:rPr lang="tr-TR" sz="2000" dirty="0" smtClean="0">
                <a:solidFill>
                  <a:schemeClr val="tx1"/>
                </a:solidFill>
              </a:rPr>
              <a:t>Telefon öncelikle konuşmak için olduğunu unutma</a:t>
            </a:r>
          </a:p>
          <a:p>
            <a:pPr marL="285750" lvl="1" indent="-285750">
              <a:buFont typeface="Arial" panose="020B0604020202020204" pitchFamily="34" charset="0"/>
              <a:buChar char="•"/>
            </a:pPr>
            <a:r>
              <a:rPr lang="tr-TR" sz="2000" b="1" u="sng" dirty="0" smtClean="0">
                <a:solidFill>
                  <a:srgbClr val="FF0000"/>
                </a:solidFill>
              </a:rPr>
              <a:t>Her Yerde Telefonu Eline Alma (Cami, Okul, Misafirlik, Yemek, Konferans…)</a:t>
            </a:r>
          </a:p>
          <a:p>
            <a:pPr marL="285750" lvl="1" indent="-285750">
              <a:buFont typeface="Arial" panose="020B0604020202020204" pitchFamily="34" charset="0"/>
              <a:buChar char="•"/>
            </a:pPr>
            <a:r>
              <a:rPr lang="tr-TR" sz="2000" dirty="0" smtClean="0">
                <a:solidFill>
                  <a:schemeClr val="tx1"/>
                </a:solidFill>
              </a:rPr>
              <a:t>Sosyal medyanın anahtarı telefon olmasın</a:t>
            </a:r>
          </a:p>
          <a:p>
            <a:pPr marL="285750" lvl="1" indent="-285750">
              <a:buFont typeface="Arial" panose="020B0604020202020204" pitchFamily="34" charset="0"/>
              <a:buChar char="•"/>
            </a:pPr>
            <a:r>
              <a:rPr lang="tr-TR" sz="2000" b="1" u="sng" dirty="0" smtClean="0">
                <a:solidFill>
                  <a:srgbClr val="7030A0"/>
                </a:solidFill>
              </a:rPr>
              <a:t>Sosyal Medyada İstediğin Gibi </a:t>
            </a:r>
            <a:r>
              <a:rPr lang="tr-TR" sz="2000" b="1" u="sng" dirty="0" err="1" smtClean="0">
                <a:solidFill>
                  <a:srgbClr val="7030A0"/>
                </a:solidFill>
              </a:rPr>
              <a:t>Davranam</a:t>
            </a:r>
            <a:r>
              <a:rPr lang="tr-TR" sz="2000" b="1" u="sng" dirty="0" smtClean="0">
                <a:solidFill>
                  <a:srgbClr val="7030A0"/>
                </a:solidFill>
              </a:rPr>
              <a:t>, </a:t>
            </a:r>
            <a:r>
              <a:rPr lang="tr-TR" sz="2000" b="1" u="sng" dirty="0" err="1" smtClean="0">
                <a:solidFill>
                  <a:srgbClr val="7030A0"/>
                </a:solidFill>
              </a:rPr>
              <a:t>Herşeyi</a:t>
            </a:r>
            <a:r>
              <a:rPr lang="tr-TR" sz="2000" b="1" u="sng" dirty="0" smtClean="0">
                <a:solidFill>
                  <a:srgbClr val="7030A0"/>
                </a:solidFill>
              </a:rPr>
              <a:t> Paylaşama</a:t>
            </a:r>
          </a:p>
          <a:p>
            <a:pPr marL="285750" lvl="1" indent="-285750">
              <a:buFont typeface="Arial" panose="020B0604020202020204" pitchFamily="34" charset="0"/>
              <a:buChar char="•"/>
            </a:pPr>
            <a:r>
              <a:rPr lang="tr-TR" sz="2400" b="1" dirty="0" smtClean="0">
                <a:solidFill>
                  <a:srgbClr val="0070C0"/>
                </a:solidFill>
              </a:rPr>
              <a:t>Başkalarının Özeline Girme, Sırları İfşa Etme (Adam İntihar Ediyor Biz Paylaşıyoruz, Boğuluyor, Trafik Kazası Geçiriyor Canlı Yayınla Paylaşıyoruz. Neden?)</a:t>
            </a:r>
          </a:p>
          <a:p>
            <a:pPr marL="285750" lvl="1" indent="-285750">
              <a:buFont typeface="Arial" panose="020B0604020202020204" pitchFamily="34" charset="0"/>
              <a:buChar char="•"/>
            </a:pPr>
            <a:r>
              <a:rPr lang="tr-TR" sz="2000" dirty="0" smtClean="0">
                <a:solidFill>
                  <a:schemeClr val="tx1"/>
                </a:solidFill>
              </a:rPr>
              <a:t>Zamanı Boşa Geçirme Vaktin Sahibi Allah’tır. Saygılı Ol İsraf Etme</a:t>
            </a:r>
          </a:p>
        </p:txBody>
      </p:sp>
      <p:sp>
        <p:nvSpPr>
          <p:cNvPr id="3" name="Dikdörtgen 2"/>
          <p:cNvSpPr/>
          <p:nvPr/>
        </p:nvSpPr>
        <p:spPr>
          <a:xfrm>
            <a:off x="4778994" y="922412"/>
            <a:ext cx="4355976" cy="4046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tr-TR" b="1" dirty="0" smtClean="0"/>
              <a:t>TEMEL TELEFONDA YANLIŞ ADAMI ARIYOR</a:t>
            </a:r>
            <a:endParaRPr lang="tr-TR" b="1" dirty="0"/>
          </a:p>
        </p:txBody>
      </p:sp>
    </p:spTree>
    <p:extLst>
      <p:ext uri="{BB962C8B-B14F-4D97-AF65-F5344CB8AC3E}">
        <p14:creationId xmlns:p14="http://schemas.microsoft.com/office/powerpoint/2010/main" val="129133567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5 Dikdörtgen"/>
          <p:cNvSpPr/>
          <p:nvPr/>
        </p:nvSpPr>
        <p:spPr>
          <a:xfrm>
            <a:off x="179512" y="1124744"/>
            <a:ext cx="8856984" cy="54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5400" dirty="0" smtClean="0">
                <a:solidFill>
                  <a:schemeClr val="tx1"/>
                </a:solidFill>
                <a:latin typeface="HASENAT" panose="01000600020000020003" pitchFamily="2" charset="-78"/>
                <a:cs typeface="HASENAT" panose="01000600020000020003" pitchFamily="2" charset="-78"/>
              </a:rPr>
              <a:t>لَا </a:t>
            </a:r>
            <a:r>
              <a:rPr lang="ar-AE" sz="5400" dirty="0">
                <a:solidFill>
                  <a:schemeClr val="tx1"/>
                </a:solidFill>
                <a:latin typeface="HASENAT" panose="01000600020000020003" pitchFamily="2" charset="-78"/>
                <a:cs typeface="HASENAT" panose="01000600020000020003" pitchFamily="2" charset="-78"/>
              </a:rPr>
              <a:t>تُظْهِرِ الشَّمَاتَةَ لِأَخِيكَ فَيَرْحَمَهُ اللّٰهُ وَيَبْتَلِيكَ</a:t>
            </a:r>
            <a:endParaRPr lang="tr-TR" sz="5400" dirty="0">
              <a:solidFill>
                <a:schemeClr val="tx1"/>
              </a:solidFill>
              <a:latin typeface="HASENAT" panose="01000600020000020003" pitchFamily="2" charset="-78"/>
              <a:cs typeface="HASENAT" panose="01000600020000020003" pitchFamily="2" charset="-78"/>
            </a:endParaRPr>
          </a:p>
          <a:p>
            <a:pPr algn="ctr"/>
            <a:r>
              <a:rPr lang="tr-TR" sz="3200" dirty="0">
                <a:solidFill>
                  <a:schemeClr val="tx1"/>
                </a:solidFill>
                <a:latin typeface="Times New Roman" panose="02020603050405020304" pitchFamily="18" charset="0"/>
                <a:cs typeface="Times New Roman" panose="02020603050405020304" pitchFamily="18" charset="0"/>
              </a:rPr>
              <a:t>“</a:t>
            </a:r>
            <a:r>
              <a:rPr lang="tr-TR" sz="3200" b="1" u="sng" dirty="0">
                <a:solidFill>
                  <a:srgbClr val="FF0000"/>
                </a:solidFill>
                <a:latin typeface="Times New Roman" panose="02020603050405020304" pitchFamily="18" charset="0"/>
                <a:cs typeface="Times New Roman" panose="02020603050405020304" pitchFamily="18" charset="0"/>
              </a:rPr>
              <a:t>Kardeşinin başına gelen bir şeye sevinip gülme.</a:t>
            </a:r>
            <a:r>
              <a:rPr lang="tr-TR" sz="3200" b="1" dirty="0">
                <a:solidFill>
                  <a:srgbClr val="FF0000"/>
                </a:solidFill>
                <a:latin typeface="Times New Roman" panose="02020603050405020304" pitchFamily="18" charset="0"/>
                <a:cs typeface="Times New Roman" panose="02020603050405020304" pitchFamily="18" charset="0"/>
              </a:rPr>
              <a:t> </a:t>
            </a:r>
            <a:endParaRPr lang="tr-TR" sz="3200" b="1" dirty="0" smtClean="0">
              <a:solidFill>
                <a:srgbClr val="FF0000"/>
              </a:solidFill>
              <a:latin typeface="Times New Roman" panose="02020603050405020304" pitchFamily="18" charset="0"/>
              <a:cs typeface="Times New Roman" panose="02020603050405020304" pitchFamily="18" charset="0"/>
            </a:endParaRPr>
          </a:p>
          <a:p>
            <a:pPr algn="ctr"/>
            <a:r>
              <a:rPr lang="tr-TR" sz="4400" b="1" dirty="0" smtClean="0">
                <a:solidFill>
                  <a:srgbClr val="7030A0"/>
                </a:solidFill>
                <a:latin typeface="Times New Roman" panose="02020603050405020304" pitchFamily="18" charset="0"/>
                <a:cs typeface="Times New Roman" panose="02020603050405020304" pitchFamily="18" charset="0"/>
              </a:rPr>
              <a:t>Sonra </a:t>
            </a:r>
            <a:r>
              <a:rPr lang="tr-TR" sz="4400" b="1" dirty="0">
                <a:solidFill>
                  <a:srgbClr val="7030A0"/>
                </a:solidFill>
                <a:latin typeface="Times New Roman" panose="02020603050405020304" pitchFamily="18" charset="0"/>
                <a:cs typeface="Times New Roman" panose="02020603050405020304" pitchFamily="18" charset="0"/>
              </a:rPr>
              <a:t>Allah ona merhamet edip seni (o şeyle) imtihan eder</a:t>
            </a:r>
            <a:r>
              <a:rPr lang="tr-TR" sz="4400" dirty="0">
                <a:solidFill>
                  <a:schemeClr val="tx1"/>
                </a:solidFill>
                <a:latin typeface="Times New Roman" panose="02020603050405020304" pitchFamily="18" charset="0"/>
                <a:cs typeface="Times New Roman" panose="02020603050405020304" pitchFamily="18" charset="0"/>
              </a:rPr>
              <a:t>.” </a:t>
            </a:r>
            <a:endParaRPr lang="tr-TR" sz="4400" dirty="0" smtClean="0">
              <a:solidFill>
                <a:schemeClr val="tx1"/>
              </a:solidFill>
              <a:latin typeface="Times New Roman" panose="02020603050405020304" pitchFamily="18" charset="0"/>
              <a:cs typeface="Times New Roman" panose="02020603050405020304" pitchFamily="18" charset="0"/>
            </a:endParaRPr>
          </a:p>
          <a:p>
            <a:pPr algn="ctr"/>
            <a:r>
              <a:rPr lang="tr-TR" sz="1400" dirty="0" smtClean="0">
                <a:solidFill>
                  <a:schemeClr val="tx1"/>
                </a:solidFill>
                <a:latin typeface="Times New Roman" panose="02020603050405020304" pitchFamily="18" charset="0"/>
                <a:cs typeface="Times New Roman" panose="02020603050405020304" pitchFamily="18" charset="0"/>
              </a:rPr>
              <a:t>(</a:t>
            </a:r>
            <a:r>
              <a:rPr lang="tr-TR" sz="1400" dirty="0" err="1">
                <a:solidFill>
                  <a:schemeClr val="tx1"/>
                </a:solidFill>
                <a:latin typeface="Times New Roman" panose="02020603050405020304" pitchFamily="18" charset="0"/>
                <a:cs typeface="Times New Roman" panose="02020603050405020304" pitchFamily="18" charset="0"/>
              </a:rPr>
              <a:t>Tirmizi</a:t>
            </a:r>
            <a:r>
              <a:rPr lang="tr-TR" sz="1400" dirty="0">
                <a:solidFill>
                  <a:schemeClr val="tx1"/>
                </a:solidFill>
                <a:latin typeface="Times New Roman" panose="02020603050405020304" pitchFamily="18" charset="0"/>
                <a:cs typeface="Times New Roman" panose="02020603050405020304" pitchFamily="18" charset="0"/>
              </a:rPr>
              <a:t>, </a:t>
            </a:r>
            <a:r>
              <a:rPr lang="tr-TR" sz="1400" dirty="0" err="1">
                <a:solidFill>
                  <a:schemeClr val="tx1"/>
                </a:solidFill>
                <a:latin typeface="Times New Roman" panose="02020603050405020304" pitchFamily="18" charset="0"/>
                <a:cs typeface="Times New Roman" panose="02020603050405020304" pitchFamily="18" charset="0"/>
              </a:rPr>
              <a:t>Sıfatü’l</a:t>
            </a:r>
            <a:r>
              <a:rPr lang="tr-TR" sz="1400" dirty="0">
                <a:solidFill>
                  <a:schemeClr val="tx1"/>
                </a:solidFill>
                <a:latin typeface="Times New Roman" panose="02020603050405020304" pitchFamily="18" charset="0"/>
                <a:cs typeface="Times New Roman" panose="02020603050405020304" pitchFamily="18" charset="0"/>
              </a:rPr>
              <a:t> </a:t>
            </a:r>
            <a:r>
              <a:rPr lang="tr-TR" sz="1400" dirty="0" err="1">
                <a:solidFill>
                  <a:schemeClr val="tx1"/>
                </a:solidFill>
                <a:latin typeface="Times New Roman" panose="02020603050405020304" pitchFamily="18" charset="0"/>
                <a:cs typeface="Times New Roman" panose="02020603050405020304" pitchFamily="18" charset="0"/>
              </a:rPr>
              <a:t>Kıyame</a:t>
            </a:r>
            <a:r>
              <a:rPr lang="tr-TR" sz="1400" dirty="0">
                <a:solidFill>
                  <a:schemeClr val="tx1"/>
                </a:solidFill>
                <a:latin typeface="Times New Roman" panose="02020603050405020304" pitchFamily="18" charset="0"/>
                <a:cs typeface="Times New Roman" panose="02020603050405020304" pitchFamily="18" charset="0"/>
              </a:rPr>
              <a:t>, 54)</a:t>
            </a:r>
            <a:endParaRPr lang="tr-TR" sz="2400" dirty="0">
              <a:solidFill>
                <a:schemeClr val="tx1"/>
              </a:solidFill>
              <a:latin typeface="Times New Roman" panose="02020603050405020304" pitchFamily="18" charset="0"/>
              <a:cs typeface="Times New Roman" panose="02020603050405020304" pitchFamily="18" charset="0"/>
            </a:endParaRPr>
          </a:p>
        </p:txBody>
      </p:sp>
      <p:sp>
        <p:nvSpPr>
          <p:cNvPr id="4" name="Dikdörtgen 3"/>
          <p:cNvSpPr/>
          <p:nvPr/>
        </p:nvSpPr>
        <p:spPr>
          <a:xfrm>
            <a:off x="179512" y="188640"/>
            <a:ext cx="8856984"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tr-TR" sz="2400" b="1" dirty="0" smtClean="0">
                <a:solidFill>
                  <a:schemeClr val="tx1"/>
                </a:solidFill>
              </a:rPr>
              <a:t>KENDİMİZDEN BAŞLAYALIM</a:t>
            </a:r>
            <a:endParaRPr lang="tr-TR" sz="2000" dirty="0">
              <a:solidFill>
                <a:schemeClr val="tx1"/>
              </a:solidFill>
            </a:endParaRPr>
          </a:p>
        </p:txBody>
      </p:sp>
      <p:pic>
        <p:nvPicPr>
          <p:cNvPr id="2050" name="Picture 2" descr="http://41.media.tumblr.com/2861cc1e6990bccaca7f1eb414f9f7b1/tumblr_mn6hjcm7pi1rwfs3oo1_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yenikarikaturler.com/wp-content/uploads/2014/01/2jfyvrc-296x3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494"/>
            <a:ext cx="2267744" cy="27580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1334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ASTA ZİYARETİ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2999"/>
            <a:ext cx="9144000" cy="5715001"/>
          </a:xfrm>
          <a:prstGeom prst="rect">
            <a:avLst/>
          </a:prstGeom>
          <a:noFill/>
          <a:extLst>
            <a:ext uri="{909E8E84-426E-40DD-AFC4-6F175D3DCCD1}">
              <a14:hiddenFill xmlns:a14="http://schemas.microsoft.com/office/drawing/2010/main">
                <a:solidFill>
                  <a:srgbClr val="FFFFFF"/>
                </a:solidFill>
              </a14:hiddenFill>
            </a:ext>
          </a:extLst>
        </p:spPr>
      </p:pic>
      <p:sp>
        <p:nvSpPr>
          <p:cNvPr id="5"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4800" b="1" dirty="0" smtClean="0">
                <a:solidFill>
                  <a:schemeClr val="tx1"/>
                </a:solidFill>
                <a:effectLst>
                  <a:outerShdw blurRad="38100" dist="38100" dir="2700000" algn="tl">
                    <a:srgbClr val="000000">
                      <a:alpha val="43137"/>
                    </a:srgbClr>
                  </a:outerShdw>
                </a:effectLst>
              </a:rPr>
              <a:t>HASTA ZİYARETİ VE TAZİYE ADABI</a:t>
            </a:r>
            <a:endParaRPr lang="tr-TR" sz="4800" dirty="0">
              <a:solidFill>
                <a:schemeClr val="tx1"/>
              </a:solidFill>
              <a:effectLst>
                <a:outerShdw blurRad="38100" dist="38100" dir="2700000" algn="tl">
                  <a:srgbClr val="000000">
                    <a:alpha val="43137"/>
                  </a:srgbClr>
                </a:outerShdw>
              </a:effectLst>
            </a:endParaRPr>
          </a:p>
        </p:txBody>
      </p:sp>
      <p:sp>
        <p:nvSpPr>
          <p:cNvPr id="6" name="5 Dikdörtgen"/>
          <p:cNvSpPr/>
          <p:nvPr/>
        </p:nvSpPr>
        <p:spPr>
          <a:xfrm>
            <a:off x="179512" y="1196752"/>
            <a:ext cx="8964488" cy="5661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indent="-285750" algn="r">
              <a:buFont typeface="Arial" panose="020B0604020202020204" pitchFamily="34" charset="0"/>
              <a:buChar char="•"/>
            </a:pPr>
            <a:r>
              <a:rPr lang="tr-TR" sz="2400" b="1" dirty="0" smtClean="0">
                <a:solidFill>
                  <a:schemeClr val="tx1">
                    <a:lumMod val="95000"/>
                    <a:lumOff val="5000"/>
                  </a:schemeClr>
                </a:solidFill>
                <a:effectLst>
                  <a:outerShdw blurRad="38100" dist="38100" dir="2700000" algn="tl">
                    <a:srgbClr val="000000">
                      <a:alpha val="43137"/>
                    </a:srgbClr>
                  </a:outerShdw>
                </a:effectLst>
              </a:rPr>
              <a:t>İkindiden sonra gitmeli</a:t>
            </a:r>
          </a:p>
          <a:p>
            <a:pPr marL="285750" lvl="1" indent="-285750" algn="r">
              <a:buFont typeface="Arial" panose="020B0604020202020204" pitchFamily="34" charset="0"/>
              <a:buChar char="•"/>
            </a:pPr>
            <a:r>
              <a:rPr lang="tr-TR" sz="2400" b="1" dirty="0" smtClean="0">
                <a:solidFill>
                  <a:schemeClr val="tx1">
                    <a:lumMod val="95000"/>
                    <a:lumOff val="5000"/>
                  </a:schemeClr>
                </a:solidFill>
                <a:effectLst>
                  <a:outerShdw blurRad="38100" dist="38100" dir="2700000" algn="tl">
                    <a:srgbClr val="000000">
                      <a:alpha val="43137"/>
                    </a:srgbClr>
                  </a:outerShdw>
                </a:effectLst>
              </a:rPr>
              <a:t>Güler yüzlü olmalı</a:t>
            </a:r>
          </a:p>
          <a:p>
            <a:pPr marL="285750" lvl="1" indent="-285750" algn="r">
              <a:buFont typeface="Arial" panose="020B0604020202020204" pitchFamily="34" charset="0"/>
              <a:buChar char="•"/>
            </a:pPr>
            <a:r>
              <a:rPr lang="tr-TR" sz="2400" b="1" dirty="0" smtClean="0">
                <a:solidFill>
                  <a:schemeClr val="tx1">
                    <a:lumMod val="95000"/>
                    <a:lumOff val="5000"/>
                  </a:schemeClr>
                </a:solidFill>
                <a:effectLst>
                  <a:outerShdw blurRad="38100" dist="38100" dir="2700000" algn="tl">
                    <a:srgbClr val="000000">
                      <a:alpha val="43137"/>
                    </a:srgbClr>
                  </a:outerShdw>
                </a:effectLst>
              </a:rPr>
              <a:t>Çok kalmamalı</a:t>
            </a:r>
          </a:p>
          <a:p>
            <a:pPr marL="285750" lvl="1" indent="-285750" algn="r">
              <a:buFont typeface="Arial" panose="020B0604020202020204" pitchFamily="34" charset="0"/>
              <a:buChar char="•"/>
            </a:pPr>
            <a:r>
              <a:rPr lang="tr-TR" sz="2400" b="1" dirty="0" smtClean="0">
                <a:solidFill>
                  <a:schemeClr val="tx1">
                    <a:lumMod val="95000"/>
                    <a:lumOff val="5000"/>
                  </a:schemeClr>
                </a:solidFill>
                <a:effectLst>
                  <a:outerShdw blurRad="38100" dist="38100" dir="2700000" algn="tl">
                    <a:srgbClr val="000000">
                      <a:alpha val="43137"/>
                    </a:srgbClr>
                  </a:outerShdw>
                </a:effectLst>
              </a:rPr>
              <a:t>Haber verilerek izin istemeli</a:t>
            </a:r>
          </a:p>
          <a:p>
            <a:pPr marL="285750" lvl="1" indent="-285750" algn="r">
              <a:buFont typeface="Arial" panose="020B0604020202020204" pitchFamily="34" charset="0"/>
              <a:buChar char="•"/>
            </a:pPr>
            <a:r>
              <a:rPr lang="tr-TR" sz="2400" b="1" dirty="0" smtClean="0">
                <a:solidFill>
                  <a:schemeClr val="tx1">
                    <a:lumMod val="95000"/>
                    <a:lumOff val="5000"/>
                  </a:schemeClr>
                </a:solidFill>
                <a:effectLst>
                  <a:outerShdw blurRad="38100" dist="38100" dir="2700000" algn="tl">
                    <a:srgbClr val="000000">
                      <a:alpha val="43137"/>
                    </a:srgbClr>
                  </a:outerShdw>
                </a:effectLst>
              </a:rPr>
              <a:t>Kuran ve </a:t>
            </a:r>
            <a:r>
              <a:rPr lang="tr-TR" sz="2400" b="1" dirty="0" err="1" smtClean="0">
                <a:solidFill>
                  <a:schemeClr val="tx1">
                    <a:lumMod val="95000"/>
                    <a:lumOff val="5000"/>
                  </a:schemeClr>
                </a:solidFill>
                <a:effectLst>
                  <a:outerShdw blurRad="38100" dist="38100" dir="2700000" algn="tl">
                    <a:srgbClr val="000000">
                      <a:alpha val="43137"/>
                    </a:srgbClr>
                  </a:outerShdw>
                </a:effectLst>
              </a:rPr>
              <a:t>fatiha</a:t>
            </a:r>
            <a:r>
              <a:rPr lang="tr-TR" sz="2400" b="1" dirty="0" smtClean="0">
                <a:solidFill>
                  <a:schemeClr val="tx1">
                    <a:lumMod val="95000"/>
                    <a:lumOff val="5000"/>
                  </a:schemeClr>
                </a:solidFill>
                <a:effectLst>
                  <a:outerShdw blurRad="38100" dist="38100" dir="2700000" algn="tl">
                    <a:srgbClr val="000000">
                      <a:alpha val="43137"/>
                    </a:srgbClr>
                  </a:outerShdw>
                </a:effectLst>
              </a:rPr>
              <a:t> okunmalı</a:t>
            </a:r>
          </a:p>
          <a:p>
            <a:pPr marL="285750" lvl="1" indent="-285750" algn="r">
              <a:buFont typeface="Arial" panose="020B0604020202020204" pitchFamily="34" charset="0"/>
              <a:buChar char="•"/>
            </a:pPr>
            <a:r>
              <a:rPr lang="tr-TR" sz="2400" b="1" dirty="0" smtClean="0">
                <a:solidFill>
                  <a:schemeClr val="tx1">
                    <a:lumMod val="95000"/>
                    <a:lumOff val="5000"/>
                  </a:schemeClr>
                </a:solidFill>
                <a:effectLst>
                  <a:outerShdw blurRad="38100" dist="38100" dir="2700000" algn="tl">
                    <a:srgbClr val="000000">
                      <a:alpha val="43137"/>
                    </a:srgbClr>
                  </a:outerShdw>
                </a:effectLst>
              </a:rPr>
              <a:t>Dua edilmeli</a:t>
            </a:r>
          </a:p>
          <a:p>
            <a:pPr marL="285750" lvl="1" indent="-285750" algn="r">
              <a:buFont typeface="Arial" panose="020B0604020202020204" pitchFamily="34" charset="0"/>
              <a:buChar char="•"/>
            </a:pPr>
            <a:r>
              <a:rPr lang="tr-TR" sz="2400" b="1" dirty="0" smtClean="0">
                <a:solidFill>
                  <a:schemeClr val="tx1">
                    <a:lumMod val="95000"/>
                    <a:lumOff val="5000"/>
                  </a:schemeClr>
                </a:solidFill>
                <a:effectLst>
                  <a:outerShdw blurRad="38100" dist="38100" dir="2700000" algn="tl">
                    <a:srgbClr val="000000">
                      <a:alpha val="43137"/>
                    </a:srgbClr>
                  </a:outerShdw>
                </a:effectLst>
              </a:rPr>
              <a:t>Boş konuşulmamalı</a:t>
            </a:r>
          </a:p>
          <a:p>
            <a:pPr marL="285750" lvl="1" indent="-285750" algn="r">
              <a:buFont typeface="Arial" panose="020B0604020202020204" pitchFamily="34" charset="0"/>
              <a:buChar char="•"/>
            </a:pPr>
            <a:r>
              <a:rPr lang="tr-TR" altLang="tr-TR" sz="2400" b="1" dirty="0" smtClean="0">
                <a:solidFill>
                  <a:schemeClr val="tx1"/>
                </a:solidFill>
              </a:rPr>
              <a:t>Hastanın yanında onun neşesini kaçıracak hiçbir şey anlatılmamalı,</a:t>
            </a:r>
            <a:endParaRPr lang="tr-TR" sz="2400" b="1" dirty="0" smtClean="0">
              <a:solidFill>
                <a:schemeClr val="tx1"/>
              </a:solidFill>
              <a:effectLst>
                <a:outerShdw blurRad="38100" dist="38100" dir="2700000" algn="tl">
                  <a:srgbClr val="000000">
                    <a:alpha val="43137"/>
                  </a:srgbClr>
                </a:outerShdw>
              </a:effectLst>
            </a:endParaRPr>
          </a:p>
          <a:p>
            <a:pPr marL="285750" lvl="1" indent="-285750" algn="r">
              <a:buFont typeface="Arial" panose="020B0604020202020204" pitchFamily="34" charset="0"/>
              <a:buChar char="•"/>
            </a:pPr>
            <a:r>
              <a:rPr lang="tr-TR" sz="2400" b="1" dirty="0" smtClean="0">
                <a:solidFill>
                  <a:schemeClr val="tx1">
                    <a:lumMod val="95000"/>
                    <a:lumOff val="5000"/>
                  </a:schemeClr>
                </a:solidFill>
                <a:effectLst>
                  <a:outerShdw blurRad="38100" dist="38100" dir="2700000" algn="tl">
                    <a:srgbClr val="000000">
                      <a:alpha val="43137"/>
                    </a:srgbClr>
                  </a:outerShdw>
                </a:effectLst>
              </a:rPr>
              <a:t>Sadece iyilikleri bahsedilmeli</a:t>
            </a:r>
          </a:p>
          <a:p>
            <a:pPr marL="285750" lvl="1" indent="-285750" algn="r">
              <a:buFont typeface="Arial" panose="020B0604020202020204" pitchFamily="34" charset="0"/>
              <a:buChar char="•"/>
            </a:pPr>
            <a:r>
              <a:rPr lang="tr-TR" sz="2400" b="1" dirty="0" smtClean="0">
                <a:solidFill>
                  <a:schemeClr val="tx1">
                    <a:lumMod val="95000"/>
                    <a:lumOff val="5000"/>
                  </a:schemeClr>
                </a:solidFill>
                <a:effectLst>
                  <a:outerShdw blurRad="38100" dist="38100" dir="2700000" algn="tl">
                    <a:srgbClr val="000000">
                      <a:alpha val="43137"/>
                    </a:srgbClr>
                  </a:outerShdw>
                </a:effectLst>
              </a:rPr>
              <a:t>Kötülükler dile getirilmemeli</a:t>
            </a:r>
          </a:p>
          <a:p>
            <a:pPr marL="285750" lvl="1" indent="-285750" algn="r">
              <a:buFont typeface="Arial" panose="020B0604020202020204" pitchFamily="34" charset="0"/>
              <a:buChar char="•"/>
            </a:pPr>
            <a:r>
              <a:rPr lang="tr-TR" sz="2400" b="1" dirty="0" smtClean="0">
                <a:solidFill>
                  <a:schemeClr val="tx1">
                    <a:lumMod val="95000"/>
                    <a:lumOff val="5000"/>
                  </a:schemeClr>
                </a:solidFill>
                <a:effectLst>
                  <a:outerShdw blurRad="38100" dist="38100" dir="2700000" algn="tl">
                    <a:srgbClr val="000000">
                      <a:alpha val="43137"/>
                    </a:srgbClr>
                  </a:outerShdw>
                </a:effectLst>
              </a:rPr>
              <a:t>Gereksiz örnekler verilmemeli</a:t>
            </a:r>
          </a:p>
          <a:p>
            <a:pPr marL="285750" lvl="1" indent="-285750" algn="r">
              <a:buFont typeface="Arial" panose="020B0604020202020204" pitchFamily="34" charset="0"/>
              <a:buChar char="•"/>
            </a:pPr>
            <a:r>
              <a:rPr lang="tr-TR" sz="2400" b="1" dirty="0" smtClean="0">
                <a:solidFill>
                  <a:schemeClr val="tx1">
                    <a:lumMod val="95000"/>
                    <a:lumOff val="5000"/>
                  </a:schemeClr>
                </a:solidFill>
                <a:effectLst>
                  <a:outerShdw blurRad="38100" dist="38100" dir="2700000" algn="tl">
                    <a:srgbClr val="000000">
                      <a:alpha val="43137"/>
                    </a:srgbClr>
                  </a:outerShdw>
                </a:effectLst>
              </a:rPr>
              <a:t>Acılar paylaşılmalı</a:t>
            </a:r>
          </a:p>
        </p:txBody>
      </p:sp>
      <p:pic>
        <p:nvPicPr>
          <p:cNvPr id="16386" name="Picture 2" descr="HASTA ZİYARETİ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63" y="1127412"/>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2094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500" fill="hold"/>
                                        <p:tgtEl>
                                          <p:spTgt spid="16386"/>
                                        </p:tgtEl>
                                        <p:attrNameLst>
                                          <p:attrName>ppt_w</p:attrName>
                                        </p:attrNameLst>
                                      </p:cBhvr>
                                      <p:tavLst>
                                        <p:tav tm="0">
                                          <p:val>
                                            <p:fltVal val="0"/>
                                          </p:val>
                                        </p:tav>
                                        <p:tav tm="100000">
                                          <p:val>
                                            <p:strVal val="#ppt_w"/>
                                          </p:val>
                                        </p:tav>
                                      </p:tavLst>
                                    </p:anim>
                                    <p:anim calcmode="lin" valueType="num">
                                      <p:cBhvr>
                                        <p:cTn id="8" dur="500" fill="hold"/>
                                        <p:tgtEl>
                                          <p:spTgt spid="16386"/>
                                        </p:tgtEl>
                                        <p:attrNameLst>
                                          <p:attrName>ppt_h</p:attrName>
                                        </p:attrNameLst>
                                      </p:cBhvr>
                                      <p:tavLst>
                                        <p:tav tm="0">
                                          <p:val>
                                            <p:fltVal val="0"/>
                                          </p:val>
                                        </p:tav>
                                        <p:tav tm="100000">
                                          <p:val>
                                            <p:strVal val="#ppt_h"/>
                                          </p:val>
                                        </p:tav>
                                      </p:tavLst>
                                    </p:anim>
                                    <p:animEffect transition="in" filter="fade">
                                      <p:cBhvr>
                                        <p:cTn id="9"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9124099" cy="5697672"/>
          </a:xfrm>
          <a:prstGeom prst="rect">
            <a:avLst/>
          </a:prstGeom>
          <a:noFill/>
          <a:extLst>
            <a:ext uri="{909E8E84-426E-40DD-AFC4-6F175D3DCCD1}">
              <a14:hiddenFill xmlns:a14="http://schemas.microsoft.com/office/drawing/2010/main">
                <a:solidFill>
                  <a:srgbClr val="FFFFFF"/>
                </a:solidFill>
              </a14:hiddenFill>
            </a:ext>
          </a:extLst>
        </p:spPr>
      </p:pic>
      <p:sp>
        <p:nvSpPr>
          <p:cNvPr id="4" name="3 Dikdörtgen"/>
          <p:cNvSpPr/>
          <p:nvPr/>
        </p:nvSpPr>
        <p:spPr>
          <a:xfrm>
            <a:off x="1" y="5148152"/>
            <a:ext cx="9124098" cy="1737232"/>
          </a:xfrm>
          <a:prstGeom prst="rect">
            <a:avLst/>
          </a:prstGeom>
          <a:ln/>
        </p:spPr>
        <p:style>
          <a:lnRef idx="2">
            <a:schemeClr val="accent2"/>
          </a:lnRef>
          <a:fillRef idx="1">
            <a:schemeClr val="lt1"/>
          </a:fillRef>
          <a:effectRef idx="0">
            <a:schemeClr val="accent2"/>
          </a:effectRef>
          <a:fontRef idx="minor">
            <a:schemeClr val="dk1"/>
          </a:fontRef>
        </p:style>
        <p:txBody>
          <a:bodyPr lIns="108000" tIns="0" rIns="108000" bIns="0" rtlCol="0" anchor="ctr"/>
          <a:lstStyle/>
          <a:p>
            <a:pPr algn="ctr"/>
            <a:r>
              <a:rPr lang="tr-TR" sz="2800" b="1" dirty="0" smtClean="0">
                <a:solidFill>
                  <a:srgbClr val="FF0000"/>
                </a:solidFill>
                <a:effectLst>
                  <a:outerShdw blurRad="38100" dist="38100" dir="2700000" algn="tl">
                    <a:srgbClr val="000000">
                      <a:alpha val="43137"/>
                    </a:srgbClr>
                  </a:outerShdw>
                </a:effectLst>
              </a:rPr>
              <a:t>ETRAFIMIZDA, AİLEMİZDE, OKULUMUZDA, MAHALLEMİZDE </a:t>
            </a:r>
            <a:r>
              <a:rPr lang="tr-TR" sz="2800" b="1" dirty="0" smtClean="0">
                <a:solidFill>
                  <a:srgbClr val="0070C0"/>
                </a:solidFill>
                <a:effectLst>
                  <a:outerShdw blurRad="38100" dist="38100" dir="2700000" algn="tl">
                    <a:srgbClr val="000000">
                      <a:alpha val="43137"/>
                    </a:srgbClr>
                  </a:outerShdw>
                </a:effectLst>
              </a:rPr>
              <a:t>DİKKAT ETMEDİĞİMİZ </a:t>
            </a:r>
          </a:p>
          <a:p>
            <a:pPr algn="ctr"/>
            <a:r>
              <a:rPr lang="tr-TR" sz="2800" b="1" dirty="0" smtClean="0">
                <a:solidFill>
                  <a:srgbClr val="7030A0"/>
                </a:solidFill>
                <a:effectLst>
                  <a:outerShdw blurRad="38100" dist="38100" dir="2700000" algn="tl">
                    <a:srgbClr val="000000">
                      <a:alpha val="43137"/>
                    </a:srgbClr>
                  </a:outerShdw>
                </a:effectLst>
              </a:rPr>
              <a:t>NE KADAR KURAL VE KAİDE VAR?</a:t>
            </a:r>
            <a:endParaRPr lang="tr-TR" sz="2800" b="1" dirty="0">
              <a:solidFill>
                <a:srgbClr val="7030A0"/>
              </a:solidFill>
              <a:effectLst>
                <a:outerShdw blurRad="38100" dist="38100" dir="2700000" algn="tl">
                  <a:srgbClr val="000000">
                    <a:alpha val="43137"/>
                  </a:srgbClr>
                </a:outerShdw>
              </a:effectLst>
            </a:endParaRPr>
          </a:p>
        </p:txBody>
      </p:sp>
      <p:sp>
        <p:nvSpPr>
          <p:cNvPr id="3" name="5 Dikdörtgen"/>
          <p:cNvSpPr/>
          <p:nvPr/>
        </p:nvSpPr>
        <p:spPr>
          <a:xfrm>
            <a:off x="0" y="27384"/>
            <a:ext cx="9144000" cy="10973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600" b="1" dirty="0" smtClean="0">
                <a:solidFill>
                  <a:schemeClr val="tx1"/>
                </a:solidFill>
                <a:effectLst>
                  <a:outerShdw blurRad="38100" dist="38100" dir="2700000" algn="tl">
                    <a:srgbClr val="000000">
                      <a:alpha val="43137"/>
                    </a:srgbClr>
                  </a:outerShdw>
                </a:effectLst>
              </a:rPr>
              <a:t>“acaba”</a:t>
            </a:r>
            <a:endParaRPr lang="tr-TR" sz="96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4320819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sağlıklı toplum ile ilgili gö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r="18510"/>
          <a:stretch/>
        </p:blipFill>
        <p:spPr bwMode="auto">
          <a:xfrm>
            <a:off x="5148064" y="1173964"/>
            <a:ext cx="3960440" cy="5670037"/>
          </a:xfrm>
          <a:prstGeom prst="rect">
            <a:avLst/>
          </a:prstGeom>
          <a:noFill/>
          <a:extLst>
            <a:ext uri="{909E8E84-426E-40DD-AFC4-6F175D3DCCD1}">
              <a14:hiddenFill xmlns:a14="http://schemas.microsoft.com/office/drawing/2010/main">
                <a:solidFill>
                  <a:srgbClr val="FFFFFF"/>
                </a:solidFill>
              </a14:hiddenFill>
            </a:ext>
          </a:extLst>
        </p:spPr>
      </p:pic>
      <p:sp>
        <p:nvSpPr>
          <p:cNvPr id="13" name="12 Dikdörtgen"/>
          <p:cNvSpPr/>
          <p:nvPr/>
        </p:nvSpPr>
        <p:spPr>
          <a:xfrm>
            <a:off x="35496" y="1124743"/>
            <a:ext cx="5951984" cy="5596731"/>
          </a:xfrm>
          <a:prstGeom prst="rect">
            <a:avLst/>
          </a:prstGeom>
          <a:solidFill>
            <a:schemeClr val="tx2">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600" b="1" dirty="0" smtClean="0">
                <a:solidFill>
                  <a:srgbClr val="FF0000"/>
                </a:solidFill>
                <a:effectLst>
                  <a:outerShdw blurRad="38100" dist="38100" dir="2700000" algn="tl">
                    <a:srgbClr val="000000">
                      <a:alpha val="43137"/>
                    </a:srgbClr>
                  </a:outerShdw>
                </a:effectLst>
              </a:rPr>
              <a:t>MANEVİ DEĞERLER </a:t>
            </a:r>
            <a:r>
              <a:rPr lang="tr-TR" sz="3600" b="1" dirty="0" smtClean="0">
                <a:solidFill>
                  <a:schemeClr val="tx1"/>
                </a:solidFill>
                <a:effectLst>
                  <a:outerShdw blurRad="38100" dist="38100" dir="2700000" algn="tl">
                    <a:srgbClr val="000000">
                      <a:alpha val="43137"/>
                    </a:srgbClr>
                  </a:outerShdw>
                </a:effectLst>
              </a:rPr>
              <a:t>VE </a:t>
            </a:r>
          </a:p>
          <a:p>
            <a:r>
              <a:rPr lang="tr-TR" sz="3600" b="1" dirty="0" smtClean="0">
                <a:solidFill>
                  <a:srgbClr val="0070C0"/>
                </a:solidFill>
                <a:effectLst>
                  <a:outerShdw blurRad="38100" dist="38100" dir="2700000" algn="tl">
                    <a:srgbClr val="000000">
                      <a:alpha val="43137"/>
                    </a:srgbClr>
                  </a:outerShdw>
                </a:effectLst>
              </a:rPr>
              <a:t>SIKI AİLE BAĞLARI</a:t>
            </a:r>
            <a:r>
              <a:rPr lang="tr-TR" sz="3600" b="1" dirty="0" smtClean="0">
                <a:solidFill>
                  <a:srgbClr val="0070C0"/>
                </a:solidFill>
              </a:rPr>
              <a:t> </a:t>
            </a:r>
            <a:r>
              <a:rPr lang="tr-TR" sz="3600" b="1" dirty="0" smtClean="0">
                <a:solidFill>
                  <a:schemeClr val="tx1"/>
                </a:solidFill>
              </a:rPr>
              <a:t>GÜVENLİ BİR TOPLUM OLUŞTURMAK İÇİN </a:t>
            </a:r>
          </a:p>
          <a:p>
            <a:r>
              <a:rPr lang="tr-TR" sz="3600" b="1" dirty="0" smtClean="0">
                <a:solidFill>
                  <a:srgbClr val="7030A0"/>
                </a:solidFill>
                <a:effectLst>
                  <a:outerShdw blurRad="38100" dist="38100" dir="2700000" algn="tl">
                    <a:srgbClr val="000000">
                      <a:alpha val="43137"/>
                    </a:srgbClr>
                  </a:outerShdw>
                </a:effectLst>
              </a:rPr>
              <a:t>EN BÜYÜK UNSURLARDIR.</a:t>
            </a:r>
            <a:r>
              <a:rPr lang="tr-TR" sz="3600" dirty="0" smtClean="0">
                <a:solidFill>
                  <a:srgbClr val="7030A0"/>
                </a:solidFill>
                <a:effectLst>
                  <a:outerShdw blurRad="38100" dist="38100" dir="2700000" algn="tl">
                    <a:srgbClr val="000000">
                      <a:alpha val="43137"/>
                    </a:srgbClr>
                  </a:outerShdw>
                </a:effectLst>
              </a:rPr>
              <a:t> </a:t>
            </a:r>
          </a:p>
          <a:p>
            <a:r>
              <a:rPr lang="tr-TR" sz="3600" b="1" u="sng" dirty="0" smtClean="0">
                <a:solidFill>
                  <a:srgbClr val="FF0000"/>
                </a:solidFill>
                <a:effectLst/>
              </a:rPr>
              <a:t>Öyleyse önce Aileyi ihya edip dirilteceğiz.</a:t>
            </a:r>
            <a:endParaRPr lang="tr-TR" sz="3600" b="1" u="sng" dirty="0">
              <a:solidFill>
                <a:srgbClr val="FF0000"/>
              </a:solidFill>
              <a:effectLst/>
            </a:endParaRPr>
          </a:p>
        </p:txBody>
      </p:sp>
      <p:sp>
        <p:nvSpPr>
          <p:cNvPr id="4" name="3 Yuvarlatılmış Dikdörtgen"/>
          <p:cNvSpPr/>
          <p:nvPr/>
        </p:nvSpPr>
        <p:spPr>
          <a:xfrm>
            <a:off x="0" y="-1"/>
            <a:ext cx="9144000" cy="112474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000" b="1" dirty="0" smtClean="0">
                <a:solidFill>
                  <a:schemeClr val="tx1"/>
                </a:solidFill>
                <a:effectLst>
                  <a:outerShdw blurRad="38100" dist="38100" dir="2700000" algn="tl">
                    <a:srgbClr val="000000">
                      <a:alpha val="43137"/>
                    </a:srgbClr>
                  </a:outerShdw>
                </a:effectLst>
              </a:rPr>
              <a:t>MANEVİ DEĞERLER VE AİLE</a:t>
            </a:r>
          </a:p>
        </p:txBody>
      </p:sp>
      <p:sp>
        <p:nvSpPr>
          <p:cNvPr id="5" name="4 Slayt Numarası Yer Tutucusu"/>
          <p:cNvSpPr>
            <a:spLocks noGrp="1"/>
          </p:cNvSpPr>
          <p:nvPr>
            <p:ph type="sldNum" sz="quarter" idx="12"/>
          </p:nvPr>
        </p:nvSpPr>
        <p:spPr/>
        <p:txBody>
          <a:bodyPr/>
          <a:lstStyle/>
          <a:p>
            <a:fld id="{7F71AFC5-446D-4DDF-AFDE-BBFB7834D34D}" type="slidenum">
              <a:rPr lang="tr-TR" smtClean="0"/>
              <a:pPr/>
              <a:t>48</a:t>
            </a:fld>
            <a:endParaRPr lang="tr-TR"/>
          </a:p>
        </p:txBody>
      </p:sp>
    </p:spTree>
    <p:extLst>
      <p:ext uri="{BB962C8B-B14F-4D97-AF65-F5344CB8AC3E}">
        <p14:creationId xmlns:p14="http://schemas.microsoft.com/office/powerpoint/2010/main" val="23663253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ŞİMŞEKLER GİF ile ilgili görsel sonucu"/>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360" y="1052735"/>
            <a:ext cx="9161360" cy="530143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2" descr="C:\Users\herhayat1sorudur\Desktop\icazet davetiye\KURAN\RAHLE.png"/>
          <p:cNvPicPr>
            <a:picLocks noChangeAspect="1" noChangeArrowheads="1"/>
          </p:cNvPicPr>
          <p:nvPr/>
        </p:nvPicPr>
        <p:blipFill>
          <a:blip r:embed="rId3" cstate="print"/>
          <a:srcRect/>
          <a:stretch>
            <a:fillRect/>
          </a:stretch>
        </p:blipFill>
        <p:spPr bwMode="auto">
          <a:xfrm>
            <a:off x="3106738" y="5157192"/>
            <a:ext cx="2136775" cy="1196975"/>
          </a:xfrm>
          <a:prstGeom prst="rect">
            <a:avLst/>
          </a:prstGeom>
          <a:noFill/>
          <a:ln w="9525">
            <a:noFill/>
            <a:miter lim="800000"/>
            <a:headEnd/>
            <a:tailEnd/>
          </a:ln>
        </p:spPr>
      </p:pic>
      <p:sp>
        <p:nvSpPr>
          <p:cNvPr id="4" name="3 Slayt Numarası Yer Tutucusu"/>
          <p:cNvSpPr>
            <a:spLocks noGrp="1"/>
          </p:cNvSpPr>
          <p:nvPr>
            <p:ph type="sldNum" sz="quarter" idx="12"/>
          </p:nvPr>
        </p:nvSpPr>
        <p:spPr/>
        <p:txBody>
          <a:bodyPr/>
          <a:lstStyle/>
          <a:p>
            <a:pPr>
              <a:defRPr/>
            </a:pPr>
            <a:fld id="{57810242-DED1-4EAB-9706-0D07D30FCD80}" type="slidenum">
              <a:rPr lang="tr-TR" smtClean="0"/>
              <a:pPr>
                <a:defRPr/>
              </a:pPr>
              <a:t>49</a:t>
            </a:fld>
            <a:endParaRPr lang="tr-TR"/>
          </a:p>
        </p:txBody>
      </p:sp>
      <p:sp>
        <p:nvSpPr>
          <p:cNvPr id="5" name="4 Dikdörtgen"/>
          <p:cNvSpPr/>
          <p:nvPr/>
        </p:nvSpPr>
        <p:spPr>
          <a:xfrm>
            <a:off x="0" y="0"/>
            <a:ext cx="9144000" cy="1052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600" b="1" dirty="0" smtClean="0">
                <a:solidFill>
                  <a:schemeClr val="tx1"/>
                </a:solidFill>
                <a:effectLst>
                  <a:outerShdw blurRad="38100" dist="38100" dir="2700000" algn="tl">
                    <a:srgbClr val="000000">
                      <a:alpha val="43137"/>
                    </a:srgbClr>
                  </a:outerShdw>
                </a:effectLst>
              </a:rPr>
              <a:t>AH BU ŞEYTAN AH</a:t>
            </a:r>
            <a:endParaRPr lang="tr-TR" sz="6600" b="1" dirty="0">
              <a:solidFill>
                <a:schemeClr val="tx1"/>
              </a:solidFill>
              <a:effectLst>
                <a:outerShdw blurRad="38100" dist="38100" dir="2700000" algn="tl">
                  <a:srgbClr val="000000">
                    <a:alpha val="43137"/>
                  </a:srgbClr>
                </a:outerShdw>
              </a:effectLst>
            </a:endParaRPr>
          </a:p>
        </p:txBody>
      </p:sp>
      <p:sp>
        <p:nvSpPr>
          <p:cNvPr id="2" name="Dikdörtgen 1"/>
          <p:cNvSpPr/>
          <p:nvPr/>
        </p:nvSpPr>
        <p:spPr>
          <a:xfrm>
            <a:off x="0" y="6356350"/>
            <a:ext cx="9144000" cy="50165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tr-TR" sz="3200" b="1" dirty="0" smtClean="0">
                <a:effectLst>
                  <a:outerShdw blurRad="38100" dist="38100" dir="2700000" algn="tl">
                    <a:srgbClr val="000000">
                      <a:alpha val="43137"/>
                    </a:srgbClr>
                  </a:outerShdw>
                </a:effectLst>
              </a:rPr>
              <a:t>ŞEYTANA TOKAT ATMAK İSTEYEN BİR ADAM VARMIŞ</a:t>
            </a:r>
            <a:endParaRPr lang="tr-TR" sz="3200" b="1" dirty="0">
              <a:effectLst>
                <a:outerShdw blurRad="38100" dist="38100" dir="2700000" algn="tl">
                  <a:srgbClr val="000000">
                    <a:alpha val="43137"/>
                  </a:srgbClr>
                </a:outerShdw>
              </a:effectLst>
            </a:endParaRPr>
          </a:p>
        </p:txBody>
      </p:sp>
      <p:sp>
        <p:nvSpPr>
          <p:cNvPr id="7" name="5 Dikdörtgen"/>
          <p:cNvSpPr/>
          <p:nvPr/>
        </p:nvSpPr>
        <p:spPr>
          <a:xfrm>
            <a:off x="0" y="1124744"/>
            <a:ext cx="9144000" cy="4464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200" b="1" dirty="0" smtClean="0">
                <a:solidFill>
                  <a:srgbClr val="FFFF00"/>
                </a:solidFill>
              </a:rPr>
              <a:t>AHHHHHH</a:t>
            </a:r>
          </a:p>
          <a:p>
            <a:pPr algn="ctr"/>
            <a:r>
              <a:rPr lang="tr-TR" sz="7200" b="1" dirty="0" smtClean="0">
                <a:solidFill>
                  <a:srgbClr val="FF0000"/>
                </a:solidFill>
              </a:rPr>
              <a:t>şeytan</a:t>
            </a:r>
          </a:p>
          <a:p>
            <a:pPr algn="ctr"/>
            <a:r>
              <a:rPr lang="tr-TR" sz="5400" b="1" dirty="0" smtClean="0">
                <a:solidFill>
                  <a:schemeClr val="bg1"/>
                </a:solidFill>
              </a:rPr>
              <a:t>DAMARLARIMIZDA DOLAŞIYOR</a:t>
            </a:r>
          </a:p>
        </p:txBody>
      </p:sp>
    </p:spTree>
    <p:extLst>
      <p:ext uri="{BB962C8B-B14F-4D97-AF65-F5344CB8AC3E}">
        <p14:creationId xmlns:p14="http://schemas.microsoft.com/office/powerpoint/2010/main" val="103357694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251520" y="1196752"/>
            <a:ext cx="8568952" cy="54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000" dirty="0" smtClean="0">
                <a:solidFill>
                  <a:schemeClr val="tx1"/>
                </a:solidFill>
              </a:rPr>
              <a:t>Eskiden ben…</a:t>
            </a:r>
          </a:p>
          <a:p>
            <a:pPr algn="just"/>
            <a:r>
              <a:rPr lang="tr-TR" sz="2000" dirty="0" smtClean="0">
                <a:solidFill>
                  <a:schemeClr val="tx1"/>
                </a:solidFill>
              </a:rPr>
              <a:t>Bizim zamanımızda… Gibi cümleleri her zaman duyarız.</a:t>
            </a:r>
          </a:p>
          <a:p>
            <a:pPr algn="just"/>
            <a:endParaRPr lang="tr-TR" sz="2000" b="1" dirty="0" smtClean="0">
              <a:solidFill>
                <a:schemeClr val="tx1"/>
              </a:solidFill>
            </a:endParaRPr>
          </a:p>
          <a:p>
            <a:pPr algn="just"/>
            <a:r>
              <a:rPr lang="tr-TR" sz="2400" b="1" dirty="0" smtClean="0">
                <a:solidFill>
                  <a:schemeClr val="tx1"/>
                </a:solidFill>
              </a:rPr>
              <a:t>Zaman değişse de değişmemesi gereken kurallardır.</a:t>
            </a:r>
          </a:p>
          <a:p>
            <a:pPr algn="just"/>
            <a:endParaRPr lang="tr-TR" sz="2000" dirty="0" smtClean="0">
              <a:solidFill>
                <a:schemeClr val="tx1"/>
              </a:solidFill>
            </a:endParaRPr>
          </a:p>
          <a:p>
            <a:pPr algn="just"/>
            <a:r>
              <a:rPr lang="tr-TR" sz="2400" b="1" u="sng" dirty="0" smtClean="0">
                <a:solidFill>
                  <a:srgbClr val="FF0000"/>
                </a:solidFill>
              </a:rPr>
              <a:t>Görgü kurallarına uymak diğer insanlara </a:t>
            </a:r>
            <a:r>
              <a:rPr lang="tr-TR" sz="2400" b="1" u="sng" dirty="0" smtClean="0">
                <a:solidFill>
                  <a:srgbClr val="7030A0"/>
                </a:solidFill>
              </a:rPr>
              <a:t>saygı göstermektir. </a:t>
            </a:r>
          </a:p>
          <a:p>
            <a:pPr algn="just"/>
            <a:endParaRPr lang="tr-TR" sz="2000" dirty="0" smtClean="0">
              <a:solidFill>
                <a:schemeClr val="tx1"/>
              </a:solidFill>
            </a:endParaRPr>
          </a:p>
          <a:p>
            <a:pPr algn="just"/>
            <a:r>
              <a:rPr lang="tr-TR" sz="2400" b="1" u="sng" dirty="0" err="1" smtClean="0">
                <a:solidFill>
                  <a:srgbClr val="0070C0"/>
                </a:solidFill>
              </a:rPr>
              <a:t>Adab</a:t>
            </a:r>
            <a:r>
              <a:rPr lang="tr-TR" sz="2400" b="1" u="sng" dirty="0" smtClean="0">
                <a:solidFill>
                  <a:srgbClr val="0070C0"/>
                </a:solidFill>
              </a:rPr>
              <a:t>-ı Muaşeret, belli sınırlar içerisinde özgürce yaşamanın adıdır. </a:t>
            </a:r>
          </a:p>
          <a:p>
            <a:pPr algn="just"/>
            <a:endParaRPr lang="tr-TR" sz="2000" dirty="0" smtClean="0">
              <a:solidFill>
                <a:schemeClr val="tx1"/>
              </a:solidFill>
            </a:endParaRPr>
          </a:p>
          <a:p>
            <a:pPr algn="just"/>
            <a:r>
              <a:rPr lang="tr-TR" sz="2000" dirty="0" smtClean="0">
                <a:solidFill>
                  <a:schemeClr val="tx1"/>
                </a:solidFill>
              </a:rPr>
              <a:t>Özgürlük </a:t>
            </a:r>
            <a:r>
              <a:rPr lang="tr-TR" sz="2000" dirty="0">
                <a:solidFill>
                  <a:schemeClr val="tx1"/>
                </a:solidFill>
              </a:rPr>
              <a:t>kuralsızlık değildir. Her istediğimi yaparım düşüncesi özgürlük değildir. </a:t>
            </a:r>
            <a:r>
              <a:rPr lang="tr-TR" sz="2000" dirty="0" smtClean="0">
                <a:solidFill>
                  <a:schemeClr val="tx1"/>
                </a:solidFill>
              </a:rPr>
              <a:t>Sınırlarım ihlal edildiğinde özgürlüğüme müdahale edilmiş olur. Aynı şekilde ben özgürlük sınırlarımı aşar ve başkalarının alanına müdahale edersem onun özgürlüğünü kısıtlamış olurum.</a:t>
            </a:r>
          </a:p>
          <a:p>
            <a:pPr algn="just"/>
            <a:endParaRPr lang="tr-TR" sz="2000" b="1" dirty="0" smtClean="0">
              <a:solidFill>
                <a:schemeClr val="tx1"/>
              </a:solidFill>
            </a:endParaRPr>
          </a:p>
          <a:p>
            <a:pPr algn="just"/>
            <a:r>
              <a:rPr lang="tr-TR" sz="5400" b="1" dirty="0" err="1" smtClean="0">
                <a:solidFill>
                  <a:srgbClr val="7030A0"/>
                </a:solidFill>
                <a:effectLst>
                  <a:outerShdw blurRad="38100" dist="38100" dir="2700000" algn="tl">
                    <a:srgbClr val="000000">
                      <a:alpha val="43137"/>
                    </a:srgbClr>
                  </a:outerShdw>
                </a:effectLst>
              </a:rPr>
              <a:t>Adâb</a:t>
            </a:r>
            <a:r>
              <a:rPr lang="tr-TR" sz="5400" b="1" dirty="0" smtClean="0">
                <a:solidFill>
                  <a:srgbClr val="7030A0"/>
                </a:solidFill>
                <a:effectLst>
                  <a:outerShdw blurRad="38100" dist="38100" dir="2700000" algn="tl">
                    <a:srgbClr val="000000">
                      <a:alpha val="43137"/>
                    </a:srgbClr>
                  </a:outerShdw>
                </a:effectLst>
              </a:rPr>
              <a:t> bizi koruyan bir zırhtır.</a:t>
            </a:r>
          </a:p>
        </p:txBody>
      </p:sp>
      <p:sp>
        <p:nvSpPr>
          <p:cNvPr id="4" name="10 Dikdörtgen"/>
          <p:cNvSpPr/>
          <p:nvPr/>
        </p:nvSpPr>
        <p:spPr>
          <a:xfrm>
            <a:off x="-3121" y="33396"/>
            <a:ext cx="9143999" cy="1200329"/>
          </a:xfrm>
          <a:prstGeom prst="rect">
            <a:avLst/>
          </a:prstGeom>
        </p:spPr>
        <p:txBody>
          <a:bodyPr wrap="square">
            <a:spAutoFit/>
          </a:bodyPr>
          <a:lstStyle/>
          <a:p>
            <a:pPr algn="ctr"/>
            <a:r>
              <a:rPr lang="tr-TR" sz="7200" b="1" dirty="0" smtClean="0">
                <a:effectLst>
                  <a:outerShdw blurRad="38100" dist="38100" dir="2700000" algn="tl">
                    <a:srgbClr val="000000">
                      <a:alpha val="43137"/>
                    </a:srgbClr>
                  </a:outerShdw>
                </a:effectLst>
              </a:rPr>
              <a:t>ADAB-I MUAŞERET</a:t>
            </a:r>
            <a:endParaRPr lang="tr-TR"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6665463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lm şeridipng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61433">
            <a:off x="539887" y="3707037"/>
            <a:ext cx="6949503" cy="3836074"/>
          </a:xfrm>
          <a:prstGeom prst="rect">
            <a:avLst/>
          </a:prstGeom>
          <a:noFill/>
          <a:extLst>
            <a:ext uri="{909E8E84-426E-40DD-AFC4-6F175D3DCCD1}">
              <a14:hiddenFill xmlns:a14="http://schemas.microsoft.com/office/drawing/2010/main">
                <a:solidFill>
                  <a:srgbClr val="FFFFFF"/>
                </a:solidFill>
              </a14:hiddenFill>
            </a:ext>
          </a:extLst>
        </p:spPr>
      </p:pic>
      <p:sp>
        <p:nvSpPr>
          <p:cNvPr id="8" name="5 Dikdörtgen"/>
          <p:cNvSpPr/>
          <p:nvPr/>
        </p:nvSpPr>
        <p:spPr>
          <a:xfrm>
            <a:off x="-7665" y="0"/>
            <a:ext cx="9151663" cy="1196752"/>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tr-TR" sz="6000" b="1" dirty="0" smtClean="0">
                <a:solidFill>
                  <a:schemeClr val="tx1"/>
                </a:solidFill>
              </a:rPr>
              <a:t>“</a:t>
            </a:r>
            <a:r>
              <a:rPr lang="tr-TR" sz="6000" b="1" dirty="0" smtClean="0">
                <a:solidFill>
                  <a:schemeClr val="tx1"/>
                </a:solidFill>
                <a:latin typeface="Times New Roman" pitchFamily="18" charset="0"/>
                <a:cs typeface="Times New Roman" pitchFamily="18" charset="0"/>
              </a:rPr>
              <a:t>TİKKAT EDESUN DA</a:t>
            </a:r>
            <a:r>
              <a:rPr lang="tr-TR" sz="6000" b="1" dirty="0" smtClean="0">
                <a:solidFill>
                  <a:schemeClr val="tx1"/>
                </a:solidFill>
              </a:rPr>
              <a:t>”</a:t>
            </a:r>
            <a:endParaRPr lang="tr-TR" sz="6000" b="1" dirty="0">
              <a:solidFill>
                <a:schemeClr val="tx1"/>
              </a:solidFill>
            </a:endParaRPr>
          </a:p>
        </p:txBody>
      </p:sp>
      <p:sp>
        <p:nvSpPr>
          <p:cNvPr id="6" name="3 Dikdörtgen"/>
          <p:cNvSpPr/>
          <p:nvPr/>
        </p:nvSpPr>
        <p:spPr>
          <a:xfrm>
            <a:off x="0" y="2636912"/>
            <a:ext cx="9143998" cy="208823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lIns="108000" tIns="0" rIns="108000" bIns="0" rtlCol="0" anchor="ctr"/>
          <a:lstStyle/>
          <a:p>
            <a:pPr algn="ctr"/>
            <a:r>
              <a:rPr lang="tr-TR" sz="4400" b="1" u="sng" dirty="0" smtClean="0">
                <a:solidFill>
                  <a:srgbClr val="FF0000"/>
                </a:solidFill>
                <a:effectLst>
                  <a:outerShdw blurRad="38100" dist="38100" dir="2700000" algn="tl">
                    <a:srgbClr val="000000">
                      <a:alpha val="43137"/>
                    </a:srgbClr>
                  </a:outerShdw>
                </a:effectLst>
              </a:rPr>
              <a:t>Hepimiz Ahiret Günü </a:t>
            </a:r>
          </a:p>
          <a:p>
            <a:pPr algn="ctr"/>
            <a:r>
              <a:rPr lang="tr-TR" sz="4400" b="1" u="sng" dirty="0" smtClean="0">
                <a:solidFill>
                  <a:srgbClr val="7030A0"/>
                </a:solidFill>
                <a:effectLst>
                  <a:outerShdw blurRad="38100" dist="38100" dir="2700000" algn="tl">
                    <a:srgbClr val="000000">
                      <a:alpha val="43137"/>
                    </a:srgbClr>
                  </a:outerShdw>
                </a:effectLst>
              </a:rPr>
              <a:t>kendi çektiğimiz belgesel filmi </a:t>
            </a:r>
            <a:r>
              <a:rPr lang="tr-TR" sz="4400" b="1" u="sng" dirty="0" smtClean="0">
                <a:solidFill>
                  <a:srgbClr val="FF0000"/>
                </a:solidFill>
                <a:effectLst>
                  <a:outerShdw blurRad="38100" dist="38100" dir="2700000" algn="tl">
                    <a:srgbClr val="000000">
                      <a:alpha val="43137"/>
                    </a:srgbClr>
                  </a:outerShdw>
                </a:effectLst>
              </a:rPr>
              <a:t>izleyeceğiz</a:t>
            </a:r>
          </a:p>
        </p:txBody>
      </p:sp>
      <p:pic>
        <p:nvPicPr>
          <p:cNvPr id="7" name="Picture 2" descr="http://www.castlerain.com/wp-content/uploads/2012/04/videocamer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2734" y="1345524"/>
            <a:ext cx="1950863" cy="1574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20119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additive="base">
                                        <p:cTn id="2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 calcmode="lin" valueType="num">
                                      <p:cBhvr additive="base">
                                        <p:cTn id="2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0716"/>
            <a:ext cx="9144000" cy="5743110"/>
          </a:xfrm>
          <a:prstGeom prst="rect">
            <a:avLst/>
          </a:prstGeom>
          <a:noFill/>
          <a:extLst>
            <a:ext uri="{909E8E84-426E-40DD-AFC4-6F175D3DCCD1}">
              <a14:hiddenFill xmlns:a14="http://schemas.microsoft.com/office/drawing/2010/main">
                <a:solidFill>
                  <a:srgbClr val="FFFFFF"/>
                </a:solidFill>
              </a14:hiddenFill>
            </a:ext>
          </a:extLst>
        </p:spPr>
      </p:pic>
      <p:sp>
        <p:nvSpPr>
          <p:cNvPr id="6" name="5 Dikdörtgen"/>
          <p:cNvSpPr/>
          <p:nvPr/>
        </p:nvSpPr>
        <p:spPr>
          <a:xfrm>
            <a:off x="0" y="4797152"/>
            <a:ext cx="9144000" cy="2088232"/>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800" dirty="0">
                <a:solidFill>
                  <a:schemeClr val="tx1"/>
                </a:solidFill>
                <a:cs typeface="Emine" pitchFamily="66" charset="-78"/>
              </a:rPr>
              <a:t>وَمَا الْحَيَاةُ الدُّنْيَا إِلاَّ لَعِبٌ وَلَهْوٌ وَلَلدَّارُ الآخِرَةُ خَيْرٌ لِّلَّذِينَ يَتَّقُونَ أَفَلاَ تَعْقِلُونَ</a:t>
            </a:r>
            <a:r>
              <a:rPr lang="en-US" sz="2800" dirty="0">
                <a:solidFill>
                  <a:schemeClr val="tx1"/>
                </a:solidFill>
                <a:cs typeface="Emine" pitchFamily="66" charset="-78"/>
              </a:rPr>
              <a:t>:</a:t>
            </a:r>
            <a:endParaRPr lang="tr-TR" sz="2800" dirty="0">
              <a:solidFill>
                <a:schemeClr val="tx1"/>
              </a:solidFill>
              <a:cs typeface="Emine" pitchFamily="66" charset="-78"/>
            </a:endParaRPr>
          </a:p>
          <a:p>
            <a:pPr algn="ctr"/>
            <a:r>
              <a:rPr lang="tr-TR" sz="2800" b="1" dirty="0">
                <a:solidFill>
                  <a:schemeClr val="tx1"/>
                </a:solidFill>
              </a:rPr>
              <a:t>“</a:t>
            </a:r>
            <a:r>
              <a:rPr lang="tr-TR" sz="2800" b="1" dirty="0">
                <a:solidFill>
                  <a:srgbClr val="7030A0"/>
                </a:solidFill>
              </a:rPr>
              <a:t>Dünya hayatı </a:t>
            </a:r>
            <a:r>
              <a:rPr lang="tr-TR" sz="2800" b="1" dirty="0" smtClean="0">
                <a:solidFill>
                  <a:srgbClr val="7030A0"/>
                </a:solidFill>
              </a:rPr>
              <a:t>oyun ve </a:t>
            </a:r>
            <a:r>
              <a:rPr lang="tr-TR" sz="2800" b="1" dirty="0">
                <a:solidFill>
                  <a:srgbClr val="7030A0"/>
                </a:solidFill>
              </a:rPr>
              <a:t>oyalanmadan başka bir şey değildir.</a:t>
            </a:r>
            <a:r>
              <a:rPr lang="tr-TR" sz="2800" b="1" dirty="0">
                <a:solidFill>
                  <a:schemeClr val="tx1"/>
                </a:solidFill>
              </a:rPr>
              <a:t> </a:t>
            </a:r>
            <a:endParaRPr lang="tr-TR" sz="2800" b="1" dirty="0" smtClean="0">
              <a:solidFill>
                <a:schemeClr val="tx1"/>
              </a:solidFill>
            </a:endParaRPr>
          </a:p>
          <a:p>
            <a:pPr algn="ctr"/>
            <a:r>
              <a:rPr lang="tr-TR" sz="2800" b="1" dirty="0" smtClean="0">
                <a:solidFill>
                  <a:srgbClr val="FFFF00"/>
                </a:solidFill>
              </a:rPr>
              <a:t>Ahiret </a:t>
            </a:r>
            <a:r>
              <a:rPr lang="tr-TR" sz="2800" b="1" dirty="0">
                <a:solidFill>
                  <a:srgbClr val="FFFF00"/>
                </a:solidFill>
              </a:rPr>
              <a:t>yurdu ise muttaki olanlar için elbette daha hayırlıdır. </a:t>
            </a:r>
            <a:endParaRPr lang="tr-TR" sz="2800" b="1" dirty="0" smtClean="0">
              <a:solidFill>
                <a:srgbClr val="FFFF00"/>
              </a:solidFill>
            </a:endParaRPr>
          </a:p>
          <a:p>
            <a:pPr algn="ctr"/>
            <a:r>
              <a:rPr lang="tr-TR" sz="3200" b="1" dirty="0" smtClean="0">
                <a:solidFill>
                  <a:schemeClr val="tx1"/>
                </a:solidFill>
              </a:rPr>
              <a:t>Hala </a:t>
            </a:r>
            <a:r>
              <a:rPr lang="tr-TR" sz="3200" b="1" dirty="0">
                <a:solidFill>
                  <a:schemeClr val="tx1"/>
                </a:solidFill>
              </a:rPr>
              <a:t>aklınızı kullanmayacak mısınız?”  </a:t>
            </a:r>
            <a:r>
              <a:rPr lang="tr-TR" sz="2000" dirty="0" smtClean="0">
                <a:solidFill>
                  <a:schemeClr val="tx1"/>
                </a:solidFill>
              </a:rPr>
              <a:t>(</a:t>
            </a:r>
            <a:r>
              <a:rPr lang="tr-TR" sz="2000" dirty="0" err="1">
                <a:solidFill>
                  <a:schemeClr val="tx1"/>
                </a:solidFill>
              </a:rPr>
              <a:t>En’am</a:t>
            </a:r>
            <a:r>
              <a:rPr lang="tr-TR" sz="2000" dirty="0">
                <a:solidFill>
                  <a:schemeClr val="tx1"/>
                </a:solidFill>
              </a:rPr>
              <a:t> 32) </a:t>
            </a:r>
          </a:p>
        </p:txBody>
      </p:sp>
      <p:sp>
        <p:nvSpPr>
          <p:cNvPr id="4" name="4 Dikdörtgen"/>
          <p:cNvSpPr/>
          <p:nvPr/>
        </p:nvSpPr>
        <p:spPr>
          <a:xfrm>
            <a:off x="0" y="0"/>
            <a:ext cx="9144000" cy="1124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000" b="1" dirty="0" smtClean="0">
                <a:solidFill>
                  <a:schemeClr val="tx1"/>
                </a:solidFill>
                <a:effectLst>
                  <a:outerShdw blurRad="38100" dist="38100" dir="2700000" algn="tl">
                    <a:srgbClr val="000000">
                      <a:alpha val="43137"/>
                    </a:srgbClr>
                  </a:outerShdw>
                </a:effectLst>
              </a:rPr>
              <a:t>KURALLI BİR HAYAT MI?</a:t>
            </a:r>
            <a:endParaRPr lang="tr-TR" sz="60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0444283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yilik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4704"/>
            <a:ext cx="9144665" cy="6094638"/>
          </a:xfrm>
          <a:prstGeom prst="rect">
            <a:avLst/>
          </a:prstGeom>
          <a:noFill/>
          <a:extLst>
            <a:ext uri="{909E8E84-426E-40DD-AFC4-6F175D3DCCD1}">
              <a14:hiddenFill xmlns:a14="http://schemas.microsoft.com/office/drawing/2010/main">
                <a:solidFill>
                  <a:srgbClr val="FFFFFF"/>
                </a:solidFill>
              </a14:hiddenFill>
            </a:ext>
          </a:extLst>
        </p:spPr>
      </p:pic>
      <p:sp>
        <p:nvSpPr>
          <p:cNvPr id="13" name="12 Dikdörtgen"/>
          <p:cNvSpPr/>
          <p:nvPr/>
        </p:nvSpPr>
        <p:spPr>
          <a:xfrm>
            <a:off x="0" y="3212976"/>
            <a:ext cx="9144000" cy="3508498"/>
          </a:xfrm>
          <a:prstGeom prst="rect">
            <a:avLst/>
          </a:prstGeom>
          <a:solidFill>
            <a:schemeClr val="tx2">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dirty="0">
                <a:solidFill>
                  <a:schemeClr val="tx1"/>
                </a:solidFill>
                <a:cs typeface="Emine" panose="03020400000000000000" pitchFamily="66" charset="-78"/>
              </a:rPr>
              <a:t>وَالَّذِي نَفْسِي بِيَدِهِ لَتَأْمُرُنَّ بِالمَعْرُوفِ وَلَتَنْهَوُنَّ عَنِ المُنْكَرِ أَوْ لَيُوشِكَنَّ اللَّهُ أَنْ يَبْعَثَ عَلَيْكُمْ عِقَابًا مِنْهُ ثُمَّ تَدْعُونَهُ فَلَا يُسْتَجَابُ لَكُمْ</a:t>
            </a:r>
            <a:endParaRPr lang="tr-TR" sz="3200" dirty="0">
              <a:solidFill>
                <a:schemeClr val="tx1"/>
              </a:solidFill>
              <a:cs typeface="Emine" panose="03020400000000000000" pitchFamily="66" charset="-78"/>
            </a:endParaRPr>
          </a:p>
          <a:p>
            <a:pPr algn="just"/>
            <a:r>
              <a:rPr lang="tr-TR" sz="2700" dirty="0">
                <a:solidFill>
                  <a:schemeClr val="tx1"/>
                </a:solidFill>
              </a:rPr>
              <a:t>“Canımı gücü ve kudretiyle elinde tutan Allah’a yemin ederim ki, </a:t>
            </a:r>
            <a:r>
              <a:rPr lang="tr-TR" sz="2800" b="1" dirty="0">
                <a:solidFill>
                  <a:srgbClr val="00B050"/>
                </a:solidFill>
              </a:rPr>
              <a:t>ya iyilikleri emreder </a:t>
            </a:r>
            <a:r>
              <a:rPr lang="tr-TR" sz="2800" b="1" dirty="0" smtClean="0">
                <a:solidFill>
                  <a:srgbClr val="00B050"/>
                </a:solidFill>
              </a:rPr>
              <a:t>(yayar/teşvik </a:t>
            </a:r>
            <a:r>
              <a:rPr lang="tr-TR" sz="2800" b="1" dirty="0">
                <a:solidFill>
                  <a:srgbClr val="00B050"/>
                </a:solidFill>
              </a:rPr>
              <a:t>ve tavsiye eder/özendirir) </a:t>
            </a:r>
            <a:r>
              <a:rPr lang="tr-TR" sz="2800" b="1" dirty="0">
                <a:solidFill>
                  <a:srgbClr val="7030A0"/>
                </a:solidFill>
              </a:rPr>
              <a:t>ve kötülüklerden </a:t>
            </a:r>
            <a:r>
              <a:rPr lang="tr-TR" sz="2800" b="1" dirty="0" err="1" smtClean="0">
                <a:solidFill>
                  <a:srgbClr val="7030A0"/>
                </a:solidFill>
              </a:rPr>
              <a:t>nehy</a:t>
            </a:r>
            <a:r>
              <a:rPr lang="tr-TR" sz="2800" b="1" dirty="0" smtClean="0">
                <a:solidFill>
                  <a:srgbClr val="7030A0"/>
                </a:solidFill>
              </a:rPr>
              <a:t> edersiniz</a:t>
            </a:r>
            <a:r>
              <a:rPr lang="tr-TR" sz="2800" b="1" dirty="0">
                <a:solidFill>
                  <a:srgbClr val="7030A0"/>
                </a:solidFill>
              </a:rPr>
              <a:t>, </a:t>
            </a:r>
            <a:r>
              <a:rPr lang="tr-TR" sz="2800" dirty="0">
                <a:solidFill>
                  <a:srgbClr val="FF0000"/>
                </a:solidFill>
              </a:rPr>
              <a:t>ya da Allah kendi katından yakın zamanda üzerinize bir </a:t>
            </a:r>
            <a:r>
              <a:rPr lang="tr-TR" sz="2800" dirty="0" err="1">
                <a:solidFill>
                  <a:srgbClr val="FF0000"/>
                </a:solidFill>
              </a:rPr>
              <a:t>azab</a:t>
            </a:r>
            <a:r>
              <a:rPr lang="tr-TR" sz="2800" dirty="0">
                <a:solidFill>
                  <a:srgbClr val="FF0000"/>
                </a:solidFill>
              </a:rPr>
              <a:t> gönderir. </a:t>
            </a:r>
            <a:r>
              <a:rPr lang="tr-TR" sz="2800" dirty="0">
                <a:solidFill>
                  <a:schemeClr val="tx1"/>
                </a:solidFill>
              </a:rPr>
              <a:t>Sonra Allah’a yalvarıp dua edersiniz ama duanız kabul edilmez.” </a:t>
            </a:r>
            <a:r>
              <a:rPr lang="tr-TR" sz="1600" dirty="0">
                <a:solidFill>
                  <a:schemeClr val="tx1"/>
                </a:solidFill>
              </a:rPr>
              <a:t>(</a:t>
            </a:r>
            <a:r>
              <a:rPr lang="tr-TR" sz="1600" dirty="0" err="1">
                <a:solidFill>
                  <a:schemeClr val="tx1"/>
                </a:solidFill>
              </a:rPr>
              <a:t>Tirmizî</a:t>
            </a:r>
            <a:r>
              <a:rPr lang="tr-TR" sz="1600" dirty="0">
                <a:solidFill>
                  <a:schemeClr val="tx1"/>
                </a:solidFill>
              </a:rPr>
              <a:t>, </a:t>
            </a:r>
            <a:r>
              <a:rPr lang="tr-TR" sz="1600" dirty="0" err="1">
                <a:solidFill>
                  <a:schemeClr val="tx1"/>
                </a:solidFill>
              </a:rPr>
              <a:t>Fiten</a:t>
            </a:r>
            <a:r>
              <a:rPr lang="tr-TR" sz="1600" dirty="0">
                <a:solidFill>
                  <a:schemeClr val="tx1"/>
                </a:solidFill>
              </a:rPr>
              <a:t> 9) </a:t>
            </a:r>
            <a:endParaRPr lang="tr-TR" sz="2800" dirty="0">
              <a:solidFill>
                <a:schemeClr val="tx1"/>
              </a:solidFill>
              <a:effectLst/>
            </a:endParaRPr>
          </a:p>
        </p:txBody>
      </p:sp>
      <p:sp>
        <p:nvSpPr>
          <p:cNvPr id="4" name="3 Yuvarlatılmış Dikdörtgen"/>
          <p:cNvSpPr/>
          <p:nvPr/>
        </p:nvSpPr>
        <p:spPr>
          <a:xfrm>
            <a:off x="0" y="-1"/>
            <a:ext cx="9144000" cy="134076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b="1" dirty="0" smtClean="0">
                <a:solidFill>
                  <a:schemeClr val="tx1"/>
                </a:solidFill>
                <a:effectLst>
                  <a:outerShdw blurRad="38100" dist="38100" dir="2700000" algn="tl">
                    <a:srgbClr val="000000">
                      <a:alpha val="43137"/>
                    </a:srgbClr>
                  </a:outerShdw>
                </a:effectLst>
              </a:rPr>
              <a:t>BİZE DÜŞEN </a:t>
            </a:r>
            <a:r>
              <a:rPr lang="tr-TR" sz="4400" b="1" u="sng" dirty="0" smtClean="0">
                <a:solidFill>
                  <a:srgbClr val="00B050"/>
                </a:solidFill>
                <a:effectLst>
                  <a:outerShdw blurRad="38100" dist="38100" dir="2700000" algn="tl">
                    <a:srgbClr val="000000">
                      <a:alpha val="43137"/>
                    </a:srgbClr>
                  </a:outerShdw>
                </a:effectLst>
              </a:rPr>
              <a:t>İYİLİĞİ HAKİM </a:t>
            </a:r>
            <a:r>
              <a:rPr lang="tr-TR" sz="4400" b="1" dirty="0" smtClean="0">
                <a:solidFill>
                  <a:schemeClr val="tx1"/>
                </a:solidFill>
                <a:effectLst>
                  <a:outerShdw blurRad="38100" dist="38100" dir="2700000" algn="tl">
                    <a:srgbClr val="000000">
                      <a:alpha val="43137"/>
                    </a:srgbClr>
                  </a:outerShdw>
                </a:effectLst>
              </a:rPr>
              <a:t>KILMAK </a:t>
            </a:r>
            <a:r>
              <a:rPr lang="tr-TR" sz="4400" b="1" dirty="0" smtClean="0">
                <a:solidFill>
                  <a:srgbClr val="7030A0"/>
                </a:solidFill>
                <a:effectLst>
                  <a:outerShdw blurRad="38100" dist="38100" dir="2700000" algn="tl">
                    <a:srgbClr val="000000">
                      <a:alpha val="43137"/>
                    </a:srgbClr>
                  </a:outerShdw>
                </a:effectLst>
              </a:rPr>
              <a:t>KÖTÜLÜĞE </a:t>
            </a:r>
            <a:r>
              <a:rPr lang="tr-TR" sz="4400" b="1" dirty="0" smtClean="0">
                <a:solidFill>
                  <a:srgbClr val="FF0000"/>
                </a:solidFill>
                <a:effectLst>
                  <a:outerShdw blurRad="38100" dist="38100" dir="2700000" algn="tl">
                    <a:srgbClr val="000000">
                      <a:alpha val="43137"/>
                    </a:srgbClr>
                  </a:outerShdw>
                </a:effectLst>
              </a:rPr>
              <a:t>ENGEL OLMAK</a:t>
            </a:r>
          </a:p>
        </p:txBody>
      </p:sp>
      <p:sp>
        <p:nvSpPr>
          <p:cNvPr id="5" name="4 Slayt Numarası Yer Tutucusu"/>
          <p:cNvSpPr>
            <a:spLocks noGrp="1"/>
          </p:cNvSpPr>
          <p:nvPr>
            <p:ph type="sldNum" sz="quarter" idx="12"/>
          </p:nvPr>
        </p:nvSpPr>
        <p:spPr/>
        <p:txBody>
          <a:bodyPr/>
          <a:lstStyle/>
          <a:p>
            <a:fld id="{7F71AFC5-446D-4DDF-AFDE-BBFB7834D34D}" type="slidenum">
              <a:rPr lang="tr-TR" smtClean="0"/>
              <a:pPr/>
              <a:t>52</a:t>
            </a:fld>
            <a:endParaRPr lang="tr-TR"/>
          </a:p>
        </p:txBody>
      </p:sp>
    </p:spTree>
    <p:extLst>
      <p:ext uri="{BB962C8B-B14F-4D97-AF65-F5344CB8AC3E}">
        <p14:creationId xmlns:p14="http://schemas.microsoft.com/office/powerpoint/2010/main" val="136868183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5 Dikdörtgen"/>
          <p:cNvSpPr/>
          <p:nvPr/>
        </p:nvSpPr>
        <p:spPr>
          <a:xfrm>
            <a:off x="179512" y="1196752"/>
            <a:ext cx="8856984" cy="54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AE" sz="4000" dirty="0">
                <a:solidFill>
                  <a:schemeClr val="tx1"/>
                </a:solidFill>
                <a:latin typeface="HASENAT" panose="01000600020000020003" pitchFamily="2" charset="-78"/>
                <a:cs typeface="HASENAT" panose="01000600020000020003" pitchFamily="2" charset="-78"/>
              </a:rPr>
              <a:t>"اتَّقِ اللَّهَ </a:t>
            </a:r>
            <a:r>
              <a:rPr lang="ar-AE" sz="4000" dirty="0">
                <a:solidFill>
                  <a:srgbClr val="0070C0"/>
                </a:solidFill>
                <a:latin typeface="HASENAT" panose="01000600020000020003" pitchFamily="2" charset="-78"/>
                <a:cs typeface="HASENAT" panose="01000600020000020003" pitchFamily="2" charset="-78"/>
              </a:rPr>
              <a:t>حَيْثُمَا كُنْت</a:t>
            </a:r>
            <a:r>
              <a:rPr lang="ar-AE" sz="4000" dirty="0">
                <a:solidFill>
                  <a:schemeClr val="tx1"/>
                </a:solidFill>
                <a:latin typeface="HASENAT" panose="01000600020000020003" pitchFamily="2" charset="-78"/>
                <a:cs typeface="HASENAT" panose="01000600020000020003" pitchFamily="2" charset="-78"/>
              </a:rPr>
              <a:t>، </a:t>
            </a:r>
            <a:r>
              <a:rPr lang="ar-AE" sz="4000" dirty="0">
                <a:solidFill>
                  <a:srgbClr val="7030A0"/>
                </a:solidFill>
                <a:latin typeface="HASENAT" panose="01000600020000020003" pitchFamily="2" charset="-78"/>
                <a:cs typeface="HASENAT" panose="01000600020000020003" pitchFamily="2" charset="-78"/>
              </a:rPr>
              <a:t>وَأَتْبِعْ السَّيِّئَةَ الْحَسَنَةَ تَمْحُهَا</a:t>
            </a:r>
            <a:r>
              <a:rPr lang="ar-AE" sz="4000" dirty="0">
                <a:solidFill>
                  <a:schemeClr val="tx1"/>
                </a:solidFill>
                <a:latin typeface="HASENAT" panose="01000600020000020003" pitchFamily="2" charset="-78"/>
                <a:cs typeface="HASENAT" panose="01000600020000020003" pitchFamily="2" charset="-78"/>
              </a:rPr>
              <a:t>، </a:t>
            </a:r>
            <a:r>
              <a:rPr lang="ar-AE" sz="4000" dirty="0">
                <a:solidFill>
                  <a:srgbClr val="FF0000"/>
                </a:solidFill>
                <a:latin typeface="HASENAT" panose="01000600020000020003" pitchFamily="2" charset="-78"/>
                <a:cs typeface="HASENAT" panose="01000600020000020003" pitchFamily="2" charset="-78"/>
              </a:rPr>
              <a:t>وَخَالِقْ النَّاسَ بِخُلُقٍ حَسَن</a:t>
            </a:r>
            <a:r>
              <a:rPr lang="ar-AE" sz="4000" dirty="0">
                <a:solidFill>
                  <a:schemeClr val="tx1"/>
                </a:solidFill>
                <a:latin typeface="HASENAT" panose="01000600020000020003" pitchFamily="2" charset="-78"/>
                <a:cs typeface="HASENAT" panose="01000600020000020003" pitchFamily="2" charset="-78"/>
              </a:rPr>
              <a:t>ٍ"</a:t>
            </a:r>
            <a:endParaRPr lang="tr-TR" sz="4000" dirty="0">
              <a:solidFill>
                <a:schemeClr val="tx1"/>
              </a:solidFill>
              <a:latin typeface="HASENAT" panose="01000600020000020003" pitchFamily="2" charset="-78"/>
              <a:cs typeface="HASENAT" panose="01000600020000020003" pitchFamily="2" charset="-78"/>
            </a:endParaRPr>
          </a:p>
          <a:p>
            <a:pPr algn="ctr"/>
            <a:r>
              <a:rPr lang="tr-TR" sz="2400" dirty="0" err="1">
                <a:solidFill>
                  <a:schemeClr val="tx1"/>
                </a:solidFill>
                <a:latin typeface="Times New Roman" panose="02020603050405020304" pitchFamily="18" charset="0"/>
                <a:cs typeface="Times New Roman" panose="02020603050405020304" pitchFamily="18" charset="0"/>
              </a:rPr>
              <a:t>Muaz</a:t>
            </a:r>
            <a:r>
              <a:rPr lang="tr-TR" sz="2400" dirty="0">
                <a:solidFill>
                  <a:schemeClr val="tx1"/>
                </a:solidFill>
                <a:latin typeface="Times New Roman" panose="02020603050405020304" pitchFamily="18" charset="0"/>
                <a:cs typeface="Times New Roman" panose="02020603050405020304" pitchFamily="18" charset="0"/>
              </a:rPr>
              <a:t> </a:t>
            </a:r>
            <a:r>
              <a:rPr lang="tr-TR" sz="2400" dirty="0" err="1">
                <a:solidFill>
                  <a:schemeClr val="tx1"/>
                </a:solidFill>
                <a:latin typeface="Times New Roman" panose="02020603050405020304" pitchFamily="18" charset="0"/>
                <a:cs typeface="Times New Roman" panose="02020603050405020304" pitchFamily="18" charset="0"/>
              </a:rPr>
              <a:t>ibn</a:t>
            </a:r>
            <a:r>
              <a:rPr lang="tr-TR" sz="2400" dirty="0">
                <a:solidFill>
                  <a:schemeClr val="tx1"/>
                </a:solidFill>
                <a:latin typeface="Times New Roman" panose="02020603050405020304" pitchFamily="18" charset="0"/>
                <a:cs typeface="Times New Roman" panose="02020603050405020304" pitchFamily="18" charset="0"/>
              </a:rPr>
              <a:t> Cebel (</a:t>
            </a:r>
            <a:r>
              <a:rPr lang="tr-TR" sz="2400" dirty="0" err="1">
                <a:solidFill>
                  <a:schemeClr val="tx1"/>
                </a:solidFill>
                <a:latin typeface="Times New Roman" panose="02020603050405020304" pitchFamily="18" charset="0"/>
                <a:cs typeface="Times New Roman" panose="02020603050405020304" pitchFamily="18" charset="0"/>
              </a:rPr>
              <a:t>r.a</a:t>
            </a:r>
            <a:r>
              <a:rPr lang="tr-TR" sz="2400" dirty="0">
                <a:solidFill>
                  <a:schemeClr val="tx1"/>
                </a:solidFill>
                <a:latin typeface="Times New Roman" panose="02020603050405020304" pitchFamily="18" charset="0"/>
                <a:cs typeface="Times New Roman" panose="02020603050405020304" pitchFamily="18" charset="0"/>
              </a:rPr>
              <a:t>.) efendimizin şöyle dediğini rivayet etmektedir:</a:t>
            </a:r>
          </a:p>
          <a:p>
            <a:pPr algn="ctr"/>
            <a:r>
              <a:rPr lang="tr-TR" sz="5400" dirty="0">
                <a:solidFill>
                  <a:srgbClr val="0070C0"/>
                </a:solidFill>
                <a:latin typeface="Times New Roman" panose="02020603050405020304" pitchFamily="18" charset="0"/>
                <a:cs typeface="Times New Roman" panose="02020603050405020304" pitchFamily="18" charset="0"/>
              </a:rPr>
              <a:t>“Nerede olursan ol, </a:t>
            </a:r>
            <a:endParaRPr lang="tr-TR" sz="5400" dirty="0" smtClean="0">
              <a:solidFill>
                <a:srgbClr val="0070C0"/>
              </a:solidFill>
              <a:latin typeface="Times New Roman" panose="02020603050405020304" pitchFamily="18" charset="0"/>
              <a:cs typeface="Times New Roman" panose="02020603050405020304" pitchFamily="18" charset="0"/>
            </a:endParaRPr>
          </a:p>
          <a:p>
            <a:pPr algn="ctr"/>
            <a:r>
              <a:rPr lang="tr-TR" sz="3200" dirty="0" smtClean="0">
                <a:solidFill>
                  <a:schemeClr val="tx1"/>
                </a:solidFill>
                <a:latin typeface="Times New Roman" panose="02020603050405020304" pitchFamily="18" charset="0"/>
                <a:cs typeface="Times New Roman" panose="02020603050405020304" pitchFamily="18" charset="0"/>
              </a:rPr>
              <a:t>Allah’a </a:t>
            </a:r>
            <a:r>
              <a:rPr lang="tr-TR" sz="3200" dirty="0">
                <a:solidFill>
                  <a:schemeClr val="tx1"/>
                </a:solidFill>
                <a:latin typeface="Times New Roman" panose="02020603050405020304" pitchFamily="18" charset="0"/>
                <a:cs typeface="Times New Roman" panose="02020603050405020304" pitchFamily="18" charset="0"/>
              </a:rPr>
              <a:t>karşı sorumluluğunun bilincinde ol! </a:t>
            </a:r>
            <a:endParaRPr lang="tr-TR" sz="3200" dirty="0" smtClean="0">
              <a:solidFill>
                <a:schemeClr val="tx1"/>
              </a:solidFill>
              <a:latin typeface="Times New Roman" panose="02020603050405020304" pitchFamily="18" charset="0"/>
              <a:cs typeface="Times New Roman" panose="02020603050405020304" pitchFamily="18" charset="0"/>
            </a:endParaRPr>
          </a:p>
          <a:p>
            <a:pPr algn="ctr"/>
            <a:r>
              <a:rPr lang="tr-TR" sz="3000" b="1" u="sng" dirty="0" smtClean="0">
                <a:solidFill>
                  <a:srgbClr val="7030A0"/>
                </a:solidFill>
                <a:latin typeface="Times New Roman" panose="02020603050405020304" pitchFamily="18" charset="0"/>
                <a:cs typeface="Times New Roman" panose="02020603050405020304" pitchFamily="18" charset="0"/>
              </a:rPr>
              <a:t>Kötülüğün </a:t>
            </a:r>
            <a:r>
              <a:rPr lang="tr-TR" sz="3000" b="1" u="sng" dirty="0">
                <a:solidFill>
                  <a:srgbClr val="7030A0"/>
                </a:solidFill>
                <a:latin typeface="Times New Roman" panose="02020603050405020304" pitchFamily="18" charset="0"/>
                <a:cs typeface="Times New Roman" panose="02020603050405020304" pitchFamily="18" charset="0"/>
              </a:rPr>
              <a:t>peşinden iyi bir şey yap ki onu yok etsin. </a:t>
            </a:r>
            <a:endParaRPr lang="tr-TR" sz="3000" b="1" u="sng" dirty="0" smtClean="0">
              <a:solidFill>
                <a:srgbClr val="7030A0"/>
              </a:solidFill>
              <a:latin typeface="Times New Roman" panose="02020603050405020304" pitchFamily="18" charset="0"/>
              <a:cs typeface="Times New Roman" panose="02020603050405020304" pitchFamily="18" charset="0"/>
            </a:endParaRPr>
          </a:p>
          <a:p>
            <a:pPr algn="ctr"/>
            <a:r>
              <a:rPr lang="tr-TR" sz="3000" b="1" u="sng" dirty="0" smtClean="0">
                <a:solidFill>
                  <a:srgbClr val="FF0000"/>
                </a:solidFill>
                <a:latin typeface="Times New Roman" panose="02020603050405020304" pitchFamily="18" charset="0"/>
                <a:cs typeface="Times New Roman" panose="02020603050405020304" pitchFamily="18" charset="0"/>
              </a:rPr>
              <a:t>İnsanlara </a:t>
            </a:r>
            <a:r>
              <a:rPr lang="tr-TR" sz="3000" b="1" u="sng" dirty="0">
                <a:solidFill>
                  <a:srgbClr val="FF0000"/>
                </a:solidFill>
                <a:latin typeface="Times New Roman" panose="02020603050405020304" pitchFamily="18" charset="0"/>
                <a:cs typeface="Times New Roman" panose="02020603050405020304" pitchFamily="18" charset="0"/>
              </a:rPr>
              <a:t>da güzel ahlaka uygun biçimde davran!</a:t>
            </a:r>
            <a:r>
              <a:rPr lang="tr-TR" sz="3000" dirty="0">
                <a:solidFill>
                  <a:srgbClr val="FF0000"/>
                </a:solidFill>
                <a:latin typeface="Times New Roman" panose="02020603050405020304" pitchFamily="18" charset="0"/>
                <a:cs typeface="Times New Roman" panose="02020603050405020304" pitchFamily="18" charset="0"/>
              </a:rPr>
              <a:t>” </a:t>
            </a:r>
            <a:endParaRPr lang="tr-TR" sz="3000" dirty="0" smtClean="0">
              <a:solidFill>
                <a:srgbClr val="FF0000"/>
              </a:solidFill>
              <a:latin typeface="Times New Roman" panose="02020603050405020304" pitchFamily="18" charset="0"/>
              <a:cs typeface="Times New Roman" panose="02020603050405020304" pitchFamily="18" charset="0"/>
            </a:endParaRPr>
          </a:p>
          <a:p>
            <a:pPr algn="ctr"/>
            <a:r>
              <a:rPr lang="tr-TR" sz="2000" dirty="0" smtClean="0">
                <a:solidFill>
                  <a:schemeClr val="tx1"/>
                </a:solidFill>
                <a:latin typeface="Times New Roman" panose="02020603050405020304" pitchFamily="18" charset="0"/>
                <a:cs typeface="Times New Roman" panose="02020603050405020304" pitchFamily="18" charset="0"/>
              </a:rPr>
              <a:t>(</a:t>
            </a:r>
            <a:r>
              <a:rPr lang="tr-TR" sz="2000" dirty="0" err="1">
                <a:solidFill>
                  <a:schemeClr val="tx1"/>
                </a:solidFill>
                <a:latin typeface="Times New Roman" panose="02020603050405020304" pitchFamily="18" charset="0"/>
                <a:cs typeface="Times New Roman" panose="02020603050405020304" pitchFamily="18" charset="0"/>
              </a:rPr>
              <a:t>Tirmizi</a:t>
            </a:r>
            <a:r>
              <a:rPr lang="tr-TR" sz="2000" dirty="0">
                <a:solidFill>
                  <a:schemeClr val="tx1"/>
                </a:solidFill>
                <a:latin typeface="Times New Roman" panose="02020603050405020304" pitchFamily="18" charset="0"/>
                <a:cs typeface="Times New Roman" panose="02020603050405020304" pitchFamily="18" charset="0"/>
              </a:rPr>
              <a:t>, </a:t>
            </a:r>
            <a:r>
              <a:rPr lang="tr-TR" sz="2000" dirty="0" err="1">
                <a:solidFill>
                  <a:schemeClr val="tx1"/>
                </a:solidFill>
                <a:latin typeface="Times New Roman" panose="02020603050405020304" pitchFamily="18" charset="0"/>
                <a:cs typeface="Times New Roman" panose="02020603050405020304" pitchFamily="18" charset="0"/>
              </a:rPr>
              <a:t>Birr</a:t>
            </a:r>
            <a:r>
              <a:rPr lang="tr-TR" sz="2000" dirty="0">
                <a:solidFill>
                  <a:schemeClr val="tx1"/>
                </a:solidFill>
                <a:latin typeface="Times New Roman" panose="02020603050405020304" pitchFamily="18" charset="0"/>
                <a:cs typeface="Times New Roman" panose="02020603050405020304" pitchFamily="18" charset="0"/>
              </a:rPr>
              <a:t>, 55) </a:t>
            </a:r>
          </a:p>
        </p:txBody>
      </p:sp>
      <p:sp>
        <p:nvSpPr>
          <p:cNvPr id="4" name="Dikdörtgen 3"/>
          <p:cNvSpPr/>
          <p:nvPr/>
        </p:nvSpPr>
        <p:spPr>
          <a:xfrm>
            <a:off x="179512" y="188640"/>
            <a:ext cx="8856984"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tr-TR" sz="5400" b="1" dirty="0" smtClean="0">
                <a:solidFill>
                  <a:schemeClr val="tx1"/>
                </a:solidFill>
                <a:effectLst>
                  <a:outerShdw blurRad="38100" dist="38100" dir="2700000" algn="tl">
                    <a:srgbClr val="000000">
                      <a:alpha val="43137"/>
                    </a:srgbClr>
                  </a:outerShdw>
                </a:effectLst>
              </a:rPr>
              <a:t>KENDİMİZDEN BAŞLAYALIM</a:t>
            </a:r>
            <a:endParaRPr lang="tr-TR" sz="48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3828243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5 Dikdörtgen"/>
          <p:cNvSpPr/>
          <p:nvPr/>
        </p:nvSpPr>
        <p:spPr>
          <a:xfrm>
            <a:off x="179512" y="1124744"/>
            <a:ext cx="8856984" cy="54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5400" dirty="0">
                <a:solidFill>
                  <a:schemeClr val="tx1"/>
                </a:solidFill>
                <a:latin typeface="HASENAT" panose="01000600020000020003" pitchFamily="2" charset="-78"/>
                <a:cs typeface="HASENAT" panose="01000600020000020003" pitchFamily="2" charset="-78"/>
              </a:rPr>
              <a:t>اَلْمُؤمِنُ مَاْلَفٌ وَلَا خَيْرَ فِيمَنْ لَا يَأْلَفُ وَلَايُأْلَفُ</a:t>
            </a:r>
            <a:endParaRPr lang="tr-TR" sz="5400" dirty="0">
              <a:solidFill>
                <a:schemeClr val="tx1"/>
              </a:solidFill>
              <a:latin typeface="HASENAT" panose="01000600020000020003" pitchFamily="2" charset="-78"/>
              <a:cs typeface="HASENAT" panose="01000600020000020003" pitchFamily="2" charset="-78"/>
            </a:endParaRPr>
          </a:p>
          <a:p>
            <a:pPr algn="ctr"/>
            <a:r>
              <a:rPr lang="tr-TR" sz="4000" dirty="0">
                <a:solidFill>
                  <a:srgbClr val="00B050"/>
                </a:solidFill>
                <a:latin typeface="Times New Roman" panose="02020603050405020304" pitchFamily="18" charset="0"/>
                <a:cs typeface="Times New Roman" panose="02020603050405020304" pitchFamily="18" charset="0"/>
              </a:rPr>
              <a:t>“</a:t>
            </a:r>
            <a:r>
              <a:rPr lang="tr-TR" sz="4000" b="1" dirty="0">
                <a:solidFill>
                  <a:srgbClr val="00B050"/>
                </a:solidFill>
                <a:latin typeface="Times New Roman" panose="02020603050405020304" pitchFamily="18" charset="0"/>
                <a:cs typeface="Times New Roman" panose="02020603050405020304" pitchFamily="18" charset="0"/>
              </a:rPr>
              <a:t>Mümin cana yakındır</a:t>
            </a:r>
            <a:r>
              <a:rPr lang="tr-TR" sz="4000" b="1" dirty="0">
                <a:solidFill>
                  <a:srgbClr val="FF0000"/>
                </a:solidFill>
                <a:latin typeface="Times New Roman" panose="02020603050405020304" pitchFamily="18" charset="0"/>
                <a:cs typeface="Times New Roman" panose="02020603050405020304" pitchFamily="18" charset="0"/>
              </a:rPr>
              <a:t>. </a:t>
            </a:r>
            <a:endParaRPr lang="tr-TR" sz="4000" b="1" dirty="0" smtClean="0">
              <a:solidFill>
                <a:srgbClr val="FF0000"/>
              </a:solidFill>
              <a:latin typeface="Times New Roman" panose="02020603050405020304" pitchFamily="18" charset="0"/>
              <a:cs typeface="Times New Roman" panose="02020603050405020304" pitchFamily="18" charset="0"/>
            </a:endParaRPr>
          </a:p>
          <a:p>
            <a:pPr algn="ctr"/>
            <a:r>
              <a:rPr lang="tr-TR" sz="4400" b="1" dirty="0" smtClean="0">
                <a:solidFill>
                  <a:srgbClr val="0070C0"/>
                </a:solidFill>
                <a:latin typeface="Times New Roman" panose="02020603050405020304" pitchFamily="18" charset="0"/>
                <a:cs typeface="Times New Roman" panose="02020603050405020304" pitchFamily="18" charset="0"/>
              </a:rPr>
              <a:t>(</a:t>
            </a:r>
            <a:r>
              <a:rPr lang="tr-TR" sz="4400" b="1" dirty="0">
                <a:solidFill>
                  <a:srgbClr val="0070C0"/>
                </a:solidFill>
                <a:latin typeface="Times New Roman" panose="02020603050405020304" pitchFamily="18" charset="0"/>
                <a:cs typeface="Times New Roman" panose="02020603050405020304" pitchFamily="18" charset="0"/>
              </a:rPr>
              <a:t>İnsanlarla) yakınlık kurmayan ve </a:t>
            </a:r>
            <a:endParaRPr lang="tr-TR" sz="4400" b="1" dirty="0" smtClean="0">
              <a:solidFill>
                <a:srgbClr val="0070C0"/>
              </a:solidFill>
              <a:latin typeface="Times New Roman" panose="02020603050405020304" pitchFamily="18" charset="0"/>
              <a:cs typeface="Times New Roman" panose="02020603050405020304" pitchFamily="18" charset="0"/>
            </a:endParaRPr>
          </a:p>
          <a:p>
            <a:pPr algn="ctr"/>
            <a:r>
              <a:rPr lang="tr-TR" sz="3600" b="1" dirty="0" smtClean="0">
                <a:solidFill>
                  <a:srgbClr val="FF0000"/>
                </a:solidFill>
                <a:latin typeface="Times New Roman" panose="02020603050405020304" pitchFamily="18" charset="0"/>
                <a:cs typeface="Times New Roman" panose="02020603050405020304" pitchFamily="18" charset="0"/>
              </a:rPr>
              <a:t>kendisiyle </a:t>
            </a:r>
            <a:r>
              <a:rPr lang="tr-TR" sz="3600" b="1" dirty="0">
                <a:solidFill>
                  <a:srgbClr val="FF0000"/>
                </a:solidFill>
                <a:latin typeface="Times New Roman" panose="02020603050405020304" pitchFamily="18" charset="0"/>
                <a:cs typeface="Times New Roman" panose="02020603050405020304" pitchFamily="18" charset="0"/>
              </a:rPr>
              <a:t>yakınlık kurulamayan kimsede </a:t>
            </a:r>
            <a:endParaRPr lang="tr-TR" sz="3600" b="1" dirty="0" smtClean="0">
              <a:solidFill>
                <a:srgbClr val="FF0000"/>
              </a:solidFill>
              <a:latin typeface="Times New Roman" panose="02020603050405020304" pitchFamily="18" charset="0"/>
              <a:cs typeface="Times New Roman" panose="02020603050405020304" pitchFamily="18" charset="0"/>
            </a:endParaRPr>
          </a:p>
          <a:p>
            <a:pPr algn="ctr"/>
            <a:r>
              <a:rPr lang="tr-TR" sz="6600" b="1" dirty="0" smtClean="0">
                <a:solidFill>
                  <a:srgbClr val="7030A0"/>
                </a:solidFill>
                <a:latin typeface="Times New Roman" panose="02020603050405020304" pitchFamily="18" charset="0"/>
                <a:cs typeface="Times New Roman" panose="02020603050405020304" pitchFamily="18" charset="0"/>
              </a:rPr>
              <a:t>hayır </a:t>
            </a:r>
            <a:r>
              <a:rPr lang="tr-TR" sz="6600" b="1" dirty="0">
                <a:solidFill>
                  <a:srgbClr val="7030A0"/>
                </a:solidFill>
                <a:latin typeface="Times New Roman" panose="02020603050405020304" pitchFamily="18" charset="0"/>
                <a:cs typeface="Times New Roman" panose="02020603050405020304" pitchFamily="18" charset="0"/>
              </a:rPr>
              <a:t>yoktur</a:t>
            </a:r>
            <a:r>
              <a:rPr lang="tr-TR" sz="4000" b="1" dirty="0">
                <a:solidFill>
                  <a:schemeClr val="tx1"/>
                </a:solidFill>
                <a:latin typeface="Times New Roman" panose="02020603050405020304" pitchFamily="18" charset="0"/>
                <a:cs typeface="Times New Roman" panose="02020603050405020304" pitchFamily="18" charset="0"/>
              </a:rPr>
              <a:t>.</a:t>
            </a:r>
            <a:r>
              <a:rPr lang="tr-TR" sz="4000" dirty="0">
                <a:solidFill>
                  <a:schemeClr val="tx1"/>
                </a:solidFill>
                <a:latin typeface="Times New Roman" panose="02020603050405020304" pitchFamily="18" charset="0"/>
                <a:cs typeface="Times New Roman" panose="02020603050405020304" pitchFamily="18" charset="0"/>
              </a:rPr>
              <a:t>”</a:t>
            </a:r>
            <a:r>
              <a:rPr lang="tr-TR" sz="2800" dirty="0">
                <a:solidFill>
                  <a:schemeClr val="tx1"/>
                </a:solidFill>
                <a:latin typeface="Times New Roman" panose="02020603050405020304" pitchFamily="18" charset="0"/>
                <a:cs typeface="Times New Roman" panose="02020603050405020304" pitchFamily="18" charset="0"/>
              </a:rPr>
              <a:t> </a:t>
            </a:r>
            <a:endParaRPr lang="tr-TR" sz="2800" dirty="0" smtClean="0">
              <a:solidFill>
                <a:schemeClr val="tx1"/>
              </a:solidFill>
              <a:latin typeface="Times New Roman" panose="02020603050405020304" pitchFamily="18" charset="0"/>
              <a:cs typeface="Times New Roman" panose="02020603050405020304" pitchFamily="18" charset="0"/>
            </a:endParaRPr>
          </a:p>
          <a:p>
            <a:pPr algn="ctr"/>
            <a:r>
              <a:rPr lang="tr-TR" sz="1600" dirty="0" smtClean="0">
                <a:solidFill>
                  <a:schemeClr val="tx1"/>
                </a:solidFill>
                <a:latin typeface="Times New Roman" panose="02020603050405020304" pitchFamily="18" charset="0"/>
                <a:cs typeface="Times New Roman" panose="02020603050405020304" pitchFamily="18" charset="0"/>
              </a:rPr>
              <a:t>(</a:t>
            </a:r>
            <a:r>
              <a:rPr lang="tr-TR" sz="1600" dirty="0" err="1">
                <a:solidFill>
                  <a:schemeClr val="tx1"/>
                </a:solidFill>
                <a:latin typeface="Times New Roman" panose="02020603050405020304" pitchFamily="18" charset="0"/>
                <a:cs typeface="Times New Roman" panose="02020603050405020304" pitchFamily="18" charset="0"/>
              </a:rPr>
              <a:t>İbn</a:t>
            </a:r>
            <a:r>
              <a:rPr lang="tr-TR" sz="1600" dirty="0">
                <a:solidFill>
                  <a:schemeClr val="tx1"/>
                </a:solidFill>
                <a:latin typeface="Times New Roman" panose="02020603050405020304" pitchFamily="18" charset="0"/>
                <a:cs typeface="Times New Roman" panose="02020603050405020304" pitchFamily="18" charset="0"/>
              </a:rPr>
              <a:t> </a:t>
            </a:r>
            <a:r>
              <a:rPr lang="tr-TR" sz="1600" dirty="0" err="1">
                <a:solidFill>
                  <a:schemeClr val="tx1"/>
                </a:solidFill>
                <a:latin typeface="Times New Roman" panose="02020603050405020304" pitchFamily="18" charset="0"/>
                <a:cs typeface="Times New Roman" panose="02020603050405020304" pitchFamily="18" charset="0"/>
              </a:rPr>
              <a:t>Hanbel</a:t>
            </a:r>
            <a:r>
              <a:rPr lang="tr-TR" sz="1600" dirty="0">
                <a:solidFill>
                  <a:schemeClr val="tx1"/>
                </a:solidFill>
                <a:latin typeface="Times New Roman" panose="02020603050405020304" pitchFamily="18" charset="0"/>
                <a:cs typeface="Times New Roman" panose="02020603050405020304" pitchFamily="18" charset="0"/>
              </a:rPr>
              <a:t> 2/40</a:t>
            </a:r>
            <a:r>
              <a:rPr lang="tr-TR" sz="1600" dirty="0" smtClean="0">
                <a:solidFill>
                  <a:schemeClr val="tx1"/>
                </a:solidFill>
                <a:latin typeface="Times New Roman" panose="02020603050405020304" pitchFamily="18" charset="0"/>
                <a:cs typeface="Times New Roman" panose="02020603050405020304" pitchFamily="18" charset="0"/>
              </a:rPr>
              <a:t>)</a:t>
            </a:r>
            <a:endParaRPr lang="tr-TR" sz="2800" dirty="0">
              <a:solidFill>
                <a:schemeClr val="tx1"/>
              </a:solidFill>
              <a:latin typeface="Times New Roman" panose="02020603050405020304" pitchFamily="18" charset="0"/>
              <a:cs typeface="Times New Roman" panose="02020603050405020304" pitchFamily="18" charset="0"/>
            </a:endParaRPr>
          </a:p>
        </p:txBody>
      </p:sp>
      <p:sp>
        <p:nvSpPr>
          <p:cNvPr id="4" name="Dikdörtgen 3"/>
          <p:cNvSpPr/>
          <p:nvPr/>
        </p:nvSpPr>
        <p:spPr>
          <a:xfrm>
            <a:off x="179512" y="188640"/>
            <a:ext cx="8856984"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tr-TR" sz="2400" b="1" dirty="0" smtClean="0">
                <a:solidFill>
                  <a:schemeClr val="tx1"/>
                </a:solidFill>
              </a:rPr>
              <a:t>KENDİMİZDEN BAŞLAYALIM</a:t>
            </a:r>
            <a:endParaRPr lang="tr-TR" sz="2000" dirty="0">
              <a:solidFill>
                <a:schemeClr val="tx1"/>
              </a:solidFill>
            </a:endParaRPr>
          </a:p>
        </p:txBody>
      </p:sp>
    </p:spTree>
    <p:extLst>
      <p:ext uri="{BB962C8B-B14F-4D97-AF65-F5344CB8AC3E}">
        <p14:creationId xmlns:p14="http://schemas.microsoft.com/office/powerpoint/2010/main" val="4331451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Yuvarlatılmış Çapraz Köşeli Dikdörtgen"/>
          <p:cNvSpPr/>
          <p:nvPr/>
        </p:nvSpPr>
        <p:spPr>
          <a:xfrm>
            <a:off x="251520" y="1268760"/>
            <a:ext cx="8640960" cy="5328592"/>
          </a:xfrm>
          <a:prstGeom prst="round2DiagRect">
            <a:avLst>
              <a:gd name="adj1" fmla="val 0"/>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r>
              <a:rPr lang="ar-SA" sz="3200" dirty="0">
                <a:solidFill>
                  <a:schemeClr val="tx1"/>
                </a:solidFill>
                <a:latin typeface="HASENAT" panose="01000600020000020003" pitchFamily="2" charset="-78"/>
                <a:cs typeface="HASENAT" panose="01000600020000020003" pitchFamily="2" charset="-78"/>
              </a:rPr>
              <a:t>المسلمُ أَخــو المسلم لا  يَظلِمُه ولا يُسْلِمُهُ . ومَنْ كَانَ فِي حاجةِ أَخِيهِ كانَ اللَّهُ فِي حاجتِهِ، ومنْ فَرَّجَ عنْ مُسلمٍ كُرْبةً فَرَّجَ اللَّهُ عنه بها كُرْبةً من كُرَبِ يومَ القيامةِ ، ومن سَتَرَ مُسْلماً سَتَرَهُ اللَّهُ يَومَ الْقِيامَةِ</a:t>
            </a:r>
            <a:endParaRPr lang="tr-TR" sz="3200" dirty="0">
              <a:solidFill>
                <a:schemeClr val="tx1"/>
              </a:solidFill>
              <a:latin typeface="HASENAT" panose="01000600020000020003" pitchFamily="2" charset="-78"/>
              <a:cs typeface="HASENAT" panose="01000600020000020003" pitchFamily="2" charset="-78"/>
            </a:endParaRPr>
          </a:p>
          <a:p>
            <a:pPr algn="ctr"/>
            <a:r>
              <a:rPr lang="tr-TR" sz="2800" dirty="0" smtClean="0">
                <a:solidFill>
                  <a:schemeClr val="tx1"/>
                </a:solidFill>
              </a:rPr>
              <a:t>“</a:t>
            </a:r>
            <a:r>
              <a:rPr lang="tr-TR" sz="2800" u="sng" dirty="0">
                <a:solidFill>
                  <a:schemeClr val="tx1"/>
                </a:solidFill>
              </a:rPr>
              <a:t>Müslüman Müslüman’ın kardeşidir. </a:t>
            </a:r>
            <a:endParaRPr lang="tr-TR" sz="2800" u="sng" dirty="0" smtClean="0">
              <a:solidFill>
                <a:schemeClr val="tx1"/>
              </a:solidFill>
            </a:endParaRPr>
          </a:p>
          <a:p>
            <a:pPr algn="ctr"/>
            <a:r>
              <a:rPr lang="tr-TR" sz="2800" u="sng" dirty="0" smtClean="0">
                <a:solidFill>
                  <a:schemeClr val="tx1"/>
                </a:solidFill>
              </a:rPr>
              <a:t>Ona </a:t>
            </a:r>
            <a:r>
              <a:rPr lang="tr-TR" sz="2800" u="sng" dirty="0">
                <a:solidFill>
                  <a:schemeClr val="tx1"/>
                </a:solidFill>
              </a:rPr>
              <a:t>zulmetmez, onu düşmana teslim etmez. </a:t>
            </a:r>
            <a:endParaRPr lang="tr-TR" sz="2800" u="sng" dirty="0" smtClean="0">
              <a:solidFill>
                <a:schemeClr val="tx1"/>
              </a:solidFill>
            </a:endParaRPr>
          </a:p>
          <a:p>
            <a:pPr algn="ctr"/>
            <a:r>
              <a:rPr lang="tr-TR" sz="2400" u="sng" dirty="0" smtClean="0">
                <a:solidFill>
                  <a:srgbClr val="002060"/>
                </a:solidFill>
              </a:rPr>
              <a:t>Din </a:t>
            </a:r>
            <a:r>
              <a:rPr lang="tr-TR" sz="2400" u="sng" dirty="0">
                <a:solidFill>
                  <a:srgbClr val="002060"/>
                </a:solidFill>
              </a:rPr>
              <a:t>kardeşinin ihtiyacını karşılayanın, Allah da ihtiyacını karşılar.</a:t>
            </a:r>
            <a:r>
              <a:rPr lang="tr-TR" sz="2400" u="sng" dirty="0">
                <a:solidFill>
                  <a:schemeClr val="tx1"/>
                </a:solidFill>
              </a:rPr>
              <a:t> </a:t>
            </a:r>
            <a:endParaRPr lang="tr-TR" sz="2400" u="sng" dirty="0" smtClean="0">
              <a:solidFill>
                <a:schemeClr val="tx1"/>
              </a:solidFill>
            </a:endParaRPr>
          </a:p>
          <a:p>
            <a:pPr algn="ctr"/>
            <a:r>
              <a:rPr lang="tr-TR" sz="3200" u="sng" dirty="0" smtClean="0">
                <a:solidFill>
                  <a:srgbClr val="FF0000"/>
                </a:solidFill>
              </a:rPr>
              <a:t>Müslüman’dan </a:t>
            </a:r>
            <a:r>
              <a:rPr lang="tr-TR" sz="3200" u="sng" dirty="0">
                <a:solidFill>
                  <a:srgbClr val="FF0000"/>
                </a:solidFill>
              </a:rPr>
              <a:t>bir sıkıntıyı giderenin Allah da kıyamet günündeki sıkıntılarından birini giderir. </a:t>
            </a:r>
            <a:endParaRPr lang="tr-TR" sz="3200" u="sng" dirty="0" smtClean="0">
              <a:solidFill>
                <a:srgbClr val="FF0000"/>
              </a:solidFill>
            </a:endParaRPr>
          </a:p>
          <a:p>
            <a:pPr algn="ctr"/>
            <a:r>
              <a:rPr lang="tr-TR" sz="3200" u="sng" dirty="0" smtClean="0">
                <a:solidFill>
                  <a:srgbClr val="0070C0"/>
                </a:solidFill>
              </a:rPr>
              <a:t>Bir </a:t>
            </a:r>
            <a:r>
              <a:rPr lang="tr-TR" sz="3200" u="sng" dirty="0">
                <a:solidFill>
                  <a:srgbClr val="0070C0"/>
                </a:solidFill>
              </a:rPr>
              <a:t>Müslüman’ın ayıbını örtenin, Allah da kıyamet gününde ayıplarını örter</a:t>
            </a:r>
            <a:r>
              <a:rPr lang="tr-TR" sz="3200" u="sng" dirty="0">
                <a:solidFill>
                  <a:schemeClr val="tx1"/>
                </a:solidFill>
              </a:rPr>
              <a:t>.”</a:t>
            </a:r>
            <a:r>
              <a:rPr lang="tr-TR" sz="3200" dirty="0">
                <a:solidFill>
                  <a:schemeClr val="tx1"/>
                </a:solidFill>
              </a:rPr>
              <a:t> </a:t>
            </a:r>
            <a:endParaRPr lang="tr-TR" sz="3200" dirty="0" smtClean="0">
              <a:solidFill>
                <a:schemeClr val="tx1"/>
              </a:solidFill>
            </a:endParaRPr>
          </a:p>
          <a:p>
            <a:pPr algn="ctr"/>
            <a:r>
              <a:rPr lang="tr-TR" sz="1200" dirty="0" smtClean="0">
                <a:solidFill>
                  <a:schemeClr val="tx1"/>
                </a:solidFill>
              </a:rPr>
              <a:t>(</a:t>
            </a:r>
            <a:r>
              <a:rPr lang="tr-TR" sz="1200" dirty="0" err="1">
                <a:solidFill>
                  <a:schemeClr val="tx1"/>
                </a:solidFill>
              </a:rPr>
              <a:t>Riyazü’s-Salihin</a:t>
            </a:r>
            <a:r>
              <a:rPr lang="tr-TR" sz="1200" dirty="0">
                <a:solidFill>
                  <a:schemeClr val="tx1"/>
                </a:solidFill>
              </a:rPr>
              <a:t>, Hadis No:246)</a:t>
            </a:r>
          </a:p>
        </p:txBody>
      </p:sp>
      <p:sp>
        <p:nvSpPr>
          <p:cNvPr id="3" name="4 Dikdörtgen"/>
          <p:cNvSpPr/>
          <p:nvPr/>
        </p:nvSpPr>
        <p:spPr>
          <a:xfrm>
            <a:off x="251520" y="188640"/>
            <a:ext cx="8568952"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5400" b="1" dirty="0" smtClean="0">
                <a:solidFill>
                  <a:schemeClr val="tx1"/>
                </a:solidFill>
                <a:effectLst>
                  <a:outerShdw blurRad="38100" dist="38100" dir="2700000" algn="tl">
                    <a:srgbClr val="000000">
                      <a:alpha val="43137"/>
                    </a:srgbClr>
                  </a:outerShdw>
                </a:effectLst>
              </a:rPr>
              <a:t>MÜSLÜMAN ZULMEDEMEZ</a:t>
            </a:r>
            <a:endParaRPr lang="tr-TR" sz="54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742829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Yuvarlatılmış Çapraz Köşeli Dikdörtgen"/>
          <p:cNvSpPr/>
          <p:nvPr/>
        </p:nvSpPr>
        <p:spPr>
          <a:xfrm>
            <a:off x="323528" y="1196752"/>
            <a:ext cx="8424936" cy="2160240"/>
          </a:xfrm>
          <a:prstGeom prst="round2DiagRect">
            <a:avLst>
              <a:gd name="adj1" fmla="val 0"/>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pPr>
            <a:r>
              <a:rPr lang="ar-AE" sz="4000" dirty="0">
                <a:solidFill>
                  <a:schemeClr val="tx1"/>
                </a:solidFill>
                <a:latin typeface="HASENAT" panose="01000600020000020003" pitchFamily="2" charset="-78"/>
                <a:cs typeface="HASENAT" panose="01000600020000020003" pitchFamily="2" charset="-78"/>
              </a:rPr>
              <a:t>وَيَدْرَؤُنَ بِالْحَسَنَةِ السَّيِّئَةَ اُولٰئِكَ لَهُمْ عُقْبَى </a:t>
            </a:r>
            <a:r>
              <a:rPr lang="ar-AE" sz="4000" dirty="0" smtClean="0">
                <a:solidFill>
                  <a:schemeClr val="tx1"/>
                </a:solidFill>
                <a:latin typeface="HASENAT" panose="01000600020000020003" pitchFamily="2" charset="-78"/>
                <a:cs typeface="HASENAT" panose="01000600020000020003" pitchFamily="2" charset="-78"/>
              </a:rPr>
              <a:t>الدَّارِ</a:t>
            </a:r>
            <a:endParaRPr lang="tr-TR" sz="4000" dirty="0" smtClean="0">
              <a:solidFill>
                <a:schemeClr val="tx1"/>
              </a:solidFill>
              <a:latin typeface="HASENAT" panose="01000600020000020003" pitchFamily="2" charset="-78"/>
              <a:cs typeface="HASENAT" panose="01000600020000020003" pitchFamily="2" charset="-78"/>
            </a:endParaRPr>
          </a:p>
          <a:p>
            <a:pPr algn="just">
              <a:buNone/>
            </a:pPr>
            <a:r>
              <a:rPr lang="tr-TR" sz="3200" dirty="0" smtClean="0">
                <a:solidFill>
                  <a:schemeClr val="tx1"/>
                </a:solidFill>
              </a:rPr>
              <a:t>«…</a:t>
            </a:r>
            <a:r>
              <a:rPr lang="tr-TR" sz="3200" b="1" u="sng" dirty="0" smtClean="0">
                <a:solidFill>
                  <a:srgbClr val="FF0000"/>
                </a:solidFill>
                <a:effectLst>
                  <a:outerShdw blurRad="38100" dist="38100" dir="2700000" algn="tl">
                    <a:srgbClr val="000000">
                      <a:alpha val="43137"/>
                    </a:srgbClr>
                  </a:outerShdw>
                </a:effectLst>
              </a:rPr>
              <a:t>kötülüğü </a:t>
            </a:r>
            <a:r>
              <a:rPr lang="tr-TR" sz="3200" b="1" u="sng" dirty="0">
                <a:solidFill>
                  <a:srgbClr val="FF0000"/>
                </a:solidFill>
                <a:effectLst>
                  <a:outerShdw blurRad="38100" dist="38100" dir="2700000" algn="tl">
                    <a:srgbClr val="000000">
                      <a:alpha val="43137"/>
                    </a:srgbClr>
                  </a:outerShdw>
                </a:effectLst>
              </a:rPr>
              <a:t>iyilikle savan kimselerdir. </a:t>
            </a:r>
            <a:r>
              <a:rPr lang="tr-TR" sz="3200" dirty="0">
                <a:solidFill>
                  <a:schemeClr val="tx1"/>
                </a:solidFill>
              </a:rPr>
              <a:t>İşte onlar var ya, dünya yurdunun (güzel) sonu sadece onlarındır</a:t>
            </a:r>
            <a:r>
              <a:rPr lang="tr-TR" sz="3200" dirty="0" smtClean="0">
                <a:solidFill>
                  <a:schemeClr val="tx1"/>
                </a:solidFill>
              </a:rPr>
              <a:t>.» (</a:t>
            </a:r>
            <a:r>
              <a:rPr lang="tr-TR" sz="3200" dirty="0" err="1" smtClean="0">
                <a:solidFill>
                  <a:schemeClr val="tx1"/>
                </a:solidFill>
              </a:rPr>
              <a:t>Rad</a:t>
            </a:r>
            <a:r>
              <a:rPr lang="tr-TR" sz="3200" dirty="0" smtClean="0">
                <a:solidFill>
                  <a:schemeClr val="tx1"/>
                </a:solidFill>
              </a:rPr>
              <a:t> 22)</a:t>
            </a:r>
            <a:endParaRPr lang="tr-TR" sz="1400" dirty="0">
              <a:solidFill>
                <a:schemeClr val="tx1"/>
              </a:solidFill>
            </a:endParaRPr>
          </a:p>
        </p:txBody>
      </p:sp>
      <p:sp>
        <p:nvSpPr>
          <p:cNvPr id="3" name="4 Dikdörtgen"/>
          <p:cNvSpPr/>
          <p:nvPr/>
        </p:nvSpPr>
        <p:spPr>
          <a:xfrm>
            <a:off x="251520" y="188640"/>
            <a:ext cx="8568952"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smtClean="0">
                <a:solidFill>
                  <a:schemeClr val="tx1"/>
                </a:solidFill>
                <a:effectLst>
                  <a:outerShdw blurRad="38100" dist="38100" dir="2700000" algn="tl">
                    <a:srgbClr val="000000">
                      <a:alpha val="43137"/>
                    </a:srgbClr>
                  </a:outerShdw>
                </a:effectLst>
              </a:rPr>
              <a:t>KÖTÜLÜĞE KARŞI İYİLİK</a:t>
            </a:r>
            <a:endParaRPr lang="tr-TR" sz="2800" b="1" dirty="0">
              <a:solidFill>
                <a:schemeClr val="tx1"/>
              </a:solidFill>
              <a:effectLst>
                <a:outerShdw blurRad="38100" dist="38100" dir="2700000" algn="tl">
                  <a:srgbClr val="000000">
                    <a:alpha val="43137"/>
                  </a:srgbClr>
                </a:outerShdw>
              </a:effectLst>
            </a:endParaRPr>
          </a:p>
        </p:txBody>
      </p:sp>
      <p:pic>
        <p:nvPicPr>
          <p:cNvPr id="5122" name="Picture 2" descr="http://www.dunya.com/d/news/791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3501980"/>
            <a:ext cx="6524625"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72193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p:txBody>
          <a:bodyPr/>
          <a:lstStyle/>
          <a:p>
            <a:fld id="{7F71AFC5-446D-4DDF-AFDE-BBFB7834D34D}" type="slidenum">
              <a:rPr lang="tr-TR" smtClean="0"/>
              <a:pPr/>
              <a:t>57</a:t>
            </a:fld>
            <a:endParaRPr lang="tr-TR" dirty="0"/>
          </a:p>
        </p:txBody>
      </p:sp>
      <p:sp>
        <p:nvSpPr>
          <p:cNvPr id="7" name="3 Dikdörtgen"/>
          <p:cNvSpPr/>
          <p:nvPr/>
        </p:nvSpPr>
        <p:spPr>
          <a:xfrm rot="5400000">
            <a:off x="4045632" y="-4045632"/>
            <a:ext cx="1052736" cy="9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tr-TR" sz="4800" b="1" dirty="0" smtClean="0">
                <a:solidFill>
                  <a:schemeClr val="tx1"/>
                </a:solidFill>
                <a:effectLst>
                  <a:outerShdw blurRad="38100" dist="38100" dir="2700000" algn="tl">
                    <a:srgbClr val="000000">
                      <a:alpha val="43137"/>
                    </a:srgbClr>
                  </a:outerShdw>
                </a:effectLst>
              </a:rPr>
              <a:t>KONFERANSLARIM</a:t>
            </a:r>
            <a:endParaRPr lang="tr-TR" sz="4800" b="1" dirty="0">
              <a:solidFill>
                <a:schemeClr val="tx1"/>
              </a:solidFill>
              <a:effectLst>
                <a:outerShdw blurRad="38100" dist="38100" dir="2700000" algn="tl">
                  <a:srgbClr val="000000">
                    <a:alpha val="43137"/>
                  </a:srgbClr>
                </a:outerShdw>
              </a:effectLst>
            </a:endParaRPr>
          </a:p>
        </p:txBody>
      </p:sp>
      <p:graphicFrame>
        <p:nvGraphicFramePr>
          <p:cNvPr id="6" name="Tablo 5"/>
          <p:cNvGraphicFramePr>
            <a:graphicFrameLocks noGrp="1"/>
          </p:cNvGraphicFramePr>
          <p:nvPr>
            <p:extLst>
              <p:ext uri="{D42A27DB-BD31-4B8C-83A1-F6EECF244321}">
                <p14:modId xmlns:p14="http://schemas.microsoft.com/office/powerpoint/2010/main" val="1141180315"/>
              </p:ext>
            </p:extLst>
          </p:nvPr>
        </p:nvGraphicFramePr>
        <p:xfrm>
          <a:off x="323529" y="1340768"/>
          <a:ext cx="8568951" cy="5269275"/>
        </p:xfrm>
        <a:graphic>
          <a:graphicData uri="http://schemas.openxmlformats.org/drawingml/2006/table">
            <a:tbl>
              <a:tblPr firstRow="1" bandRow="1">
                <a:tableStyleId>{5C22544A-7EE6-4342-B048-85BDC9FD1C3A}</a:tableStyleId>
              </a:tblPr>
              <a:tblGrid>
                <a:gridCol w="864095"/>
                <a:gridCol w="1440160"/>
                <a:gridCol w="6264696"/>
              </a:tblGrid>
              <a:tr h="479025">
                <a:tc>
                  <a:txBody>
                    <a:bodyPr/>
                    <a:lstStyle/>
                    <a:p>
                      <a:pPr algn="ctr"/>
                      <a:r>
                        <a:rPr lang="tr-TR" b="1" dirty="0" smtClean="0">
                          <a:effectLst>
                            <a:outerShdw blurRad="38100" dist="38100" dir="2700000" algn="tl">
                              <a:srgbClr val="000000">
                                <a:alpha val="43137"/>
                              </a:srgbClr>
                            </a:outerShdw>
                          </a:effectLst>
                        </a:rPr>
                        <a:t>SIRA</a:t>
                      </a:r>
                      <a:endParaRPr lang="tr-TR" b="1" dirty="0">
                        <a:effectLst>
                          <a:outerShdw blurRad="38100" dist="38100" dir="2700000" algn="tl">
                            <a:srgbClr val="000000">
                              <a:alpha val="43137"/>
                            </a:srgbClr>
                          </a:outerShdw>
                        </a:effectLst>
                      </a:endParaRPr>
                    </a:p>
                  </a:txBody>
                  <a:tcPr anchor="ctr"/>
                </a:tc>
                <a:tc>
                  <a:txBody>
                    <a:bodyPr/>
                    <a:lstStyle/>
                    <a:p>
                      <a:pPr algn="ctr"/>
                      <a:r>
                        <a:rPr lang="tr-TR" b="1" dirty="0" smtClean="0">
                          <a:effectLst>
                            <a:outerShdw blurRad="38100" dist="38100" dir="2700000" algn="tl">
                              <a:srgbClr val="000000">
                                <a:alpha val="43137"/>
                              </a:srgbClr>
                            </a:outerShdw>
                          </a:effectLst>
                        </a:rPr>
                        <a:t>TARİH</a:t>
                      </a:r>
                      <a:endParaRPr lang="tr-TR" b="1" dirty="0">
                        <a:effectLst>
                          <a:outerShdw blurRad="38100" dist="38100" dir="2700000" algn="tl">
                            <a:srgbClr val="000000">
                              <a:alpha val="43137"/>
                            </a:srgbClr>
                          </a:outerShdw>
                        </a:effectLst>
                      </a:endParaRPr>
                    </a:p>
                  </a:txBody>
                  <a:tcPr anchor="ctr"/>
                </a:tc>
                <a:tc>
                  <a:txBody>
                    <a:bodyPr/>
                    <a:lstStyle/>
                    <a:p>
                      <a:pPr algn="ctr"/>
                      <a:r>
                        <a:rPr lang="tr-TR" b="1" dirty="0" smtClean="0">
                          <a:effectLst>
                            <a:outerShdw blurRad="38100" dist="38100" dir="2700000" algn="tl">
                              <a:srgbClr val="000000">
                                <a:alpha val="43137"/>
                              </a:srgbClr>
                            </a:outerShdw>
                          </a:effectLst>
                        </a:rPr>
                        <a:t>CAMİ ADI</a:t>
                      </a:r>
                      <a:endParaRPr lang="tr-TR" b="1" dirty="0">
                        <a:effectLst>
                          <a:outerShdw blurRad="38100" dist="38100" dir="2700000" algn="tl">
                            <a:srgbClr val="000000">
                              <a:alpha val="43137"/>
                            </a:srgbClr>
                          </a:outerShdw>
                        </a:effectLst>
                      </a:endParaRPr>
                    </a:p>
                  </a:txBody>
                  <a:tcPr anchor="ctr"/>
                </a:tc>
              </a:tr>
              <a:tr h="479025">
                <a:tc>
                  <a:txBody>
                    <a:bodyPr/>
                    <a:lstStyle/>
                    <a:p>
                      <a:pPr algn="ctr"/>
                      <a:r>
                        <a:rPr lang="tr-TR" dirty="0" smtClean="0"/>
                        <a:t>1</a:t>
                      </a:r>
                      <a:endParaRPr lang="tr-TR" dirty="0"/>
                    </a:p>
                  </a:txBody>
                  <a:tcPr anchor="ctr"/>
                </a:tc>
                <a:tc>
                  <a:txBody>
                    <a:bodyPr/>
                    <a:lstStyle/>
                    <a:p>
                      <a:pPr algn="ctr"/>
                      <a:r>
                        <a:rPr lang="tr-TR" sz="1800" dirty="0" smtClean="0">
                          <a:latin typeface="Times New Roman" pitchFamily="18" charset="0"/>
                          <a:cs typeface="Times New Roman" pitchFamily="18" charset="0"/>
                        </a:rPr>
                        <a:t>2018</a:t>
                      </a:r>
                      <a:endParaRPr lang="tr-TR"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YALOVA ANADOLU İMAM HATİP </a:t>
                      </a:r>
                      <a:r>
                        <a:rPr lang="tr-TR" baseline="0" dirty="0" smtClean="0"/>
                        <a:t>LİSESİ (4 KONFERANS)</a:t>
                      </a:r>
                      <a:endParaRPr lang="tr-TR" dirty="0" smtClean="0"/>
                    </a:p>
                  </a:txBody>
                  <a:tcPr anchor="ctr"/>
                </a:tc>
              </a:tr>
              <a:tr h="479025">
                <a:tc>
                  <a:txBody>
                    <a:bodyPr/>
                    <a:lstStyle/>
                    <a:p>
                      <a:pPr algn="ctr"/>
                      <a:r>
                        <a:rPr lang="tr-TR" dirty="0" smtClean="0"/>
                        <a:t>2</a:t>
                      </a:r>
                      <a:endParaRPr lang="tr-TR" dirty="0"/>
                    </a:p>
                  </a:txBody>
                  <a:tcPr anchor="ctr"/>
                </a:tc>
                <a:tc>
                  <a:txBody>
                    <a:bodyPr/>
                    <a:lstStyle/>
                    <a:p>
                      <a:pPr algn="ctr"/>
                      <a:endParaRPr lang="tr-TR"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dirty="0" smtClean="0"/>
                    </a:p>
                  </a:txBody>
                  <a:tcPr anchor="ctr"/>
                </a:tc>
              </a:tr>
              <a:tr h="479025">
                <a:tc>
                  <a:txBody>
                    <a:bodyPr/>
                    <a:lstStyle/>
                    <a:p>
                      <a:pPr algn="ctr"/>
                      <a:r>
                        <a:rPr lang="tr-TR" dirty="0" smtClean="0"/>
                        <a:t>3</a:t>
                      </a:r>
                      <a:endParaRPr lang="tr-TR" dirty="0"/>
                    </a:p>
                  </a:txBody>
                  <a:tcPr anchor="ctr"/>
                </a:tc>
                <a:tc>
                  <a:txBody>
                    <a:bodyPr/>
                    <a:lstStyle/>
                    <a:p>
                      <a:pPr algn="ctr"/>
                      <a:endParaRPr lang="tr-TR"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dirty="0" smtClean="0"/>
                    </a:p>
                  </a:txBody>
                  <a:tcPr anchor="ctr"/>
                </a:tc>
              </a:tr>
              <a:tr h="479025">
                <a:tc>
                  <a:txBody>
                    <a:bodyPr/>
                    <a:lstStyle/>
                    <a:p>
                      <a:pPr algn="ctr"/>
                      <a:r>
                        <a:rPr lang="tr-TR" dirty="0" smtClean="0"/>
                        <a:t>4</a:t>
                      </a:r>
                      <a:endParaRPr lang="tr-TR" dirty="0"/>
                    </a:p>
                  </a:txBody>
                  <a:tcPr anchor="ctr"/>
                </a:tc>
                <a:tc>
                  <a:txBody>
                    <a:bodyPr/>
                    <a:lstStyle/>
                    <a:p>
                      <a:pPr algn="ctr"/>
                      <a:endParaRPr lang="tr-TR"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dirty="0" smtClean="0"/>
                    </a:p>
                  </a:txBody>
                  <a:tcPr anchor="ctr"/>
                </a:tc>
              </a:tr>
              <a:tr h="479025">
                <a:tc>
                  <a:txBody>
                    <a:bodyPr/>
                    <a:lstStyle/>
                    <a:p>
                      <a:pPr algn="ctr"/>
                      <a:r>
                        <a:rPr lang="tr-TR" dirty="0" smtClean="0"/>
                        <a:t>5</a:t>
                      </a:r>
                      <a:endParaRPr lang="tr-TR" dirty="0"/>
                    </a:p>
                  </a:txBody>
                  <a:tcPr anchor="ctr"/>
                </a:tc>
                <a:tc>
                  <a:txBody>
                    <a:bodyPr/>
                    <a:lstStyle/>
                    <a:p>
                      <a:pPr algn="ctr"/>
                      <a:endParaRPr lang="tr-TR"/>
                    </a:p>
                  </a:txBody>
                  <a:tcPr anchor="ctr"/>
                </a:tc>
                <a:tc>
                  <a:txBody>
                    <a:bodyPr/>
                    <a:lstStyle/>
                    <a:p>
                      <a:endParaRPr lang="tr-TR"/>
                    </a:p>
                  </a:txBody>
                  <a:tcPr anchor="ctr"/>
                </a:tc>
              </a:tr>
              <a:tr h="479025">
                <a:tc>
                  <a:txBody>
                    <a:bodyPr/>
                    <a:lstStyle/>
                    <a:p>
                      <a:pPr algn="ctr"/>
                      <a:r>
                        <a:rPr lang="tr-TR" dirty="0" smtClean="0"/>
                        <a:t>6</a:t>
                      </a:r>
                      <a:endParaRPr lang="tr-TR" dirty="0"/>
                    </a:p>
                  </a:txBody>
                  <a:tcPr anchor="ctr"/>
                </a:tc>
                <a:tc>
                  <a:txBody>
                    <a:bodyPr/>
                    <a:lstStyle/>
                    <a:p>
                      <a:pPr algn="ctr"/>
                      <a:endParaRPr lang="tr-TR"/>
                    </a:p>
                  </a:txBody>
                  <a:tcPr anchor="ctr"/>
                </a:tc>
                <a:tc>
                  <a:txBody>
                    <a:bodyPr/>
                    <a:lstStyle/>
                    <a:p>
                      <a:endParaRPr lang="tr-TR"/>
                    </a:p>
                  </a:txBody>
                  <a:tcPr anchor="ctr"/>
                </a:tc>
              </a:tr>
              <a:tr h="479025">
                <a:tc>
                  <a:txBody>
                    <a:bodyPr/>
                    <a:lstStyle/>
                    <a:p>
                      <a:pPr algn="ctr"/>
                      <a:r>
                        <a:rPr lang="tr-TR" dirty="0" smtClean="0"/>
                        <a:t>7</a:t>
                      </a:r>
                      <a:endParaRPr lang="tr-TR" dirty="0"/>
                    </a:p>
                  </a:txBody>
                  <a:tcPr anchor="ctr"/>
                </a:tc>
                <a:tc>
                  <a:txBody>
                    <a:bodyPr/>
                    <a:lstStyle/>
                    <a:p>
                      <a:pPr algn="ctr"/>
                      <a:endParaRPr lang="tr-TR"/>
                    </a:p>
                  </a:txBody>
                  <a:tcPr anchor="ctr"/>
                </a:tc>
                <a:tc>
                  <a:txBody>
                    <a:bodyPr/>
                    <a:lstStyle/>
                    <a:p>
                      <a:endParaRPr lang="tr-TR" dirty="0"/>
                    </a:p>
                  </a:txBody>
                  <a:tcPr anchor="ctr"/>
                </a:tc>
              </a:tr>
              <a:tr h="479025">
                <a:tc>
                  <a:txBody>
                    <a:bodyPr/>
                    <a:lstStyle/>
                    <a:p>
                      <a:pPr algn="ctr"/>
                      <a:r>
                        <a:rPr lang="tr-TR" dirty="0" smtClean="0"/>
                        <a:t>8</a:t>
                      </a:r>
                      <a:endParaRPr lang="tr-TR" dirty="0"/>
                    </a:p>
                  </a:txBody>
                  <a:tcPr anchor="ctr"/>
                </a:tc>
                <a:tc>
                  <a:txBody>
                    <a:bodyPr/>
                    <a:lstStyle/>
                    <a:p>
                      <a:pPr algn="ctr"/>
                      <a:endParaRPr lang="tr-TR" dirty="0"/>
                    </a:p>
                  </a:txBody>
                  <a:tcPr anchor="ctr"/>
                </a:tc>
                <a:tc>
                  <a:txBody>
                    <a:bodyPr/>
                    <a:lstStyle/>
                    <a:p>
                      <a:endParaRPr lang="tr-TR" dirty="0"/>
                    </a:p>
                  </a:txBody>
                  <a:tcPr anchor="ctr"/>
                </a:tc>
              </a:tr>
              <a:tr h="479025">
                <a:tc>
                  <a:txBody>
                    <a:bodyPr/>
                    <a:lstStyle/>
                    <a:p>
                      <a:pPr algn="ctr"/>
                      <a:r>
                        <a:rPr lang="tr-TR" dirty="0" smtClean="0"/>
                        <a:t>9</a:t>
                      </a:r>
                      <a:endParaRPr lang="tr-TR" dirty="0"/>
                    </a:p>
                  </a:txBody>
                  <a:tcPr anchor="ctr"/>
                </a:tc>
                <a:tc>
                  <a:txBody>
                    <a:bodyPr/>
                    <a:lstStyle/>
                    <a:p>
                      <a:pPr algn="ctr"/>
                      <a:endParaRPr lang="tr-TR" dirty="0"/>
                    </a:p>
                  </a:txBody>
                  <a:tcPr anchor="ctr"/>
                </a:tc>
                <a:tc>
                  <a:txBody>
                    <a:bodyPr/>
                    <a:lstStyle/>
                    <a:p>
                      <a:endParaRPr lang="tr-TR" dirty="0"/>
                    </a:p>
                  </a:txBody>
                  <a:tcPr anchor="ctr"/>
                </a:tc>
              </a:tr>
              <a:tr h="479025">
                <a:tc>
                  <a:txBody>
                    <a:bodyPr/>
                    <a:lstStyle/>
                    <a:p>
                      <a:pPr algn="ctr"/>
                      <a:r>
                        <a:rPr lang="tr-TR" dirty="0" smtClean="0"/>
                        <a:t>10</a:t>
                      </a:r>
                      <a:endParaRPr lang="tr-TR" dirty="0"/>
                    </a:p>
                  </a:txBody>
                  <a:tcPr anchor="ctr"/>
                </a:tc>
                <a:tc>
                  <a:txBody>
                    <a:bodyPr/>
                    <a:lstStyle/>
                    <a:p>
                      <a:pPr algn="ctr"/>
                      <a:endParaRPr lang="tr-TR" dirty="0"/>
                    </a:p>
                  </a:txBody>
                  <a:tcPr anchor="ctr"/>
                </a:tc>
                <a:tc>
                  <a:txBody>
                    <a:bodyPr/>
                    <a:lstStyle/>
                    <a:p>
                      <a:endParaRPr lang="tr-TR" dirty="0"/>
                    </a:p>
                  </a:txBody>
                  <a:tcPr anchor="ctr"/>
                </a:tc>
              </a:tr>
            </a:tbl>
          </a:graphicData>
        </a:graphic>
      </p:graphicFrame>
    </p:spTree>
    <p:extLst>
      <p:ext uri="{BB962C8B-B14F-4D97-AF65-F5344CB8AC3E}">
        <p14:creationId xmlns:p14="http://schemas.microsoft.com/office/powerpoint/2010/main" val="31948232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251520" y="1196752"/>
            <a:ext cx="8568952" cy="54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400" dirty="0" smtClean="0">
                <a:solidFill>
                  <a:schemeClr val="tx1"/>
                </a:solidFill>
              </a:rPr>
              <a:t>Bu kuralların büyük bir kısmı Vahye, bir kısmı Peygamberlerin sünnetine dayanan bir kısmı da yazılı olmayan ancak nesilden </a:t>
            </a:r>
            <a:r>
              <a:rPr lang="tr-TR" sz="2400" dirty="0" err="1" smtClean="0">
                <a:solidFill>
                  <a:schemeClr val="tx1"/>
                </a:solidFill>
              </a:rPr>
              <a:t>nesile</a:t>
            </a:r>
            <a:r>
              <a:rPr lang="tr-TR" sz="2400" dirty="0" smtClean="0">
                <a:solidFill>
                  <a:schemeClr val="tx1"/>
                </a:solidFill>
              </a:rPr>
              <a:t> aktarılan binlerce yıllık kurallardır. </a:t>
            </a:r>
          </a:p>
          <a:p>
            <a:pPr marL="342900" indent="-342900" algn="just">
              <a:buFont typeface="Arial" panose="020B0604020202020204" pitchFamily="34" charset="0"/>
              <a:buChar char="•"/>
            </a:pPr>
            <a:r>
              <a:rPr lang="af-ZA" sz="2400" b="1" u="sng" dirty="0">
                <a:solidFill>
                  <a:srgbClr val="0070C0"/>
                </a:solidFill>
              </a:rPr>
              <a:t>Kuran-ı Kerim; </a:t>
            </a:r>
            <a:r>
              <a:rPr lang="af-ZA" sz="2400" dirty="0">
                <a:solidFill>
                  <a:srgbClr val="0070C0"/>
                </a:solidFill>
              </a:rPr>
              <a:t>günlük yaşantımızın şekillenmesinde, ahlaki özelliklerimizin olgunlaşmasında ve sosyal yaşantımızı hak ve hukuk çizgisinde yürütmemizde bizlere rehberlik edecek kutsal </a:t>
            </a:r>
            <a:r>
              <a:rPr lang="af-ZA" sz="2400" dirty="0" smtClean="0">
                <a:solidFill>
                  <a:srgbClr val="0070C0"/>
                </a:solidFill>
              </a:rPr>
              <a:t>kitaptır.</a:t>
            </a:r>
            <a:endParaRPr lang="tr-TR" sz="2400" dirty="0" smtClean="0">
              <a:solidFill>
                <a:srgbClr val="0070C0"/>
              </a:solidFill>
            </a:endParaRPr>
          </a:p>
          <a:p>
            <a:pPr marL="342900" indent="-342900">
              <a:buFont typeface="Arial" panose="020B0604020202020204" pitchFamily="34" charset="0"/>
              <a:buChar char="•"/>
            </a:pPr>
            <a:r>
              <a:rPr lang="tr-TR" sz="2400" b="1" u="sng" dirty="0" smtClean="0">
                <a:solidFill>
                  <a:srgbClr val="FF0000"/>
                </a:solidFill>
              </a:rPr>
              <a:t>Sünnet</a:t>
            </a:r>
            <a:r>
              <a:rPr lang="tr-TR" sz="2400" dirty="0" smtClean="0">
                <a:solidFill>
                  <a:srgbClr val="FF0000"/>
                </a:solidFill>
              </a:rPr>
              <a:t>; Edep </a:t>
            </a:r>
            <a:r>
              <a:rPr lang="tr-TR" sz="2400" dirty="0">
                <a:solidFill>
                  <a:srgbClr val="FF0000"/>
                </a:solidFill>
              </a:rPr>
              <a:t>kurallarının büyük bir bölümü, Hz. Peygamber'in birer sünneti olduğu gibi, daha önce </a:t>
            </a:r>
            <a:r>
              <a:rPr lang="tr-TR" sz="2400" dirty="0" smtClean="0">
                <a:solidFill>
                  <a:srgbClr val="FF0000"/>
                </a:solidFill>
              </a:rPr>
              <a:t>geçen peygamberlerin </a:t>
            </a:r>
            <a:r>
              <a:rPr lang="tr-TR" sz="2400" dirty="0">
                <a:solidFill>
                  <a:srgbClr val="FF0000"/>
                </a:solidFill>
              </a:rPr>
              <a:t>de sünnetidir</a:t>
            </a:r>
            <a:r>
              <a:rPr lang="tr-TR" sz="2400" dirty="0" smtClean="0">
                <a:solidFill>
                  <a:srgbClr val="FF0000"/>
                </a:solidFill>
              </a:rPr>
              <a:t>.</a:t>
            </a:r>
          </a:p>
          <a:p>
            <a:pPr marL="342900" indent="-342900">
              <a:buFont typeface="Arial" panose="020B0604020202020204" pitchFamily="34" charset="0"/>
              <a:buChar char="•"/>
            </a:pPr>
            <a:r>
              <a:rPr lang="tr-TR" sz="2400" b="1" u="sng" dirty="0" smtClean="0">
                <a:solidFill>
                  <a:srgbClr val="7030A0"/>
                </a:solidFill>
              </a:rPr>
              <a:t>Örf</a:t>
            </a:r>
            <a:r>
              <a:rPr lang="tr-TR" sz="2400" dirty="0" smtClean="0">
                <a:solidFill>
                  <a:srgbClr val="7030A0"/>
                </a:solidFill>
              </a:rPr>
              <a:t>; Şanlı tarihimiz bizim için güzel bir rehberdir. </a:t>
            </a:r>
          </a:p>
          <a:p>
            <a:pPr algn="just"/>
            <a:r>
              <a:rPr lang="tr-TR" sz="2400" dirty="0" smtClean="0">
                <a:solidFill>
                  <a:schemeClr val="tx1"/>
                </a:solidFill>
              </a:rPr>
              <a:t>Dolayısıyla bu kaynaklardan gelen bilgi ve davranışlar hayatımızı şekillendiren en önemli kaynaklardır.</a:t>
            </a:r>
            <a:endParaRPr lang="tr-TR" sz="2400" dirty="0">
              <a:solidFill>
                <a:schemeClr val="tx1"/>
              </a:solidFill>
            </a:endParaRPr>
          </a:p>
        </p:txBody>
      </p:sp>
      <p:sp>
        <p:nvSpPr>
          <p:cNvPr id="4" name="10 Dikdörtgen"/>
          <p:cNvSpPr/>
          <p:nvPr/>
        </p:nvSpPr>
        <p:spPr>
          <a:xfrm>
            <a:off x="-3121" y="33396"/>
            <a:ext cx="9143999" cy="923330"/>
          </a:xfrm>
          <a:prstGeom prst="rect">
            <a:avLst/>
          </a:prstGeom>
        </p:spPr>
        <p:txBody>
          <a:bodyPr wrap="square">
            <a:spAutoFit/>
          </a:bodyPr>
          <a:lstStyle/>
          <a:p>
            <a:pPr algn="ctr"/>
            <a:r>
              <a:rPr lang="tr-TR" sz="5400" b="1" dirty="0" smtClean="0">
                <a:effectLst>
                  <a:outerShdw blurRad="38100" dist="38100" dir="2700000" algn="tl">
                    <a:srgbClr val="000000">
                      <a:alpha val="43137"/>
                    </a:srgbClr>
                  </a:outerShdw>
                </a:effectLst>
              </a:rPr>
              <a:t>ADAB-I MUAŞERET’İN KAYNAĞI</a:t>
            </a:r>
            <a:endParaRPr lang="tr-TR"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76551191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i1054.photobucket.com/albums/s490/forumelele_kuafor_murat/forumelele_guumll_cicek_png_resimleri160_zps5bcb5a9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2815" y="44624"/>
            <a:ext cx="4515689" cy="49685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siyerinebi.com/a/siyer.muhamme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4891209"/>
            <a:ext cx="2338365" cy="1931693"/>
          </a:xfrm>
          <a:prstGeom prst="rect">
            <a:avLst/>
          </a:prstGeom>
          <a:noFill/>
          <a:extLst>
            <a:ext uri="{909E8E84-426E-40DD-AFC4-6F175D3DCCD1}">
              <a14:hiddenFill xmlns:a14="http://schemas.microsoft.com/office/drawing/2010/main">
                <a:solidFill>
                  <a:srgbClr val="FFFFFF"/>
                </a:solidFill>
              </a14:hiddenFill>
            </a:ext>
          </a:extLst>
        </p:spPr>
      </p:pic>
      <p:sp>
        <p:nvSpPr>
          <p:cNvPr id="5" name="4 Dikdörtgen"/>
          <p:cNvSpPr/>
          <p:nvPr/>
        </p:nvSpPr>
        <p:spPr>
          <a:xfrm>
            <a:off x="0" y="406163"/>
            <a:ext cx="8676456" cy="862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200" b="1" dirty="0" smtClean="0">
                <a:solidFill>
                  <a:schemeClr val="tx1"/>
                </a:solidFill>
                <a:effectLst>
                  <a:outerShdw blurRad="38100" dist="38100" dir="2700000" algn="tl">
                    <a:srgbClr val="000000">
                      <a:alpha val="43137"/>
                    </a:srgbClr>
                  </a:outerShdw>
                </a:effectLst>
              </a:rPr>
              <a:t>MÜ’MİNLER, PEYGAMBERİ ÖRNEK ALIRLAR</a:t>
            </a:r>
            <a:endParaRPr lang="tr-TR" sz="3200" b="1" dirty="0">
              <a:solidFill>
                <a:schemeClr val="tx1"/>
              </a:solidFill>
              <a:effectLst>
                <a:outerShdw blurRad="38100" dist="38100" dir="2700000" algn="tl">
                  <a:srgbClr val="000000">
                    <a:alpha val="43137"/>
                  </a:srgbClr>
                </a:outerShdw>
              </a:effectLst>
            </a:endParaRPr>
          </a:p>
        </p:txBody>
      </p:sp>
      <p:sp>
        <p:nvSpPr>
          <p:cNvPr id="6" name="5 Dikdörtgen"/>
          <p:cNvSpPr/>
          <p:nvPr/>
        </p:nvSpPr>
        <p:spPr>
          <a:xfrm>
            <a:off x="251520" y="1196752"/>
            <a:ext cx="6912768" cy="54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AE" sz="3200" dirty="0">
                <a:solidFill>
                  <a:schemeClr val="tx1"/>
                </a:solidFill>
                <a:latin typeface="HASENAT" panose="01000600020000020003" pitchFamily="2" charset="-78"/>
                <a:cs typeface="HASENAT" panose="01000600020000020003" pitchFamily="2" charset="-78"/>
              </a:rPr>
              <a:t>لَقَدْ كَانَ لَكُمْ فٖى رَسُولِ اللّٰهِ اُسْوَةٌ حَسَنَةٌ لِمَنْ كَانَ يَرْجُوا اللّٰهَ وَالْيَوْمَ الْاٰخِرَ وَذَكَرَ اللّٰهَ كَثٖيرًا</a:t>
            </a:r>
            <a:endParaRPr lang="tr-TR" sz="3200" b="1" dirty="0" smtClean="0">
              <a:solidFill>
                <a:schemeClr val="tx1"/>
              </a:solidFill>
              <a:latin typeface="HASENAT" panose="01000600020000020003" pitchFamily="2" charset="-78"/>
              <a:cs typeface="HASENAT" panose="01000600020000020003" pitchFamily="2" charset="-78"/>
            </a:endParaRPr>
          </a:p>
          <a:p>
            <a:pPr algn="ctr" rtl="1"/>
            <a:r>
              <a:rPr lang="tr-TR" sz="2800" b="1" dirty="0" smtClean="0">
                <a:solidFill>
                  <a:schemeClr val="tx1"/>
                </a:solidFill>
              </a:rPr>
              <a:t>“</a:t>
            </a:r>
            <a:r>
              <a:rPr lang="tr-TR" sz="2800" dirty="0" err="1" smtClean="0">
                <a:solidFill>
                  <a:schemeClr val="tx1"/>
                </a:solidFill>
              </a:rPr>
              <a:t>Andolsun</a:t>
            </a:r>
            <a:r>
              <a:rPr lang="tr-TR" sz="2800" dirty="0" smtClean="0">
                <a:solidFill>
                  <a:schemeClr val="tx1"/>
                </a:solidFill>
              </a:rPr>
              <a:t> ki, </a:t>
            </a:r>
            <a:r>
              <a:rPr lang="tr-TR" sz="3200" b="1" dirty="0" err="1" smtClean="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rPr>
              <a:t>Resûlullah</a:t>
            </a:r>
            <a:r>
              <a:rPr lang="tr-TR" sz="2800" dirty="0">
                <a:solidFill>
                  <a:srgbClr val="002060"/>
                </a:solidFill>
              </a:rPr>
              <a:t>,</a:t>
            </a:r>
            <a:r>
              <a:rPr lang="tr-TR" sz="2800" dirty="0">
                <a:solidFill>
                  <a:schemeClr val="tx1"/>
                </a:solidFill>
              </a:rPr>
              <a:t> </a:t>
            </a:r>
            <a:endParaRPr lang="tr-TR" sz="2800" dirty="0" smtClean="0">
              <a:solidFill>
                <a:schemeClr val="tx1"/>
              </a:solidFill>
            </a:endParaRPr>
          </a:p>
          <a:p>
            <a:pPr algn="ctr" rtl="1"/>
            <a:r>
              <a:rPr lang="tr-TR" sz="4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sizin </a:t>
            </a:r>
            <a:r>
              <a:rPr lang="tr-TR" sz="4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için</a:t>
            </a:r>
            <a:r>
              <a:rPr lang="tr-TR" sz="2800" dirty="0">
                <a:solidFill>
                  <a:schemeClr val="tx1"/>
                </a:solidFill>
              </a:rPr>
              <a:t>, </a:t>
            </a:r>
            <a:endParaRPr lang="tr-TR" sz="2800" dirty="0" smtClean="0">
              <a:solidFill>
                <a:schemeClr val="tx1"/>
              </a:solidFill>
            </a:endParaRPr>
          </a:p>
          <a:p>
            <a:pPr algn="ctr" rtl="1"/>
            <a:r>
              <a:rPr lang="tr-TR"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Allah'a ve ahiret gününe kavuşmayı umanlar ve </a:t>
            </a:r>
            <a:r>
              <a:rPr lang="tr-TR" sz="3200" b="1" dirty="0" smtClean="0">
                <a:ln w="17780" cmpd="sng">
                  <a:solidFill>
                    <a:srgbClr val="FFFFFF"/>
                  </a:solidFill>
                  <a:prstDash val="solid"/>
                  <a:miter lim="800000"/>
                </a:ln>
                <a:solidFill>
                  <a:srgbClr val="00B050"/>
                </a:solidFill>
                <a:effectLst>
                  <a:outerShdw blurRad="50800" algn="tl" rotWithShape="0">
                    <a:srgbClr val="000000"/>
                  </a:outerShdw>
                </a:effectLst>
              </a:rPr>
              <a:t>Allah'ı </a:t>
            </a:r>
            <a:r>
              <a:rPr lang="tr-TR" sz="3200" b="1" dirty="0">
                <a:ln w="17780" cmpd="sng">
                  <a:solidFill>
                    <a:srgbClr val="FFFFFF"/>
                  </a:solidFill>
                  <a:prstDash val="solid"/>
                  <a:miter lim="800000"/>
                </a:ln>
                <a:solidFill>
                  <a:srgbClr val="00B050"/>
                </a:solidFill>
                <a:effectLst>
                  <a:outerShdw blurRad="50800" algn="tl" rotWithShape="0">
                    <a:srgbClr val="000000"/>
                  </a:outerShdw>
                </a:effectLst>
              </a:rPr>
              <a:t>çok zikredenler için </a:t>
            </a:r>
            <a:endParaRPr lang="tr-TR" sz="3200" b="1" dirty="0" smtClean="0">
              <a:ln w="17780" cmpd="sng">
                <a:solidFill>
                  <a:srgbClr val="FFFFFF"/>
                </a:solidFill>
                <a:prstDash val="solid"/>
                <a:miter lim="800000"/>
              </a:ln>
              <a:solidFill>
                <a:srgbClr val="00B050"/>
              </a:solidFill>
              <a:effectLst>
                <a:outerShdw blurRad="50800" algn="tl" rotWithShape="0">
                  <a:srgbClr val="000000"/>
                </a:outerShdw>
              </a:effectLst>
            </a:endParaRPr>
          </a:p>
          <a:p>
            <a:pPr algn="ctr" rtl="1"/>
            <a:r>
              <a:rPr lang="tr-TR" sz="66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güzel </a:t>
            </a:r>
            <a:r>
              <a:rPr lang="tr-TR" sz="6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bir örnektir</a:t>
            </a:r>
            <a:r>
              <a:rPr lang="tr-TR" sz="6600" dirty="0" smtClean="0">
                <a:solidFill>
                  <a:schemeClr val="tx1"/>
                </a:solidFill>
              </a:rPr>
              <a:t>.</a:t>
            </a:r>
            <a:r>
              <a:rPr lang="tr-TR" sz="4400" b="1" dirty="0" smtClean="0">
                <a:solidFill>
                  <a:schemeClr val="tx1"/>
                </a:solidFill>
              </a:rPr>
              <a:t>” </a:t>
            </a:r>
          </a:p>
          <a:p>
            <a:pPr algn="ctr"/>
            <a:r>
              <a:rPr lang="tr-TR" sz="1200" dirty="0" smtClean="0">
                <a:solidFill>
                  <a:schemeClr val="tx1"/>
                </a:solidFill>
              </a:rPr>
              <a:t>(</a:t>
            </a:r>
            <a:r>
              <a:rPr lang="tr-TR" sz="1200" dirty="0" err="1" smtClean="0">
                <a:solidFill>
                  <a:schemeClr val="tx1"/>
                </a:solidFill>
              </a:rPr>
              <a:t>Ahzab</a:t>
            </a:r>
            <a:r>
              <a:rPr lang="tr-TR" sz="1200" dirty="0" smtClean="0">
                <a:solidFill>
                  <a:schemeClr val="tx1"/>
                </a:solidFill>
              </a:rPr>
              <a:t> 21)</a:t>
            </a:r>
            <a:endParaRPr lang="tr-TR" sz="1200" dirty="0">
              <a:solidFill>
                <a:schemeClr val="tx1"/>
              </a:solidFill>
            </a:endParaRPr>
          </a:p>
        </p:txBody>
      </p:sp>
      <p:pic>
        <p:nvPicPr>
          <p:cNvPr id="8" name="Picture 2" descr="https://halisayanebruhat.files.wordpress.com/2012/04/ek_tezhip_1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4000" y="1999865"/>
            <a:ext cx="2013317"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8416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bp.blogspot.com/-pB7Guj0UnKc/VPoCoZ_8b2I/AAAAAAAAAsc/rFUHviAV52s/s1600/sevg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4616" y="-103709"/>
            <a:ext cx="4211960" cy="27449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5 Dikdörtgen"/>
          <p:cNvSpPr/>
          <p:nvPr/>
        </p:nvSpPr>
        <p:spPr>
          <a:xfrm>
            <a:off x="179512" y="1268760"/>
            <a:ext cx="8856984" cy="54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4000" dirty="0">
                <a:solidFill>
                  <a:srgbClr val="FF0000"/>
                </a:solidFill>
                <a:latin typeface="HASENAT" panose="01000600020000020003" pitchFamily="2" charset="-78"/>
                <a:cs typeface="HASENAT" panose="01000600020000020003" pitchFamily="2" charset="-78"/>
              </a:rPr>
              <a:t>لَا تَدْخُلُونَ الْجَنَّةَ حَتَّى تُؤْمِنُوا </a:t>
            </a:r>
            <a:r>
              <a:rPr lang="ar-SA" sz="4000" dirty="0">
                <a:solidFill>
                  <a:srgbClr val="0070C0"/>
                </a:solidFill>
                <a:latin typeface="HASENAT" panose="01000600020000020003" pitchFamily="2" charset="-78"/>
                <a:cs typeface="HASENAT" panose="01000600020000020003" pitchFamily="2" charset="-78"/>
              </a:rPr>
              <a:t>وَلَا تُؤْمِنُوا حَتَّى تَحَابُّوا </a:t>
            </a:r>
            <a:r>
              <a:rPr lang="ar-SA" sz="4000" dirty="0">
                <a:solidFill>
                  <a:schemeClr val="tx1"/>
                </a:solidFill>
                <a:latin typeface="HASENAT" panose="01000600020000020003" pitchFamily="2" charset="-78"/>
                <a:cs typeface="HASENAT" panose="01000600020000020003" pitchFamily="2" charset="-78"/>
              </a:rPr>
              <a:t>أَوَلَا أَدُلُّكُمْ عَلَى شَيْءٍ إِذَا فَعَلْتُمُوهُ تَحَابَبْتُمْ أَفْشُوا السَّلَامَ بَيْنَكُمْ</a:t>
            </a:r>
            <a:endParaRPr lang="tr-TR" sz="4000" dirty="0">
              <a:solidFill>
                <a:schemeClr val="tx1"/>
              </a:solidFill>
              <a:latin typeface="HASENAT" panose="01000600020000020003" pitchFamily="2" charset="-78"/>
              <a:cs typeface="HASENAT" panose="01000600020000020003" pitchFamily="2" charset="-78"/>
            </a:endParaRPr>
          </a:p>
          <a:p>
            <a:pPr algn="ctr"/>
            <a:r>
              <a:rPr lang="tr-TR" sz="3200" dirty="0">
                <a:solidFill>
                  <a:srgbClr val="7030A0"/>
                </a:solidFill>
              </a:rPr>
              <a:t>"</a:t>
            </a:r>
            <a:r>
              <a:rPr lang="tr-TR" sz="3200" b="1" dirty="0">
                <a:solidFill>
                  <a:srgbClr val="7030A0"/>
                </a:solidFill>
              </a:rPr>
              <a:t>Allah'a yemin ederim ki; </a:t>
            </a:r>
            <a:endParaRPr lang="tr-TR" sz="3200" b="1" dirty="0" smtClean="0">
              <a:solidFill>
                <a:srgbClr val="7030A0"/>
              </a:solidFill>
            </a:endParaRPr>
          </a:p>
          <a:p>
            <a:pPr algn="ctr"/>
            <a:r>
              <a:rPr lang="tr-TR" sz="3200" b="1" dirty="0" smtClean="0">
                <a:solidFill>
                  <a:srgbClr val="FF0000"/>
                </a:solidFill>
              </a:rPr>
              <a:t>sizler </a:t>
            </a:r>
            <a:r>
              <a:rPr lang="tr-TR" sz="3200" b="1" dirty="0">
                <a:solidFill>
                  <a:srgbClr val="FF0000"/>
                </a:solidFill>
              </a:rPr>
              <a:t>iman etmedikçe cennete giremezsiniz. </a:t>
            </a:r>
            <a:endParaRPr lang="tr-TR" sz="3200" b="1" dirty="0" smtClean="0">
              <a:solidFill>
                <a:srgbClr val="FF0000"/>
              </a:solidFill>
            </a:endParaRPr>
          </a:p>
          <a:p>
            <a:pPr algn="ctr"/>
            <a:r>
              <a:rPr lang="tr-TR" sz="5400" b="1" dirty="0" smtClean="0">
                <a:solidFill>
                  <a:srgbClr val="0070C0"/>
                </a:solidFill>
                <a:effectLst>
                  <a:outerShdw blurRad="38100" dist="38100" dir="2700000" algn="tl">
                    <a:srgbClr val="000000">
                      <a:alpha val="43137"/>
                    </a:srgbClr>
                  </a:outerShdw>
                </a:effectLst>
              </a:rPr>
              <a:t>Birbirinizi </a:t>
            </a:r>
            <a:r>
              <a:rPr lang="tr-TR" sz="5400" b="1" dirty="0">
                <a:solidFill>
                  <a:srgbClr val="0070C0"/>
                </a:solidFill>
                <a:effectLst>
                  <a:outerShdw blurRad="38100" dist="38100" dir="2700000" algn="tl">
                    <a:srgbClr val="000000">
                      <a:alpha val="43137"/>
                    </a:srgbClr>
                  </a:outerShdw>
                </a:effectLst>
              </a:rPr>
              <a:t>sevmedikçe </a:t>
            </a:r>
            <a:r>
              <a:rPr lang="tr-TR" sz="4400" b="1" dirty="0">
                <a:solidFill>
                  <a:srgbClr val="0070C0"/>
                </a:solidFill>
              </a:rPr>
              <a:t>de </a:t>
            </a:r>
            <a:endParaRPr lang="tr-TR" sz="4400" b="1" dirty="0" smtClean="0">
              <a:solidFill>
                <a:srgbClr val="0070C0"/>
              </a:solidFill>
            </a:endParaRPr>
          </a:p>
          <a:p>
            <a:pPr algn="ctr"/>
            <a:r>
              <a:rPr lang="tr-TR" sz="4400" b="1" dirty="0" smtClean="0">
                <a:solidFill>
                  <a:srgbClr val="002060"/>
                </a:solidFill>
              </a:rPr>
              <a:t>gerçek </a:t>
            </a:r>
            <a:r>
              <a:rPr lang="tr-TR" sz="4400" b="1" dirty="0">
                <a:solidFill>
                  <a:srgbClr val="002060"/>
                </a:solidFill>
              </a:rPr>
              <a:t>iman etmiş </a:t>
            </a:r>
            <a:r>
              <a:rPr lang="tr-TR" sz="4400" b="1" dirty="0" smtClean="0">
                <a:solidFill>
                  <a:srgbClr val="002060"/>
                </a:solidFill>
              </a:rPr>
              <a:t>olamazsınız</a:t>
            </a:r>
            <a:r>
              <a:rPr lang="tr-TR" sz="4400" b="1" dirty="0">
                <a:solidFill>
                  <a:srgbClr val="002060"/>
                </a:solidFill>
              </a:rPr>
              <a:t>.</a:t>
            </a:r>
            <a:r>
              <a:rPr lang="tr-TR" sz="4400" dirty="0">
                <a:solidFill>
                  <a:srgbClr val="002060"/>
                </a:solidFill>
              </a:rPr>
              <a:t> </a:t>
            </a:r>
            <a:endParaRPr lang="tr-TR" sz="4400" dirty="0" smtClean="0">
              <a:solidFill>
                <a:srgbClr val="002060"/>
              </a:solidFill>
            </a:endParaRPr>
          </a:p>
          <a:p>
            <a:pPr algn="ctr"/>
            <a:r>
              <a:rPr lang="tr-TR" sz="2400" dirty="0" smtClean="0">
                <a:solidFill>
                  <a:schemeClr val="tx1"/>
                </a:solidFill>
              </a:rPr>
              <a:t>Yaptığınızda </a:t>
            </a:r>
            <a:r>
              <a:rPr lang="tr-TR" sz="2400" dirty="0">
                <a:solidFill>
                  <a:schemeClr val="tx1"/>
                </a:solidFill>
              </a:rPr>
              <a:t>birbirinizi seveceğiniz bir şey öğreteyim mi? </a:t>
            </a:r>
            <a:endParaRPr lang="tr-TR" sz="2400" dirty="0" smtClean="0">
              <a:solidFill>
                <a:schemeClr val="tx1"/>
              </a:solidFill>
            </a:endParaRPr>
          </a:p>
          <a:p>
            <a:pPr algn="ctr"/>
            <a:r>
              <a:rPr lang="tr-TR" sz="3200" dirty="0" smtClean="0">
                <a:solidFill>
                  <a:schemeClr val="tx1"/>
                </a:solidFill>
              </a:rPr>
              <a:t>Aranızda </a:t>
            </a:r>
            <a:r>
              <a:rPr lang="tr-TR" sz="3200" b="1" dirty="0">
                <a:solidFill>
                  <a:schemeClr val="tx1"/>
                </a:solidFill>
              </a:rPr>
              <a:t>selam</a:t>
            </a:r>
            <a:r>
              <a:rPr lang="tr-TR" sz="3200" dirty="0">
                <a:solidFill>
                  <a:schemeClr val="tx1"/>
                </a:solidFill>
              </a:rPr>
              <a:t>ı yayınız.</a:t>
            </a:r>
            <a:r>
              <a:rPr lang="tr-TR" sz="3200" b="1" dirty="0">
                <a:solidFill>
                  <a:schemeClr val="tx1"/>
                </a:solidFill>
              </a:rPr>
              <a:t>" </a:t>
            </a:r>
            <a:endParaRPr lang="tr-TR" sz="3200" b="1" dirty="0" smtClean="0">
              <a:solidFill>
                <a:schemeClr val="tx1"/>
              </a:solidFill>
            </a:endParaRPr>
          </a:p>
          <a:p>
            <a:pPr algn="ctr"/>
            <a:r>
              <a:rPr lang="tr-TR" sz="1400" dirty="0" smtClean="0">
                <a:solidFill>
                  <a:schemeClr val="tx1"/>
                </a:solidFill>
              </a:rPr>
              <a:t>(</a:t>
            </a:r>
            <a:r>
              <a:rPr lang="tr-TR" sz="1400" dirty="0">
                <a:solidFill>
                  <a:schemeClr val="tx1"/>
                </a:solidFill>
              </a:rPr>
              <a:t>Müslim, İman,  81</a:t>
            </a:r>
            <a:r>
              <a:rPr lang="tr-TR" sz="1400" dirty="0" smtClean="0">
                <a:solidFill>
                  <a:schemeClr val="tx1"/>
                </a:solidFill>
              </a:rPr>
              <a:t>)</a:t>
            </a:r>
            <a:endParaRPr lang="tr-TR" sz="1400" dirty="0">
              <a:solidFill>
                <a:schemeClr val="tx1"/>
              </a:solidFill>
            </a:endParaRPr>
          </a:p>
        </p:txBody>
      </p:sp>
      <p:sp>
        <p:nvSpPr>
          <p:cNvPr id="4" name="Dikdörtgen 3"/>
          <p:cNvSpPr/>
          <p:nvPr/>
        </p:nvSpPr>
        <p:spPr>
          <a:xfrm>
            <a:off x="179512" y="188640"/>
            <a:ext cx="8856984"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4000" b="1" dirty="0" smtClean="0">
                <a:solidFill>
                  <a:schemeClr val="tx1"/>
                </a:solidFill>
                <a:latin typeface="Times New Roman" panose="02020603050405020304" pitchFamily="18" charset="0"/>
                <a:cs typeface="Times New Roman" panose="02020603050405020304" pitchFamily="18" charset="0"/>
              </a:rPr>
              <a:t>BİRBİRİMİZİ SEVMEK</a:t>
            </a:r>
            <a:endParaRPr lang="tr-TR" sz="4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789024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28"/>
            <a:ext cx="9154876" cy="6852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http://www.enharbi.com/Karikaturler/f43d94593619488abea372ed46eb3bd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7656" y="0"/>
            <a:ext cx="3317219" cy="20608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Dikdörtgen 4"/>
          <p:cNvSpPr/>
          <p:nvPr/>
        </p:nvSpPr>
        <p:spPr>
          <a:xfrm>
            <a:off x="0" y="5949280"/>
            <a:ext cx="9154876"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İNSANLIK AYNI GEMİDE YOL ALMAKTADIR</a:t>
            </a:r>
            <a:r>
              <a:rPr lang="tr-TR"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8166026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8242</TotalTime>
  <Words>4816</Words>
  <Application>Microsoft Office PowerPoint</Application>
  <PresentationFormat>Ekran Gösterisi (4:3)</PresentationFormat>
  <Paragraphs>708</Paragraphs>
  <Slides>57</Slides>
  <Notes>42</Notes>
  <HiddenSlides>6</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57</vt:i4>
      </vt:variant>
    </vt:vector>
  </HeadingPairs>
  <TitlesOfParts>
    <vt:vector size="69" baseType="lpstr">
      <vt:lpstr>Arial</vt:lpstr>
      <vt:lpstr>Brush Script MT</vt:lpstr>
      <vt:lpstr>Calibri</vt:lpstr>
      <vt:lpstr>Emine</vt:lpstr>
      <vt:lpstr>HASENAT</vt:lpstr>
      <vt:lpstr>HASENAT4</vt:lpstr>
      <vt:lpstr>Simplified Arabic</vt:lpstr>
      <vt:lpstr>Tahoma</vt:lpstr>
      <vt:lpstr>Times New Roman</vt:lpstr>
      <vt:lpstr>Vivaldi</vt:lpstr>
      <vt:lpstr>Wingdings</vt:lpstr>
      <vt:lpstr>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dmc</dc:creator>
  <cp:lastModifiedBy>Office 2013</cp:lastModifiedBy>
  <cp:revision>1905</cp:revision>
  <cp:lastPrinted>2018-01-29T08:21:05Z</cp:lastPrinted>
  <dcterms:created xsi:type="dcterms:W3CDTF">2012-03-09T11:27:55Z</dcterms:created>
  <dcterms:modified xsi:type="dcterms:W3CDTF">2020-04-05T12:24:46Z</dcterms:modified>
</cp:coreProperties>
</file>