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80" r:id="rId20"/>
    <p:sldId id="274" r:id="rId21"/>
    <p:sldId id="275" r:id="rId22"/>
    <p:sldId id="276" r:id="rId23"/>
    <p:sldId id="277" r:id="rId24"/>
    <p:sldId id="278" r:id="rId25"/>
    <p:sldId id="279"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EEF7DB7D-105F-4C4D-AECF-A3DAEFBCECD3}" type="datetimeFigureOut">
              <a:rPr lang="tr-TR" smtClean="0"/>
              <a:t>15.10.2015</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8EA235CD-FCA6-4804-A7ED-FCCB64DEC4D8}"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EF7DB7D-105F-4C4D-AECF-A3DAEFBCECD3}" type="datetimeFigureOut">
              <a:rPr lang="tr-TR" smtClean="0"/>
              <a:t>15.10.2015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EA235CD-FCA6-4804-A7ED-FCCB64DEC4D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EF7DB7D-105F-4C4D-AECF-A3DAEFBCECD3}" type="datetimeFigureOut">
              <a:rPr lang="tr-TR" smtClean="0"/>
              <a:t>15.10.2015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EA235CD-FCA6-4804-A7ED-FCCB64DEC4D8}"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EF7DB7D-105F-4C4D-AECF-A3DAEFBCECD3}" type="datetimeFigureOut">
              <a:rPr lang="tr-TR" smtClean="0"/>
              <a:t>15.10.2015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EA235CD-FCA6-4804-A7ED-FCCB64DEC4D8}"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EEF7DB7D-105F-4C4D-AECF-A3DAEFBCECD3}" type="datetimeFigureOut">
              <a:rPr lang="tr-TR" smtClean="0"/>
              <a:t>15.10.2015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EA235CD-FCA6-4804-A7ED-FCCB64DEC4D8}"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EEF7DB7D-105F-4C4D-AECF-A3DAEFBCECD3}" type="datetimeFigureOut">
              <a:rPr lang="tr-TR" smtClean="0"/>
              <a:t>15.10.2015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EA235CD-FCA6-4804-A7ED-FCCB64DEC4D8}"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EEF7DB7D-105F-4C4D-AECF-A3DAEFBCECD3}" type="datetimeFigureOut">
              <a:rPr lang="tr-TR" smtClean="0"/>
              <a:t>15.10.2015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EA235CD-FCA6-4804-A7ED-FCCB64DEC4D8}"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EF7DB7D-105F-4C4D-AECF-A3DAEFBCECD3}" type="datetimeFigureOut">
              <a:rPr lang="tr-TR" smtClean="0"/>
              <a:t>15.10.2015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EA235CD-FCA6-4804-A7ED-FCCB64DEC4D8}"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EF7DB7D-105F-4C4D-AECF-A3DAEFBCECD3}" type="datetimeFigureOut">
              <a:rPr lang="tr-TR" smtClean="0"/>
              <a:t>15.10.2015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EA235CD-FCA6-4804-A7ED-FCCB64DEC4D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EEF7DB7D-105F-4C4D-AECF-A3DAEFBCECD3}" type="datetimeFigureOut">
              <a:rPr lang="tr-TR" smtClean="0"/>
              <a:t>15.10.2015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EA235CD-FCA6-4804-A7ED-FCCB64DEC4D8}"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EEF7DB7D-105F-4C4D-AECF-A3DAEFBCECD3}" type="datetimeFigureOut">
              <a:rPr lang="tr-TR" smtClean="0"/>
              <a:t>15.10.2015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8EA235CD-FCA6-4804-A7ED-FCCB64DEC4D8}" type="slidenum">
              <a:rPr lang="tr-TR" smtClean="0"/>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EF7DB7D-105F-4C4D-AECF-A3DAEFBCECD3}" type="datetimeFigureOut">
              <a:rPr lang="tr-TR" smtClean="0"/>
              <a:t>15.10.2015</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EA235CD-FCA6-4804-A7ED-FCCB64DEC4D8}" type="slidenum">
              <a:rPr lang="tr-TR" smtClean="0"/>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turkcebilgi.com/Hamido%C4%9Fullari_Beyli%C4%9Fi"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turkcebilgi.com/%C3%87irmen" TargetMode="External"/><Relationship Id="rId2" Type="http://schemas.openxmlformats.org/officeDocument/2006/relationships/hyperlink" Target="http://www.turkcebilgi.com/S%C4%B1rps%C4%B1nd%C4%B1%C4%9F%C4%B1_Sava%C5%9F%C4%B1" TargetMode="External"/><Relationship Id="rId1" Type="http://schemas.openxmlformats.org/officeDocument/2006/relationships/slideLayout" Target="../slideLayouts/slideLayout2.xml"/><Relationship Id="rId6" Type="http://schemas.openxmlformats.org/officeDocument/2006/relationships/hyperlink" Target="http://www.turkcebilgi.com/Balkanlar" TargetMode="External"/><Relationship Id="rId5" Type="http://schemas.openxmlformats.org/officeDocument/2006/relationships/hyperlink" Target="http://www.turkcebilgi.com/Bizans" TargetMode="External"/><Relationship Id="rId4" Type="http://schemas.openxmlformats.org/officeDocument/2006/relationships/hyperlink" Target="http://www.turkcebilgi.com/Makedonya"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s://tr.wikipedia.org/wiki/%C4%B0stanbul" TargetMode="External"/><Relationship Id="rId13" Type="http://schemas.openxmlformats.org/officeDocument/2006/relationships/hyperlink" Target="https://tr.wikipedia.org/wiki/Rumeli" TargetMode="External"/><Relationship Id="rId18" Type="http://schemas.openxmlformats.org/officeDocument/2006/relationships/hyperlink" Target="https://tr.wikipedia.org/wiki/Anadolu_Hisar%C4%B1" TargetMode="External"/><Relationship Id="rId3" Type="http://schemas.openxmlformats.org/officeDocument/2006/relationships/hyperlink" Target="https://tr.wikipedia.org/wiki/Osmanl%C4%B1_Devleti" TargetMode="External"/><Relationship Id="rId7" Type="http://schemas.openxmlformats.org/officeDocument/2006/relationships/hyperlink" Target="https://tr.wikipedia.org/wiki/%C4%B0stanbul%27un_Fethi" TargetMode="External"/><Relationship Id="rId12" Type="http://schemas.openxmlformats.org/officeDocument/2006/relationships/hyperlink" Target="https://tr.wikipedia.org/wiki/%C3%87impe_Kalesi" TargetMode="External"/><Relationship Id="rId17" Type="http://schemas.openxmlformats.org/officeDocument/2006/relationships/hyperlink" Target="https://tr.wikipedia.org/wiki/Bulgaristan" TargetMode="External"/><Relationship Id="rId2" Type="http://schemas.openxmlformats.org/officeDocument/2006/relationships/hyperlink" Target="https://tr.wikipedia.org/wiki/Yunanca" TargetMode="External"/><Relationship Id="rId16" Type="http://schemas.openxmlformats.org/officeDocument/2006/relationships/hyperlink" Target="https://tr.wikipedia.org/wiki/Macar_Krall%C4%B1%C4%9F%C4%B1" TargetMode="External"/><Relationship Id="rId1" Type="http://schemas.openxmlformats.org/officeDocument/2006/relationships/slideLayout" Target="../slideLayouts/slideLayout2.xml"/><Relationship Id="rId6" Type="http://schemas.openxmlformats.org/officeDocument/2006/relationships/hyperlink" Target="https://tr.wikipedia.org/wiki/Bizans_%C4%B0mparatorlu%C4%9Fu" TargetMode="External"/><Relationship Id="rId11" Type="http://schemas.openxmlformats.org/officeDocument/2006/relationships/hyperlink" Target="https://tr.wikipedia.org/wiki/Mateos_Kantakuzinos" TargetMode="External"/><Relationship Id="rId5" Type="http://schemas.openxmlformats.org/officeDocument/2006/relationships/hyperlink" Target="https://tr.wikipedia.org/wiki/II._Mehmed" TargetMode="External"/><Relationship Id="rId15" Type="http://schemas.openxmlformats.org/officeDocument/2006/relationships/hyperlink" Target="https://tr.wikipedia.org/wiki/Manc%C4%B1n%C4%B1k" TargetMode="External"/><Relationship Id="rId10" Type="http://schemas.openxmlformats.org/officeDocument/2006/relationships/hyperlink" Target="https://tr.wikipedia.org/wiki/Abbasiler" TargetMode="External"/><Relationship Id="rId4" Type="http://schemas.openxmlformats.org/officeDocument/2006/relationships/hyperlink" Target="https://tr.wikipedia.org/wiki/Osmanl%C4%B1_padi%C5%9Fahlar%C4%B1_listesi" TargetMode="External"/><Relationship Id="rId9" Type="http://schemas.openxmlformats.org/officeDocument/2006/relationships/hyperlink" Target="https://tr.wikipedia.org/wiki/Emeviler" TargetMode="External"/><Relationship Id="rId14" Type="http://schemas.openxmlformats.org/officeDocument/2006/relationships/hyperlink" Target="https://tr.wikipedia.org/wiki/I._Bayezid"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s://tr.wikipedia.org/wiki/D%C3%BCzmece_Mustafa" TargetMode="External"/><Relationship Id="rId3" Type="http://schemas.openxmlformats.org/officeDocument/2006/relationships/hyperlink" Target="https://tr.wikipedia.org/wiki/Fetret_Devri" TargetMode="External"/><Relationship Id="rId7" Type="http://schemas.openxmlformats.org/officeDocument/2006/relationships/hyperlink" Target="https://tr.wikipedia.org/wiki/II._Murad" TargetMode="External"/><Relationship Id="rId2" Type="http://schemas.openxmlformats.org/officeDocument/2006/relationships/hyperlink" Target="https://tr.wikipedia.org/wiki/Ankara_Sava%C5%9F%C4%B1" TargetMode="External"/><Relationship Id="rId1" Type="http://schemas.openxmlformats.org/officeDocument/2006/relationships/slideLayout" Target="../slideLayouts/slideLayout2.xml"/><Relationship Id="rId6" Type="http://schemas.openxmlformats.org/officeDocument/2006/relationships/hyperlink" Target="https://tr.wikipedia.org/wiki/I._Mehmed" TargetMode="External"/><Relationship Id="rId11" Type="http://schemas.openxmlformats.org/officeDocument/2006/relationships/hyperlink" Target="https://tr.wikipedia.org/wiki/Karadeniz" TargetMode="External"/><Relationship Id="rId5" Type="http://schemas.openxmlformats.org/officeDocument/2006/relationships/hyperlink" Target="https://tr.wikipedia.org/wiki/%C4%B0stanbul%27un_Fethi" TargetMode="External"/><Relationship Id="rId10" Type="http://schemas.openxmlformats.org/officeDocument/2006/relationships/hyperlink" Target="https://tr.wikipedia.org/wiki/VII._Yoannis_Paleologos" TargetMode="External"/><Relationship Id="rId4" Type="http://schemas.openxmlformats.org/officeDocument/2006/relationships/hyperlink" Target="https://tr.wikipedia.org/wiki/Musa_%C3%87elebi" TargetMode="External"/><Relationship Id="rId9" Type="http://schemas.openxmlformats.org/officeDocument/2006/relationships/hyperlink" Target="https://tr.wikipedia.org/wiki/D%C3%BCzmece_Mustafa_%C4%B0syan%C4%B1" TargetMode="External"/></Relationships>
</file>

<file path=ppt/slides/_rels/slide18.xml.rels><?xml version="1.0" encoding="UTF-8" standalone="yes"?>
<Relationships xmlns="http://schemas.openxmlformats.org/package/2006/relationships"><Relationship Id="rId8" Type="http://schemas.openxmlformats.org/officeDocument/2006/relationships/hyperlink" Target="https://tr.wikipedia.org/wiki/Ha%C3%A7l%C4%B1_Ordusu" TargetMode="External"/><Relationship Id="rId3" Type="http://schemas.openxmlformats.org/officeDocument/2006/relationships/hyperlink" Target="https://tr.wikipedia.org/wiki/Macarca" TargetMode="External"/><Relationship Id="rId7" Type="http://schemas.openxmlformats.org/officeDocument/2006/relationships/hyperlink" Target="https://tr.wikipedia.org/wiki/Osmanl%C4%B1" TargetMode="External"/><Relationship Id="rId2" Type="http://schemas.openxmlformats.org/officeDocument/2006/relationships/hyperlink" Target="https://tr.wikipedia.org/wiki/Bulgarca" TargetMode="External"/><Relationship Id="rId1" Type="http://schemas.openxmlformats.org/officeDocument/2006/relationships/slideLayout" Target="../slideLayouts/slideLayout2.xml"/><Relationship Id="rId6" Type="http://schemas.openxmlformats.org/officeDocument/2006/relationships/hyperlink" Target="https://tr.wikipedia.org/wiki/1396" TargetMode="External"/><Relationship Id="rId11" Type="http://schemas.openxmlformats.org/officeDocument/2006/relationships/hyperlink" Target="https://tr.wikipedia.org/wiki/28_Eyl%C3%BCl" TargetMode="External"/><Relationship Id="rId5" Type="http://schemas.openxmlformats.org/officeDocument/2006/relationships/hyperlink" Target="https://tr.wikipedia.org/wiki/25_Eyl%C3%BCl" TargetMode="External"/><Relationship Id="rId10" Type="http://schemas.openxmlformats.org/officeDocument/2006/relationships/hyperlink" Target="https://tr.wikipedia.org/wiki/Ha%C3%A7l%C4%B1_Seferi" TargetMode="External"/><Relationship Id="rId4" Type="http://schemas.openxmlformats.org/officeDocument/2006/relationships/hyperlink" Target="https://tr.wikipedia.org/wiki/Rumence" TargetMode="External"/><Relationship Id="rId9" Type="http://schemas.openxmlformats.org/officeDocument/2006/relationships/hyperlink" Target="https://tr.wikipedia.org/wiki/Orta%C3%A7a%C4%9F"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s://tr.wikipedia.org/wiki/Dalma%C3%A7ya" TargetMode="External"/><Relationship Id="rId13" Type="http://schemas.openxmlformats.org/officeDocument/2006/relationships/hyperlink" Target="https://tr.wikipedia.org/wiki/Ceneviz_Cumhuriyeti" TargetMode="External"/><Relationship Id="rId18" Type="http://schemas.openxmlformats.org/officeDocument/2006/relationships/hyperlink" Target="https://tr.wikipedia.org/wiki/Amasra" TargetMode="External"/><Relationship Id="rId3" Type="http://schemas.openxmlformats.org/officeDocument/2006/relationships/hyperlink" Target="https://tr.wikipedia.org/w/index.php?title=%C4%B0van_Si%C5%9Fman&amp;action=edit&amp;redlink=1" TargetMode="External"/><Relationship Id="rId21" Type="http://schemas.openxmlformats.org/officeDocument/2006/relationships/hyperlink" Target="https://tr.wikipedia.org/wiki/Galata" TargetMode="External"/><Relationship Id="rId7" Type="http://schemas.openxmlformats.org/officeDocument/2006/relationships/hyperlink" Target="https://tr.wikipedia.org/wiki/Venedik_Cumhuriyeti" TargetMode="External"/><Relationship Id="rId12" Type="http://schemas.openxmlformats.org/officeDocument/2006/relationships/hyperlink" Target="https://tr.wikipedia.org/wiki/Ege_Denizi" TargetMode="External"/><Relationship Id="rId17" Type="http://schemas.openxmlformats.org/officeDocument/2006/relationships/hyperlink" Target="https://tr.wikipedia.org/wiki/Kefe" TargetMode="External"/><Relationship Id="rId2" Type="http://schemas.openxmlformats.org/officeDocument/2006/relationships/hyperlink" Target="https://tr.wikipedia.org/wiki/Bulgaristan" TargetMode="External"/><Relationship Id="rId16" Type="http://schemas.openxmlformats.org/officeDocument/2006/relationships/hyperlink" Target="https://tr.wikipedia.org/wiki/Karadeniz" TargetMode="External"/><Relationship Id="rId20" Type="http://schemas.openxmlformats.org/officeDocument/2006/relationships/hyperlink" Target="https://tr.wikipedia.org/wiki/Y%C4%B1ld%C4%B1r%C4%B1m_Bayezid" TargetMode="External"/><Relationship Id="rId1" Type="http://schemas.openxmlformats.org/officeDocument/2006/relationships/slideLayout" Target="../slideLayouts/slideLayout2.xml"/><Relationship Id="rId6" Type="http://schemas.openxmlformats.org/officeDocument/2006/relationships/hyperlink" Target="https://tr.wikipedia.org/wiki/Macaristan_Krall%C4%B1%C4%9F%C4%B1" TargetMode="External"/><Relationship Id="rId11" Type="http://schemas.openxmlformats.org/officeDocument/2006/relationships/hyperlink" Target="https://tr.wikipedia.org/wiki/%C4%B0yon_Denizi" TargetMode="External"/><Relationship Id="rId5" Type="http://schemas.openxmlformats.org/officeDocument/2006/relationships/hyperlink" Target="https://tr.wikipedia.org/wiki/Vidin" TargetMode="External"/><Relationship Id="rId15" Type="http://schemas.openxmlformats.org/officeDocument/2006/relationships/hyperlink" Target="https://tr.wikipedia.org/wiki/Tuna_Nehri" TargetMode="External"/><Relationship Id="rId10" Type="http://schemas.openxmlformats.org/officeDocument/2006/relationships/hyperlink" Target="https://tr.wikipedia.org/wiki/Adriyatik_Denizi" TargetMode="External"/><Relationship Id="rId19" Type="http://schemas.openxmlformats.org/officeDocument/2006/relationships/hyperlink" Target="https://tr.wikipedia.org/wiki/Sinop" TargetMode="External"/><Relationship Id="rId4" Type="http://schemas.openxmlformats.org/officeDocument/2006/relationships/hyperlink" Target="https://tr.wikipedia.org/w/index.php?title=%C4%B0van_Srtasimis&amp;action=edit&amp;redlink=1" TargetMode="External"/><Relationship Id="rId9" Type="http://schemas.openxmlformats.org/officeDocument/2006/relationships/hyperlink" Target="https://tr.wikipedia.org/wiki/Mora" TargetMode="External"/><Relationship Id="rId14" Type="http://schemas.openxmlformats.org/officeDocument/2006/relationships/hyperlink" Target="https://tr.wikipedia.org/wiki/Bo%C4%9Fazlar" TargetMode="External"/></Relationships>
</file>

<file path=ppt/slides/_rels/slide21.xml.rels><?xml version="1.0" encoding="UTF-8" standalone="yes"?>
<Relationships xmlns="http://schemas.openxmlformats.org/package/2006/relationships"><Relationship Id="rId8" Type="http://schemas.openxmlformats.org/officeDocument/2006/relationships/hyperlink" Target="https://tr.wikipedia.org/wiki/Y%C3%BCz_Y%C4%B1l_Sava%C5%9Flar%C4%B1" TargetMode="External"/><Relationship Id="rId13" Type="http://schemas.openxmlformats.org/officeDocument/2006/relationships/hyperlink" Target="https://tr.wikipedia.org/w/index.php?title=Sigismund&amp;action=edit&amp;redlink=1" TargetMode="External"/><Relationship Id="rId3" Type="http://schemas.openxmlformats.org/officeDocument/2006/relationships/hyperlink" Target="https://tr.wikipedia.org/wiki/Roma" TargetMode="External"/><Relationship Id="rId7" Type="http://schemas.openxmlformats.org/officeDocument/2006/relationships/hyperlink" Target="https://tr.wikipedia.org/wiki/Fransa" TargetMode="External"/><Relationship Id="rId12" Type="http://schemas.openxmlformats.org/officeDocument/2006/relationships/hyperlink" Target="https://tr.wikipedia.org/w/index.php?title=Macaristan_Kral%C4%B1&amp;action=edit&amp;redlink=1" TargetMode="External"/><Relationship Id="rId2" Type="http://schemas.openxmlformats.org/officeDocument/2006/relationships/hyperlink" Target="https://tr.wikipedia.org/wiki/Avignon" TargetMode="External"/><Relationship Id="rId1" Type="http://schemas.openxmlformats.org/officeDocument/2006/relationships/slideLayout" Target="../slideLayouts/slideLayout2.xml"/><Relationship Id="rId6" Type="http://schemas.openxmlformats.org/officeDocument/2006/relationships/hyperlink" Target="https://tr.wikipedia.org/wiki/%C4%B0ngiltere" TargetMode="External"/><Relationship Id="rId11" Type="http://schemas.openxmlformats.org/officeDocument/2006/relationships/hyperlink" Target="https://tr.wikipedia.org/wiki/Kutsal_Roma-Cermen_%C4%B0mparatorlu%C4%9Fu" TargetMode="External"/><Relationship Id="rId5" Type="http://schemas.openxmlformats.org/officeDocument/2006/relationships/hyperlink" Target="https://tr.wikipedia.org/wiki/Ha%C3%A7l%C4%B1_Seferi" TargetMode="External"/><Relationship Id="rId10" Type="http://schemas.openxmlformats.org/officeDocument/2006/relationships/hyperlink" Target="https://tr.wikipedia.org/wiki/VI._Charles" TargetMode="External"/><Relationship Id="rId4" Type="http://schemas.openxmlformats.org/officeDocument/2006/relationships/hyperlink" Target="https://tr.wikipedia.org/w/index.php?title=IX._Boniface&amp;action=edit&amp;redlink=1" TargetMode="External"/><Relationship Id="rId9" Type="http://schemas.openxmlformats.org/officeDocument/2006/relationships/hyperlink" Target="https://tr.wikipedia.org/wiki/II._Richard" TargetMode="External"/></Relationships>
</file>

<file path=ppt/slides/_rels/slide22.xml.rels><?xml version="1.0" encoding="UTF-8" standalone="yes"?>
<Relationships xmlns="http://schemas.openxmlformats.org/package/2006/relationships"><Relationship Id="rId8" Type="http://schemas.openxmlformats.org/officeDocument/2006/relationships/hyperlink" Target="https://tr.wikipedia.org/w/index.php?title=Burgundi&amp;action=edit&amp;redlink=1" TargetMode="External"/><Relationship Id="rId3" Type="http://schemas.openxmlformats.org/officeDocument/2006/relationships/hyperlink" Target="https://tr.wikipedia.org/w/index.php?title=Orleans_D%C3%BCk%C3%BC_Louis&amp;action=edit&amp;redlink=1" TargetMode="External"/><Relationship Id="rId7" Type="http://schemas.openxmlformats.org/officeDocument/2006/relationships/hyperlink" Target="https://tr.wikipedia.org/wiki/Korkusuz_Jean" TargetMode="External"/><Relationship Id="rId12" Type="http://schemas.openxmlformats.org/officeDocument/2006/relationships/hyperlink" Target="https://tr.wikipedia.org/wiki/B%C3%BCy%C3%BCk_Mircea" TargetMode="External"/><Relationship Id="rId2" Type="http://schemas.openxmlformats.org/officeDocument/2006/relationships/hyperlink" Target="https://tr.wikipedia.org/w/index.php?title=John_of_Gaunt&amp;action=edit&amp;redlink=1" TargetMode="External"/><Relationship Id="rId1" Type="http://schemas.openxmlformats.org/officeDocument/2006/relationships/slideLayout" Target="../slideLayouts/slideLayout2.xml"/><Relationship Id="rId6" Type="http://schemas.openxmlformats.org/officeDocument/2006/relationships/hyperlink" Target="https://tr.wikipedia.org/wiki/1396" TargetMode="External"/><Relationship Id="rId11" Type="http://schemas.openxmlformats.org/officeDocument/2006/relationships/hyperlink" Target="https://tr.wikipedia.org/wiki/N%C3%BCrnberg" TargetMode="External"/><Relationship Id="rId5" Type="http://schemas.openxmlformats.org/officeDocument/2006/relationships/hyperlink" Target="https://tr.wikipedia.org/w/index.php?title=Cesur_Filip&amp;action=edit&amp;redlink=1" TargetMode="External"/><Relationship Id="rId10" Type="http://schemas.openxmlformats.org/officeDocument/2006/relationships/hyperlink" Target="https://tr.wikipedia.org/wiki/Bavyera" TargetMode="External"/><Relationship Id="rId4" Type="http://schemas.openxmlformats.org/officeDocument/2006/relationships/hyperlink" Target="https://tr.wikipedia.org/w/index.php?title=Burgunya_D%C3%BCk%C3%BC&amp;action=edit&amp;redlink=1" TargetMode="External"/><Relationship Id="rId9" Type="http://schemas.openxmlformats.org/officeDocument/2006/relationships/hyperlink" Target="https://tr.wikipedia.org/wiki/Rheinland-Pfalz"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tr.wikipedia.org/wiki/Ortodoks_Kilisesi" TargetMode="External"/><Relationship Id="rId2" Type="http://schemas.openxmlformats.org/officeDocument/2006/relationships/hyperlink" Target="https://tr.wikipedia.org/wiki/M%C3%BCsl%C3%BCman" TargetMode="External"/><Relationship Id="rId1" Type="http://schemas.openxmlformats.org/officeDocument/2006/relationships/slideLayout" Target="../slideLayouts/slideLayout2.xml"/><Relationship Id="rId6" Type="http://schemas.openxmlformats.org/officeDocument/2006/relationships/hyperlink" Target="https://tr.wikipedia.org/wiki/Cihad" TargetMode="External"/><Relationship Id="rId5" Type="http://schemas.openxmlformats.org/officeDocument/2006/relationships/hyperlink" Target="https://tr.wikipedia.org/wiki/Allah" TargetMode="External"/><Relationship Id="rId4" Type="http://schemas.openxmlformats.org/officeDocument/2006/relationships/hyperlink" Target="https://tr.wikipedia.org/wiki/Korkusuz_Jean"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tr.wikipedia.org/wiki/Ankara_Sava%C5%9F%C4%B1" TargetMode="External"/><Relationship Id="rId7" Type="http://schemas.openxmlformats.org/officeDocument/2006/relationships/hyperlink" Target="https://tr.wikipedia.org/w/index.php?title=Bulgar_Krall%C4%B1%C4%9F%C4%B1&amp;action=edit&amp;redlink=1" TargetMode="External"/><Relationship Id="rId2" Type="http://schemas.openxmlformats.org/officeDocument/2006/relationships/hyperlink" Target="https://tr.wikipedia.org/wiki/Timur" TargetMode="External"/><Relationship Id="rId1" Type="http://schemas.openxmlformats.org/officeDocument/2006/relationships/slideLayout" Target="../slideLayouts/slideLayout2.xml"/><Relationship Id="rId6" Type="http://schemas.openxmlformats.org/officeDocument/2006/relationships/hyperlink" Target="https://tr.wikipedia.org/w/index.php?title=Vidin_Prensli%C4%9Fi&amp;action=edit&amp;redlink=1" TargetMode="External"/><Relationship Id="rId5" Type="http://schemas.openxmlformats.org/officeDocument/2006/relationships/hyperlink" Target="https://tr.wikipedia.org/wiki/Macaristan" TargetMode="External"/><Relationship Id="rId4" Type="http://schemas.openxmlformats.org/officeDocument/2006/relationships/hyperlink" Target="https://tr.wikipedia.org/wiki/Ak%C4%B1nc%C4%B1lar" TargetMode="Externa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ansiklopedika.org/index.php?title=Dedea%C4%9Fa%C3%A7&amp;action=edit&amp;redlink=1" TargetMode="External"/><Relationship Id="rId2" Type="http://schemas.openxmlformats.org/officeDocument/2006/relationships/hyperlink" Target="http://www.devletialiyyei.com/osmanli-devleti-sultanlari/1-murat-hudavendigar-141.html" TargetMode="External"/><Relationship Id="rId1" Type="http://schemas.openxmlformats.org/officeDocument/2006/relationships/slideLayout" Target="../slideLayouts/slideLayout2.xml"/><Relationship Id="rId4" Type="http://schemas.openxmlformats.org/officeDocument/2006/relationships/hyperlink" Target="http://www.ansiklopedika.org/Dimetoka"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ansiklopedika.org/S%C4%B1rp" TargetMode="External"/><Relationship Id="rId2" Type="http://schemas.openxmlformats.org/officeDocument/2006/relationships/hyperlink" Target="http://www.ansiklopedika.org/Dimetoka"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devletialiyyei.com/osmanli-devleti-sultanlari/1-murat-hudavendigar-141.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ansiklopedika.org/Venedik_Cumhuriyeti"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142852"/>
            <a:ext cx="7772400" cy="1470025"/>
          </a:xfrm>
        </p:spPr>
        <p:txBody>
          <a:bodyPr/>
          <a:lstStyle/>
          <a:p>
            <a:r>
              <a:rPr lang="tr-TR" b="1" dirty="0"/>
              <a:t>Balkanlardaki Fetihler</a:t>
            </a:r>
            <a:endParaRPr lang="tr-TR" dirty="0"/>
          </a:p>
        </p:txBody>
      </p:sp>
      <p:sp>
        <p:nvSpPr>
          <p:cNvPr id="3" name="2 Alt Başlık"/>
          <p:cNvSpPr>
            <a:spLocks noGrp="1"/>
          </p:cNvSpPr>
          <p:nvPr>
            <p:ph type="subTitle" idx="1"/>
          </p:nvPr>
        </p:nvSpPr>
        <p:spPr>
          <a:xfrm>
            <a:off x="0" y="1428736"/>
            <a:ext cx="9144000" cy="5429264"/>
          </a:xfrm>
        </p:spPr>
        <p:txBody>
          <a:bodyPr/>
          <a:lstStyle/>
          <a:p>
            <a:r>
              <a:rPr lang="tr-TR" dirty="0"/>
              <a:t>Osmanlı Devleti’nin kuruluş aşamasında ana stratejisi Anadolu Türk Beylikleriyle mücadeleye girmemek oldu. Enerjisini sürekli batı istikametinde kullanarak Balkanlarda fetihler gerçekleştirdi. </a:t>
            </a:r>
            <a:r>
              <a:rPr lang="tr-TR" dirty="0" err="1"/>
              <a:t>Karesioğulları</a:t>
            </a:r>
            <a:r>
              <a:rPr lang="tr-TR" dirty="0"/>
              <a:t> Beyliği donanmasının Osmanlı Devleti’ne katılmasıyla Rumeli’ye geçiş ve fetihler daha da kolaylaştı.</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214290"/>
            <a:ext cx="9144000" cy="6643710"/>
          </a:xfrm>
        </p:spPr>
        <p:txBody>
          <a:bodyPr>
            <a:normAutofit lnSpcReduction="10000"/>
          </a:bodyPr>
          <a:lstStyle/>
          <a:p>
            <a:r>
              <a:rPr lang="tr-TR" dirty="0"/>
              <a:t>1371 yılında </a:t>
            </a:r>
            <a:r>
              <a:rPr lang="tr-TR" dirty="0" err="1"/>
              <a:t>kazanilan</a:t>
            </a:r>
            <a:r>
              <a:rPr lang="tr-TR" dirty="0"/>
              <a:t> </a:t>
            </a:r>
            <a:r>
              <a:rPr lang="tr-TR" dirty="0" err="1"/>
              <a:t>Çirmen</a:t>
            </a:r>
            <a:r>
              <a:rPr lang="tr-TR" dirty="0"/>
              <a:t> Zaferi ile Makedonya Osmanlı </a:t>
            </a:r>
            <a:r>
              <a:rPr lang="tr-TR" dirty="0" err="1"/>
              <a:t>topraklarina</a:t>
            </a:r>
            <a:r>
              <a:rPr lang="tr-TR" dirty="0"/>
              <a:t> katildi. </a:t>
            </a:r>
            <a:r>
              <a:rPr lang="tr-TR" dirty="0" err="1"/>
              <a:t>Sirp</a:t>
            </a:r>
            <a:r>
              <a:rPr lang="tr-TR" dirty="0"/>
              <a:t> </a:t>
            </a:r>
            <a:r>
              <a:rPr lang="tr-TR" dirty="0" err="1"/>
              <a:t>Krali</a:t>
            </a:r>
            <a:r>
              <a:rPr lang="tr-TR" dirty="0"/>
              <a:t> </a:t>
            </a:r>
            <a:r>
              <a:rPr lang="tr-TR" dirty="0" err="1"/>
              <a:t>Lazar</a:t>
            </a:r>
            <a:r>
              <a:rPr lang="tr-TR" dirty="0"/>
              <a:t> da, Bulgaristan </a:t>
            </a:r>
            <a:r>
              <a:rPr lang="tr-TR" dirty="0" err="1"/>
              <a:t>Krali</a:t>
            </a:r>
            <a:r>
              <a:rPr lang="tr-TR" dirty="0"/>
              <a:t> gibi </a:t>
            </a:r>
            <a:r>
              <a:rPr lang="tr-TR" dirty="0" err="1"/>
              <a:t>Osmanli</a:t>
            </a:r>
            <a:r>
              <a:rPr lang="tr-TR" dirty="0"/>
              <a:t> hakimiyetini kabul etti ve </a:t>
            </a:r>
            <a:r>
              <a:rPr lang="tr-TR" dirty="0" err="1"/>
              <a:t>yillik</a:t>
            </a:r>
            <a:r>
              <a:rPr lang="tr-TR" dirty="0"/>
              <a:t> vergiye </a:t>
            </a:r>
            <a:r>
              <a:rPr lang="tr-TR" dirty="0" err="1"/>
              <a:t>baglandi</a:t>
            </a:r>
            <a:r>
              <a:rPr lang="tr-TR" dirty="0"/>
              <a:t>. </a:t>
            </a:r>
            <a:r>
              <a:rPr lang="tr-TR" dirty="0" err="1"/>
              <a:t>Çandarli</a:t>
            </a:r>
            <a:r>
              <a:rPr lang="tr-TR" dirty="0"/>
              <a:t> </a:t>
            </a:r>
            <a:r>
              <a:rPr lang="tr-TR" dirty="0" err="1"/>
              <a:t>Hayreddin</a:t>
            </a:r>
            <a:r>
              <a:rPr lang="tr-TR" dirty="0"/>
              <a:t> Pasa </a:t>
            </a:r>
            <a:r>
              <a:rPr lang="tr-TR" dirty="0" err="1"/>
              <a:t>komutasindaki</a:t>
            </a:r>
            <a:r>
              <a:rPr lang="tr-TR" dirty="0"/>
              <a:t> Türk birlikleri Selanik Zaferini </a:t>
            </a:r>
            <a:r>
              <a:rPr lang="tr-TR" dirty="0" err="1"/>
              <a:t>kazandi</a:t>
            </a:r>
            <a:r>
              <a:rPr lang="tr-TR" dirty="0"/>
              <a:t> (1374), Nis (1375), </a:t>
            </a:r>
            <a:r>
              <a:rPr lang="tr-TR" dirty="0" err="1"/>
              <a:t>Istip</a:t>
            </a:r>
            <a:r>
              <a:rPr lang="tr-TR" dirty="0"/>
              <a:t>, </a:t>
            </a:r>
            <a:r>
              <a:rPr lang="tr-TR" dirty="0" err="1"/>
              <a:t>Manastir</a:t>
            </a:r>
            <a:r>
              <a:rPr lang="tr-TR" dirty="0"/>
              <a:t>, </a:t>
            </a:r>
            <a:r>
              <a:rPr lang="tr-TR" dirty="0" err="1"/>
              <a:t>Pirlepe</a:t>
            </a:r>
            <a:r>
              <a:rPr lang="tr-TR" dirty="0"/>
              <a:t> (1382) fethedildi. Osmanlı birlikleri Arnavutluk ve Bosna-Hersek içlerine </a:t>
            </a:r>
            <a:r>
              <a:rPr lang="tr-TR" dirty="0" err="1"/>
              <a:t>akinlar</a:t>
            </a:r>
            <a:r>
              <a:rPr lang="tr-TR" dirty="0"/>
              <a:t> düzenledi. 1385 </a:t>
            </a:r>
            <a:r>
              <a:rPr lang="tr-TR" dirty="0" err="1"/>
              <a:t>yilinda</a:t>
            </a:r>
            <a:r>
              <a:rPr lang="tr-TR" dirty="0"/>
              <a:t> </a:t>
            </a:r>
            <a:r>
              <a:rPr lang="tr-TR" dirty="0" err="1"/>
              <a:t>Ohri</a:t>
            </a:r>
            <a:r>
              <a:rPr lang="tr-TR" dirty="0"/>
              <a:t> fethedildi. Ayni </a:t>
            </a:r>
            <a:r>
              <a:rPr lang="tr-TR" dirty="0" err="1"/>
              <a:t>yil</a:t>
            </a:r>
            <a:r>
              <a:rPr lang="tr-TR" dirty="0"/>
              <a:t> </a:t>
            </a:r>
            <a:r>
              <a:rPr lang="tr-TR" dirty="0" err="1"/>
              <a:t>Arnavutluk'da</a:t>
            </a:r>
            <a:r>
              <a:rPr lang="tr-TR" dirty="0"/>
              <a:t> </a:t>
            </a:r>
            <a:r>
              <a:rPr lang="tr-TR" dirty="0" err="1"/>
              <a:t>Savra</a:t>
            </a:r>
            <a:r>
              <a:rPr lang="tr-TR" dirty="0"/>
              <a:t> zaferi kazanıldı. Bir yıl sonra </a:t>
            </a:r>
            <a:r>
              <a:rPr lang="tr-TR" dirty="0" err="1"/>
              <a:t>Sofya'nin</a:t>
            </a:r>
            <a:r>
              <a:rPr lang="tr-TR" dirty="0"/>
              <a:t> fethi </a:t>
            </a:r>
            <a:r>
              <a:rPr lang="tr-TR" dirty="0" err="1"/>
              <a:t>gerçeklestirildi</a:t>
            </a:r>
            <a:r>
              <a:rPr lang="tr-TR" dirty="0"/>
              <a:t>. 1381 </a:t>
            </a:r>
            <a:r>
              <a:rPr lang="tr-TR" dirty="0" err="1"/>
              <a:t>yilinda</a:t>
            </a:r>
            <a:r>
              <a:rPr lang="tr-TR" dirty="0"/>
              <a:t> </a:t>
            </a:r>
            <a:r>
              <a:rPr lang="tr-TR" dirty="0" err="1"/>
              <a:t>Sehzade</a:t>
            </a:r>
            <a:r>
              <a:rPr lang="tr-TR" dirty="0"/>
              <a:t> </a:t>
            </a:r>
            <a:r>
              <a:rPr lang="tr-TR" dirty="0" err="1"/>
              <a:t>Bayezid'in</a:t>
            </a:r>
            <a:r>
              <a:rPr lang="tr-TR" dirty="0"/>
              <a:t> </a:t>
            </a:r>
            <a:r>
              <a:rPr lang="tr-TR" dirty="0" err="1"/>
              <a:t>Germiyan</a:t>
            </a:r>
            <a:r>
              <a:rPr lang="tr-TR" dirty="0"/>
              <a:t> </a:t>
            </a:r>
            <a:r>
              <a:rPr lang="tr-TR" dirty="0" err="1"/>
              <a:t>Hükümdari</a:t>
            </a:r>
            <a:r>
              <a:rPr lang="tr-TR" dirty="0"/>
              <a:t> Süleyman </a:t>
            </a:r>
            <a:r>
              <a:rPr lang="tr-TR" dirty="0" err="1"/>
              <a:t>Şah'in</a:t>
            </a:r>
            <a:r>
              <a:rPr lang="tr-TR" dirty="0"/>
              <a:t> Kızı Devlet Hatun'la evlenmesi dolayısıyla, Kütahya, Simav, </a:t>
            </a:r>
            <a:r>
              <a:rPr lang="tr-TR" dirty="0" err="1"/>
              <a:t>Egrigöz</a:t>
            </a:r>
            <a:r>
              <a:rPr lang="tr-TR" dirty="0"/>
              <a:t> ve Tavşanlı Osmanlılara verildi. Aynı yıl, </a:t>
            </a:r>
            <a:r>
              <a:rPr lang="tr-TR" b="1" dirty="0" err="1">
                <a:hlinkClick r:id="rId2"/>
              </a:rPr>
              <a:t>Hamidoğullari</a:t>
            </a:r>
            <a:r>
              <a:rPr lang="tr-TR" b="1" dirty="0">
                <a:hlinkClick r:id="rId2"/>
              </a:rPr>
              <a:t> Beyliği</a:t>
            </a:r>
            <a:endParaRPr lang="tr-TR" dirty="0"/>
          </a:p>
          <a:p>
            <a:r>
              <a:rPr lang="tr-TR" dirty="0"/>
              <a:t>'</a:t>
            </a:r>
            <a:r>
              <a:rPr lang="tr-TR" dirty="0" err="1"/>
              <a:t>nden</a:t>
            </a:r>
            <a:r>
              <a:rPr lang="tr-TR" dirty="0"/>
              <a:t> altı şehir parayla satın alındı. Balkanlardaki fetihler devam ederken, </a:t>
            </a:r>
            <a:r>
              <a:rPr lang="tr-TR" dirty="0" err="1"/>
              <a:t>Murad</a:t>
            </a:r>
            <a:r>
              <a:rPr lang="tr-TR" dirty="0"/>
              <a:t> </a:t>
            </a:r>
            <a:r>
              <a:rPr lang="tr-TR" dirty="0" err="1"/>
              <a:t>Hüdavendigar</a:t>
            </a:r>
            <a:r>
              <a:rPr lang="tr-TR" dirty="0"/>
              <a:t> bir yandan da Anadolu </a:t>
            </a:r>
            <a:r>
              <a:rPr lang="tr-TR" dirty="0" err="1"/>
              <a:t>taraflarina</a:t>
            </a:r>
            <a:r>
              <a:rPr lang="tr-TR" dirty="0"/>
              <a:t> yöneldi. 1386 </a:t>
            </a:r>
            <a:r>
              <a:rPr lang="tr-TR" dirty="0" err="1"/>
              <a:t>yilinda</a:t>
            </a:r>
            <a:r>
              <a:rPr lang="tr-TR" dirty="0"/>
              <a:t> Konya Ovası'nda ilk </a:t>
            </a:r>
            <a:r>
              <a:rPr lang="tr-TR" dirty="0" err="1"/>
              <a:t>Osmanli</a:t>
            </a:r>
            <a:r>
              <a:rPr lang="tr-TR" dirty="0"/>
              <a:t> Karaman Savaşı yapıldı. </a:t>
            </a:r>
            <a:r>
              <a:rPr lang="tr-TR" dirty="0" smtClean="0"/>
              <a:t/>
            </a:r>
            <a:br>
              <a:rPr lang="tr-TR" dirty="0" smtClean="0"/>
            </a:b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25470"/>
          </a:xfrm>
        </p:spPr>
        <p:txBody>
          <a:bodyPr>
            <a:normAutofit fontScale="90000"/>
          </a:bodyPr>
          <a:lstStyle/>
          <a:p>
            <a:r>
              <a:rPr lang="tr-TR" dirty="0"/>
              <a:t/>
            </a:r>
            <a:br>
              <a:rPr lang="tr-TR" dirty="0"/>
            </a:br>
            <a:r>
              <a:rPr lang="tr-TR" dirty="0" err="1" smtClean="0"/>
              <a:t>Çirmen</a:t>
            </a:r>
            <a:r>
              <a:rPr lang="tr-TR" dirty="0" smtClean="0"/>
              <a:t> Savaşı</a:t>
            </a:r>
            <a:endParaRPr lang="tr-TR" dirty="0"/>
          </a:p>
        </p:txBody>
      </p:sp>
      <p:sp>
        <p:nvSpPr>
          <p:cNvPr id="3" name="2 İçerik Yer Tutucusu"/>
          <p:cNvSpPr>
            <a:spLocks noGrp="1"/>
          </p:cNvSpPr>
          <p:nvPr>
            <p:ph idx="1"/>
          </p:nvPr>
        </p:nvSpPr>
        <p:spPr>
          <a:xfrm>
            <a:off x="0" y="928670"/>
            <a:ext cx="9144000" cy="5929330"/>
          </a:xfrm>
        </p:spPr>
        <p:txBody>
          <a:bodyPr>
            <a:normAutofit/>
          </a:bodyPr>
          <a:lstStyle/>
          <a:p>
            <a:r>
              <a:rPr lang="tr-TR" b="1" dirty="0" smtClean="0"/>
              <a:t>26 Eylül 1371 </a:t>
            </a:r>
            <a:r>
              <a:rPr lang="tr-TR" b="1" dirty="0" err="1" smtClean="0"/>
              <a:t>Çirmen</a:t>
            </a:r>
            <a:r>
              <a:rPr lang="tr-TR" b="1" dirty="0" smtClean="0"/>
              <a:t> Savaşı</a:t>
            </a:r>
            <a:r>
              <a:rPr lang="tr-TR" dirty="0" smtClean="0"/>
              <a:t>, 1364 yılında yapılmış olan </a:t>
            </a:r>
            <a:r>
              <a:rPr lang="tr-TR" b="1" dirty="0" err="1">
                <a:hlinkClick r:id="rId2"/>
              </a:rPr>
              <a:t>Sırpsındığı</a:t>
            </a:r>
            <a:r>
              <a:rPr lang="tr-TR" b="1" dirty="0">
                <a:hlinkClick r:id="rId2"/>
              </a:rPr>
              <a:t> Savaşı</a:t>
            </a:r>
            <a:endParaRPr lang="tr-TR" dirty="0" smtClean="0"/>
          </a:p>
          <a:p>
            <a:r>
              <a:rPr lang="tr-TR" dirty="0" smtClean="0"/>
              <a:t>`</a:t>
            </a:r>
            <a:r>
              <a:rPr lang="tr-TR" dirty="0" err="1" smtClean="0"/>
              <a:t>nın</a:t>
            </a:r>
            <a:r>
              <a:rPr lang="tr-TR" dirty="0" smtClean="0"/>
              <a:t> intikamını almak isteyen Sırplar ile Osmanlılar arasında yapılmıştır. </a:t>
            </a:r>
            <a:r>
              <a:rPr lang="tr-TR" b="1" dirty="0" err="1">
                <a:hlinkClick r:id="rId3"/>
              </a:rPr>
              <a:t>Çirmen</a:t>
            </a:r>
            <a:endParaRPr lang="tr-TR" dirty="0" smtClean="0"/>
          </a:p>
          <a:p>
            <a:r>
              <a:rPr lang="tr-TR" dirty="0" smtClean="0"/>
              <a:t> mevkiinde yapılan savaş, Osmanlı Devleti`</a:t>
            </a:r>
            <a:r>
              <a:rPr lang="tr-TR" dirty="0" err="1" smtClean="0"/>
              <a:t>nin</a:t>
            </a:r>
            <a:r>
              <a:rPr lang="tr-TR" dirty="0" smtClean="0"/>
              <a:t> zaferi ile sonuçlandı. Bu zafer ile Osmanlılara </a:t>
            </a:r>
            <a:r>
              <a:rPr lang="tr-TR" b="1" dirty="0">
                <a:hlinkClick r:id="rId4"/>
              </a:rPr>
              <a:t>Makedonya</a:t>
            </a:r>
            <a:endParaRPr lang="tr-TR" dirty="0" smtClean="0"/>
          </a:p>
          <a:p>
            <a:r>
              <a:rPr lang="tr-TR" dirty="0" smtClean="0"/>
              <a:t>`</a:t>
            </a:r>
            <a:r>
              <a:rPr lang="tr-TR" dirty="0" err="1" smtClean="0"/>
              <a:t>nın</a:t>
            </a:r>
            <a:r>
              <a:rPr lang="tr-TR" dirty="0" smtClean="0"/>
              <a:t> yolları açıldı. Makedonya`</a:t>
            </a:r>
            <a:r>
              <a:rPr lang="tr-TR" dirty="0" err="1" smtClean="0"/>
              <a:t>daki</a:t>
            </a:r>
            <a:r>
              <a:rPr lang="tr-TR" dirty="0" smtClean="0"/>
              <a:t> Sırp Prensleri, Bulgar Kralı ve </a:t>
            </a:r>
            <a:r>
              <a:rPr lang="tr-TR" b="1" dirty="0">
                <a:hlinkClick r:id="rId5"/>
              </a:rPr>
              <a:t>Bizans</a:t>
            </a:r>
            <a:endParaRPr lang="tr-TR" dirty="0" smtClean="0"/>
          </a:p>
          <a:p>
            <a:r>
              <a:rPr lang="tr-TR" dirty="0" smtClean="0"/>
              <a:t> İmparatoru Osmanlı hakimiyetini tanıdılar. Böylece Osmanlı Devleti`</a:t>
            </a:r>
            <a:r>
              <a:rPr lang="tr-TR" dirty="0" err="1" smtClean="0"/>
              <a:t>nin</a:t>
            </a:r>
            <a:r>
              <a:rPr lang="tr-TR" dirty="0" smtClean="0"/>
              <a:t> </a:t>
            </a:r>
            <a:r>
              <a:rPr lang="tr-TR" b="1" dirty="0" smtClean="0">
                <a:hlinkClick r:id="rId6"/>
              </a:rPr>
              <a:t>Balkanlar</a:t>
            </a:r>
            <a:r>
              <a:rPr lang="tr-TR" b="1" dirty="0" smtClean="0"/>
              <a:t> ‘</a:t>
            </a:r>
            <a:r>
              <a:rPr lang="tr-TR" b="1" dirty="0" err="1" smtClean="0"/>
              <a:t>daki</a:t>
            </a:r>
            <a:r>
              <a:rPr lang="tr-TR" b="1" dirty="0" smtClean="0"/>
              <a:t> fetihleri kolaylaştı.</a:t>
            </a:r>
            <a:r>
              <a:rPr lang="tr-TR" dirty="0"/>
              <a:t/>
            </a:r>
            <a:br>
              <a:rPr lang="tr-TR" dirty="0"/>
            </a:b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2594"/>
          </a:xfrm>
        </p:spPr>
        <p:txBody>
          <a:bodyPr>
            <a:normAutofit fontScale="90000"/>
          </a:bodyPr>
          <a:lstStyle/>
          <a:p>
            <a:r>
              <a:rPr lang="tr-TR" dirty="0"/>
              <a:t/>
            </a:r>
            <a:br>
              <a:rPr lang="tr-TR" dirty="0"/>
            </a:br>
            <a:r>
              <a:rPr lang="tr-TR" dirty="0" smtClean="0"/>
              <a:t>1.Kosova Savaşı</a:t>
            </a:r>
            <a:endParaRPr lang="tr-TR" dirty="0"/>
          </a:p>
        </p:txBody>
      </p:sp>
      <p:sp>
        <p:nvSpPr>
          <p:cNvPr id="3" name="2 İçerik Yer Tutucusu"/>
          <p:cNvSpPr>
            <a:spLocks noGrp="1"/>
          </p:cNvSpPr>
          <p:nvPr>
            <p:ph idx="1"/>
          </p:nvPr>
        </p:nvSpPr>
        <p:spPr>
          <a:xfrm>
            <a:off x="0" y="857232"/>
            <a:ext cx="9144000" cy="6000768"/>
          </a:xfrm>
        </p:spPr>
        <p:txBody>
          <a:bodyPr/>
          <a:lstStyle/>
          <a:p>
            <a:r>
              <a:rPr lang="tr-TR" dirty="0"/>
              <a:t>Kosova Savaşı, Osmanlı Devleti'nin kuruluş devrinde yaşadığı önemli hâdiselerden biridir. Balkan Yarımadası'nda meşhur bir ova olan Kosova, 'karatavukluk, kargalık' </a:t>
            </a:r>
            <a:r>
              <a:rPr lang="tr-TR" dirty="0" err="1"/>
              <a:t>mânâlarına</a:t>
            </a:r>
            <a:r>
              <a:rPr lang="tr-TR" dirty="0"/>
              <a:t> gelmektedir. Türklerin Kosova ve çevresine ilk önemli akınları 1388 yılında </a:t>
            </a:r>
            <a:r>
              <a:rPr lang="tr-TR" dirty="0" err="1"/>
              <a:t>Yaralu</a:t>
            </a:r>
            <a:r>
              <a:rPr lang="tr-TR" dirty="0"/>
              <a:t> Doğan Bey tarafından, Osmanlı himayesini kabul etmeyen Kosova tekfurunun bölgesine yapılmıştır. Osmanlı'nın Balkanlardaki hızlı ilerleyişi, bölge ülkeleriyle -başta Papalık olmak üzere- bütün Avrupa'yı endişelendiriyor, onları çeşitli tedbirler almaya itiyordu. </a:t>
            </a:r>
            <a:r>
              <a:rPr lang="tr-TR" dirty="0" smtClean="0"/>
              <a:t/>
            </a:r>
            <a:br>
              <a:rPr lang="tr-TR" dirty="0" smtClean="0"/>
            </a:b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357167"/>
            <a:ext cx="9001156" cy="6500834"/>
          </a:xfrm>
        </p:spPr>
        <p:txBody>
          <a:bodyPr>
            <a:normAutofit/>
          </a:bodyPr>
          <a:lstStyle/>
          <a:p>
            <a:r>
              <a:rPr lang="tr-TR" dirty="0"/>
              <a:t>Sultan 1. </a:t>
            </a:r>
            <a:r>
              <a:rPr lang="tr-TR" dirty="0" err="1"/>
              <a:t>Murad</a:t>
            </a:r>
            <a:r>
              <a:rPr lang="tr-TR" dirty="0"/>
              <a:t> 1389 yılında başta şehzadeleri </a:t>
            </a:r>
            <a:r>
              <a:rPr lang="tr-TR" dirty="0" err="1"/>
              <a:t>Bayezid</a:t>
            </a:r>
            <a:r>
              <a:rPr lang="tr-TR" dirty="0"/>
              <a:t> ve Yakup Beyler olmak üzere, Anadolu beyliklerinin ve Rumeli'de müttefiki bulunan devletlerin askerlerinden müteşekkil yaklaşık 60 bin kişilik bir kuvvetle Sırbistan üzerine harekete geçmiştir. Öncü kuvvetlerin başında Gazi </a:t>
            </a:r>
            <a:r>
              <a:rPr lang="tr-TR" dirty="0" err="1"/>
              <a:t>Evranos</a:t>
            </a:r>
            <a:r>
              <a:rPr lang="tr-TR" dirty="0"/>
              <a:t> ve Paşa Yiğit bulunmaktaydı. Osmanlı ordusu Kosova Ovası boyunca </a:t>
            </a:r>
            <a:r>
              <a:rPr lang="tr-TR" dirty="0" err="1"/>
              <a:t>Piriştine'ye</a:t>
            </a:r>
            <a:r>
              <a:rPr lang="tr-TR" dirty="0"/>
              <a:t> doğru ilerlerken, müttefiklerin teşkil ettiği kalabalık Sırp ordusu da </a:t>
            </a:r>
            <a:r>
              <a:rPr lang="tr-TR" dirty="0" err="1"/>
              <a:t>Lab</a:t>
            </a:r>
            <a:r>
              <a:rPr lang="tr-TR" dirty="0"/>
              <a:t> Suyu civarında mevzilenmişti. Ordunun merkezine Sırp despotu </a:t>
            </a:r>
            <a:r>
              <a:rPr lang="tr-TR" dirty="0" err="1"/>
              <a:t>Lazar</a:t>
            </a:r>
            <a:r>
              <a:rPr lang="tr-TR" dirty="0"/>
              <a:t>, sağ kanadına </a:t>
            </a:r>
            <a:r>
              <a:rPr lang="tr-TR" dirty="0" err="1"/>
              <a:t>Lazar'ın</a:t>
            </a:r>
            <a:r>
              <a:rPr lang="tr-TR" dirty="0"/>
              <a:t> yeğeni </a:t>
            </a:r>
            <a:r>
              <a:rPr lang="tr-TR" dirty="0" err="1"/>
              <a:t>Vuk</a:t>
            </a:r>
            <a:r>
              <a:rPr lang="tr-TR" dirty="0"/>
              <a:t> </a:t>
            </a:r>
            <a:r>
              <a:rPr lang="tr-TR" dirty="0" err="1"/>
              <a:t>Bronkoviç</a:t>
            </a:r>
            <a:r>
              <a:rPr lang="tr-TR" dirty="0"/>
              <a:t>, sol kanadına da Bosna Kralı </a:t>
            </a:r>
            <a:r>
              <a:rPr lang="tr-TR" dirty="0" err="1"/>
              <a:t>Tvrtko</a:t>
            </a:r>
            <a:r>
              <a:rPr lang="tr-TR" dirty="0"/>
              <a:t> kumanda etmekteydi. Savaşın tarihi hakkında kaynaklarda ihtilâf vardır. Batı kaynakları 15 Haziran 1389; Türk kaynakları ise, 27 Ağustos 1389 (4 Ramazan 791) tarihini verir.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214290"/>
            <a:ext cx="8401080" cy="6429420"/>
          </a:xfrm>
        </p:spPr>
        <p:txBody>
          <a:bodyPr>
            <a:normAutofit/>
          </a:bodyPr>
          <a:lstStyle/>
          <a:p>
            <a:r>
              <a:rPr lang="tr-TR" dirty="0"/>
              <a:t>Sekiz saat kadar devam eden savaşın kesin neticesi alınamadan Sultan </a:t>
            </a:r>
            <a:r>
              <a:rPr lang="tr-TR" dirty="0" err="1"/>
              <a:t>Murad</a:t>
            </a:r>
            <a:r>
              <a:rPr lang="tr-TR" dirty="0"/>
              <a:t> </a:t>
            </a:r>
            <a:r>
              <a:rPr lang="tr-TR" dirty="0" err="1"/>
              <a:t>Hüdâvendigâr</a:t>
            </a:r>
            <a:r>
              <a:rPr lang="tr-TR" dirty="0"/>
              <a:t>, </a:t>
            </a:r>
            <a:r>
              <a:rPr lang="tr-TR" dirty="0" err="1"/>
              <a:t>Lazar'ın</a:t>
            </a:r>
            <a:r>
              <a:rPr lang="tr-TR" dirty="0"/>
              <a:t> damadı </a:t>
            </a:r>
            <a:r>
              <a:rPr lang="tr-TR" dirty="0" err="1"/>
              <a:t>Miloş</a:t>
            </a:r>
            <a:r>
              <a:rPr lang="tr-TR" dirty="0"/>
              <a:t> </a:t>
            </a:r>
            <a:r>
              <a:rPr lang="tr-TR" dirty="0" err="1"/>
              <a:t>Obiliç</a:t>
            </a:r>
            <a:r>
              <a:rPr lang="tr-TR" dirty="0"/>
              <a:t> tarafından hançerle yaralandı. Kısa bir süre sonra da, Sırp despotu </a:t>
            </a:r>
            <a:r>
              <a:rPr lang="tr-TR" dirty="0" err="1"/>
              <a:t>Lazar</a:t>
            </a:r>
            <a:r>
              <a:rPr lang="tr-TR" dirty="0"/>
              <a:t> başta olmak üzere diğer komutan ve </a:t>
            </a:r>
            <a:r>
              <a:rPr lang="tr-TR" dirty="0" err="1"/>
              <a:t>asilzâdeler</a:t>
            </a:r>
            <a:r>
              <a:rPr lang="tr-TR" dirty="0"/>
              <a:t> esir edilip Sırp ordusu büyük bir yenilgiye uğratıldı. Sultan </a:t>
            </a:r>
            <a:r>
              <a:rPr lang="tr-TR" dirty="0" err="1"/>
              <a:t>Murad</a:t>
            </a:r>
            <a:r>
              <a:rPr lang="tr-TR" dirty="0"/>
              <a:t> ağır yaralı olmasına rağmen </a:t>
            </a:r>
            <a:r>
              <a:rPr lang="tr-TR" dirty="0" err="1"/>
              <a:t>şehadetine</a:t>
            </a:r>
            <a:r>
              <a:rPr lang="tr-TR" dirty="0"/>
              <a:t> kadar kumandayı elinden bırakmadı. Sultan </a:t>
            </a:r>
            <a:r>
              <a:rPr lang="tr-TR" dirty="0" err="1"/>
              <a:t>Murad'ın</a:t>
            </a:r>
            <a:r>
              <a:rPr lang="tr-TR" dirty="0"/>
              <a:t> </a:t>
            </a:r>
            <a:r>
              <a:rPr lang="tr-TR" dirty="0" err="1"/>
              <a:t>şehadetinden</a:t>
            </a:r>
            <a:r>
              <a:rPr lang="tr-TR" dirty="0"/>
              <a:t> sonra iç organları buraya defnolunarak '</a:t>
            </a:r>
            <a:r>
              <a:rPr lang="tr-TR" dirty="0" err="1"/>
              <a:t>Meşhed</a:t>
            </a:r>
            <a:r>
              <a:rPr lang="tr-TR" dirty="0"/>
              <a:t>-i </a:t>
            </a:r>
            <a:r>
              <a:rPr lang="tr-TR" dirty="0" err="1"/>
              <a:t>Hüdâvendigâr</a:t>
            </a:r>
            <a:r>
              <a:rPr lang="tr-TR" dirty="0"/>
              <a:t>' isimli bir türbe yapıldı. Türbenin etrafına, onun bakımıyla meşgul olacak Müslümanlar iskân edildi. </a:t>
            </a:r>
            <a:r>
              <a:rPr lang="tr-TR" dirty="0" err="1"/>
              <a:t>Murad</a:t>
            </a:r>
            <a:r>
              <a:rPr lang="tr-TR" dirty="0"/>
              <a:t> </a:t>
            </a:r>
            <a:r>
              <a:rPr lang="tr-TR" dirty="0" err="1"/>
              <a:t>Hüdâvendigâr'ın</a:t>
            </a:r>
            <a:r>
              <a:rPr lang="tr-TR" dirty="0"/>
              <a:t> </a:t>
            </a:r>
            <a:r>
              <a:rPr lang="tr-TR" dirty="0" err="1"/>
              <a:t>naaşı</a:t>
            </a:r>
            <a:r>
              <a:rPr lang="tr-TR" dirty="0"/>
              <a:t>, Bursa'ya gömülmüştür. Sultan </a:t>
            </a:r>
            <a:r>
              <a:rPr lang="tr-TR" dirty="0" err="1"/>
              <a:t>Murad</a:t>
            </a:r>
            <a:r>
              <a:rPr lang="tr-TR" dirty="0"/>
              <a:t> 37 muharebede bizzat bulunmuş, tahtta kaldığı 27 yıl boyunca devletin topraklarını beş kat artırarak 500 bin km2'ye çıkarmıştır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928670"/>
            <a:ext cx="9144000" cy="5929330"/>
          </a:xfrm>
        </p:spPr>
        <p:txBody>
          <a:bodyPr>
            <a:normAutofit/>
          </a:bodyPr>
          <a:lstStyle/>
          <a:p>
            <a:r>
              <a:rPr lang="tr-TR" dirty="0"/>
              <a:t>1. Kosova Zaferi'yle Türkler kesin şekilde Balkanlara yerleşmiştir. Bu zaferle Bulgaristan tamamen Osmanlı'nın eline geçerken, Sırplar istiklâllerini kaybetmişlerdir. Kosova havalisinin ilk Osmanlı valisi de Paşa Yiğit olmuştur. Kosova ve Üsküp civarına Menemen Ovası'ndaki bazı aşiretler ile Anadolu'daki Tatar muhacirler getirilip iskân edilmiş, böylece bölgenin hem Türkleşmesine hem de Müslüman nüfusunun artmasına çalışılmıştır. Fetret döneminde bazı belirsizlikler yaşayan bölge, 2. </a:t>
            </a:r>
            <a:r>
              <a:rPr lang="tr-TR" dirty="0" err="1"/>
              <a:t>Murad</a:t>
            </a:r>
            <a:r>
              <a:rPr lang="tr-TR" dirty="0"/>
              <a:t> döneminde kesin hâkimiyet altına alınarak 400 yıldan fazla Osmanlı idaresinde kalmıştır. </a:t>
            </a:r>
            <a:r>
              <a:rPr lang="tr-TR" dirty="0" smtClean="0"/>
              <a:t/>
            </a:r>
            <a:br>
              <a:rPr lang="tr-TR" dirty="0" smtClean="0"/>
            </a:b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001156" cy="6858000"/>
          </a:xfrm>
        </p:spPr>
        <p:txBody>
          <a:bodyPr>
            <a:normAutofit fontScale="62500" lnSpcReduction="20000"/>
          </a:bodyPr>
          <a:lstStyle/>
          <a:p>
            <a:r>
              <a:rPr lang="tr-TR" sz="3800" b="1" dirty="0">
                <a:solidFill>
                  <a:srgbClr val="002060"/>
                </a:solidFill>
              </a:rPr>
              <a:t>İstanbul'un Fethi</a:t>
            </a:r>
            <a:r>
              <a:rPr lang="tr-TR" sz="3800" dirty="0">
                <a:solidFill>
                  <a:srgbClr val="002060"/>
                </a:solidFill>
              </a:rPr>
              <a:t> (</a:t>
            </a:r>
            <a:r>
              <a:rPr lang="tr-TR" sz="3800" dirty="0">
                <a:solidFill>
                  <a:srgbClr val="002060"/>
                </a:solidFill>
                <a:hlinkClick r:id="rId2" tooltip="Yunanca"/>
              </a:rPr>
              <a:t>Yunanca</a:t>
            </a:r>
            <a:r>
              <a:rPr lang="tr-TR" sz="3800" dirty="0">
                <a:solidFill>
                  <a:srgbClr val="002060"/>
                </a:solidFill>
              </a:rPr>
              <a:t>: </a:t>
            </a:r>
            <a:r>
              <a:rPr lang="el-GR" sz="3800" dirty="0">
                <a:solidFill>
                  <a:srgbClr val="002060"/>
                </a:solidFill>
              </a:rPr>
              <a:t>Άλωση της Κωνσταντινούπολης, </a:t>
            </a:r>
            <a:r>
              <a:rPr lang="tr-TR" sz="3800" b="1" dirty="0">
                <a:solidFill>
                  <a:srgbClr val="002060"/>
                </a:solidFill>
              </a:rPr>
              <a:t>Konstantinopolis'in Düşüşü</a:t>
            </a:r>
            <a:r>
              <a:rPr lang="tr-TR" sz="3800" dirty="0">
                <a:solidFill>
                  <a:srgbClr val="002060"/>
                </a:solidFill>
              </a:rPr>
              <a:t>), 6 Nisan-29 Mayıs 1453 tarihleri arasındaki kuşatmanın </a:t>
            </a:r>
            <a:r>
              <a:rPr lang="tr-TR" sz="3800" dirty="0" err="1">
                <a:solidFill>
                  <a:srgbClr val="002060"/>
                </a:solidFill>
              </a:rPr>
              <a:t>sonucunda</a:t>
            </a:r>
            <a:r>
              <a:rPr lang="tr-TR" sz="3800" dirty="0" err="1">
                <a:solidFill>
                  <a:srgbClr val="002060"/>
                </a:solidFill>
                <a:hlinkClick r:id="rId3" tooltip="Osmanlı Devleti"/>
              </a:rPr>
              <a:t>Osmanlı</a:t>
            </a:r>
            <a:r>
              <a:rPr lang="tr-TR" sz="3800" dirty="0">
                <a:solidFill>
                  <a:srgbClr val="002060"/>
                </a:solidFill>
              </a:rPr>
              <a:t> </a:t>
            </a:r>
            <a:r>
              <a:rPr lang="tr-TR" sz="3800" dirty="0">
                <a:solidFill>
                  <a:srgbClr val="002060"/>
                </a:solidFill>
                <a:hlinkClick r:id="rId4" tooltip="Osmanlı padişahları listesi"/>
              </a:rPr>
              <a:t>Padişahı</a:t>
            </a:r>
            <a:r>
              <a:rPr lang="tr-TR" sz="3800" dirty="0">
                <a:solidFill>
                  <a:srgbClr val="002060"/>
                </a:solidFill>
              </a:rPr>
              <a:t> </a:t>
            </a:r>
            <a:r>
              <a:rPr lang="tr-TR" sz="3800" dirty="0">
                <a:solidFill>
                  <a:srgbClr val="002060"/>
                </a:solidFill>
                <a:hlinkClick r:id="rId5" tooltip="II. Mehmed"/>
              </a:rPr>
              <a:t>II. </a:t>
            </a:r>
            <a:r>
              <a:rPr lang="tr-TR" sz="3800" dirty="0" err="1">
                <a:solidFill>
                  <a:srgbClr val="002060"/>
                </a:solidFill>
                <a:hlinkClick r:id="rId5" tooltip="II. Mehmed"/>
              </a:rPr>
              <a:t>Mehmed</a:t>
            </a:r>
            <a:r>
              <a:rPr lang="tr-TR" sz="3800" dirty="0">
                <a:solidFill>
                  <a:srgbClr val="002060"/>
                </a:solidFill>
              </a:rPr>
              <a:t> komutasındaki birliklerin </a:t>
            </a:r>
            <a:r>
              <a:rPr lang="tr-TR" sz="3800" dirty="0">
                <a:solidFill>
                  <a:srgbClr val="002060"/>
                </a:solidFill>
                <a:hlinkClick r:id="rId6" tooltip="Bizans İmparatorluğu"/>
              </a:rPr>
              <a:t>Bizans İmparatorluğu</a:t>
            </a:r>
            <a:r>
              <a:rPr lang="tr-TR" sz="3800" dirty="0">
                <a:solidFill>
                  <a:srgbClr val="002060"/>
                </a:solidFill>
              </a:rPr>
              <a:t>'nun</a:t>
            </a:r>
            <a:r>
              <a:rPr lang="tr-TR" sz="3800" baseline="30000" dirty="0">
                <a:solidFill>
                  <a:srgbClr val="002060"/>
                </a:solidFill>
                <a:hlinkClick r:id="rId7"/>
              </a:rPr>
              <a:t>[Not 1]</a:t>
            </a:r>
            <a:r>
              <a:rPr lang="tr-TR" sz="3800" dirty="0">
                <a:solidFill>
                  <a:srgbClr val="002060"/>
                </a:solidFill>
              </a:rPr>
              <a:t> başkenti </a:t>
            </a:r>
            <a:r>
              <a:rPr lang="tr-TR" sz="3800" dirty="0">
                <a:solidFill>
                  <a:srgbClr val="002060"/>
                </a:solidFill>
                <a:hlinkClick r:id="rId8" tooltip="İstanbul"/>
              </a:rPr>
              <a:t>İstanbul</a:t>
            </a:r>
            <a:r>
              <a:rPr lang="tr-TR" sz="3800" dirty="0">
                <a:solidFill>
                  <a:srgbClr val="002060"/>
                </a:solidFill>
              </a:rPr>
              <a:t>'u ele geçirmesi.</a:t>
            </a:r>
          </a:p>
          <a:p>
            <a:r>
              <a:rPr lang="tr-TR" sz="3800" dirty="0">
                <a:solidFill>
                  <a:srgbClr val="002060"/>
                </a:solidFill>
              </a:rPr>
              <a:t>İstanbul, daha önce de defalarca kuşatılmıştı; VII.-VIII. asırlarda </a:t>
            </a:r>
            <a:r>
              <a:rPr lang="tr-TR" sz="3800" dirty="0" err="1">
                <a:solidFill>
                  <a:srgbClr val="002060"/>
                </a:solidFill>
                <a:hlinkClick r:id="rId9" tooltip="Emeviler"/>
              </a:rPr>
              <a:t>Emeviler</a:t>
            </a:r>
            <a:r>
              <a:rPr lang="tr-TR" sz="3800" dirty="0">
                <a:solidFill>
                  <a:srgbClr val="002060"/>
                </a:solidFill>
              </a:rPr>
              <a:t> ve </a:t>
            </a:r>
            <a:r>
              <a:rPr lang="tr-TR" sz="3800" dirty="0">
                <a:solidFill>
                  <a:srgbClr val="002060"/>
                </a:solidFill>
                <a:hlinkClick r:id="rId10" tooltip="Abbasiler"/>
              </a:rPr>
              <a:t>Abbasiler</a:t>
            </a:r>
            <a:r>
              <a:rPr lang="tr-TR" sz="3800" dirty="0">
                <a:solidFill>
                  <a:srgbClr val="002060"/>
                </a:solidFill>
              </a:rPr>
              <a:t> tarafından kuşatıldı ancak başarısız olundu. Osmanlılar da şehri daha önce kuşatmıştı, </a:t>
            </a:r>
            <a:r>
              <a:rPr lang="tr-TR" sz="3800" dirty="0" err="1">
                <a:solidFill>
                  <a:srgbClr val="002060"/>
                </a:solidFill>
                <a:hlinkClick r:id="rId11" tooltip="Mateos Kantakuzinos"/>
              </a:rPr>
              <a:t>Mateos</a:t>
            </a:r>
            <a:r>
              <a:rPr lang="tr-TR" sz="3800" dirty="0">
                <a:solidFill>
                  <a:srgbClr val="002060"/>
                </a:solidFill>
                <a:hlinkClick r:id="rId11" tooltip="Mateos Kantakuzinos"/>
              </a:rPr>
              <a:t> </a:t>
            </a:r>
            <a:r>
              <a:rPr lang="tr-TR" sz="3800" dirty="0" err="1">
                <a:solidFill>
                  <a:srgbClr val="002060"/>
                </a:solidFill>
                <a:hlinkClick r:id="rId11" tooltip="Mateos Kantakuzinos"/>
              </a:rPr>
              <a:t>Kantakuzinos</a:t>
            </a:r>
            <a:r>
              <a:rPr lang="tr-TR" sz="3800" dirty="0" err="1">
                <a:solidFill>
                  <a:srgbClr val="002060"/>
                </a:solidFill>
              </a:rPr>
              <a:t>'un</a:t>
            </a:r>
            <a:r>
              <a:rPr lang="tr-TR" sz="3800" dirty="0">
                <a:solidFill>
                  <a:srgbClr val="002060"/>
                </a:solidFill>
              </a:rPr>
              <a:t> Bizans tahtına geçmesini sağlamışlar ve ödül olarak </a:t>
            </a:r>
            <a:r>
              <a:rPr lang="tr-TR" sz="3800" dirty="0" err="1">
                <a:solidFill>
                  <a:srgbClr val="002060"/>
                </a:solidFill>
                <a:hlinkClick r:id="rId12" tooltip="Çimpe Kalesi"/>
              </a:rPr>
              <a:t>Çimpe</a:t>
            </a:r>
            <a:r>
              <a:rPr lang="tr-TR" sz="3800" dirty="0">
                <a:solidFill>
                  <a:srgbClr val="002060"/>
                </a:solidFill>
                <a:hlinkClick r:id="rId12" tooltip="Çimpe Kalesi"/>
              </a:rPr>
              <a:t> Kalesi</a:t>
            </a:r>
            <a:r>
              <a:rPr lang="tr-TR" sz="3800" dirty="0">
                <a:solidFill>
                  <a:srgbClr val="002060"/>
                </a:solidFill>
              </a:rPr>
              <a:t>'ni alarak </a:t>
            </a:r>
            <a:r>
              <a:rPr lang="tr-TR" sz="3800" dirty="0">
                <a:solidFill>
                  <a:srgbClr val="002060"/>
                </a:solidFill>
                <a:hlinkClick r:id="rId13" tooltip="Rumeli"/>
              </a:rPr>
              <a:t>Rumeli</a:t>
            </a:r>
            <a:r>
              <a:rPr lang="tr-TR" sz="3800" dirty="0">
                <a:solidFill>
                  <a:srgbClr val="002060"/>
                </a:solidFill>
              </a:rPr>
              <a:t>'de ilk kez toprak kazanmışlardı. Rumeli'ye geçişle beraber bölgede sınırları genişleyen Osmanlılar ilk kez </a:t>
            </a:r>
            <a:r>
              <a:rPr lang="tr-TR" sz="3800" dirty="0">
                <a:solidFill>
                  <a:srgbClr val="002060"/>
                </a:solidFill>
                <a:hlinkClick r:id="rId14" tooltip="I. Bayezid"/>
              </a:rPr>
              <a:t>I. </a:t>
            </a:r>
            <a:r>
              <a:rPr lang="tr-TR" sz="3800" dirty="0" err="1">
                <a:solidFill>
                  <a:srgbClr val="002060"/>
                </a:solidFill>
                <a:hlinkClick r:id="rId14" tooltip="I. Bayezid"/>
              </a:rPr>
              <a:t>Bayezid</a:t>
            </a:r>
            <a:r>
              <a:rPr lang="tr-TR" sz="3800" dirty="0">
                <a:solidFill>
                  <a:srgbClr val="002060"/>
                </a:solidFill>
              </a:rPr>
              <a:t> komutasında 1395 yılında İstanbul'u kuşattı. Bazı kaynaklarda ise 1391 tarihli farklı bir kuşatmadan söz edilmektedir. I. </a:t>
            </a:r>
            <a:r>
              <a:rPr lang="tr-TR" sz="3800" dirty="0" err="1">
                <a:solidFill>
                  <a:srgbClr val="002060"/>
                </a:solidFill>
              </a:rPr>
              <a:t>Bayezid'in</a:t>
            </a:r>
            <a:r>
              <a:rPr lang="tr-TR" sz="3800" dirty="0">
                <a:solidFill>
                  <a:srgbClr val="002060"/>
                </a:solidFill>
              </a:rPr>
              <a:t> kuşatmasında </a:t>
            </a:r>
            <a:r>
              <a:rPr lang="tr-TR" sz="3800" dirty="0">
                <a:solidFill>
                  <a:srgbClr val="002060"/>
                </a:solidFill>
                <a:hlinkClick r:id="rId15" tooltip="Mancınık"/>
              </a:rPr>
              <a:t>mancınıklar</a:t>
            </a:r>
            <a:r>
              <a:rPr lang="tr-TR" sz="3800" dirty="0">
                <a:solidFill>
                  <a:srgbClr val="002060"/>
                </a:solidFill>
              </a:rPr>
              <a:t> kullanıldı, kuşatma üzerine </a:t>
            </a:r>
            <a:r>
              <a:rPr lang="tr-TR" sz="3800" dirty="0">
                <a:solidFill>
                  <a:srgbClr val="002060"/>
                </a:solidFill>
                <a:hlinkClick r:id="rId16" tooltip="Macar Krallığı"/>
              </a:rPr>
              <a:t>Macar Krallığı</a:t>
            </a:r>
            <a:r>
              <a:rPr lang="tr-TR" sz="3800" dirty="0">
                <a:solidFill>
                  <a:srgbClr val="002060"/>
                </a:solidFill>
              </a:rPr>
              <a:t> günümüz </a:t>
            </a:r>
            <a:r>
              <a:rPr lang="tr-TR" sz="3800" dirty="0">
                <a:solidFill>
                  <a:srgbClr val="002060"/>
                </a:solidFill>
                <a:hlinkClick r:id="rId17" tooltip="Bulgaristan"/>
              </a:rPr>
              <a:t>Bulgaristan</a:t>
            </a:r>
            <a:r>
              <a:rPr lang="tr-TR" sz="3800" dirty="0">
                <a:solidFill>
                  <a:srgbClr val="002060"/>
                </a:solidFill>
              </a:rPr>
              <a:t> topraklarına taarruz etti ve İstanbul kuşatması sonlandırıldı. Ertesi yıl kuşatma tekrar başladı ve bu sefer deniz bağlantısını tümüyle koparmak için </a:t>
            </a:r>
            <a:r>
              <a:rPr lang="tr-TR" sz="3800" dirty="0">
                <a:solidFill>
                  <a:srgbClr val="002060"/>
                </a:solidFill>
                <a:hlinkClick r:id="rId18" tooltip="Anadolu Hisarı"/>
              </a:rPr>
              <a:t>Anadolu Hisarı</a:t>
            </a:r>
            <a:r>
              <a:rPr lang="tr-TR" sz="3800" dirty="0">
                <a:solidFill>
                  <a:srgbClr val="002060"/>
                </a:solidFill>
              </a:rPr>
              <a:t> inşa edildi.</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r>
              <a:rPr lang="tr-TR" dirty="0"/>
              <a:t>imparatorunun ateşkes talebi üzerine kuşatma kaldırıldı. </a:t>
            </a:r>
            <a:r>
              <a:rPr lang="tr-TR" dirty="0">
                <a:hlinkClick r:id="rId2" tooltip="Ankara Savaşı"/>
              </a:rPr>
              <a:t>Ankara Savaşı</a:t>
            </a:r>
            <a:r>
              <a:rPr lang="tr-TR" dirty="0"/>
              <a:t>'yla beraber Osmanlı Devleti </a:t>
            </a:r>
            <a:r>
              <a:rPr lang="tr-TR" dirty="0">
                <a:hlinkClick r:id="rId3" tooltip="Fetret Devri"/>
              </a:rPr>
              <a:t>Fetret Devri</a:t>
            </a:r>
            <a:r>
              <a:rPr lang="tr-TR" dirty="0"/>
              <a:t>'ne girdi. Bu dönemde </a:t>
            </a:r>
            <a:r>
              <a:rPr lang="tr-TR" dirty="0" err="1"/>
              <a:t>Bayezid'in</a:t>
            </a:r>
            <a:r>
              <a:rPr lang="tr-TR" dirty="0"/>
              <a:t> </a:t>
            </a:r>
            <a:r>
              <a:rPr lang="tr-TR" dirty="0" err="1"/>
              <a:t>oğullarından</a:t>
            </a:r>
            <a:r>
              <a:rPr lang="tr-TR" dirty="0" err="1">
                <a:hlinkClick r:id="rId4" tooltip="Musa Çelebi"/>
              </a:rPr>
              <a:t>Musa</a:t>
            </a:r>
            <a:r>
              <a:rPr lang="tr-TR" dirty="0">
                <a:hlinkClick r:id="rId4" tooltip="Musa Çelebi"/>
              </a:rPr>
              <a:t> Çelebi</a:t>
            </a:r>
            <a:r>
              <a:rPr lang="tr-TR" dirty="0"/>
              <a:t> tarafından 1412 yılında İstanbul tekrar kuşatıldı.</a:t>
            </a:r>
            <a:r>
              <a:rPr lang="tr-TR" baseline="30000" dirty="0">
                <a:hlinkClick r:id="rId5"/>
              </a:rPr>
              <a:t>[Not 2]</a:t>
            </a:r>
            <a:r>
              <a:rPr lang="tr-TR" dirty="0"/>
              <a:t> Musa Çelebi, kargaşanın Bizans yüzünden olduğuna ve bazı rakip şehzadelerin Bizans tarafından desteklendiğine inanıyordu. Ancak rakip şehzadelerden </a:t>
            </a:r>
            <a:r>
              <a:rPr lang="tr-TR" dirty="0">
                <a:hlinkClick r:id="rId6" tooltip="I. Mehmed"/>
              </a:rPr>
              <a:t>I. </a:t>
            </a:r>
            <a:r>
              <a:rPr lang="tr-TR" dirty="0" err="1">
                <a:hlinkClick r:id="rId6" tooltip="I. Mehmed"/>
              </a:rPr>
              <a:t>Mehmed</a:t>
            </a:r>
            <a:r>
              <a:rPr lang="tr-TR" dirty="0" err="1"/>
              <a:t>'in</a:t>
            </a:r>
            <a:r>
              <a:rPr lang="tr-TR" dirty="0"/>
              <a:t> harekete geçmesi sebebiyle bu kuşatma da kaldırıldı. Dördüncü kuşatma ise </a:t>
            </a:r>
            <a:r>
              <a:rPr lang="tr-TR" dirty="0">
                <a:hlinkClick r:id="rId7" tooltip="II. Murad"/>
              </a:rPr>
              <a:t>II. </a:t>
            </a:r>
            <a:r>
              <a:rPr lang="tr-TR" dirty="0" err="1">
                <a:hlinkClick r:id="rId7" tooltip="II. Murad"/>
              </a:rPr>
              <a:t>Murad</a:t>
            </a:r>
            <a:r>
              <a:rPr lang="tr-TR" dirty="0"/>
              <a:t> döneminde oldu; II. </a:t>
            </a:r>
            <a:r>
              <a:rPr lang="tr-TR" dirty="0" err="1"/>
              <a:t>Murad</a:t>
            </a:r>
            <a:r>
              <a:rPr lang="tr-TR" dirty="0"/>
              <a:t> elçiler göndererek </a:t>
            </a:r>
            <a:r>
              <a:rPr lang="tr-TR" dirty="0">
                <a:hlinkClick r:id="rId8" tooltip="Düzmece Mustafa"/>
              </a:rPr>
              <a:t>Düzmece Mustafa</a:t>
            </a:r>
            <a:r>
              <a:rPr lang="tr-TR" dirty="0"/>
              <a:t>'nın desteklenmemesini talep etti ancak karşılık bulamadı. </a:t>
            </a:r>
            <a:r>
              <a:rPr lang="tr-TR" dirty="0">
                <a:hlinkClick r:id="rId9" tooltip="Düzmece Mustafa İsyanı"/>
              </a:rPr>
              <a:t>İsyan</a:t>
            </a:r>
            <a:r>
              <a:rPr lang="tr-TR" dirty="0"/>
              <a:t> ile uğraşan II. Murat, Şehzade Mustafa'ya yardım ettiğine inandığı Bizans İmparatorluğu'nun üzerine yürüdü ve kuşatma başladı. Bizans İmparatoru </a:t>
            </a:r>
            <a:r>
              <a:rPr lang="tr-TR" dirty="0">
                <a:hlinkClick r:id="rId10" tooltip="VII. Yoannis Paleologos"/>
              </a:rPr>
              <a:t>VII. </a:t>
            </a:r>
            <a:r>
              <a:rPr lang="tr-TR" dirty="0" err="1">
                <a:hlinkClick r:id="rId10" tooltip="VII. Yoannis Paleologos"/>
              </a:rPr>
              <a:t>Yoannis</a:t>
            </a:r>
            <a:r>
              <a:rPr lang="tr-TR" dirty="0" err="1"/>
              <a:t>'in</a:t>
            </a:r>
            <a:r>
              <a:rPr lang="tr-TR" dirty="0"/>
              <a:t> </a:t>
            </a:r>
            <a:r>
              <a:rPr lang="tr-TR" dirty="0" err="1">
                <a:hlinkClick r:id="rId11" tooltip="Karadeniz"/>
              </a:rPr>
              <a:t>Karadeniz</a:t>
            </a:r>
            <a:r>
              <a:rPr lang="tr-TR" dirty="0" err="1"/>
              <a:t>kıyılarındaki</a:t>
            </a:r>
            <a:r>
              <a:rPr lang="tr-TR" dirty="0"/>
              <a:t> bazı toprakları ve haraç vermeyi teklif etmesiyle bu kuşatma da kaldırıldı. II. </a:t>
            </a:r>
            <a:r>
              <a:rPr lang="tr-TR" dirty="0" err="1"/>
              <a:t>Mehmed</a:t>
            </a:r>
            <a:r>
              <a:rPr lang="tr-TR" dirty="0"/>
              <a:t> tahta geçtiğinde etrafı bütünüyle sarılmış bir şehirle karşı karşıyaydı.</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28604"/>
            <a:ext cx="8229600" cy="571504"/>
          </a:xfrm>
        </p:spPr>
        <p:txBody>
          <a:bodyPr>
            <a:normAutofit fontScale="90000"/>
          </a:bodyPr>
          <a:lstStyle/>
          <a:p>
            <a:r>
              <a:rPr lang="tr-TR" dirty="0"/>
              <a:t/>
            </a:r>
            <a:br>
              <a:rPr lang="tr-TR" dirty="0"/>
            </a:br>
            <a:r>
              <a:rPr lang="tr-TR" dirty="0" err="1" smtClean="0"/>
              <a:t>Niğbolu</a:t>
            </a:r>
            <a:r>
              <a:rPr lang="tr-TR" dirty="0" smtClean="0"/>
              <a:t> Muhaberesi 1396</a:t>
            </a:r>
            <a:endParaRPr lang="tr-TR" dirty="0"/>
          </a:p>
        </p:txBody>
      </p:sp>
      <p:sp>
        <p:nvSpPr>
          <p:cNvPr id="3" name="2 İçerik Yer Tutucusu"/>
          <p:cNvSpPr>
            <a:spLocks noGrp="1"/>
          </p:cNvSpPr>
          <p:nvPr>
            <p:ph idx="1"/>
          </p:nvPr>
        </p:nvSpPr>
        <p:spPr>
          <a:xfrm>
            <a:off x="0" y="1285860"/>
            <a:ext cx="9144000" cy="5572140"/>
          </a:xfrm>
        </p:spPr>
        <p:txBody>
          <a:bodyPr>
            <a:normAutofit/>
          </a:bodyPr>
          <a:lstStyle/>
          <a:p>
            <a:r>
              <a:rPr lang="vi-VN" b="1" dirty="0"/>
              <a:t>Niğbolu Muharebesi</a:t>
            </a:r>
            <a:r>
              <a:rPr lang="vi-VN" dirty="0"/>
              <a:t> (</a:t>
            </a:r>
            <a:r>
              <a:rPr lang="vi-VN" dirty="0">
                <a:hlinkClick r:id="rId2" tooltip="Bulgarca"/>
              </a:rPr>
              <a:t>Bulgarca</a:t>
            </a:r>
            <a:r>
              <a:rPr lang="vi-VN" dirty="0"/>
              <a:t>: </a:t>
            </a:r>
            <a:r>
              <a:rPr lang="az-Cyrl-AZ" dirty="0"/>
              <a:t>Битка при Никопол, </a:t>
            </a:r>
            <a:r>
              <a:rPr lang="vi-VN" i="1" dirty="0"/>
              <a:t>Bitka pri Nikopol</a:t>
            </a:r>
            <a:r>
              <a:rPr lang="vi-VN" dirty="0"/>
              <a:t>; </a:t>
            </a:r>
            <a:r>
              <a:rPr lang="vi-VN" dirty="0">
                <a:hlinkClick r:id="rId3" tooltip="Macarca"/>
              </a:rPr>
              <a:t>Macarca</a:t>
            </a:r>
            <a:r>
              <a:rPr lang="vi-VN" dirty="0"/>
              <a:t>: Nikápolyi Csata, </a:t>
            </a:r>
            <a:r>
              <a:rPr lang="vi-VN" dirty="0">
                <a:hlinkClick r:id="rId4" tooltip="Rumence"/>
              </a:rPr>
              <a:t>Rumence</a:t>
            </a:r>
            <a:r>
              <a:rPr lang="vi-VN" dirty="0"/>
              <a:t>: Bătălia de la Nicopole) </a:t>
            </a:r>
            <a:r>
              <a:rPr lang="vi-VN" dirty="0">
                <a:hlinkClick r:id="rId5" tooltip="25 Eylül"/>
              </a:rPr>
              <a:t>25 Eylül</a:t>
            </a:r>
            <a:r>
              <a:rPr lang="vi-VN" dirty="0"/>
              <a:t> </a:t>
            </a:r>
            <a:r>
              <a:rPr lang="vi-VN" dirty="0">
                <a:hlinkClick r:id="rId6" tooltip="1396"/>
              </a:rPr>
              <a:t>1396</a:t>
            </a:r>
            <a:r>
              <a:rPr lang="vi-VN" dirty="0"/>
              <a:t>'da </a:t>
            </a:r>
            <a:r>
              <a:rPr lang="vi-VN" dirty="0">
                <a:hlinkClick r:id="rId7" tooltip="Osmanlı"/>
              </a:rPr>
              <a:t>Osmanlı</a:t>
            </a:r>
            <a:r>
              <a:rPr lang="vi-VN" dirty="0"/>
              <a:t>ordusunun Macaristan, Kutsal Roma-Cermen İmparatorluğu, Fransa, Eflak, Lehistan, İngiltere Krallığı, İskoçya Krallığı, Eski İsviçre Konfederasyonu, Venedik Cumhuriyeti, Genova Cumhuriyeti, St. Jean Şövelyeleri askerlerinden oluşmuş bir </a:t>
            </a:r>
            <a:r>
              <a:rPr lang="vi-VN" dirty="0">
                <a:hlinkClick r:id="rId8" tooltip="Haçlı Ordusu"/>
              </a:rPr>
              <a:t>Haçlı Ordusu</a:t>
            </a:r>
            <a:r>
              <a:rPr lang="vi-VN" dirty="0"/>
              <a:t>'yla Tuna Nehri üzerinde bulunan Niğbolu kalesi yakınlarında yaptığı ve Osmanlı zaferiyle sonuçlanmış bir savaştır. Bu savaş aynı zamanda </a:t>
            </a:r>
            <a:r>
              <a:rPr lang="vi-VN" b="1" dirty="0"/>
              <a:t>Niğbolu Haçlı Seferi</a:t>
            </a:r>
            <a:r>
              <a:rPr lang="vi-VN" dirty="0"/>
              <a:t> (</a:t>
            </a:r>
            <a:r>
              <a:rPr lang="vi-VN" i="1" dirty="0"/>
              <a:t>Crusade of Nicopolis</a:t>
            </a:r>
            <a:r>
              <a:rPr lang="vi-VN" dirty="0"/>
              <a:t>) diye de anılmakta olup </a:t>
            </a:r>
            <a:r>
              <a:rPr lang="vi-VN" dirty="0">
                <a:hlinkClick r:id="rId9" tooltip="Ortaçağ"/>
              </a:rPr>
              <a:t>Ortaçağın</a:t>
            </a:r>
            <a:r>
              <a:rPr lang="vi-VN" dirty="0"/>
              <a:t>sonuncu büyük </a:t>
            </a:r>
            <a:r>
              <a:rPr lang="vi-VN" dirty="0">
                <a:hlinkClick r:id="rId10" tooltip="Haçlı Seferi"/>
              </a:rPr>
              <a:t>Haçlı Seferi</a:t>
            </a:r>
            <a:r>
              <a:rPr lang="vi-VN" dirty="0"/>
              <a:t> olarak da nitelendirilmektedir. Bazı kaynaklarda savaşın tarihi </a:t>
            </a:r>
            <a:r>
              <a:rPr lang="vi-VN" dirty="0">
                <a:hlinkClick r:id="rId11" tooltip="28 Eylül"/>
              </a:rPr>
              <a:t>28 Eylül</a:t>
            </a:r>
            <a:r>
              <a:rPr lang="vi-VN" dirty="0"/>
              <a:t> olarak verilmiştir.</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a:p>
        </p:txBody>
      </p:sp>
      <p:pic>
        <p:nvPicPr>
          <p:cNvPr id="3074" name="Picture 2" descr="C:\Users\CUMALİ\Desktop\battle_of_nicopole_battle_map_1396.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a:t>Çimpe</a:t>
            </a:r>
            <a:r>
              <a:rPr lang="tr-TR" b="1" dirty="0"/>
              <a:t> Kalesi’nin Alınması (1353)</a:t>
            </a:r>
            <a:endParaRPr lang="tr-TR" dirty="0"/>
          </a:p>
        </p:txBody>
      </p:sp>
      <p:sp>
        <p:nvSpPr>
          <p:cNvPr id="3" name="2 İçerik Yer Tutucusu"/>
          <p:cNvSpPr>
            <a:spLocks noGrp="1"/>
          </p:cNvSpPr>
          <p:nvPr>
            <p:ph idx="1"/>
          </p:nvPr>
        </p:nvSpPr>
        <p:spPr/>
        <p:txBody>
          <a:bodyPr>
            <a:normAutofit/>
          </a:bodyPr>
          <a:lstStyle/>
          <a:p>
            <a:r>
              <a:rPr lang="tr-TR" dirty="0"/>
              <a:t>Bizans İmparatoru III. </a:t>
            </a:r>
            <a:r>
              <a:rPr lang="tr-TR" dirty="0" err="1"/>
              <a:t>Andronikos’un</a:t>
            </a:r>
            <a:r>
              <a:rPr lang="tr-TR" dirty="0"/>
              <a:t> ölümü Osmanlı-Bizans ilişkilerinde yeni bir dönem açtı. İmparator olmak isteyen </a:t>
            </a:r>
            <a:r>
              <a:rPr lang="tr-TR" dirty="0" err="1"/>
              <a:t>Kantakuzenos</a:t>
            </a:r>
            <a:r>
              <a:rPr lang="tr-TR" dirty="0"/>
              <a:t> hem iç karışıklıklardan başarılı çıkmak hem de Venedik, Ceneviz, Sırp ve Bulgar saldırılarını bertaraf etmek için Osmanlı’dan yardım istedi.</a:t>
            </a:r>
            <a:r>
              <a:rPr lang="tr-TR" dirty="0" smtClean="0"/>
              <a:t/>
            </a:r>
            <a:br>
              <a:rPr lang="tr-TR" dirty="0" smtClean="0"/>
            </a:br>
            <a:r>
              <a:rPr lang="tr-TR" dirty="0"/>
              <a:t>Orhan Bey oğlu Süleyman Paşa’yı yardıma gönderdi.</a:t>
            </a:r>
            <a:r>
              <a:rPr lang="tr-TR" dirty="0" smtClean="0"/>
              <a:t/>
            </a:r>
            <a:br>
              <a:rPr lang="tr-TR" dirty="0" smtClean="0"/>
            </a:br>
            <a:r>
              <a:rPr lang="tr-TR" dirty="0"/>
              <a:t>Yardım karşılığında Bizans, Rumeli’deki </a:t>
            </a:r>
            <a:r>
              <a:rPr lang="tr-TR" dirty="0" err="1"/>
              <a:t>Çimpe</a:t>
            </a:r>
            <a:r>
              <a:rPr lang="tr-TR" dirty="0"/>
              <a:t> Kalesini Osmanlılara verdi.</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54032"/>
          </a:xfrm>
        </p:spPr>
        <p:txBody>
          <a:bodyPr>
            <a:normAutofit fontScale="90000"/>
          </a:bodyPr>
          <a:lstStyle/>
          <a:p>
            <a:r>
              <a:rPr lang="tr-TR" b="1" dirty="0"/>
              <a:t>Haçlı Seferine Hazırlık</a:t>
            </a:r>
            <a:br>
              <a:rPr lang="tr-TR" b="1" dirty="0"/>
            </a:br>
            <a:endParaRPr lang="tr-TR" dirty="0"/>
          </a:p>
        </p:txBody>
      </p:sp>
      <p:sp>
        <p:nvSpPr>
          <p:cNvPr id="3" name="2 İçerik Yer Tutucusu"/>
          <p:cNvSpPr>
            <a:spLocks noGrp="1"/>
          </p:cNvSpPr>
          <p:nvPr>
            <p:ph idx="1"/>
          </p:nvPr>
        </p:nvSpPr>
        <p:spPr>
          <a:xfrm>
            <a:off x="0" y="1142984"/>
            <a:ext cx="9144000" cy="5715016"/>
          </a:xfrm>
        </p:spPr>
        <p:txBody>
          <a:bodyPr>
            <a:normAutofit fontScale="92500" lnSpcReduction="10000"/>
          </a:bodyPr>
          <a:lstStyle/>
          <a:p>
            <a:r>
              <a:rPr lang="tr-TR" dirty="0"/>
              <a:t>1394'te </a:t>
            </a:r>
            <a:r>
              <a:rPr lang="tr-TR" dirty="0">
                <a:hlinkClick r:id="rId2" tooltip="Bulgaristan"/>
              </a:rPr>
              <a:t>Bulgar</a:t>
            </a:r>
            <a:r>
              <a:rPr lang="tr-TR" dirty="0"/>
              <a:t> Çarı </a:t>
            </a:r>
            <a:r>
              <a:rPr lang="tr-TR" dirty="0" err="1">
                <a:hlinkClick r:id="rId3" tooltip="İvan Sişman (sayfa mevcut değil)"/>
              </a:rPr>
              <a:t>İvan</a:t>
            </a:r>
            <a:r>
              <a:rPr lang="tr-TR" dirty="0">
                <a:hlinkClick r:id="rId3" tooltip="İvan Sişman (sayfa mevcut değil)"/>
              </a:rPr>
              <a:t> </a:t>
            </a:r>
            <a:r>
              <a:rPr lang="tr-TR" dirty="0" err="1">
                <a:hlinkClick r:id="rId3" tooltip="İvan Sişman (sayfa mevcut değil)"/>
              </a:rPr>
              <a:t>Sişman</a:t>
            </a:r>
            <a:r>
              <a:rPr lang="tr-TR" dirty="0" err="1"/>
              <a:t>'in</a:t>
            </a:r>
            <a:r>
              <a:rPr lang="tr-TR" dirty="0"/>
              <a:t> geçici başkenti olan </a:t>
            </a:r>
            <a:r>
              <a:rPr lang="tr-TR" dirty="0" err="1"/>
              <a:t>Niğbolu</a:t>
            </a:r>
            <a:r>
              <a:rPr lang="tr-TR" dirty="0"/>
              <a:t> Türk ordusunca fethedilerek Osmanlı Devleti'ne katılmıştı. Şişman'ın kardeşi </a:t>
            </a:r>
            <a:r>
              <a:rPr lang="tr-TR" dirty="0" err="1">
                <a:hlinkClick r:id="rId4" tooltip="İvan Srtasimis (sayfa mevcut değil)"/>
              </a:rPr>
              <a:t>İvan</a:t>
            </a:r>
            <a:r>
              <a:rPr lang="tr-TR" dirty="0">
                <a:hlinkClick r:id="rId4" tooltip="İvan Srtasimis (sayfa mevcut değil)"/>
              </a:rPr>
              <a:t> </a:t>
            </a:r>
            <a:r>
              <a:rPr lang="tr-TR" dirty="0" err="1">
                <a:hlinkClick r:id="rId4" tooltip="İvan Srtasimis (sayfa mevcut değil)"/>
              </a:rPr>
              <a:t>Srtasimis</a:t>
            </a:r>
            <a:r>
              <a:rPr lang="tr-TR" dirty="0"/>
              <a:t> </a:t>
            </a:r>
            <a:r>
              <a:rPr lang="tr-TR" dirty="0" err="1"/>
              <a:t>hala</a:t>
            </a:r>
            <a:r>
              <a:rPr lang="tr-TR" dirty="0" err="1">
                <a:hlinkClick r:id="rId5" tooltip="Vidin"/>
              </a:rPr>
              <a:t>Vidin</a:t>
            </a:r>
            <a:r>
              <a:rPr lang="tr-TR" dirty="0"/>
              <a:t> kalesini elinde tutmakta idi ama Osmanlı devletine yıllık haraç ödeyen bir </a:t>
            </a:r>
            <a:r>
              <a:rPr lang="tr-TR" dirty="0" err="1"/>
              <a:t>vasal</a:t>
            </a:r>
            <a:r>
              <a:rPr lang="tr-TR" dirty="0"/>
              <a:t> devlet statüsüne girmişti. </a:t>
            </a:r>
            <a:r>
              <a:rPr lang="tr-TR" dirty="0">
                <a:hlinkClick r:id="rId6" tooltip="Macaristan Krallığı"/>
              </a:rPr>
              <a:t>Macaristan Krallığı</a:t>
            </a:r>
            <a:r>
              <a:rPr lang="tr-TR" dirty="0"/>
              <a:t> ile Osmanlı Devleti </a:t>
            </a:r>
            <a:r>
              <a:rPr lang="tr-TR" dirty="0" err="1"/>
              <a:t>arasinda</a:t>
            </a:r>
            <a:r>
              <a:rPr lang="tr-TR" dirty="0"/>
              <a:t> bulunan tampon devletler Osmanlılara katılmış ve bu iki devlet sınır komşusu olmuşlardı. </a:t>
            </a:r>
            <a:r>
              <a:rPr lang="tr-TR" dirty="0">
                <a:hlinkClick r:id="rId7" tooltip="Venedik Cumhuriyeti"/>
              </a:rPr>
              <a:t>Venedik Cumhuriyeti</a:t>
            </a:r>
            <a:r>
              <a:rPr lang="tr-TR" dirty="0"/>
              <a:t> </a:t>
            </a:r>
            <a:r>
              <a:rPr lang="tr-TR" dirty="0" err="1">
                <a:hlinkClick r:id="rId8" tooltip="Dalmaçya"/>
              </a:rPr>
              <a:t>Dalmaçya</a:t>
            </a:r>
            <a:r>
              <a:rPr lang="tr-TR" dirty="0"/>
              <a:t> kıyılarında ve </a:t>
            </a:r>
            <a:r>
              <a:rPr lang="tr-TR" dirty="0" err="1">
                <a:hlinkClick r:id="rId9" tooltip="Mora"/>
              </a:rPr>
              <a:t>Mora</a:t>
            </a:r>
            <a:r>
              <a:rPr lang="tr-TR" dirty="0" err="1"/>
              <a:t>'da</a:t>
            </a:r>
            <a:r>
              <a:rPr lang="tr-TR" dirty="0"/>
              <a:t> bulunan kolonilerin ve ticari üs olarak kullandığı limanların Türklerin eline geçip Venedik'in </a:t>
            </a:r>
            <a:r>
              <a:rPr lang="tr-TR" dirty="0">
                <a:hlinkClick r:id="rId10" tooltip="Adriyatik Denizi"/>
              </a:rPr>
              <a:t>Adriyatik Denizi</a:t>
            </a:r>
            <a:r>
              <a:rPr lang="tr-TR" dirty="0"/>
              <a:t>, </a:t>
            </a:r>
            <a:r>
              <a:rPr lang="tr-TR" dirty="0">
                <a:hlinkClick r:id="rId11" tooltip="İyon Denizi"/>
              </a:rPr>
              <a:t>İyon Denizi</a:t>
            </a:r>
            <a:r>
              <a:rPr lang="tr-TR" dirty="0"/>
              <a:t> ve </a:t>
            </a:r>
            <a:r>
              <a:rPr lang="tr-TR" dirty="0">
                <a:hlinkClick r:id="rId12" tooltip="Ege Denizi"/>
              </a:rPr>
              <a:t>Ege Denizi</a:t>
            </a:r>
            <a:r>
              <a:rPr lang="tr-TR" dirty="0"/>
              <a:t>'ndeki egemenliğini ortadan kaldıracağından endişe etmekteydi. </a:t>
            </a:r>
            <a:r>
              <a:rPr lang="tr-TR" dirty="0">
                <a:hlinkClick r:id="rId13" tooltip="Ceneviz Cumhuriyeti"/>
              </a:rPr>
              <a:t>Ceneviz Cumhuriyeti</a:t>
            </a:r>
            <a:r>
              <a:rPr lang="tr-TR" dirty="0"/>
              <a:t> ise Osmanlı Devleti'nin </a:t>
            </a:r>
            <a:r>
              <a:rPr lang="tr-TR" dirty="0">
                <a:hlinkClick r:id="rId14" tooltip="Boğazlar"/>
              </a:rPr>
              <a:t>Boğazlar</a:t>
            </a:r>
            <a:r>
              <a:rPr lang="tr-TR" dirty="0"/>
              <a:t> ve </a:t>
            </a:r>
            <a:r>
              <a:rPr lang="tr-TR" dirty="0">
                <a:hlinkClick r:id="rId15" tooltip="Tuna Nehri"/>
              </a:rPr>
              <a:t>Tuna Nehri</a:t>
            </a:r>
            <a:r>
              <a:rPr lang="tr-TR" dirty="0"/>
              <a:t> üzerindeki hakimiyetinin </a:t>
            </a:r>
            <a:r>
              <a:rPr lang="tr-TR" dirty="0">
                <a:hlinkClick r:id="rId16" tooltip="Karadeniz"/>
              </a:rPr>
              <a:t>Karadeniz</a:t>
            </a:r>
            <a:r>
              <a:rPr lang="tr-TR" dirty="0"/>
              <a:t>'deki ticaret üsleri olan </a:t>
            </a:r>
            <a:r>
              <a:rPr lang="tr-TR" dirty="0">
                <a:hlinkClick r:id="rId17" tooltip="Kefe"/>
              </a:rPr>
              <a:t>Kefe</a:t>
            </a:r>
            <a:r>
              <a:rPr lang="tr-TR" dirty="0"/>
              <a:t>, </a:t>
            </a:r>
            <a:r>
              <a:rPr lang="tr-TR" dirty="0">
                <a:hlinkClick r:id="rId18" tooltip="Amasra"/>
              </a:rPr>
              <a:t>Amasra</a:t>
            </a:r>
            <a:r>
              <a:rPr lang="tr-TR" dirty="0"/>
              <a:t> </a:t>
            </a:r>
            <a:r>
              <a:rPr lang="tr-TR" dirty="0" err="1"/>
              <a:t>ve</a:t>
            </a:r>
            <a:r>
              <a:rPr lang="tr-TR" dirty="0" err="1">
                <a:hlinkClick r:id="rId19" tooltip="Sinop"/>
              </a:rPr>
              <a:t>Sinop</a:t>
            </a:r>
            <a:r>
              <a:rPr lang="tr-TR" dirty="0" err="1"/>
              <a:t>'u</a:t>
            </a:r>
            <a:r>
              <a:rPr lang="tr-TR" dirty="0"/>
              <a:t> tehdit edeceğini, hatta </a:t>
            </a:r>
            <a:r>
              <a:rPr lang="tr-TR" dirty="0">
                <a:hlinkClick r:id="rId20" tooltip="Yıldırım Bayezid"/>
              </a:rPr>
              <a:t>I. </a:t>
            </a:r>
            <a:r>
              <a:rPr lang="tr-TR" dirty="0" err="1">
                <a:hlinkClick r:id="rId20" tooltip="Yıldırım Bayezid"/>
              </a:rPr>
              <a:t>Bayezid</a:t>
            </a:r>
            <a:r>
              <a:rPr lang="tr-TR" dirty="0" err="1"/>
              <a:t>'in</a:t>
            </a:r>
            <a:r>
              <a:rPr lang="tr-TR" dirty="0"/>
              <a:t> kuşatıp ablukaya aldığı İstanbul'un karşısında bulunan </a:t>
            </a:r>
            <a:r>
              <a:rPr lang="tr-TR" dirty="0" err="1">
                <a:hlinkClick r:id="rId21" tooltip="Galata"/>
              </a:rPr>
              <a:t>Galata</a:t>
            </a:r>
            <a:r>
              <a:rPr lang="tr-TR" dirty="0" err="1"/>
              <a:t>'yı</a:t>
            </a:r>
            <a:r>
              <a:rPr lang="tr-TR" dirty="0"/>
              <a:t> fethedeceğinden kuşkulanmaktaydı.</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r>
              <a:rPr lang="tr-TR" dirty="0"/>
              <a:t>1394'te Papalık hala birbirine rakip ikiye bölünmüş durumdaydı ve bir Papa Fransa'da </a:t>
            </a:r>
            <a:r>
              <a:rPr lang="tr-TR" dirty="0" err="1">
                <a:hlinkClick r:id="rId2" tooltip="Avignon"/>
              </a:rPr>
              <a:t>Avignon</a:t>
            </a:r>
            <a:r>
              <a:rPr lang="tr-TR" dirty="0" err="1"/>
              <a:t>'da</a:t>
            </a:r>
            <a:r>
              <a:rPr lang="tr-TR" dirty="0"/>
              <a:t> diğeri ise </a:t>
            </a:r>
            <a:r>
              <a:rPr lang="tr-TR" dirty="0">
                <a:hlinkClick r:id="rId3" tooltip="Roma"/>
              </a:rPr>
              <a:t>Roma</a:t>
            </a:r>
            <a:r>
              <a:rPr lang="tr-TR" dirty="0"/>
              <a:t>'da bulunmaktaydı. </a:t>
            </a:r>
            <a:r>
              <a:rPr lang="tr-TR" dirty="0" err="1"/>
              <a:t>Avignon</a:t>
            </a:r>
            <a:r>
              <a:rPr lang="tr-TR" dirty="0"/>
              <a:t> Papası </a:t>
            </a:r>
            <a:r>
              <a:rPr lang="tr-TR" dirty="0">
                <a:hlinkClick r:id="rId4" tooltip="IX. Boniface (sayfa mevcut değil)"/>
              </a:rPr>
              <a:t>IX. </a:t>
            </a:r>
            <a:r>
              <a:rPr lang="tr-TR" dirty="0" err="1">
                <a:hlinkClick r:id="rId4" tooltip="IX. Boniface (sayfa mevcut değil)"/>
              </a:rPr>
              <a:t>Boniface</a:t>
            </a:r>
            <a:r>
              <a:rPr lang="tr-TR" dirty="0" err="1"/>
              <a:t>bir</a:t>
            </a:r>
            <a:r>
              <a:rPr lang="tr-TR" dirty="0"/>
              <a:t> beyanname yayınlayarak Türklere karşı yeni bir </a:t>
            </a:r>
            <a:r>
              <a:rPr lang="tr-TR" dirty="0">
                <a:hlinkClick r:id="rId5" tooltip="Haçlı Seferi"/>
              </a:rPr>
              <a:t>Haçlı Seferi</a:t>
            </a:r>
            <a:r>
              <a:rPr lang="tr-TR" dirty="0"/>
              <a:t> açtığını ilan etti. </a:t>
            </a:r>
            <a:r>
              <a:rPr lang="tr-TR" dirty="0">
                <a:hlinkClick r:id="rId6" tooltip="İngiltere"/>
              </a:rPr>
              <a:t>İngiltere</a:t>
            </a:r>
            <a:r>
              <a:rPr lang="tr-TR" dirty="0"/>
              <a:t> ve </a:t>
            </a:r>
            <a:r>
              <a:rPr lang="tr-TR" dirty="0">
                <a:hlinkClick r:id="rId7" tooltip="Fransa"/>
              </a:rPr>
              <a:t>Fransa</a:t>
            </a:r>
            <a:r>
              <a:rPr lang="tr-TR" dirty="0"/>
              <a:t> krallıkları birbirleriyle yaptıkları ufak aralıklarla çok uzun </a:t>
            </a:r>
            <a:r>
              <a:rPr lang="tr-TR" dirty="0" err="1"/>
              <a:t>süren</a:t>
            </a:r>
            <a:r>
              <a:rPr lang="tr-TR" dirty="0" err="1">
                <a:hlinkClick r:id="rId8" tooltip="Yüz Yıl Savaşları"/>
              </a:rPr>
              <a:t>Yüz</a:t>
            </a:r>
            <a:r>
              <a:rPr lang="tr-TR" dirty="0">
                <a:hlinkClick r:id="rId8" tooltip="Yüz Yıl Savaşları"/>
              </a:rPr>
              <a:t> Yıl Savaşları</a:t>
            </a:r>
            <a:r>
              <a:rPr lang="tr-TR" dirty="0"/>
              <a:t>'nın bir barış </a:t>
            </a:r>
            <a:r>
              <a:rPr lang="tr-TR" dirty="0" err="1"/>
              <a:t>aralığıda</a:t>
            </a:r>
            <a:r>
              <a:rPr lang="tr-TR" dirty="0"/>
              <a:t> idiler ve İngiliz Kralı </a:t>
            </a:r>
            <a:r>
              <a:rPr lang="tr-TR" dirty="0">
                <a:hlinkClick r:id="rId9" tooltip="II. Richard"/>
              </a:rPr>
              <a:t>II. Richard</a:t>
            </a:r>
            <a:r>
              <a:rPr lang="tr-TR" dirty="0"/>
              <a:t> ve Fransız Kralı </a:t>
            </a:r>
            <a:r>
              <a:rPr lang="tr-TR" dirty="0">
                <a:hlinkClick r:id="rId10" tooltip="VI. Charles"/>
              </a:rPr>
              <a:t>VI. Charles</a:t>
            </a:r>
            <a:r>
              <a:rPr lang="tr-TR" dirty="0"/>
              <a:t> bir Haçlı seferinin finansmanını sağlama hususunda anlaşabilmişlerdi. Fransız Kralı delegeleri </a:t>
            </a:r>
            <a:r>
              <a:rPr lang="tr-TR" dirty="0">
                <a:hlinkClick r:id="rId11" tooltip="Kutsal Roma-Cermen İmparatorluğu"/>
              </a:rPr>
              <a:t>Kutsal Roma-Cermen İmparatorluğu</a:t>
            </a:r>
            <a:r>
              <a:rPr lang="tr-TR" dirty="0"/>
              <a:t> imparatoru olan ve aynı zamanda </a:t>
            </a:r>
            <a:r>
              <a:rPr lang="tr-TR" dirty="0">
                <a:hlinkClick r:id="rId12" tooltip="Macaristan Kralı (sayfa mevcut değil)"/>
              </a:rPr>
              <a:t>Macaristan Kralı</a:t>
            </a:r>
            <a:r>
              <a:rPr lang="tr-TR" dirty="0"/>
              <a:t> olan </a:t>
            </a:r>
            <a:r>
              <a:rPr lang="tr-TR" dirty="0" err="1">
                <a:hlinkClick r:id="rId13" tooltip="Sigismund (sayfa mevcut değil)"/>
              </a:rPr>
              <a:t>Sigismund</a:t>
            </a:r>
            <a:r>
              <a:rPr lang="tr-TR" dirty="0"/>
              <a:t> ile 1393'ten beri böyle Haçlı Seferi için müzakereler yapmaktaydılar.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r>
              <a:rPr lang="tr-TR" dirty="0"/>
              <a:t>Yapılan ilk plana göre </a:t>
            </a:r>
            <a:r>
              <a:rPr lang="tr-TR" dirty="0" err="1"/>
              <a:t>Norman</a:t>
            </a:r>
            <a:r>
              <a:rPr lang="tr-TR" dirty="0"/>
              <a:t>-İngiliz </a:t>
            </a:r>
            <a:r>
              <a:rPr lang="tr-TR" dirty="0">
                <a:hlinkClick r:id="rId2" tooltip="John of Gaunt (sayfa mevcut değil)"/>
              </a:rPr>
              <a:t>John of </a:t>
            </a:r>
            <a:r>
              <a:rPr lang="tr-TR" dirty="0" err="1">
                <a:hlinkClick r:id="rId2" tooltip="John of Gaunt (sayfa mevcut değil)"/>
              </a:rPr>
              <a:t>Gaunt</a:t>
            </a:r>
            <a:r>
              <a:rPr lang="tr-TR" dirty="0"/>
              <a:t>, Fransız </a:t>
            </a:r>
            <a:r>
              <a:rPr lang="tr-TR" dirty="0" err="1">
                <a:hlinkClick r:id="rId3" tooltip="Orleans Dükü Louis (sayfa mevcut değil)"/>
              </a:rPr>
              <a:t>Orleans</a:t>
            </a:r>
            <a:r>
              <a:rPr lang="tr-TR" dirty="0">
                <a:hlinkClick r:id="rId3" tooltip="Orleans Dükü Louis (sayfa mevcut değil)"/>
              </a:rPr>
              <a:t> Dükü Louis</a:t>
            </a:r>
            <a:r>
              <a:rPr lang="tr-TR" dirty="0"/>
              <a:t> ve </a:t>
            </a:r>
            <a:r>
              <a:rPr lang="tr-TR" dirty="0" err="1">
                <a:hlinkClick r:id="rId4" tooltip="Burgunya Dükü (sayfa mevcut değil)"/>
              </a:rPr>
              <a:t>Burgunya</a:t>
            </a:r>
            <a:r>
              <a:rPr lang="tr-TR" dirty="0">
                <a:hlinkClick r:id="rId4" tooltip="Burgunya Dükü (sayfa mevcut değil)"/>
              </a:rPr>
              <a:t> Dükü</a:t>
            </a:r>
            <a:r>
              <a:rPr lang="tr-TR" dirty="0"/>
              <a:t> </a:t>
            </a:r>
            <a:r>
              <a:rPr lang="tr-TR" dirty="0">
                <a:hlinkClick r:id="rId5" tooltip="Cesur Filip (sayfa mevcut değil)"/>
              </a:rPr>
              <a:t>Cesur </a:t>
            </a:r>
            <a:r>
              <a:rPr lang="tr-TR" dirty="0" err="1">
                <a:hlinkClick r:id="rId5" tooltip="Cesur Filip (sayfa mevcut değil)"/>
              </a:rPr>
              <a:t>Filip</a:t>
            </a:r>
            <a:r>
              <a:rPr lang="tr-TR" dirty="0"/>
              <a:t> 1395'te sefere başlayacaklar, ondan sonra Fransız ve İngiliz kralları VI. Charles ve II. Richard onları 1396'ta takip edecekti. Ancak bu plan </a:t>
            </a:r>
            <a:r>
              <a:rPr lang="tr-TR" dirty="0">
                <a:hlinkClick r:id="rId6" tooltip="1396"/>
              </a:rPr>
              <a:t>1396</a:t>
            </a:r>
            <a:r>
              <a:rPr lang="tr-TR" dirty="0"/>
              <a:t> başında bir kenara bırakılıp </a:t>
            </a:r>
            <a:r>
              <a:rPr lang="tr-TR" dirty="0" err="1"/>
              <a:t>Nevers'li</a:t>
            </a:r>
            <a:r>
              <a:rPr lang="tr-TR" dirty="0"/>
              <a:t> </a:t>
            </a:r>
            <a:r>
              <a:rPr lang="tr-TR" dirty="0">
                <a:hlinkClick r:id="rId7" tooltip="Korkusuz Jean"/>
              </a:rPr>
              <a:t>Korkusuz </a:t>
            </a:r>
            <a:r>
              <a:rPr lang="tr-TR" dirty="0" err="1">
                <a:hlinkClick r:id="rId7" tooltip="Korkusuz Jean"/>
              </a:rPr>
              <a:t>Jean</a:t>
            </a:r>
            <a:r>
              <a:rPr lang="tr-TR" dirty="0" err="1"/>
              <a:t>çoğunluğu</a:t>
            </a:r>
            <a:r>
              <a:rPr lang="tr-TR" dirty="0"/>
              <a:t> </a:t>
            </a:r>
            <a:r>
              <a:rPr lang="tr-TR" dirty="0" err="1">
                <a:hlinkClick r:id="rId8" tooltip="Burgundi (sayfa mevcut değil)"/>
              </a:rPr>
              <a:t>Burgundili</a:t>
            </a:r>
            <a:r>
              <a:rPr lang="tr-TR" dirty="0"/>
              <a:t> süvarilerden oluşan 6.000 Fransız askeri ile sefere başladı. Almanya'da </a:t>
            </a:r>
            <a:r>
              <a:rPr lang="tr-TR" dirty="0" err="1">
                <a:hlinkClick r:id="rId9" tooltip="Rheinland-Pfalz"/>
              </a:rPr>
              <a:t>Rheinland</a:t>
            </a:r>
            <a:r>
              <a:rPr lang="tr-TR" dirty="0">
                <a:hlinkClick r:id="rId9" tooltip="Rheinland-Pfalz"/>
              </a:rPr>
              <a:t>-</a:t>
            </a:r>
            <a:r>
              <a:rPr lang="tr-TR" dirty="0" err="1">
                <a:hlinkClick r:id="rId9" tooltip="Rheinland-Pfalz"/>
              </a:rPr>
              <a:t>Pfalz</a:t>
            </a:r>
            <a:r>
              <a:rPr lang="tr-TR" dirty="0"/>
              <a:t>, </a:t>
            </a:r>
            <a:r>
              <a:rPr lang="tr-TR" dirty="0" err="1">
                <a:hlinkClick r:id="rId10" tooltip="Bavyera"/>
              </a:rPr>
              <a:t>Bavyera</a:t>
            </a:r>
            <a:r>
              <a:rPr lang="tr-TR" dirty="0"/>
              <a:t> ve </a:t>
            </a:r>
            <a:r>
              <a:rPr lang="tr-TR" dirty="0">
                <a:hlinkClick r:id="rId11" tooltip="Nürnberg"/>
              </a:rPr>
              <a:t>Nürnberg</a:t>
            </a:r>
            <a:r>
              <a:rPr lang="tr-TR" dirty="0"/>
              <a:t> Korkusuz Jean'ın emrine 3.000 asker sağladı. </a:t>
            </a:r>
            <a:r>
              <a:rPr lang="tr-TR" dirty="0" err="1"/>
              <a:t>Sigismund</a:t>
            </a:r>
            <a:r>
              <a:rPr lang="tr-TR" dirty="0"/>
              <a:t> ise İmparatorluk ülkesinden 4.000 ve Macaristan'dan 1.000 olmak üzere 5.000 kişi ile sefere katıldı. Korkusuz Jean komutanlığındaki kuvvetler Temmuz 1396'da Buda'ya ulaşarak </a:t>
            </a:r>
            <a:r>
              <a:rPr lang="tr-TR" dirty="0" err="1"/>
              <a:t>Sigismund'un</a:t>
            </a:r>
            <a:r>
              <a:rPr lang="tr-TR" dirty="0"/>
              <a:t> komutanlığı altındaki güçlerle birleştiler. Bu kuvvetler </a:t>
            </a:r>
            <a:r>
              <a:rPr lang="tr-TR" dirty="0" err="1"/>
              <a:t>Hristiyan</a:t>
            </a:r>
            <a:r>
              <a:rPr lang="tr-TR" dirty="0"/>
              <a:t> Katolik olmakla beraber Ortodoks </a:t>
            </a:r>
            <a:r>
              <a:rPr lang="tr-TR" dirty="0" err="1"/>
              <a:t>Hristiyan</a:t>
            </a:r>
            <a:r>
              <a:rPr lang="tr-TR" dirty="0"/>
              <a:t> olan Eflak Kralı </a:t>
            </a:r>
            <a:r>
              <a:rPr lang="tr-TR" dirty="0" err="1">
                <a:hlinkClick r:id="rId12" tooltip="Büyük Mircea"/>
              </a:rPr>
              <a:t>Mircea</a:t>
            </a:r>
            <a:r>
              <a:rPr lang="tr-TR" dirty="0"/>
              <a:t> ve ordusu da bu Haçlı Seferine katılmak için çok mücadele verdi.</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25470"/>
          </a:xfrm>
        </p:spPr>
        <p:txBody>
          <a:bodyPr>
            <a:normAutofit fontScale="90000"/>
          </a:bodyPr>
          <a:lstStyle/>
          <a:p>
            <a:r>
              <a:rPr lang="tr-TR" dirty="0"/>
              <a:t>Savaş sonrası</a:t>
            </a:r>
            <a:br>
              <a:rPr lang="tr-TR" dirty="0"/>
            </a:br>
            <a:endParaRPr lang="tr-TR" dirty="0"/>
          </a:p>
        </p:txBody>
      </p:sp>
      <p:sp>
        <p:nvSpPr>
          <p:cNvPr id="3" name="2 İçerik Yer Tutucusu"/>
          <p:cNvSpPr>
            <a:spLocks noGrp="1"/>
          </p:cNvSpPr>
          <p:nvPr>
            <p:ph idx="1"/>
          </p:nvPr>
        </p:nvSpPr>
        <p:spPr>
          <a:xfrm>
            <a:off x="0" y="1071546"/>
            <a:ext cx="9144000" cy="6072230"/>
          </a:xfrm>
        </p:spPr>
        <p:txBody>
          <a:bodyPr>
            <a:normAutofit fontScale="92500" lnSpcReduction="20000"/>
          </a:bodyPr>
          <a:lstStyle/>
          <a:p>
            <a:r>
              <a:rPr lang="tr-TR" dirty="0"/>
              <a:t>Haçlı ordusunun geçtiği yerde </a:t>
            </a:r>
            <a:r>
              <a:rPr lang="tr-TR" dirty="0">
                <a:hlinkClick r:id="rId2" tooltip="Müslüman"/>
              </a:rPr>
              <a:t>Müslümanları</a:t>
            </a:r>
            <a:r>
              <a:rPr lang="tr-TR" dirty="0"/>
              <a:t> ve hatta </a:t>
            </a:r>
            <a:r>
              <a:rPr lang="tr-TR" dirty="0">
                <a:hlinkClick r:id="rId3" tooltip="Ortodoks Kilisesi"/>
              </a:rPr>
              <a:t>Ortodoksları</a:t>
            </a:r>
            <a:r>
              <a:rPr lang="tr-TR" dirty="0"/>
              <a:t> katlettiğini öğrenen Yıldırım </a:t>
            </a:r>
            <a:r>
              <a:rPr lang="tr-TR" dirty="0" err="1"/>
              <a:t>Bayezid</a:t>
            </a:r>
            <a:r>
              <a:rPr lang="tr-TR" dirty="0"/>
              <a:t> çok öfkelendi. Soylular bir kenara ayrıldıktan sonra yere bir kazık çakıldı ve boyu bu kazıktan uzun olan tüm diğer esirler idam edildi. </a:t>
            </a:r>
            <a:r>
              <a:rPr lang="tr-TR" dirty="0" err="1"/>
              <a:t>Niğbolu</a:t>
            </a:r>
            <a:r>
              <a:rPr lang="tr-TR" dirty="0"/>
              <a:t> Savaşı, Osmanlı'nın ilk zamanlarında esirlerin öldürüldüğü tek savaştır. Ancak çocuk yaştaki Haçlı askerlerinin canı bağışlandı ve onlar da Müslüman olarak yetiştirilmek üzere Türk ailelerine gönderildi.</a:t>
            </a:r>
          </a:p>
          <a:p>
            <a:r>
              <a:rPr lang="tr-TR" dirty="0"/>
              <a:t>Soylular ise fidye karşılığı serbest bırakıldı.</a:t>
            </a:r>
          </a:p>
          <a:p>
            <a:r>
              <a:rPr lang="tr-TR" dirty="0" err="1"/>
              <a:t>Niğbolu</a:t>
            </a:r>
            <a:r>
              <a:rPr lang="tr-TR" dirty="0"/>
              <a:t> savaşında Türkleri ilk defa tanıyan ve Yıldırım </a:t>
            </a:r>
            <a:r>
              <a:rPr lang="tr-TR" dirty="0" err="1"/>
              <a:t>Bayezid'in</a:t>
            </a:r>
            <a:r>
              <a:rPr lang="tr-TR" dirty="0"/>
              <a:t> kumandanlığına ve kahramanlığına hayran kalan </a:t>
            </a:r>
            <a:r>
              <a:rPr lang="tr-TR" dirty="0">
                <a:hlinkClick r:id="rId4" tooltip="Korkusuz Jean"/>
              </a:rPr>
              <a:t>Korkusuz Jean</a:t>
            </a:r>
            <a:r>
              <a:rPr lang="tr-TR" dirty="0"/>
              <a:t>, esaretten kurtulursa bir daha Türklere kılıç çekmeyeceğine dair yemin etmiştir. Fidye karşılığında serbest kaldıktan sonra Yıldırım </a:t>
            </a:r>
            <a:r>
              <a:rPr lang="tr-TR" dirty="0" err="1"/>
              <a:t>Bayezid</a:t>
            </a:r>
            <a:r>
              <a:rPr lang="tr-TR" dirty="0"/>
              <a:t> kendisini çağırarak</a:t>
            </a:r>
          </a:p>
          <a:p>
            <a:r>
              <a:rPr lang="tr-TR" dirty="0"/>
              <a:t>Ettiğin yemini sana iade ediyorum. Aksine eğer şerefini koruyan bir adam isen silahını al ve </a:t>
            </a:r>
            <a:r>
              <a:rPr lang="tr-TR" dirty="0" err="1"/>
              <a:t>Hristiyanlığın</a:t>
            </a:r>
            <a:r>
              <a:rPr lang="tr-TR" dirty="0"/>
              <a:t> bütün kuvvetlerini aleyhime topla. Böylece bana kazanmak için yeni fırsatlar tanımış olursun. Zira ben ancak </a:t>
            </a:r>
            <a:r>
              <a:rPr lang="tr-TR" dirty="0">
                <a:hlinkClick r:id="rId5" tooltip="Allah"/>
              </a:rPr>
              <a:t>Allah</a:t>
            </a:r>
            <a:r>
              <a:rPr lang="tr-TR" dirty="0"/>
              <a:t>'ın dinini yaymak ve Onun rızasına kavuşmak için dünyaya </a:t>
            </a:r>
            <a:r>
              <a:rPr lang="tr-TR" dirty="0" err="1">
                <a:hlinkClick r:id="rId6" tooltip="Cihad"/>
              </a:rPr>
              <a:t>Cihad</a:t>
            </a:r>
            <a:r>
              <a:rPr lang="tr-TR" dirty="0"/>
              <a:t> yapmaya </a:t>
            </a:r>
            <a:r>
              <a:rPr lang="tr-TR" dirty="0" smtClean="0"/>
              <a:t>gelmişim demiştir.</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642918"/>
            <a:ext cx="8686800" cy="5483245"/>
          </a:xfrm>
        </p:spPr>
        <p:txBody>
          <a:bodyPr>
            <a:normAutofit/>
          </a:bodyPr>
          <a:lstStyle/>
          <a:p>
            <a:r>
              <a:rPr lang="tr-TR" dirty="0"/>
              <a:t>Çok sonraları </a:t>
            </a:r>
            <a:r>
              <a:rPr lang="tr-TR" dirty="0">
                <a:hlinkClick r:id="rId2" tooltip="Timur"/>
              </a:rPr>
              <a:t>Timur</a:t>
            </a:r>
            <a:r>
              <a:rPr lang="tr-TR" dirty="0"/>
              <a:t>, </a:t>
            </a:r>
            <a:r>
              <a:rPr lang="tr-TR" dirty="0">
                <a:hlinkClick r:id="rId3" tooltip="Ankara Savaşı"/>
              </a:rPr>
              <a:t>Ankara Savaşı</a:t>
            </a:r>
            <a:r>
              <a:rPr lang="tr-TR" dirty="0"/>
              <a:t>'nı kazandıktan sonra Avrupa hükümdarlarına elçiler gönderecek ve onların yenemediği </a:t>
            </a:r>
            <a:r>
              <a:rPr lang="tr-TR" dirty="0" err="1"/>
              <a:t>Bayezid'i</a:t>
            </a:r>
            <a:r>
              <a:rPr lang="tr-TR" dirty="0"/>
              <a:t> kendisinin yendiğini övünerek bildirecekti.</a:t>
            </a:r>
          </a:p>
          <a:p>
            <a:r>
              <a:rPr lang="tr-TR" dirty="0" err="1"/>
              <a:t>Niğbolu</a:t>
            </a:r>
            <a:r>
              <a:rPr lang="tr-TR" dirty="0"/>
              <a:t> Muharebesinden sonra Osmanlı </a:t>
            </a:r>
            <a:r>
              <a:rPr lang="tr-TR" dirty="0">
                <a:hlinkClick r:id="rId4" tooltip="Akıncılar"/>
              </a:rPr>
              <a:t>akıncıları</a:t>
            </a:r>
            <a:r>
              <a:rPr lang="tr-TR" dirty="0"/>
              <a:t> </a:t>
            </a:r>
            <a:r>
              <a:rPr lang="tr-TR" dirty="0">
                <a:hlinkClick r:id="rId5" tooltip="Macaristan"/>
              </a:rPr>
              <a:t>Macaristan</a:t>
            </a:r>
            <a:r>
              <a:rPr lang="tr-TR" dirty="0"/>
              <a:t> içlerine kadar girerek pek çok ganimetle döndüler. Balkanlarda Osmanlıları yenmenin mümkün olmadığı ortaya çıktı. </a:t>
            </a:r>
            <a:r>
              <a:rPr lang="tr-TR" dirty="0" err="1">
                <a:hlinkClick r:id="rId6" tooltip="Vidin Prensliği (sayfa mevcut değil)"/>
              </a:rPr>
              <a:t>Vidin</a:t>
            </a:r>
            <a:r>
              <a:rPr lang="tr-TR" dirty="0">
                <a:hlinkClick r:id="rId6" tooltip="Vidin Prensliği (sayfa mevcut değil)"/>
              </a:rPr>
              <a:t> Prensliği</a:t>
            </a:r>
            <a:r>
              <a:rPr lang="tr-TR" dirty="0"/>
              <a:t> de ilhak </a:t>
            </a:r>
            <a:r>
              <a:rPr lang="tr-TR" dirty="0" err="1"/>
              <a:t>edilerek</a:t>
            </a:r>
            <a:r>
              <a:rPr lang="tr-TR" dirty="0" err="1">
                <a:hlinkClick r:id="rId7" tooltip="Bulgar Krallığı (sayfa mevcut değil)"/>
              </a:rPr>
              <a:t>Bulgar</a:t>
            </a:r>
            <a:r>
              <a:rPr lang="tr-TR" dirty="0">
                <a:hlinkClick r:id="rId7" tooltip="Bulgar Krallığı (sayfa mevcut değil)"/>
              </a:rPr>
              <a:t> Krallığı</a:t>
            </a:r>
            <a:r>
              <a:rPr lang="tr-TR" dirty="0"/>
              <a:t> tamamen ortadan kaldırıldı.</a:t>
            </a:r>
          </a:p>
          <a:p>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2050" name="Picture 2" descr="C:\Users\CUMALİ\Desktop\200px-NikopolisSchlacht.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42852"/>
            <a:ext cx="8229600" cy="5983311"/>
          </a:xfrm>
        </p:spPr>
        <p:txBody>
          <a:bodyPr/>
          <a:lstStyle/>
          <a:p>
            <a:pPr fontAlgn="b"/>
            <a:r>
              <a:rPr lang="tr-TR" b="1" dirty="0"/>
              <a:t>NOT : </a:t>
            </a:r>
            <a:r>
              <a:rPr lang="tr-TR" dirty="0"/>
              <a:t>Böylece Türkler Rumeli’de ilk defa toprak sahibi oldu ve yapılacak yeni fetihler için önemli üs elde edildi.</a:t>
            </a:r>
          </a:p>
          <a:p>
            <a:pPr fontAlgn="b"/>
            <a:r>
              <a:rPr lang="tr-TR" dirty="0" err="1"/>
              <a:t>Çimpe’den</a:t>
            </a:r>
            <a:r>
              <a:rPr lang="tr-TR" dirty="0"/>
              <a:t> sonra Gelibolu, Çorlu, </a:t>
            </a:r>
            <a:r>
              <a:rPr lang="tr-TR" dirty="0" err="1"/>
              <a:t>Bolayır</a:t>
            </a:r>
            <a:r>
              <a:rPr lang="tr-TR" dirty="0"/>
              <a:t>, Lüleburgaz, Tekirdağ, Malkara, </a:t>
            </a:r>
            <a:r>
              <a:rPr lang="tr-TR" dirty="0" err="1"/>
              <a:t>Keflan</a:t>
            </a:r>
            <a:r>
              <a:rPr lang="tr-TR" dirty="0"/>
              <a:t> fethedildi ve bu bölgede iskân siyasetine önem verildi.</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54032"/>
          </a:xfrm>
        </p:spPr>
        <p:txBody>
          <a:bodyPr>
            <a:normAutofit fontScale="90000"/>
          </a:bodyPr>
          <a:lstStyle/>
          <a:p>
            <a:r>
              <a:rPr lang="tr-TR" dirty="0"/>
              <a:t/>
            </a:r>
            <a:br>
              <a:rPr lang="tr-TR" dirty="0"/>
            </a:br>
            <a:r>
              <a:rPr lang="tr-TR" dirty="0" smtClean="0"/>
              <a:t>Edirne’nin Fethi</a:t>
            </a:r>
            <a:endParaRPr lang="tr-TR" dirty="0"/>
          </a:p>
        </p:txBody>
      </p:sp>
      <p:sp>
        <p:nvSpPr>
          <p:cNvPr id="3" name="2 İçerik Yer Tutucusu"/>
          <p:cNvSpPr>
            <a:spLocks noGrp="1"/>
          </p:cNvSpPr>
          <p:nvPr>
            <p:ph idx="1"/>
          </p:nvPr>
        </p:nvSpPr>
        <p:spPr>
          <a:xfrm>
            <a:off x="0" y="857232"/>
            <a:ext cx="9286908" cy="6000768"/>
          </a:xfrm>
        </p:spPr>
        <p:txBody>
          <a:bodyPr>
            <a:normAutofit fontScale="77500" lnSpcReduction="20000"/>
          </a:bodyPr>
          <a:lstStyle/>
          <a:p>
            <a:pPr fontAlgn="base"/>
            <a:r>
              <a:rPr lang="tr-TR" dirty="0"/>
              <a:t>Edirne’nin fethi, 1362 yılında Edirne’nin Hacı İlbey komutasındaki Osmanlı ordusu tarafından Bizans Devleti’nden alınmasıdır.</a:t>
            </a:r>
          </a:p>
          <a:p>
            <a:pPr fontAlgn="base"/>
            <a:r>
              <a:rPr lang="tr-TR" dirty="0"/>
              <a:t>Öncesi</a:t>
            </a:r>
          </a:p>
          <a:p>
            <a:pPr fontAlgn="base"/>
            <a:r>
              <a:rPr lang="tr-TR" dirty="0"/>
              <a:t> </a:t>
            </a:r>
          </a:p>
          <a:p>
            <a:pPr fontAlgn="base"/>
            <a:r>
              <a:rPr lang="tr-TR" dirty="0"/>
              <a:t>Osmanlı fethinden önce küçük bir şehir olan ve günümüzde “Kaleiçi” denilen sınırla çevrili bölgeden ibaret olan Edirne, Balkanlara geçip orada tutunmak ve hakimiyet kurmak için stratejik önemi haiz olan bir şehirdi. Bizans İmparatorluğu’na bağlı idi.</a:t>
            </a:r>
          </a:p>
          <a:p>
            <a:pPr fontAlgn="base"/>
            <a:r>
              <a:rPr lang="tr-TR" dirty="0"/>
              <a:t>Süleyman Paşa’dan sonra Rumeli’nin ikinci fatihi diyebileceğimiz </a:t>
            </a:r>
            <a:r>
              <a:rPr lang="tr-TR" dirty="0">
                <a:hlinkClick r:id="rId2"/>
              </a:rPr>
              <a:t>Sultan I. </a:t>
            </a:r>
            <a:r>
              <a:rPr lang="tr-TR" dirty="0" err="1">
                <a:hlinkClick r:id="rId2"/>
              </a:rPr>
              <a:t>Murad</a:t>
            </a:r>
            <a:r>
              <a:rPr lang="tr-TR" dirty="0"/>
              <a:t>, bu şehrin askeri önemini anlamıştı. Bunun için de Edirne’yi fethetmeyi kendisine hedef olarak seçmişti.</a:t>
            </a:r>
          </a:p>
          <a:p>
            <a:pPr fontAlgn="base"/>
            <a:r>
              <a:rPr lang="tr-TR" dirty="0"/>
              <a:t>Osmanlı akınları sonucu Bizans Devleti’nin zayıflaması, garnizonlarını idare edememesi, merkezden kopuk eyalet sorununu getirmişti. Bu gelişmelerin sonucu, 1345’te Edirne’de, dönemin Bizans yönetimine karşı büyük bir ayaklanma başlamış ve şehrin savunma gücü azalmıştı. </a:t>
            </a:r>
            <a:r>
              <a:rPr lang="tr-TR" dirty="0">
                <a:hlinkClick r:id="rId2"/>
              </a:rPr>
              <a:t>I. Murat</a:t>
            </a:r>
            <a:r>
              <a:rPr lang="tr-TR" dirty="0"/>
              <a:t>‘</a:t>
            </a:r>
            <a:r>
              <a:rPr lang="tr-TR" dirty="0" err="1"/>
              <a:t>ın</a:t>
            </a:r>
            <a:r>
              <a:rPr lang="tr-TR" dirty="0"/>
              <a:t> Edirne yolu üstündeki Çorlu ve Lüle­burgaz’ı;</a:t>
            </a:r>
            <a:r>
              <a:rPr lang="tr-TR" dirty="0" err="1"/>
              <a:t>Evrenos</a:t>
            </a:r>
            <a:r>
              <a:rPr lang="tr-TR" dirty="0"/>
              <a:t> Bey’in Malkara, Keşan ve İpsala’yı, Hacı İlbey’in de </a:t>
            </a:r>
            <a:r>
              <a:rPr lang="tr-TR" dirty="0" err="1">
                <a:hlinkClick r:id="rId3" tooltip="Dedeağaç (sayfa mevcut değil)"/>
              </a:rPr>
              <a:t>Dedeağaç</a:t>
            </a:r>
            <a:r>
              <a:rPr lang="tr-TR" dirty="0"/>
              <a:t> limanını ve </a:t>
            </a:r>
            <a:r>
              <a:rPr lang="tr-TR" dirty="0" err="1">
                <a:hlinkClick r:id="rId4" tooltip="Dimetoka"/>
              </a:rPr>
              <a:t>Dimetoka</a:t>
            </a:r>
            <a:r>
              <a:rPr lang="tr-TR" dirty="0"/>
              <a:t>‘</a:t>
            </a:r>
            <a:r>
              <a:rPr lang="tr-TR" dirty="0" err="1"/>
              <a:t>yı</a:t>
            </a:r>
            <a:r>
              <a:rPr lang="tr-TR" dirty="0"/>
              <a:t> ele geçirmelerinden sonra Osmanlı Devleti ile Edirne arasında engel kal­mamıştı.</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2844" y="0"/>
            <a:ext cx="8858312" cy="6643710"/>
          </a:xfrm>
        </p:spPr>
        <p:txBody>
          <a:bodyPr>
            <a:normAutofit fontScale="85000" lnSpcReduction="20000"/>
          </a:bodyPr>
          <a:lstStyle/>
          <a:p>
            <a:pPr fontAlgn="base"/>
            <a:r>
              <a:rPr lang="tr-TR" dirty="0"/>
              <a:t>Savaş</a:t>
            </a:r>
          </a:p>
          <a:p>
            <a:pPr fontAlgn="base"/>
            <a:r>
              <a:rPr lang="tr-TR" dirty="0"/>
              <a:t>Bizans’ın daha önce geri almış olduğu Malkara, Keşan ve İpsala, Gazi </a:t>
            </a:r>
            <a:r>
              <a:rPr lang="tr-TR" dirty="0" err="1"/>
              <a:t>Evrenos</a:t>
            </a:r>
            <a:r>
              <a:rPr lang="tr-TR" dirty="0"/>
              <a:t> Bey tarafından tekrar zapt edilip Osmanlı idaresine katıldı. Hacı </a:t>
            </a:r>
            <a:r>
              <a:rPr lang="tr-TR" dirty="0" err="1"/>
              <a:t>İlbeyi</a:t>
            </a:r>
            <a:r>
              <a:rPr lang="tr-TR" dirty="0"/>
              <a:t> ise Enez Körfezi üzerinde ve Meriç’in batısında bulunan </a:t>
            </a:r>
            <a:r>
              <a:rPr lang="tr-TR" dirty="0" err="1"/>
              <a:t>Dedeağaç</a:t>
            </a:r>
            <a:r>
              <a:rPr lang="tr-TR" dirty="0"/>
              <a:t> (</a:t>
            </a:r>
            <a:r>
              <a:rPr lang="tr-TR" dirty="0" err="1"/>
              <a:t>Megri</a:t>
            </a:r>
            <a:r>
              <a:rPr lang="tr-TR" dirty="0"/>
              <a:t>-</a:t>
            </a:r>
            <a:r>
              <a:rPr lang="tr-TR" dirty="0" err="1"/>
              <a:t>Makri</a:t>
            </a:r>
            <a:r>
              <a:rPr lang="tr-TR" dirty="0"/>
              <a:t>) kasaba ve limanını aldı. Buradan da Kuzeye doğru Meriç’i takibe etmek suretiyle </a:t>
            </a:r>
            <a:r>
              <a:rPr lang="tr-TR" dirty="0" err="1"/>
              <a:t>Didimatihon</a:t>
            </a:r>
            <a:r>
              <a:rPr lang="tr-TR" dirty="0"/>
              <a:t> denilen </a:t>
            </a:r>
            <a:r>
              <a:rPr lang="tr-TR" dirty="0" err="1">
                <a:hlinkClick r:id="rId2" tooltip="Dimetoka"/>
              </a:rPr>
              <a:t>Dimetoka</a:t>
            </a:r>
            <a:r>
              <a:rPr lang="tr-TR" dirty="0"/>
              <a:t>‘</a:t>
            </a:r>
            <a:r>
              <a:rPr lang="tr-TR" dirty="0" err="1"/>
              <a:t>yı</a:t>
            </a:r>
            <a:r>
              <a:rPr lang="tr-TR" dirty="0"/>
              <a:t> zapt etmişti.</a:t>
            </a:r>
          </a:p>
          <a:p>
            <a:pPr fontAlgn="base"/>
            <a:r>
              <a:rPr lang="tr-TR" dirty="0" err="1"/>
              <a:t>Evrenos</a:t>
            </a:r>
            <a:r>
              <a:rPr lang="tr-TR" dirty="0"/>
              <a:t> ve Hacı </a:t>
            </a:r>
            <a:r>
              <a:rPr lang="tr-TR" dirty="0" err="1"/>
              <a:t>İlbeyi</a:t>
            </a:r>
            <a:r>
              <a:rPr lang="tr-TR" dirty="0"/>
              <a:t>, yukarıda belirtilen yerleri elde ettikleri sırada bütün komutanların davetiyle Lüleburgaz mevkiinde toplanan bir harp meclisinde, verilen karar üzerine beylerbeyi Lala Şahin Paşa büyük bir kuvvetle Edirne üzerine sevk edildi. Bulgarların, Rumlara yardım etmeleri ihtimaline karşı sağ koldan Karadeniz sahiline doğru ilerleyen bir kişim kuvvetler, Kırklareli’ni işgal; Seren ve Drama taraflarında bulunan </a:t>
            </a:r>
            <a:r>
              <a:rPr lang="tr-TR" dirty="0">
                <a:hlinkClick r:id="rId3" tooltip="Sırp"/>
              </a:rPr>
              <a:t>Sırpların</a:t>
            </a:r>
            <a:r>
              <a:rPr lang="tr-TR" dirty="0"/>
              <a:t>da müdahale edebilecekleri düşünülerek sol kola memur edilmiş olan </a:t>
            </a:r>
            <a:r>
              <a:rPr lang="tr-TR" dirty="0" err="1"/>
              <a:t>Evrenos</a:t>
            </a:r>
            <a:r>
              <a:rPr lang="tr-TR" dirty="0"/>
              <a:t> kuvvetleri de </a:t>
            </a:r>
            <a:r>
              <a:rPr lang="tr-TR" dirty="0" err="1"/>
              <a:t>Dimetoka’nın</a:t>
            </a:r>
            <a:r>
              <a:rPr lang="tr-TR" dirty="0"/>
              <a:t> batısına doğru sevk edilerek savunma tertibatı alındı. Nihayet Babaeski ile Pınarhisar arasında </a:t>
            </a:r>
            <a:r>
              <a:rPr lang="tr-TR" dirty="0" err="1"/>
              <a:t>Sazlıdere</a:t>
            </a:r>
            <a:r>
              <a:rPr lang="tr-TR" dirty="0"/>
              <a:t> mevkiine kadar gelmiş olan Rum ve Bulgar kuvvetleri ile yapılan kesin bir meydan muharebesi sonunda düşman bozuldu. Bunun sonucunda da Edirne </a:t>
            </a:r>
            <a:r>
              <a:rPr lang="tr-TR" dirty="0" err="1"/>
              <a:t>zaptedildi</a:t>
            </a:r>
            <a:r>
              <a:rPr lang="tr-TR" dirty="0"/>
              <a:t>. Edirne’de bulunan Rum komutan ise Meriç nehrinin kabarmasından istifade ile bir gece, maiyetinin bir kısmi ile bir kayığa atlayıp Enez’e kadar inerek oradan da Sırp ülkesine kaçmaya muvaffak oldu.</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2844" y="214290"/>
            <a:ext cx="8543956" cy="6429420"/>
          </a:xfrm>
        </p:spPr>
        <p:txBody>
          <a:bodyPr>
            <a:normAutofit fontScale="92500"/>
          </a:bodyPr>
          <a:lstStyle/>
          <a:p>
            <a:pPr fontAlgn="base"/>
            <a:r>
              <a:rPr lang="tr-TR" dirty="0"/>
              <a:t>Sonuçları</a:t>
            </a:r>
          </a:p>
          <a:p>
            <a:pPr fontAlgn="base"/>
            <a:r>
              <a:rPr lang="tr-TR" dirty="0">
                <a:hlinkClick r:id="rId2"/>
              </a:rPr>
              <a:t>Sultan </a:t>
            </a:r>
            <a:r>
              <a:rPr lang="tr-TR" dirty="0" err="1">
                <a:hlinkClick r:id="rId2"/>
              </a:rPr>
              <a:t>Murad</a:t>
            </a:r>
            <a:r>
              <a:rPr lang="tr-TR" dirty="0"/>
              <a:t>, </a:t>
            </a:r>
            <a:r>
              <a:rPr lang="tr-TR" dirty="0" err="1"/>
              <a:t>Edirnedeki</a:t>
            </a:r>
            <a:r>
              <a:rPr lang="tr-TR" dirty="0"/>
              <a:t> işleri yoluna koyduktan sonra Beylerbeyi Lala Şahin Paça’yı burada bırakarak kendisi </a:t>
            </a:r>
            <a:r>
              <a:rPr lang="tr-TR" dirty="0" err="1"/>
              <a:t>Dimetoka’ya</a:t>
            </a:r>
            <a:r>
              <a:rPr lang="tr-TR" dirty="0"/>
              <a:t> gitti. Bir müddet için orasını kendisine karargah yaptı. Orada bir cami ile kendisine bir saray yaptırdı.</a:t>
            </a:r>
          </a:p>
          <a:p>
            <a:pPr fontAlgn="base"/>
            <a:r>
              <a:rPr lang="tr-TR" dirty="0">
                <a:hlinkClick r:id="rId2"/>
              </a:rPr>
              <a:t>Sultan </a:t>
            </a:r>
            <a:r>
              <a:rPr lang="tr-TR" dirty="0" err="1">
                <a:hlinkClick r:id="rId2"/>
              </a:rPr>
              <a:t>Murad</a:t>
            </a:r>
            <a:r>
              <a:rPr lang="tr-TR" dirty="0"/>
              <a:t>, bununla yetinmeyerek faaliyetlerine devam etti. Lala Şahin’i kuzeyde Filibe ve Zara taraflarına sevk ettiği gibi </a:t>
            </a:r>
            <a:r>
              <a:rPr lang="tr-TR" dirty="0" err="1"/>
              <a:t>Evrenos</a:t>
            </a:r>
            <a:r>
              <a:rPr lang="tr-TR" dirty="0"/>
              <a:t> Beyi de Batı Trakya’nın fethine (Gümülcüne) memur etti. Lala Şahin Pasa pirinç ziraatıyla meşhur olan Filibe (</a:t>
            </a:r>
            <a:r>
              <a:rPr lang="tr-TR" dirty="0" err="1"/>
              <a:t>Plovdiv</a:t>
            </a:r>
            <a:r>
              <a:rPr lang="tr-TR" dirty="0"/>
              <a:t>)’i muhasara etti. Bu kuşatmaya dayanamayacağını anlayan kale muhafızı teslim olarak ailesiyle birlikte Sırbistan’a gitti. </a:t>
            </a:r>
            <a:r>
              <a:rPr lang="tr-TR" dirty="0" err="1"/>
              <a:t>Evrenos</a:t>
            </a:r>
            <a:r>
              <a:rPr lang="tr-TR" dirty="0"/>
              <a:t> Bey de Gümülcüne ile o havalide bazı yerleri aldı. Edirne’den sonra Filibe’nin de alınmasıyla Bizans, Bulgar ve Makedonya’daki Sırpların birbirleri ile olan irtibatları kesilmiş oluyordu. Böylece Bizans, tamamıyla Osmanlılarca çevrilmiş bulunuyordu.</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2844" y="142852"/>
            <a:ext cx="8543956" cy="6429420"/>
          </a:xfrm>
        </p:spPr>
        <p:txBody>
          <a:bodyPr>
            <a:normAutofit fontScale="92500"/>
          </a:bodyPr>
          <a:lstStyle/>
          <a:p>
            <a:r>
              <a:rPr lang="tr-TR" dirty="0"/>
              <a:t>Doğu Trakya’da yayılmakta olan Müslüman Türklerin bu yayılmasını önlemek için 1361 Temmuzunda İmparator Beşinci </a:t>
            </a:r>
            <a:r>
              <a:rPr lang="tr-TR" dirty="0" err="1"/>
              <a:t>Ioannes</a:t>
            </a:r>
            <a:r>
              <a:rPr lang="tr-TR" dirty="0"/>
              <a:t> ile </a:t>
            </a:r>
            <a:r>
              <a:rPr lang="tr-TR" dirty="0">
                <a:hlinkClick r:id="rId2" tooltip="Venedik Cumhuriyeti"/>
              </a:rPr>
              <a:t>Venedikliler</a:t>
            </a:r>
            <a:r>
              <a:rPr lang="tr-TR" dirty="0"/>
              <a:t> arasında bir antlaşma yapılmışsa da bir fayda temin edilemedi. Çünkü Osmanlılar, mütemadiyen Anadolu’dan göçmen naklederek sahilleri de sıkı sıkıya ellerinde tuttuklarından ayrıca yerli halka karsı çok merhametli ve âdilane bir idare tarzı uyguladıklarından içerde de herhangi bir isyan hareketine rastlanmıyordu. Bundan dolayı Bizans ile Venedikliler arasındaki ittifaktan bir netice elde edilemedi. Bunun üzerine imparator 1364’te Osmanlı Devleti ile anlaşarak mevcuda vaziyeti kabule mecbur olmuştu. Böylece Bizanslılar açısından Osmanlıların eline geçmiş bulunan yerlerin tekrar alınması ümidi de ortadan kalkmıştı. Çünkü İmparator, Osmanlıların aldıkları yerleri ne kendisinin ne de Sırpların geri almak için bir teşebbüste bulunmayacaklarını garanti ediyordu.</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1026" name="Picture 2" descr="C:\Users\CUMALİ\Desktop\saray_eski1.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96908"/>
          </a:xfrm>
        </p:spPr>
        <p:txBody>
          <a:bodyPr>
            <a:normAutofit fontScale="90000"/>
          </a:bodyPr>
          <a:lstStyle/>
          <a:p>
            <a:r>
              <a:rPr lang="tr-TR" dirty="0"/>
              <a:t/>
            </a:r>
            <a:br>
              <a:rPr lang="tr-TR" dirty="0"/>
            </a:br>
            <a:r>
              <a:rPr lang="tr-TR" dirty="0" err="1" smtClean="0"/>
              <a:t>Sırpsındığı</a:t>
            </a:r>
            <a:r>
              <a:rPr lang="tr-TR" dirty="0" smtClean="0"/>
              <a:t> Savaşı</a:t>
            </a:r>
            <a:endParaRPr lang="tr-TR" dirty="0"/>
          </a:p>
        </p:txBody>
      </p:sp>
      <p:sp>
        <p:nvSpPr>
          <p:cNvPr id="3" name="2 İçerik Yer Tutucusu"/>
          <p:cNvSpPr>
            <a:spLocks noGrp="1"/>
          </p:cNvSpPr>
          <p:nvPr>
            <p:ph idx="1"/>
          </p:nvPr>
        </p:nvSpPr>
        <p:spPr>
          <a:xfrm>
            <a:off x="0" y="928671"/>
            <a:ext cx="9144000" cy="5929330"/>
          </a:xfrm>
        </p:spPr>
        <p:txBody>
          <a:bodyPr>
            <a:normAutofit fontScale="92500" lnSpcReduction="20000"/>
          </a:bodyPr>
          <a:lstStyle/>
          <a:p>
            <a:r>
              <a:rPr lang="tr-TR" dirty="0"/>
              <a:t>Edirne'nin fethi Türklere Balkan fetihlerinin yolunu açtı. Lala </a:t>
            </a:r>
            <a:r>
              <a:rPr lang="tr-TR" dirty="0" err="1"/>
              <a:t>Sahin</a:t>
            </a:r>
            <a:r>
              <a:rPr lang="tr-TR" dirty="0"/>
              <a:t> Pasa, Bulgaristan'a girerek Filibe'yi, komutanlarından </a:t>
            </a:r>
            <a:r>
              <a:rPr lang="tr-TR" dirty="0" err="1"/>
              <a:t>Evrenos</a:t>
            </a:r>
            <a:r>
              <a:rPr lang="tr-TR" dirty="0"/>
              <a:t> Bey ise </a:t>
            </a:r>
            <a:r>
              <a:rPr lang="tr-TR" dirty="0" err="1"/>
              <a:t>Serez'i</a:t>
            </a:r>
            <a:r>
              <a:rPr lang="tr-TR" dirty="0"/>
              <a:t> aldılar (1363). Yeni fethedilen yerlere Türkler yerleştirildi. Edirne ve Filibe'nin fethi bir haçlı seferinin düzenlenmesine neden oldu. Papa V. Urban'ın teşvikiyle Sırplar ve Bulgarlar basta olmak üzere Macar, Bosna ve Eflaklılar, büyük bir </a:t>
            </a:r>
            <a:r>
              <a:rPr lang="tr-TR" dirty="0" err="1"/>
              <a:t>haçli</a:t>
            </a:r>
            <a:r>
              <a:rPr lang="tr-TR" dirty="0"/>
              <a:t> ordusu </a:t>
            </a:r>
            <a:r>
              <a:rPr lang="tr-TR" dirty="0" err="1"/>
              <a:t>hazirlayarak</a:t>
            </a:r>
            <a:r>
              <a:rPr lang="tr-TR" dirty="0"/>
              <a:t> Edirne üzerine harekete geçtiler. Osmanlı </a:t>
            </a:r>
            <a:r>
              <a:rPr lang="tr-TR" dirty="0" err="1"/>
              <a:t>komutanlarindan</a:t>
            </a:r>
            <a:r>
              <a:rPr lang="tr-TR" dirty="0"/>
              <a:t> Hacı İlbey, ordusu ile beraber Meriç vadisi boyunca düzensiz bir şekilde ilerleyen </a:t>
            </a:r>
            <a:r>
              <a:rPr lang="tr-TR" dirty="0" err="1"/>
              <a:t>düsmanlarin</a:t>
            </a:r>
            <a:r>
              <a:rPr lang="tr-TR" dirty="0"/>
              <a:t> bu durumundan </a:t>
            </a:r>
            <a:r>
              <a:rPr lang="tr-TR" dirty="0" err="1"/>
              <a:t>yararlandi</a:t>
            </a:r>
            <a:r>
              <a:rPr lang="tr-TR" dirty="0"/>
              <a:t>. Kuvvetlerini üçe </a:t>
            </a:r>
            <a:r>
              <a:rPr lang="tr-TR" dirty="0" err="1"/>
              <a:t>ayirarak</a:t>
            </a:r>
            <a:r>
              <a:rPr lang="tr-TR" dirty="0"/>
              <a:t> bir gece </a:t>
            </a:r>
            <a:r>
              <a:rPr lang="tr-TR" dirty="0" err="1"/>
              <a:t>baskini</a:t>
            </a:r>
            <a:r>
              <a:rPr lang="tr-TR" dirty="0"/>
              <a:t> düzenleyen </a:t>
            </a:r>
            <a:r>
              <a:rPr lang="tr-TR" dirty="0" err="1"/>
              <a:t>Haci</a:t>
            </a:r>
            <a:r>
              <a:rPr lang="tr-TR" dirty="0"/>
              <a:t> </a:t>
            </a:r>
            <a:r>
              <a:rPr lang="tr-TR" dirty="0" err="1"/>
              <a:t>Ilbey</a:t>
            </a:r>
            <a:r>
              <a:rPr lang="tr-TR" dirty="0"/>
              <a:t>, büyük bir zafer elde etti (1364). Tarihe 'Sırp </a:t>
            </a:r>
            <a:r>
              <a:rPr lang="tr-TR" dirty="0" err="1"/>
              <a:t>Sındıgi</a:t>
            </a:r>
            <a:r>
              <a:rPr lang="tr-TR" dirty="0"/>
              <a:t> Savaşı' olarak geçen bu zaferle, Rumeli'deki Türk hakimiyeti </a:t>
            </a:r>
            <a:r>
              <a:rPr lang="tr-TR" dirty="0" err="1"/>
              <a:t>kesinlesti</a:t>
            </a:r>
            <a:r>
              <a:rPr lang="tr-TR" dirty="0"/>
              <a:t> ve ilk </a:t>
            </a:r>
            <a:r>
              <a:rPr lang="tr-TR" dirty="0" err="1"/>
              <a:t>Haçli</a:t>
            </a:r>
            <a:r>
              <a:rPr lang="tr-TR" dirty="0"/>
              <a:t> Ordusu etkisiz hale getirildi. </a:t>
            </a:r>
            <a:r>
              <a:rPr lang="tr-TR" dirty="0" err="1"/>
              <a:t>Osmanli</a:t>
            </a:r>
            <a:r>
              <a:rPr lang="tr-TR" dirty="0"/>
              <a:t> birlikleri </a:t>
            </a:r>
            <a:r>
              <a:rPr lang="tr-TR" dirty="0" err="1"/>
              <a:t>Sirp</a:t>
            </a:r>
            <a:r>
              <a:rPr lang="tr-TR" dirty="0"/>
              <a:t> </a:t>
            </a:r>
            <a:r>
              <a:rPr lang="tr-TR" dirty="0" err="1"/>
              <a:t>Sindigi</a:t>
            </a:r>
            <a:r>
              <a:rPr lang="tr-TR" dirty="0"/>
              <a:t> </a:t>
            </a:r>
            <a:r>
              <a:rPr lang="tr-TR" dirty="0" err="1"/>
              <a:t>Savasindan</a:t>
            </a:r>
            <a:r>
              <a:rPr lang="tr-TR" dirty="0"/>
              <a:t> sonra Bulgaristan'a girdiler ve </a:t>
            </a:r>
            <a:r>
              <a:rPr lang="tr-TR" dirty="0" err="1"/>
              <a:t>yukari</a:t>
            </a:r>
            <a:r>
              <a:rPr lang="tr-TR" dirty="0"/>
              <a:t> </a:t>
            </a:r>
            <a:r>
              <a:rPr lang="tr-TR" dirty="0" err="1"/>
              <a:t>Bulgaristan'i</a:t>
            </a:r>
            <a:r>
              <a:rPr lang="tr-TR" dirty="0"/>
              <a:t> fethettiler. Karşı koyamayacağını anlayan Bulgar Kralı Yuvan </a:t>
            </a:r>
            <a:r>
              <a:rPr lang="tr-TR" dirty="0" err="1"/>
              <a:t>Sisman</a:t>
            </a:r>
            <a:r>
              <a:rPr lang="tr-TR" dirty="0"/>
              <a:t>, </a:t>
            </a:r>
            <a:r>
              <a:rPr lang="tr-TR" dirty="0" err="1"/>
              <a:t>Osmanli</a:t>
            </a:r>
            <a:r>
              <a:rPr lang="tr-TR" dirty="0"/>
              <a:t> Hakimiyetini kabul etti ve </a:t>
            </a:r>
            <a:r>
              <a:rPr lang="tr-TR" dirty="0" err="1"/>
              <a:t>kiz</a:t>
            </a:r>
            <a:r>
              <a:rPr lang="tr-TR" dirty="0"/>
              <a:t> </a:t>
            </a:r>
            <a:r>
              <a:rPr lang="tr-TR" dirty="0" err="1"/>
              <a:t>kardesi</a:t>
            </a:r>
            <a:r>
              <a:rPr lang="tr-TR" dirty="0"/>
              <a:t> </a:t>
            </a:r>
            <a:r>
              <a:rPr lang="tr-TR" dirty="0" err="1"/>
              <a:t>Maria'yi</a:t>
            </a:r>
            <a:r>
              <a:rPr lang="tr-TR" dirty="0"/>
              <a:t> </a:t>
            </a:r>
            <a:r>
              <a:rPr lang="tr-TR" dirty="0" err="1"/>
              <a:t>Murad</a:t>
            </a:r>
            <a:r>
              <a:rPr lang="tr-TR" dirty="0"/>
              <a:t> </a:t>
            </a:r>
            <a:r>
              <a:rPr lang="tr-TR" dirty="0" err="1"/>
              <a:t>Hüdavendigar'a</a:t>
            </a:r>
            <a:r>
              <a:rPr lang="tr-TR" dirty="0"/>
              <a:t> verdi (1369). Osmanlı Ordusu Makedonya üzerine yürüdü.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23</TotalTime>
  <Words>821</Words>
  <Application>Microsoft Office PowerPoint</Application>
  <PresentationFormat>Ekran Gösterisi (4:3)</PresentationFormat>
  <Paragraphs>51</Paragraphs>
  <Slides>25</Slides>
  <Notes>0</Notes>
  <HiddenSlides>0</HiddenSlides>
  <MMClips>0</MMClips>
  <ScaleCrop>false</ScaleCrop>
  <HeadingPairs>
    <vt:vector size="4" baseType="variant">
      <vt:variant>
        <vt:lpstr>Tema</vt:lpstr>
      </vt:variant>
      <vt:variant>
        <vt:i4>1</vt:i4>
      </vt:variant>
      <vt:variant>
        <vt:lpstr>Slayt Başlıkları</vt:lpstr>
      </vt:variant>
      <vt:variant>
        <vt:i4>25</vt:i4>
      </vt:variant>
    </vt:vector>
  </HeadingPairs>
  <TitlesOfParts>
    <vt:vector size="26" baseType="lpstr">
      <vt:lpstr>Akış</vt:lpstr>
      <vt:lpstr>Balkanlardaki Fetihler</vt:lpstr>
      <vt:lpstr>Çimpe Kalesi’nin Alınması (1353)</vt:lpstr>
      <vt:lpstr>Slayt 3</vt:lpstr>
      <vt:lpstr> Edirne’nin Fethi</vt:lpstr>
      <vt:lpstr>Slayt 5</vt:lpstr>
      <vt:lpstr>Slayt 6</vt:lpstr>
      <vt:lpstr>Slayt 7</vt:lpstr>
      <vt:lpstr>Slayt 8</vt:lpstr>
      <vt:lpstr> Sırpsındığı Savaşı</vt:lpstr>
      <vt:lpstr>Slayt 10</vt:lpstr>
      <vt:lpstr> Çirmen Savaşı</vt:lpstr>
      <vt:lpstr> 1.Kosova Savaşı</vt:lpstr>
      <vt:lpstr>Slayt 13</vt:lpstr>
      <vt:lpstr>Slayt 14</vt:lpstr>
      <vt:lpstr>Slayt 15</vt:lpstr>
      <vt:lpstr>Slayt 16</vt:lpstr>
      <vt:lpstr>Slayt 17</vt:lpstr>
      <vt:lpstr> Niğbolu Muhaberesi 1396</vt:lpstr>
      <vt:lpstr>Slayt 19</vt:lpstr>
      <vt:lpstr>Haçlı Seferine Hazırlık </vt:lpstr>
      <vt:lpstr>Slayt 21</vt:lpstr>
      <vt:lpstr>Slayt 22</vt:lpstr>
      <vt:lpstr>Savaş sonrası </vt:lpstr>
      <vt:lpstr>Slayt 24</vt:lpstr>
      <vt:lpstr>Slayt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Balkanlardaki Fetihler</dc:title>
  <dc:creator>Erdem OVAT</dc:creator>
  <cp:lastModifiedBy>CUMALİ</cp:lastModifiedBy>
  <cp:revision>1</cp:revision>
  <dcterms:created xsi:type="dcterms:W3CDTF">2015-10-15T08:12:13Z</dcterms:created>
  <dcterms:modified xsi:type="dcterms:W3CDTF">2015-10-15T08:35:57Z</dcterms:modified>
</cp:coreProperties>
</file>