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7620000" cx="10160000"/>
  <p:notesSz cx="7620000" cy="10160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9" Type="http://schemas.openxmlformats.org/officeDocument/2006/relationships/font" Target="fonts/Robot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i0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i0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i5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i5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i9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i9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i13:notes"/>
          <p:cNvSpPr/>
          <p:nvPr>
            <p:ph idx="2" type="sldImg"/>
          </p:nvPr>
        </p:nvSpPr>
        <p:spPr>
          <a:xfrm>
            <a:off x="1270250" y="762000"/>
            <a:ext cx="5080250" cy="381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i13:notes"/>
          <p:cNvSpPr txBox="1"/>
          <p:nvPr>
            <p:ph idx="1" type="body"/>
          </p:nvPr>
        </p:nvSpPr>
        <p:spPr>
          <a:xfrm>
            <a:off x="762000" y="4826000"/>
            <a:ext cx="6096000" cy="457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ctrTitle"/>
          </p:nvPr>
        </p:nvSpPr>
        <p:spPr>
          <a:xfrm>
            <a:off x="914400" y="3048000"/>
            <a:ext cx="8331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/>
        </p:txBody>
      </p:sp>
      <p:sp>
        <p:nvSpPr>
          <p:cNvPr id="9" name="Google Shape;9;p3"/>
          <p:cNvSpPr txBox="1"/>
          <p:nvPr>
            <p:ph idx="1" type="subTitle"/>
          </p:nvPr>
        </p:nvSpPr>
        <p:spPr>
          <a:xfrm>
            <a:off x="1828800" y="4572000"/>
            <a:ext cx="650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4"/>
          <p:cNvSpPr txBox="1"/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1pPr>
            <a:lvl2pPr lvl="1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2pPr>
            <a:lvl3pPr lvl="2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3pPr>
            <a:lvl4pPr lvl="3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4pPr>
            <a:lvl5pPr lvl="4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5pPr>
            <a:lvl6pPr lvl="5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6pPr>
            <a:lvl7pPr lvl="6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7pPr>
            <a:lvl8pPr lvl="7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8pPr>
            <a:lvl9pPr lvl="8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9pPr>
          </a:lstStyle>
          <a:p/>
        </p:txBody>
      </p:sp>
      <p:sp>
        <p:nvSpPr>
          <p:cNvPr id="12" name="Google Shape;12;p4"/>
          <p:cNvSpPr txBox="1"/>
          <p:nvPr>
            <p:ph idx="1" type="body"/>
          </p:nvPr>
        </p:nvSpPr>
        <p:spPr>
          <a:xfrm>
            <a:off x="304800" y="1828800"/>
            <a:ext cx="955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304800" y="304800"/>
            <a:ext cx="9550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1pPr>
            <a:lvl2pPr lvl="1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2pPr>
            <a:lvl3pPr lvl="2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3pPr>
            <a:lvl4pPr lvl="3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4pPr>
            <a:lvl5pPr lvl="4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5pPr>
            <a:lvl6pPr lvl="5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6pPr>
            <a:lvl7pPr lvl="6">
              <a:spcBef>
                <a:spcPts val="0"/>
              </a:spcBef>
              <a:spcAft>
                <a:spcPts val="0"/>
              </a:spcAft>
              <a:buSzPts val="4267"/>
              <a:buChar char="●"/>
              <a:defRPr sz="4266"/>
            </a:lvl7pPr>
            <a:lvl8pPr lvl="7">
              <a:spcBef>
                <a:spcPts val="0"/>
              </a:spcBef>
              <a:spcAft>
                <a:spcPts val="0"/>
              </a:spcAft>
              <a:buSzPts val="4267"/>
              <a:buChar char="○"/>
              <a:defRPr sz="4266"/>
            </a:lvl8pPr>
            <a:lvl9pPr lvl="8">
              <a:spcBef>
                <a:spcPts val="0"/>
              </a:spcBef>
              <a:spcAft>
                <a:spcPts val="0"/>
              </a:spcAft>
              <a:buSzPts val="4267"/>
              <a:buChar char="■"/>
              <a:defRPr sz="4266"/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304800" y="1828800"/>
            <a:ext cx="447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  <p:sp>
        <p:nvSpPr>
          <p:cNvPr id="16" name="Google Shape;16;p5"/>
          <p:cNvSpPr txBox="1"/>
          <p:nvPr>
            <p:ph idx="2" type="body"/>
          </p:nvPr>
        </p:nvSpPr>
        <p:spPr>
          <a:xfrm>
            <a:off x="5384800" y="1828800"/>
            <a:ext cx="4470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97933" lvl="0" marL="4572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1pPr>
            <a:lvl2pPr indent="-397933" lvl="1" marL="9144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2pPr>
            <a:lvl3pPr indent="-397933" lvl="2" marL="13716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3pPr>
            <a:lvl4pPr indent="-397933" lvl="3" marL="18288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4pPr>
            <a:lvl5pPr indent="-397933" lvl="4" marL="22860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5pPr>
            <a:lvl6pPr indent="-397933" lvl="5" marL="27432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6pPr>
            <a:lvl7pPr indent="-397933" lvl="6" marL="3200400">
              <a:spcBef>
                <a:spcPts val="0"/>
              </a:spcBef>
              <a:spcAft>
                <a:spcPts val="0"/>
              </a:spcAft>
              <a:buSzPts val="2667"/>
              <a:buChar char="●"/>
              <a:defRPr sz="2666"/>
            </a:lvl7pPr>
            <a:lvl8pPr indent="-397933" lvl="7" marL="3657600">
              <a:spcBef>
                <a:spcPts val="0"/>
              </a:spcBef>
              <a:spcAft>
                <a:spcPts val="0"/>
              </a:spcAft>
              <a:buSzPts val="2667"/>
              <a:buChar char="○"/>
              <a:defRPr sz="2666"/>
            </a:lvl8pPr>
            <a:lvl9pPr indent="-397933" lvl="8" marL="4114800">
              <a:spcBef>
                <a:spcPts val="0"/>
              </a:spcBef>
              <a:spcAft>
                <a:spcPts val="0"/>
              </a:spcAft>
              <a:buSzPts val="2667"/>
              <a:buChar char="■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idx="1" type="body"/>
          </p:nvPr>
        </p:nvSpPr>
        <p:spPr>
          <a:xfrm>
            <a:off x="304800" y="6705600"/>
            <a:ext cx="95504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indent="-431800" lvl="1" marL="9144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indent="-431800" lvl="2" marL="13716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indent="-431800" lvl="3" marL="1828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indent="-431800" lvl="4" marL="22860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indent="-431800" lvl="5" marL="27432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indent="-431800" lvl="6" marL="32004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indent="-431800" lvl="7" marL="3657600" algn="ctr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indent="-431800" lvl="8" marL="4114800" algn="ctr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ndronova.net/nasil-yapilir/arizali-flash-disk-ve-telefon-hafiza-karti-onarimi-h2997.html" TargetMode="External"/><Relationship Id="rId4" Type="http://schemas.openxmlformats.org/officeDocument/2006/relationships/hyperlink" Target="https://www.andronova.net/nasil-yapilir/arizali-flash-disk-ve-telefon-hafiza-karti-onarimi-h2997.html" TargetMode="External"/><Relationship Id="rId5" Type="http://schemas.openxmlformats.org/officeDocument/2006/relationships/hyperlink" Target="https://www.andronova.net/apple-ios-haberleri/iphone-destek-hatti-apple-turkiye-h2493.html" TargetMode="External"/><Relationship Id="rId6" Type="http://schemas.openxmlformats.org/officeDocument/2006/relationships/hyperlink" Target="https://www.andronova.net/apple-ios-haberleri/iphone-destek-hatti-apple-turkiye-h2493.html" TargetMode="External"/><Relationship Id="rId7" Type="http://schemas.openxmlformats.org/officeDocument/2006/relationships/hyperlink" Target="https://goo.gl/EtZmz6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andronova.net/nasil-yapilir/hafiza-kartim-bozuldu-bicimlendirmeniz-gerekiyor-h2998.html" TargetMode="External"/><Relationship Id="rId4" Type="http://schemas.openxmlformats.org/officeDocument/2006/relationships/hyperlink" Target="https://www.andronova.net/nasil-yapilir/hafiza-kartim-bozuldu-bicimlendirmeniz-gerekiyor-h2998.html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andronova.net/nasil-yapilir/arizali-flash-disk-ve-telefon-hafiza-karti-onarimi-h2997.html" TargetMode="External"/><Relationship Id="rId4" Type="http://schemas.openxmlformats.org/officeDocument/2006/relationships/hyperlink" Target="http://hddguru.com/software/HDD-LLF-Low-Level-Format-Tool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idx="1" type="subTitle"/>
          </p:nvPr>
        </p:nvSpPr>
        <p:spPr>
          <a:xfrm>
            <a:off x="1598575" y="1559200"/>
            <a:ext cx="7188300" cy="204360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66" u="sng"/>
              <a:t>Arızalı</a:t>
            </a:r>
            <a:r>
              <a:rPr b="1" lang="en-US" sz="1866"/>
              <a:t> okumayan </a:t>
            </a:r>
            <a:r>
              <a:rPr b="1" lang="en-US" sz="1866" u="sng"/>
              <a:t>flash</a:t>
            </a:r>
            <a:r>
              <a:rPr b="1" lang="en-US" sz="1866"/>
              <a:t> </a:t>
            </a:r>
            <a:r>
              <a:rPr b="1" lang="en-US" sz="1866" u="sng"/>
              <a:t>belleği diski</a:t>
            </a:r>
            <a:r>
              <a:rPr b="1" lang="en-US" sz="1866"/>
              <a:t> </a:t>
            </a:r>
            <a:r>
              <a:rPr b="1" lang="en-US" sz="1866" u="sng"/>
              <a:t>hard diski</a:t>
            </a:r>
            <a:r>
              <a:rPr b="1" lang="en-US" sz="1866"/>
              <a:t> </a:t>
            </a:r>
            <a:r>
              <a:rPr b="1" lang="en-US" sz="1866" u="sng"/>
              <a:t>tamir etmek</a:t>
            </a:r>
            <a:r>
              <a:rPr b="1" lang="en-US" sz="1866"/>
              <a:t> istiyorsanız eğer donanım sorunu yoksa bu yazımıda önerdiğimiz yazılımla sorununuzu belki çözebilirsiniz.</a:t>
            </a:r>
            <a:endParaRPr b="1"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66"/>
              <a:t>Arızalı flash bellek disk hard disk usb okuyucuları tamir edebilirsiniz</a:t>
            </a:r>
            <a:endParaRPr b="1"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Bazen usb ler okunmaz hale gelir ve belki' de biçimlendiremezsiniz.</a:t>
            </a:r>
            <a:endParaRPr sz="18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8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Şu hatırlatayım veri depolama söz konusu olduğunda düşük seviyeli format yönteminin tehlikeli olabileceği de unutulmamalıdır.Düşük seviyeli format, yanıp sönen BIOS kadar tehlikelidir.Bu şu demektir : İşlem kesintiye uğrarsa, herşey kalıcı olarak kötüleşir.USB’nizde düşük seviyede bir format yapmak için </a:t>
            </a:r>
            <a:r>
              <a:rPr b="1" lang="en-US" sz="1866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HDD LLF Low Level Format Tool</a:t>
            </a: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ücretsiz yazılımını indirebilirsiniz.</a:t>
            </a:r>
            <a:endParaRPr sz="18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66"/>
              <a:t>Detaylı anlatım:</a:t>
            </a:r>
            <a:r>
              <a:rPr lang="en-US" sz="1866"/>
              <a:t> </a:t>
            </a:r>
            <a:r>
              <a:rPr lang="en-US" sz="1866" u="sng">
                <a:solidFill>
                  <a:schemeClr val="hlink"/>
                </a:solidFill>
                <a:hlinkClick r:id="rId3"/>
              </a:rPr>
              <a:t>https://www.andronova.net/nasil-yapilir/arizali-flash-disk-ve-telefon-hafiza-karti-onarimi-h2997.html</a:t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 u="sng">
                <a:solidFill>
                  <a:schemeClr val="hlink"/>
                </a:solidFill>
                <a:hlinkClick r:id="rId4"/>
              </a:rPr>
              <a:t>Arızalı flash diski onarma</a:t>
            </a:r>
            <a:r>
              <a:rPr lang="en-US" sz="1866"/>
              <a:t> 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Yazılımın çalışma şekli basittir.USB’nizi takın, programınızı çalıştırın, LOW-LEVEL FORMAT sekmesini seçin.Uygun cihaz ve birimi seçin. Biçimlendirin</a:t>
            </a:r>
            <a:r>
              <a:rPr lang="en-US" sz="1866"/>
              <a:t>…</a:t>
            </a:r>
            <a:endParaRPr b="1" sz="18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6"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6"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66" u="sng">
                <a:solidFill>
                  <a:schemeClr val="hlink"/>
                </a:solidFill>
                <a:hlinkClick r:id="rId5"/>
              </a:rPr>
              <a:t>ht</a:t>
            </a:r>
            <a:r>
              <a:rPr b="1" lang="en-US" sz="1866" u="sng">
                <a:solidFill>
                  <a:schemeClr val="hlink"/>
                </a:solidFill>
                <a:hlinkClick r:id="rId6"/>
              </a:rPr>
              <a:t>tps://www.andronova.net/apple-ios-haberleri/iphone-destek-hatti-apple-turkiye-h2493.html</a:t>
            </a:r>
            <a:endParaRPr b="1" sz="1866"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66"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7"/>
              </a:rPr>
              <a:t>https://goo.gl/EtZmz6</a:t>
            </a:r>
            <a:endParaRPr sz="1000">
              <a:solidFill>
                <a:srgbClr val="444444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444444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" name="Google Shape;24;p7"/>
          <p:cNvSpPr txBox="1"/>
          <p:nvPr/>
        </p:nvSpPr>
        <p:spPr>
          <a:xfrm>
            <a:off x="1673675" y="102125"/>
            <a:ext cx="71946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33">
                <a:latin typeface="Arial"/>
                <a:ea typeface="Arial"/>
                <a:cs typeface="Arial"/>
                <a:sym typeface="Arial"/>
              </a:rPr>
              <a:t>Okunamayan </a:t>
            </a:r>
            <a:r>
              <a:rPr b="1" lang="en-US" sz="2933"/>
              <a:t>USB </a:t>
            </a:r>
            <a:r>
              <a:rPr b="1" lang="en-US" sz="2933">
                <a:latin typeface="Arial"/>
                <a:ea typeface="Arial"/>
                <a:cs typeface="Arial"/>
                <a:sym typeface="Arial"/>
              </a:rPr>
              <a:t>Flash Disk Bellek Hard Disk</a:t>
            </a:r>
            <a:r>
              <a:rPr b="1" lang="en-US" sz="2933"/>
              <a:t> </a:t>
            </a:r>
            <a:r>
              <a:rPr b="1" lang="en-US" sz="2933">
                <a:latin typeface="Arial"/>
                <a:ea typeface="Arial"/>
                <a:cs typeface="Arial"/>
                <a:sym typeface="Arial"/>
              </a:rPr>
              <a:t>Tamir Etme Programı</a:t>
            </a:r>
            <a:endParaRPr b="1" sz="2933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idx="1" type="subTitle"/>
          </p:nvPr>
        </p:nvSpPr>
        <p:spPr>
          <a:xfrm>
            <a:off x="1598575" y="413925"/>
            <a:ext cx="6573300" cy="38568600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Aşağıdaki resim; 512MB Sandisk Cruzer Micro test edilirken 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Yüksek seviyeli format attığınızda,usb kullanıma hazır değildir.Bilgisayarı açtığınızda yapmanız gereken tek şey, usb’ye atanan sürücü harfini bulun, çift tıklayın. Windows, biçimlendirmek isteyip istemediğinizi soracaktır. Hızlı formatı seçin.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USB Bellekler Dışında Diğer Depolama Aygıtları Üzerinde de Çalışır mı?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Elbette çalışır.Biçimlendirilmiş herhangi bir depolama aygıtı üzerinde de çalışabilir.Ama bir kaç not ekleyebiliriz : ,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Bunu gerçekleştirmeden önce hangi cihazı biçimlendireceğinizden kesinlikle emin olun.,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Biçimlendirirken bilgisayarınızı kullanmayın.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Biçimlendireceğiniz aygıtın boyutu 4gb üzerindeyse, 3.30$ vererek sınırsız hızlı sürümü kullanabilirsiniz. Aksi takdirde biçimlendirme çok uzun sürecek.</a:t>
            </a:r>
            <a:r>
              <a:rPr lang="en-US" sz="1866"/>
              <a:t> </a:t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/>
              <a:t>Okumayan görmeyen diskler için </a:t>
            </a:r>
            <a:r>
              <a:rPr b="1" lang="en-US" sz="1866" u="sng">
                <a:solidFill>
                  <a:schemeClr val="hlink"/>
                </a:solidFill>
                <a:hlinkClick r:id="rId3"/>
              </a:rPr>
              <a:t>hafıza kartım bozuldu</a:t>
            </a:r>
            <a:r>
              <a:rPr lang="en-US" sz="1866"/>
              <a:t> yazısını inceleyin.  </a:t>
            </a:r>
            <a:r>
              <a:rPr lang="en-US" sz="1866" u="sng">
                <a:solidFill>
                  <a:schemeClr val="hlink"/>
                </a:solidFill>
                <a:hlinkClick r:id="rId4"/>
              </a:rPr>
              <a:t>https://www.andronova.net/nasil-yapilir/hafiza-kartim-bozuldu-bicimlendirmeniz-gerekiyor-h2998.html</a:t>
            </a:r>
            <a:endParaRPr sz="1866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idx="1" type="body"/>
          </p:nvPr>
        </p:nvSpPr>
        <p:spPr>
          <a:xfrm>
            <a:off x="0" y="101600"/>
            <a:ext cx="9633225" cy="7575475"/>
          </a:xfrm>
          <a:prstGeom prst="rect">
            <a:avLst/>
          </a:prstGeom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USB Bellek ya da Sabit Disk Silinince, Her zaman Düşük Seviyeli Format mı Uygulamamız Gerekir?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Kesinlikle değil.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Düşük seviyeli format özellikle halihazır kullanılamayan ama kullanışlı depolama aygıtları için uygundur.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Depolama aygıtı çalışmaz ise ya da yüksek seviyeli bir formattan sonra bile istikrarsız olarak çalışıyorsa düşük seviyeli format kullanmalısınız.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Ya önyüklemesini yaptığım usb’deki dMBR’yi silmek istiyorsam?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LOW-LEVEL FORMAT sekmesini seçtiğinizde sadece bu işlev için özel olarak sağ alt kısmında bir onay kutusu bulunmaktadır. Çok akıllıca yazılmış bir program olduğu için bu seçenek te mevcut.</a:t>
            </a:r>
            <a:endParaRPr sz="18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 u="sng">
                <a:solidFill>
                  <a:schemeClr val="hlink"/>
                </a:solidFill>
                <a:hlinkClick r:id="rId3"/>
              </a:rPr>
              <a:t>https://www.andronova.net/nasil-yapilir/arizali-flash-disk-ve-telefon-hafiza-karti-onarimi-h2997.html</a:t>
            </a:r>
            <a:endParaRPr sz="1866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66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NOT: Düşük seviyeli biçimlendirme son seçeneğiniz olmalı.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Burdan indirebilirsiniz : </a:t>
            </a:r>
            <a:r>
              <a:rPr lang="en-US" sz="1866"/>
              <a:t>hddguru.com/software/HDD-LLF-Low-Level-Format-Tool/</a:t>
            </a: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866" u="sng">
              <a:solidFill>
                <a:srgbClr val="0000FF"/>
              </a:solidFill>
              <a:latin typeface="Arial"/>
              <a:ea typeface="Arial"/>
              <a:cs typeface="Arial"/>
              <a:sym typeface="Arial"/>
              <a:hlinkClick r:id="rId4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2400" y="304800"/>
            <a:ext cx="6787700" cy="553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32000" y="5892800"/>
            <a:ext cx="5603375" cy="15701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10"/>
          <p:cNvSpPr txBox="1"/>
          <p:nvPr/>
        </p:nvSpPr>
        <p:spPr>
          <a:xfrm>
            <a:off x="7620000" y="7010400"/>
            <a:ext cx="5156200" cy="19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66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Mustafa Kemal Erdem</a:t>
            </a:r>
            <a:endParaRPr sz="18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blank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