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4"/>
  </p:notesMasterIdLst>
  <p:sldIdLst>
    <p:sldId id="256" r:id="rId2"/>
    <p:sldId id="257" r:id="rId3"/>
    <p:sldId id="259" r:id="rId4"/>
    <p:sldId id="260" r:id="rId5"/>
    <p:sldId id="317" r:id="rId6"/>
    <p:sldId id="318" r:id="rId7"/>
    <p:sldId id="319" r:id="rId8"/>
    <p:sldId id="320" r:id="rId9"/>
    <p:sldId id="323" r:id="rId10"/>
    <p:sldId id="324" r:id="rId11"/>
    <p:sldId id="325" r:id="rId12"/>
    <p:sldId id="326" r:id="rId13"/>
    <p:sldId id="327" r:id="rId14"/>
    <p:sldId id="321" r:id="rId15"/>
    <p:sldId id="322" r:id="rId16"/>
    <p:sldId id="328" r:id="rId17"/>
    <p:sldId id="329" r:id="rId18"/>
    <p:sldId id="330" r:id="rId19"/>
    <p:sldId id="331" r:id="rId20"/>
    <p:sldId id="332" r:id="rId21"/>
    <p:sldId id="333" r:id="rId22"/>
    <p:sldId id="334" r:id="rId23"/>
    <p:sldId id="335" r:id="rId24"/>
    <p:sldId id="336" r:id="rId25"/>
    <p:sldId id="337" r:id="rId26"/>
    <p:sldId id="338" r:id="rId27"/>
    <p:sldId id="347" r:id="rId28"/>
    <p:sldId id="339" r:id="rId29"/>
    <p:sldId id="340" r:id="rId30"/>
    <p:sldId id="341" r:id="rId31"/>
    <p:sldId id="342" r:id="rId32"/>
    <p:sldId id="343" r:id="rId33"/>
    <p:sldId id="344" r:id="rId34"/>
    <p:sldId id="345" r:id="rId35"/>
    <p:sldId id="346" r:id="rId36"/>
    <p:sldId id="286" r:id="rId37"/>
    <p:sldId id="287" r:id="rId38"/>
    <p:sldId id="288" r:id="rId39"/>
    <p:sldId id="289" r:id="rId40"/>
    <p:sldId id="290" r:id="rId41"/>
    <p:sldId id="291" r:id="rId42"/>
    <p:sldId id="293" r:id="rId43"/>
    <p:sldId id="294" r:id="rId44"/>
    <p:sldId id="292"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8" r:id="rId58"/>
    <p:sldId id="309" r:id="rId59"/>
    <p:sldId id="310" r:id="rId60"/>
    <p:sldId id="311" r:id="rId61"/>
    <p:sldId id="312" r:id="rId62"/>
    <p:sldId id="313" r:id="rId63"/>
    <p:sldId id="314" r:id="rId64"/>
    <p:sldId id="315" r:id="rId65"/>
    <p:sldId id="316" r:id="rId66"/>
    <p:sldId id="307" r:id="rId67"/>
    <p:sldId id="348" r:id="rId68"/>
    <p:sldId id="349" r:id="rId69"/>
    <p:sldId id="350" r:id="rId70"/>
    <p:sldId id="351" r:id="rId71"/>
    <p:sldId id="353" r:id="rId72"/>
    <p:sldId id="354" r:id="rId73"/>
    <p:sldId id="355" r:id="rId74"/>
    <p:sldId id="356" r:id="rId75"/>
    <p:sldId id="357" r:id="rId76"/>
    <p:sldId id="358" r:id="rId77"/>
    <p:sldId id="352" r:id="rId78"/>
    <p:sldId id="359" r:id="rId79"/>
    <p:sldId id="360" r:id="rId80"/>
    <p:sldId id="361" r:id="rId81"/>
    <p:sldId id="362" r:id="rId82"/>
    <p:sldId id="363" r:id="rId8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B43935-FF8C-4D25-A5EB-8DA00F2CD7D7}" type="datetimeFigureOut">
              <a:rPr lang="tr-TR" smtClean="0"/>
              <a:t>27.02.2018</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D53B37-4F70-497D-B3DB-EF17D4302CBB}" type="slidenum">
              <a:rPr lang="tr-TR" smtClean="0"/>
              <a:t>‹#›</a:t>
            </a:fld>
            <a:endParaRPr lang="tr-TR"/>
          </a:p>
        </p:txBody>
      </p:sp>
    </p:spTree>
    <p:extLst>
      <p:ext uri="{BB962C8B-B14F-4D97-AF65-F5344CB8AC3E}">
        <p14:creationId xmlns:p14="http://schemas.microsoft.com/office/powerpoint/2010/main" val="29267416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7D53B37-4F70-497D-B3DB-EF17D4302CBB}" type="slidenum">
              <a:rPr lang="tr-TR" smtClean="0"/>
              <a:t>65</a:t>
            </a:fld>
            <a:endParaRPr lang="tr-TR"/>
          </a:p>
        </p:txBody>
      </p:sp>
    </p:spTree>
    <p:extLst>
      <p:ext uri="{BB962C8B-B14F-4D97-AF65-F5344CB8AC3E}">
        <p14:creationId xmlns:p14="http://schemas.microsoft.com/office/powerpoint/2010/main" val="2248031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27.02.2018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27.02.2018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27.02.2018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27.02.2018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27.02.2018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27.02.2018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27.02.2018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27.02.2018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27.02.2018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27.02.2018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27.02.2018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27.02.2018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s://piyasaanketi.com/girisimcilik-sertifikasi/"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PROJE </a:t>
            </a:r>
            <a:r>
              <a:rPr lang="tr-TR" dirty="0" smtClean="0"/>
              <a:t>HAZIRLAMA</a:t>
            </a:r>
            <a:br>
              <a:rPr lang="tr-TR" dirty="0" smtClean="0"/>
            </a:br>
            <a:r>
              <a:rPr lang="tr-TR" dirty="0" smtClean="0"/>
              <a:t>TEKNİKLERİ</a:t>
            </a:r>
            <a:endParaRPr lang="tr-TR" dirty="0"/>
          </a:p>
        </p:txBody>
      </p:sp>
    </p:spTree>
    <p:extLst>
      <p:ext uri="{BB962C8B-B14F-4D97-AF65-F5344CB8AC3E}">
        <p14:creationId xmlns:p14="http://schemas.microsoft.com/office/powerpoint/2010/main" val="2482854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Proje Planlanırken Dikkat Edilmesi Gereken Konular</a:t>
            </a:r>
            <a:endParaRPr lang="tr-TR" dirty="0"/>
          </a:p>
        </p:txBody>
      </p:sp>
      <p:sp>
        <p:nvSpPr>
          <p:cNvPr id="3" name="İçerik Yer Tutucusu 2"/>
          <p:cNvSpPr>
            <a:spLocks noGrp="1"/>
          </p:cNvSpPr>
          <p:nvPr>
            <p:ph idx="1"/>
          </p:nvPr>
        </p:nvSpPr>
        <p:spPr/>
        <p:txBody>
          <a:bodyPr/>
          <a:lstStyle/>
          <a:p>
            <a:pPr marL="514350" indent="-514350">
              <a:buAutoNum type="arabicPeriod"/>
            </a:pPr>
            <a:r>
              <a:rPr lang="tr-TR" b="1" dirty="0" smtClean="0"/>
              <a:t>Özellikle </a:t>
            </a:r>
            <a:r>
              <a:rPr lang="tr-TR" b="1" dirty="0"/>
              <a:t>ilginç ve kendinize uygun bir </a:t>
            </a:r>
            <a:r>
              <a:rPr lang="tr-TR" b="1" dirty="0" smtClean="0"/>
              <a:t>fikir </a:t>
            </a:r>
          </a:p>
          <a:p>
            <a:pPr marL="0" indent="0">
              <a:buNone/>
            </a:pPr>
            <a:r>
              <a:rPr lang="tr-TR" b="1" dirty="0" smtClean="0"/>
              <a:t>seçin:</a:t>
            </a:r>
          </a:p>
          <a:p>
            <a:pPr marL="0" indent="0">
              <a:buNone/>
            </a:pPr>
            <a:r>
              <a:rPr lang="tr-TR" dirty="0" smtClean="0"/>
              <a:t>Gerçekten </a:t>
            </a:r>
            <a:r>
              <a:rPr lang="tr-TR" dirty="0"/>
              <a:t>sevdiğiniz bir konuyu seçerek, literatürü araştırarak, geçerli bilgiler için gerekli yerlere danışarak daha kolay motive olabilirsiniz.</a:t>
            </a:r>
          </a:p>
        </p:txBody>
      </p:sp>
    </p:spTree>
    <p:extLst>
      <p:ext uri="{BB962C8B-B14F-4D97-AF65-F5344CB8AC3E}">
        <p14:creationId xmlns:p14="http://schemas.microsoft.com/office/powerpoint/2010/main" val="1890070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Proje Planlanırken Dikkat Edilmesi Gereken Konular</a:t>
            </a:r>
            <a:endParaRPr lang="tr-TR" dirty="0"/>
          </a:p>
        </p:txBody>
      </p:sp>
      <p:sp>
        <p:nvSpPr>
          <p:cNvPr id="3" name="İçerik Yer Tutucusu 2"/>
          <p:cNvSpPr>
            <a:spLocks noGrp="1"/>
          </p:cNvSpPr>
          <p:nvPr>
            <p:ph idx="1"/>
          </p:nvPr>
        </p:nvSpPr>
        <p:spPr/>
        <p:txBody>
          <a:bodyPr/>
          <a:lstStyle/>
          <a:p>
            <a:pPr marL="0" indent="0">
              <a:buNone/>
            </a:pPr>
            <a:r>
              <a:rPr lang="tr-TR" b="1" dirty="0"/>
              <a:t>2. Tamamlayacak zamanı bulacağınız tasarılar seçin</a:t>
            </a:r>
            <a:r>
              <a:rPr lang="tr-TR" b="1" dirty="0" smtClean="0"/>
              <a:t>.</a:t>
            </a:r>
          </a:p>
          <a:p>
            <a:pPr marL="0" indent="0">
              <a:buNone/>
            </a:pPr>
            <a:r>
              <a:rPr lang="tr-TR" dirty="0" smtClean="0"/>
              <a:t>Çalışmanızın </a:t>
            </a:r>
            <a:r>
              <a:rPr lang="tr-TR" dirty="0"/>
              <a:t>koşulları ile tasarınız birbirine uygun olmalı ve belirli bir zamanda tamamlanabilmelidir.</a:t>
            </a:r>
          </a:p>
        </p:txBody>
      </p:sp>
    </p:spTree>
    <p:extLst>
      <p:ext uri="{BB962C8B-B14F-4D97-AF65-F5344CB8AC3E}">
        <p14:creationId xmlns:p14="http://schemas.microsoft.com/office/powerpoint/2010/main" val="4568806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 </a:t>
            </a:r>
            <a:r>
              <a:rPr lang="tr-TR" b="1" dirty="0"/>
              <a:t>Proje Planlanırken Dikkat Edilmesi Gereken Konular</a:t>
            </a:r>
            <a:endParaRPr lang="tr-TR" dirty="0"/>
          </a:p>
        </p:txBody>
      </p:sp>
      <p:sp>
        <p:nvSpPr>
          <p:cNvPr id="3" name="İçerik Yer Tutucusu 2"/>
          <p:cNvSpPr>
            <a:spLocks noGrp="1"/>
          </p:cNvSpPr>
          <p:nvPr>
            <p:ph idx="1"/>
          </p:nvPr>
        </p:nvSpPr>
        <p:spPr/>
        <p:txBody>
          <a:bodyPr/>
          <a:lstStyle/>
          <a:p>
            <a:pPr marL="0" indent="0">
              <a:buNone/>
            </a:pPr>
            <a:r>
              <a:rPr lang="tr-TR" b="1" dirty="0"/>
              <a:t>3. Hangi özel malzemelere, imkanlaraya da kaynaklara ihtiyacınız olacağını belirleyin</a:t>
            </a:r>
            <a:r>
              <a:rPr lang="tr-TR" b="1" dirty="0" smtClean="0"/>
              <a:t>.</a:t>
            </a:r>
          </a:p>
          <a:p>
            <a:pPr marL="0" indent="0">
              <a:buNone/>
            </a:pPr>
            <a:r>
              <a:rPr lang="tr-TR" dirty="0" smtClean="0"/>
              <a:t>Konu </a:t>
            </a:r>
            <a:r>
              <a:rPr lang="tr-TR" dirty="0"/>
              <a:t>üzerinde karar </a:t>
            </a:r>
            <a:r>
              <a:rPr lang="tr-TR" dirty="0" smtClean="0"/>
              <a:t>vermeden </a:t>
            </a:r>
            <a:r>
              <a:rPr lang="tr-TR" dirty="0"/>
              <a:t>önce, projeyi başarıyla tamamlamak için, öncelikle nelere ihtiyacınız olduğunu öğrenmek üzere araştırma yapın.</a:t>
            </a:r>
          </a:p>
        </p:txBody>
      </p:sp>
    </p:spTree>
    <p:extLst>
      <p:ext uri="{BB962C8B-B14F-4D97-AF65-F5344CB8AC3E}">
        <p14:creationId xmlns:p14="http://schemas.microsoft.com/office/powerpoint/2010/main" val="4368359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 </a:t>
            </a:r>
            <a:r>
              <a:rPr lang="tr-TR" b="1" dirty="0"/>
              <a:t>Proje Planlanırken Dikkat Edilmesi Gereken Konular</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b="1" dirty="0"/>
              <a:t>4. Konunuzun zorluk derecesini göz önünde tutun. </a:t>
            </a:r>
            <a:endParaRPr lang="tr-TR" b="1" dirty="0" smtClean="0"/>
          </a:p>
          <a:p>
            <a:pPr marL="0" indent="0">
              <a:buNone/>
            </a:pPr>
            <a:r>
              <a:rPr lang="tr-TR" dirty="0" smtClean="0"/>
              <a:t>Literatürü </a:t>
            </a:r>
            <a:r>
              <a:rPr lang="tr-TR" dirty="0"/>
              <a:t>anlayabilmeniz, rapor yazabilmeniz veya projeyi tamamlayabilmeniz için, seçtiğiniz alanda yeterli bilgiye sahip olduğunuza emin olun. Konuyu başlangıçta kısaca araştırın. Literatürü anlamakta güçlük çekiyorsanız, başka bir konu seçin/konunuzu daha genelleştirin ve teknik açıdan basitleştirin.</a:t>
            </a:r>
          </a:p>
        </p:txBody>
      </p:sp>
    </p:spTree>
    <p:extLst>
      <p:ext uri="{BB962C8B-B14F-4D97-AF65-F5344CB8AC3E}">
        <p14:creationId xmlns:p14="http://schemas.microsoft.com/office/powerpoint/2010/main" val="950653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 </a:t>
            </a:r>
            <a:r>
              <a:rPr lang="tr-TR" b="1" dirty="0"/>
              <a:t>Bilimsel Proje Hazırlama Basamakları</a:t>
            </a:r>
            <a:endParaRPr lang="tr-TR" dirty="0"/>
          </a:p>
        </p:txBody>
      </p:sp>
      <p:sp>
        <p:nvSpPr>
          <p:cNvPr id="3" name="İçerik Yer Tutucusu 2"/>
          <p:cNvSpPr>
            <a:spLocks noGrp="1"/>
          </p:cNvSpPr>
          <p:nvPr>
            <p:ph idx="1"/>
          </p:nvPr>
        </p:nvSpPr>
        <p:spPr/>
        <p:txBody>
          <a:bodyPr/>
          <a:lstStyle/>
          <a:p>
            <a:r>
              <a:rPr lang="tr-TR" dirty="0"/>
              <a:t>Verilen alanda araştırılabilir bir problem oluşturulması</a:t>
            </a:r>
            <a:r>
              <a:rPr lang="tr-TR" dirty="0" smtClean="0"/>
              <a:t>,</a:t>
            </a:r>
          </a:p>
          <a:p>
            <a:r>
              <a:rPr lang="tr-TR" dirty="0" smtClean="0"/>
              <a:t>Problemin </a:t>
            </a:r>
            <a:r>
              <a:rPr lang="tr-TR" dirty="0"/>
              <a:t>araştırılabilir hale dönüştürülmesi</a:t>
            </a:r>
            <a:r>
              <a:rPr lang="tr-TR" dirty="0" smtClean="0"/>
              <a:t>,</a:t>
            </a:r>
          </a:p>
          <a:p>
            <a:r>
              <a:rPr lang="tr-TR" dirty="0" smtClean="0"/>
              <a:t>Projenin </a:t>
            </a:r>
            <a:r>
              <a:rPr lang="tr-TR" dirty="0"/>
              <a:t>amacının belirlenmesi</a:t>
            </a:r>
            <a:r>
              <a:rPr lang="tr-TR" dirty="0" smtClean="0"/>
              <a:t>,</a:t>
            </a:r>
          </a:p>
          <a:p>
            <a:r>
              <a:rPr lang="tr-TR" dirty="0" smtClean="0"/>
              <a:t>Projenin </a:t>
            </a:r>
            <a:r>
              <a:rPr lang="tr-TR" dirty="0"/>
              <a:t>araştırma metodolojisinin </a:t>
            </a:r>
            <a:r>
              <a:rPr lang="tr-TR" dirty="0" smtClean="0"/>
              <a:t>oluşturulması,</a:t>
            </a:r>
          </a:p>
          <a:p>
            <a:r>
              <a:rPr lang="tr-TR" dirty="0" smtClean="0"/>
              <a:t>Toplanan </a:t>
            </a:r>
            <a:r>
              <a:rPr lang="tr-TR" dirty="0"/>
              <a:t>verilerin analizi</a:t>
            </a:r>
            <a:r>
              <a:rPr lang="tr-TR" dirty="0" smtClean="0"/>
              <a:t>,</a:t>
            </a:r>
          </a:p>
          <a:p>
            <a:r>
              <a:rPr lang="tr-TR" dirty="0" smtClean="0"/>
              <a:t>Sonuç </a:t>
            </a:r>
            <a:r>
              <a:rPr lang="tr-TR" dirty="0"/>
              <a:t>ve önerilerin yazılması,</a:t>
            </a:r>
          </a:p>
        </p:txBody>
      </p:sp>
    </p:spTree>
    <p:extLst>
      <p:ext uri="{BB962C8B-B14F-4D97-AF65-F5344CB8AC3E}">
        <p14:creationId xmlns:p14="http://schemas.microsoft.com/office/powerpoint/2010/main" val="12246207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Proje raporu şu kısımlardan oluşur.</a:t>
            </a:r>
            <a:endParaRPr lang="tr-TR" dirty="0"/>
          </a:p>
        </p:txBody>
      </p:sp>
      <p:sp>
        <p:nvSpPr>
          <p:cNvPr id="3" name="İçerik Yer Tutucusu 2"/>
          <p:cNvSpPr>
            <a:spLocks noGrp="1"/>
          </p:cNvSpPr>
          <p:nvPr>
            <p:ph idx="1"/>
          </p:nvPr>
        </p:nvSpPr>
        <p:spPr>
          <a:xfrm>
            <a:off x="457200" y="1600200"/>
            <a:ext cx="8229600" cy="4709120"/>
          </a:xfrm>
        </p:spPr>
        <p:txBody>
          <a:bodyPr>
            <a:normAutofit fontScale="77500" lnSpcReduction="20000"/>
          </a:bodyPr>
          <a:lstStyle/>
          <a:p>
            <a:pPr marL="514350" indent="-514350">
              <a:buAutoNum type="alphaLcParenR"/>
            </a:pPr>
            <a:r>
              <a:rPr lang="tr-TR" b="1" dirty="0" smtClean="0"/>
              <a:t>Projenin Amacı: </a:t>
            </a:r>
            <a:r>
              <a:rPr lang="tr-TR" dirty="0" smtClean="0"/>
              <a:t>Kısaca </a:t>
            </a:r>
            <a:r>
              <a:rPr lang="tr-TR" dirty="0"/>
              <a:t>projeyi niçin yaptığımızı yazılır</a:t>
            </a:r>
            <a:r>
              <a:rPr lang="tr-TR" dirty="0" smtClean="0"/>
              <a:t>.</a:t>
            </a:r>
          </a:p>
          <a:p>
            <a:pPr marL="0" indent="0">
              <a:buNone/>
            </a:pPr>
            <a:r>
              <a:rPr lang="tr-TR" dirty="0" smtClean="0"/>
              <a:t> </a:t>
            </a:r>
          </a:p>
          <a:p>
            <a:pPr marL="514350" indent="-514350">
              <a:buAutoNum type="alphaLcParenR" startAt="2"/>
            </a:pPr>
            <a:r>
              <a:rPr lang="tr-TR" b="1" dirty="0" smtClean="0"/>
              <a:t>Giriş: </a:t>
            </a:r>
            <a:r>
              <a:rPr lang="tr-TR" dirty="0" smtClean="0"/>
              <a:t>Bu </a:t>
            </a:r>
            <a:r>
              <a:rPr lang="tr-TR" dirty="0"/>
              <a:t>kısımda çalıştığınız konuyla ilgili daha önce </a:t>
            </a:r>
            <a:r>
              <a:rPr lang="tr-TR" dirty="0" smtClean="0"/>
              <a:t>,</a:t>
            </a:r>
          </a:p>
          <a:p>
            <a:pPr marL="0" indent="0">
              <a:buNone/>
            </a:pPr>
            <a:r>
              <a:rPr lang="tr-TR" dirty="0" smtClean="0"/>
              <a:t>yapılmış </a:t>
            </a:r>
            <a:r>
              <a:rPr lang="tr-TR" dirty="0"/>
              <a:t>çalışmalar araştırılır. Sonuçları çıkarılır ve incelenir. Metotları tespit edilir. Bir tür literatür özeti çıkarılıp proje konusu tanıtılır. İyi bir giriş projeye, bilimsellik ve ilgi kazandırır. Bu yüzden giriş için iyi araştırma yapmak ve sağlam kaynaklar kullanılmalıdır. </a:t>
            </a:r>
            <a:endParaRPr lang="tr-TR" dirty="0" smtClean="0"/>
          </a:p>
          <a:p>
            <a:pPr marL="514350" indent="-514350">
              <a:buAutoNum type="alphaLcParenR" startAt="2"/>
            </a:pPr>
            <a:endParaRPr lang="tr-TR" dirty="0"/>
          </a:p>
          <a:p>
            <a:pPr marL="0" indent="0">
              <a:buNone/>
            </a:pPr>
            <a:r>
              <a:rPr lang="tr-TR" b="1" dirty="0" smtClean="0"/>
              <a:t>c</a:t>
            </a:r>
            <a:r>
              <a:rPr lang="tr-TR" b="1" dirty="0"/>
              <a:t>) </a:t>
            </a:r>
            <a:r>
              <a:rPr lang="tr-TR" b="1" dirty="0" smtClean="0"/>
              <a:t>  Materyal </a:t>
            </a:r>
            <a:r>
              <a:rPr lang="tr-TR" b="1" dirty="0"/>
              <a:t>ve </a:t>
            </a:r>
            <a:r>
              <a:rPr lang="tr-TR" b="1" dirty="0" smtClean="0"/>
              <a:t>Metot : </a:t>
            </a:r>
            <a:r>
              <a:rPr lang="tr-TR" dirty="0" smtClean="0"/>
              <a:t>Proje </a:t>
            </a:r>
            <a:r>
              <a:rPr lang="tr-TR" dirty="0"/>
              <a:t>çalışmasının nasıl yapıldığı hangi tekniklerin kullanıldığı, hangi araç ve gereçlerin kullanıldığı bu kısımda belirtilmelidir. Çünkü proje de materyal seçimi ve kullanılan teknik bilimselliğin bir ifadesidir. </a:t>
            </a:r>
          </a:p>
        </p:txBody>
      </p:sp>
    </p:spTree>
    <p:extLst>
      <p:ext uri="{BB962C8B-B14F-4D97-AF65-F5344CB8AC3E}">
        <p14:creationId xmlns:p14="http://schemas.microsoft.com/office/powerpoint/2010/main" val="29387260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Proje raporu şu kısımlardan oluşur.</a:t>
            </a:r>
            <a:endParaRPr lang="tr-TR" dirty="0"/>
          </a:p>
        </p:txBody>
      </p:sp>
      <p:sp>
        <p:nvSpPr>
          <p:cNvPr id="3" name="İçerik Yer Tutucusu 2"/>
          <p:cNvSpPr>
            <a:spLocks noGrp="1"/>
          </p:cNvSpPr>
          <p:nvPr>
            <p:ph idx="1"/>
          </p:nvPr>
        </p:nvSpPr>
        <p:spPr>
          <a:xfrm>
            <a:off x="457200" y="1600200"/>
            <a:ext cx="8229600" cy="4853136"/>
          </a:xfrm>
        </p:spPr>
        <p:txBody>
          <a:bodyPr>
            <a:normAutofit fontScale="85000" lnSpcReduction="20000"/>
          </a:bodyPr>
          <a:lstStyle/>
          <a:p>
            <a:pPr marL="0" indent="0">
              <a:buNone/>
            </a:pPr>
            <a:r>
              <a:rPr lang="tr-TR" b="1" dirty="0"/>
              <a:t>d) Sonuç ve </a:t>
            </a:r>
            <a:r>
              <a:rPr lang="tr-TR" b="1" dirty="0" smtClean="0"/>
              <a:t>Tartışma: </a:t>
            </a:r>
            <a:r>
              <a:rPr lang="tr-TR" dirty="0" smtClean="0"/>
              <a:t>Çalışma </a:t>
            </a:r>
            <a:r>
              <a:rPr lang="tr-TR" dirty="0"/>
              <a:t>sonunda elde edilen sonuçlar düzenli bir şekilde toplanmalıdır. Özellikle, grafikler, tablolar, şekiller ve resimler kullanmak verilerin açıkça ifade edilmesi için çok önemlidir. Sonuçların çıkma sebepleri ve bu sonuçların daha önce yapılan çalışmalarla karşılaştırılması yapılmalıdır. Bunun nedenleri açıkça ifade edilmelidir. Sonuç kısmında projenin yorumu da yapılmalı ve yeni projelere ışık tutması sağlanmalıdır. </a:t>
            </a:r>
            <a:endParaRPr lang="tr-TR" dirty="0" smtClean="0"/>
          </a:p>
          <a:p>
            <a:pPr marL="0" indent="0">
              <a:buNone/>
            </a:pPr>
            <a:endParaRPr lang="tr-TR" dirty="0" smtClean="0"/>
          </a:p>
          <a:p>
            <a:pPr marL="0" indent="0">
              <a:buNone/>
            </a:pPr>
            <a:r>
              <a:rPr lang="tr-TR" b="1" dirty="0" smtClean="0"/>
              <a:t>e</a:t>
            </a:r>
            <a:r>
              <a:rPr lang="tr-TR" b="1" dirty="0"/>
              <a:t>) </a:t>
            </a:r>
            <a:r>
              <a:rPr lang="tr-TR" b="1" dirty="0" smtClean="0"/>
              <a:t>Kaynakça: </a:t>
            </a:r>
            <a:r>
              <a:rPr lang="tr-TR" dirty="0" smtClean="0"/>
              <a:t>Projenin </a:t>
            </a:r>
            <a:r>
              <a:rPr lang="tr-TR" dirty="0"/>
              <a:t>bilimsellik kazanmasında ve doğruluğunda kullanılan kaynakların verilmesi temel esaslardandır. Bunlar verilirken literatür verme kuralına uygun olarak yazılmalıdır.</a:t>
            </a:r>
          </a:p>
        </p:txBody>
      </p:sp>
    </p:spTree>
    <p:extLst>
      <p:ext uri="{BB962C8B-B14F-4D97-AF65-F5344CB8AC3E}">
        <p14:creationId xmlns:p14="http://schemas.microsoft.com/office/powerpoint/2010/main" val="12420052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1. Projenin Konusunu Seçmek</a:t>
            </a:r>
            <a:endParaRPr lang="tr-TR" dirty="0"/>
          </a:p>
        </p:txBody>
      </p:sp>
      <p:sp>
        <p:nvSpPr>
          <p:cNvPr id="3" name="İçerik Yer Tutucusu 2"/>
          <p:cNvSpPr>
            <a:spLocks noGrp="1"/>
          </p:cNvSpPr>
          <p:nvPr>
            <p:ph idx="1"/>
          </p:nvPr>
        </p:nvSpPr>
        <p:spPr/>
        <p:txBody>
          <a:bodyPr/>
          <a:lstStyle/>
          <a:p>
            <a:r>
              <a:rPr lang="tr-TR" dirty="0"/>
              <a:t>Projenizi ilgilendiğiniz, üzerine düşündüğünüz, merak ettiğiniz konulardan seçin.Aklınıza gelen fikirleri not edin. Bunların arasında sizin en güzel yapabileceğinizi, en merak ettiğinizi seçin.Projenin gerekçeleri nelerdir? Amaçları ve hedefleri nelerdir?</a:t>
            </a:r>
          </a:p>
        </p:txBody>
      </p:sp>
    </p:spTree>
    <p:extLst>
      <p:ext uri="{BB962C8B-B14F-4D97-AF65-F5344CB8AC3E}">
        <p14:creationId xmlns:p14="http://schemas.microsoft.com/office/powerpoint/2010/main" val="4352039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 </a:t>
            </a:r>
            <a:r>
              <a:rPr lang="tr-TR" b="1" dirty="0"/>
              <a:t>2. Bilgi Toplamak</a:t>
            </a:r>
          </a:p>
        </p:txBody>
      </p:sp>
      <p:sp>
        <p:nvSpPr>
          <p:cNvPr id="3" name="İçerik Yer Tutucusu 2"/>
          <p:cNvSpPr>
            <a:spLocks noGrp="1"/>
          </p:cNvSpPr>
          <p:nvPr>
            <p:ph idx="1"/>
          </p:nvPr>
        </p:nvSpPr>
        <p:spPr/>
        <p:txBody>
          <a:bodyPr/>
          <a:lstStyle/>
          <a:p>
            <a:r>
              <a:rPr lang="tr-TR" dirty="0"/>
              <a:t>Seçtiğiniz konuyla ilgili kitaplardan, dergilerden, internetten, insanlardan ve kurumlardan bilgi toplayın. Bilginin yazılı olması gerekmiyor. Konunuzla ilgili </a:t>
            </a:r>
            <a:r>
              <a:rPr lang="tr-TR" dirty="0" smtClean="0"/>
              <a:t>fotoğraf, </a:t>
            </a:r>
            <a:r>
              <a:rPr lang="tr-TR" dirty="0"/>
              <a:t>model, afiş ve bulabileceğiniz her türlü malzemeyi toplayın. Projenizi en iyi nasıl sunabileceğinizi düşünün.</a:t>
            </a:r>
          </a:p>
        </p:txBody>
      </p:sp>
    </p:spTree>
    <p:extLst>
      <p:ext uri="{BB962C8B-B14F-4D97-AF65-F5344CB8AC3E}">
        <p14:creationId xmlns:p14="http://schemas.microsoft.com/office/powerpoint/2010/main" val="41868291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3. Bilimsel Yöntem</a:t>
            </a:r>
          </a:p>
        </p:txBody>
      </p:sp>
      <p:sp>
        <p:nvSpPr>
          <p:cNvPr id="3" name="İçerik Yer Tutucusu 2"/>
          <p:cNvSpPr>
            <a:spLocks noGrp="1"/>
          </p:cNvSpPr>
          <p:nvPr>
            <p:ph idx="1"/>
          </p:nvPr>
        </p:nvSpPr>
        <p:spPr/>
        <p:txBody>
          <a:bodyPr/>
          <a:lstStyle/>
          <a:p>
            <a:r>
              <a:rPr lang="tr-TR" dirty="0"/>
              <a:t>Varsayımda yani ön tahminde bulunun. Varsayımınızı gösterecek gözlemler ya da deneyler nasıl olabilir, hangi malzemeleri kullanabilirsiniz, hangi ölçümleri yapabilirsiniz? Sonuca ulaşmanızda en etkili ve en kolay yöntemi belirleyin.</a:t>
            </a:r>
          </a:p>
        </p:txBody>
      </p:sp>
    </p:spTree>
    <p:extLst>
      <p:ext uri="{BB962C8B-B14F-4D97-AF65-F5344CB8AC3E}">
        <p14:creationId xmlns:p14="http://schemas.microsoft.com/office/powerpoint/2010/main" val="92039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Proje Nedir?</a:t>
            </a:r>
            <a:endParaRPr lang="tr-TR" dirty="0"/>
          </a:p>
        </p:txBody>
      </p:sp>
      <p:sp>
        <p:nvSpPr>
          <p:cNvPr id="3" name="İçerik Yer Tutucusu 2"/>
          <p:cNvSpPr>
            <a:spLocks noGrp="1"/>
          </p:cNvSpPr>
          <p:nvPr>
            <p:ph idx="1"/>
          </p:nvPr>
        </p:nvSpPr>
        <p:spPr/>
        <p:txBody>
          <a:bodyPr/>
          <a:lstStyle/>
          <a:p>
            <a:r>
              <a:rPr lang="tr-TR" dirty="0"/>
              <a:t>Proje; önceden belirlenmiş bir süre içerisinde değişim </a:t>
            </a:r>
            <a:r>
              <a:rPr lang="tr-TR" dirty="0" smtClean="0"/>
              <a:t>oluşturmayı </a:t>
            </a:r>
            <a:r>
              <a:rPr lang="tr-TR" dirty="0"/>
              <a:t>hedefleyen, birbiriyle ilişkili amaç ve hedefleri olan, uygulanması sonucunda çeşitli ürünlerin elde edildiği bir çalışmadır.</a:t>
            </a:r>
          </a:p>
        </p:txBody>
      </p:sp>
    </p:spTree>
    <p:extLst>
      <p:ext uri="{BB962C8B-B14F-4D97-AF65-F5344CB8AC3E}">
        <p14:creationId xmlns:p14="http://schemas.microsoft.com/office/powerpoint/2010/main" val="13890356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4. Veri Toplama Yöntemleri</a:t>
            </a:r>
            <a:endParaRPr lang="tr-TR" dirty="0"/>
          </a:p>
        </p:txBody>
      </p:sp>
      <p:sp>
        <p:nvSpPr>
          <p:cNvPr id="3" name="İçerik Yer Tutucusu 2"/>
          <p:cNvSpPr>
            <a:spLocks noGrp="1"/>
          </p:cNvSpPr>
          <p:nvPr>
            <p:ph idx="1"/>
          </p:nvPr>
        </p:nvSpPr>
        <p:spPr/>
        <p:txBody>
          <a:bodyPr/>
          <a:lstStyle/>
          <a:p>
            <a:r>
              <a:rPr lang="tr-TR" dirty="0"/>
              <a:t>Uygulanacak araştırma yöntemine karar verdikten sonra, seçilen araştırma yöntemi içerisinde kullanabileceğimiz yönteme de karar vermek zorundayız. Mülakat, anket, gözlem/deney, kaynak derleme v.b. sonuca ulaşmanızda en etkili ve en kolay yöntemi belirleyin.</a:t>
            </a:r>
          </a:p>
        </p:txBody>
      </p:sp>
    </p:spTree>
    <p:extLst>
      <p:ext uri="{BB962C8B-B14F-4D97-AF65-F5344CB8AC3E}">
        <p14:creationId xmlns:p14="http://schemas.microsoft.com/office/powerpoint/2010/main" val="25041167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4. Veri Toplama Yöntemleri</a:t>
            </a:r>
            <a:endParaRPr lang="tr-TR" dirty="0"/>
          </a:p>
        </p:txBody>
      </p:sp>
      <p:sp>
        <p:nvSpPr>
          <p:cNvPr id="3" name="İçerik Yer Tutucusu 2"/>
          <p:cNvSpPr>
            <a:spLocks noGrp="1"/>
          </p:cNvSpPr>
          <p:nvPr>
            <p:ph idx="1"/>
          </p:nvPr>
        </p:nvSpPr>
        <p:spPr/>
        <p:txBody>
          <a:bodyPr>
            <a:normAutofit fontScale="85000" lnSpcReduction="20000"/>
          </a:bodyPr>
          <a:lstStyle/>
          <a:p>
            <a:r>
              <a:rPr lang="tr-TR" dirty="0"/>
              <a:t>Eğer deneysel yönteme karar verdiysek, değişkenleri belirleyip, tasarladığınız deneyi kontrollü olarak yapın. Deneyi yaparken tüm gözlemlerinizi, tüm düşünceleriniz not edin. Tüm notlarınız, çalışmanız bittikten sonra her şeyi toparlamanızı kolaylaştıracak, ayrıca eğer bir hata yaparsanız, hatanızın nerede olduğunu gösterecektir. Hata yapmaktan korkmayın. Bugün bilimin bize gösterdiği buluşlar ve keşifler uzun uğraşların sonunda, tekrar tekrar deneme ve yine yılmadan tekrar deneme ile gerçekleşmiştir. Bilim sabır ve özveri gerektirir. Bundan da korkmayın. Eğer bilimsel yöntemi doğru şekilde uygularsanız mutlaka bir sonuca ulaşırsınız.</a:t>
            </a:r>
          </a:p>
        </p:txBody>
      </p:sp>
    </p:spTree>
    <p:extLst>
      <p:ext uri="{BB962C8B-B14F-4D97-AF65-F5344CB8AC3E}">
        <p14:creationId xmlns:p14="http://schemas.microsoft.com/office/powerpoint/2010/main" val="40997915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5. Verilerin Düzenlenmesi</a:t>
            </a:r>
            <a:endParaRPr lang="tr-TR" dirty="0"/>
          </a:p>
        </p:txBody>
      </p:sp>
      <p:sp>
        <p:nvSpPr>
          <p:cNvPr id="3" name="İçerik Yer Tutucusu 2"/>
          <p:cNvSpPr>
            <a:spLocks noGrp="1"/>
          </p:cNvSpPr>
          <p:nvPr>
            <p:ph idx="1"/>
          </p:nvPr>
        </p:nvSpPr>
        <p:spPr/>
        <p:txBody>
          <a:bodyPr/>
          <a:lstStyle/>
          <a:p>
            <a:r>
              <a:rPr lang="tr-TR" dirty="0"/>
              <a:t>Grafikler, Tablolar, Çizimler, </a:t>
            </a:r>
            <a:r>
              <a:rPr lang="tr-TR" dirty="0" smtClean="0"/>
              <a:t>Modeller </a:t>
            </a:r>
          </a:p>
          <a:p>
            <a:pPr marL="0" indent="0">
              <a:buNone/>
            </a:pPr>
            <a:r>
              <a:rPr lang="tr-TR" dirty="0" smtClean="0"/>
              <a:t>Elde </a:t>
            </a:r>
            <a:r>
              <a:rPr lang="tr-TR" dirty="0"/>
              <a:t>ettiğimiz verileri tasnif ederek gruplandırın. Ne oldu? Bulduğunuz sonuç nedir? Sonuçlarınızı grafikler, tablolar, çizimler yolu ile gösterin. Bulduğunuz sonucu gösterecek maketler (modeller) de yapabilirsiniz.</a:t>
            </a:r>
          </a:p>
        </p:txBody>
      </p:sp>
    </p:spTree>
    <p:extLst>
      <p:ext uri="{BB962C8B-B14F-4D97-AF65-F5344CB8AC3E}">
        <p14:creationId xmlns:p14="http://schemas.microsoft.com/office/powerpoint/2010/main" val="38071076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6. Yaptığını Göster</a:t>
            </a:r>
          </a:p>
        </p:txBody>
      </p:sp>
      <p:sp>
        <p:nvSpPr>
          <p:cNvPr id="3" name="İçerik Yer Tutucusu 2"/>
          <p:cNvSpPr>
            <a:spLocks noGrp="1"/>
          </p:cNvSpPr>
          <p:nvPr>
            <p:ph idx="1"/>
          </p:nvPr>
        </p:nvSpPr>
        <p:spPr/>
        <p:txBody>
          <a:bodyPr/>
          <a:lstStyle/>
          <a:p>
            <a:r>
              <a:rPr lang="tr-TR" dirty="0"/>
              <a:t>Çalışmanız basit ve düzenli olmalı ama bir şeyin aynısı olmamalı. Yaptığınız maket, deneyi insanların anlayabileceği şekilde düzenlenmeli, ayrıca yaptığınız çalışmaya eğlence de katabilirsiniz. Bunu, renkleri kullanarak, insanları şaşırtacak, eğlendirecek düzenlemelerle yapabilirsiniz. Buradaki yaratıcılık size kalmış. Kullandığınız bilimsel yöntemi gösterin.</a:t>
            </a:r>
          </a:p>
        </p:txBody>
      </p:sp>
    </p:spTree>
    <p:extLst>
      <p:ext uri="{BB962C8B-B14F-4D97-AF65-F5344CB8AC3E}">
        <p14:creationId xmlns:p14="http://schemas.microsoft.com/office/powerpoint/2010/main" val="24794319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7. Raporun Yazılması</a:t>
            </a:r>
          </a:p>
        </p:txBody>
      </p:sp>
      <p:sp>
        <p:nvSpPr>
          <p:cNvPr id="3" name="İçerik Yer Tutucusu 2"/>
          <p:cNvSpPr>
            <a:spLocks noGrp="1"/>
          </p:cNvSpPr>
          <p:nvPr>
            <p:ph idx="1"/>
          </p:nvPr>
        </p:nvSpPr>
        <p:spPr/>
        <p:txBody>
          <a:bodyPr/>
          <a:lstStyle/>
          <a:p>
            <a:r>
              <a:rPr lang="tr-TR" dirty="0"/>
              <a:t>Projenizin öyküsünü anlatın ne yapmak istediniz ve nasıl yaptınız? Bilimsel bir projenin raporu da belirli kurallara ve belirli sıraya göre yazılır. Bu kurallara ve sıraya uymalısınız.</a:t>
            </a:r>
          </a:p>
        </p:txBody>
      </p:sp>
    </p:spTree>
    <p:extLst>
      <p:ext uri="{BB962C8B-B14F-4D97-AF65-F5344CB8AC3E}">
        <p14:creationId xmlns:p14="http://schemas.microsoft.com/office/powerpoint/2010/main" val="30896756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8. </a:t>
            </a:r>
            <a:r>
              <a:rPr lang="tr-TR" b="1" dirty="0" smtClean="0"/>
              <a:t>Sunum</a:t>
            </a:r>
            <a:endParaRPr lang="tr-TR" b="1" dirty="0"/>
          </a:p>
        </p:txBody>
      </p:sp>
      <p:sp>
        <p:nvSpPr>
          <p:cNvPr id="3" name="İçerik Yer Tutucusu 2"/>
          <p:cNvSpPr>
            <a:spLocks noGrp="1"/>
          </p:cNvSpPr>
          <p:nvPr>
            <p:ph idx="1"/>
          </p:nvPr>
        </p:nvSpPr>
        <p:spPr/>
        <p:txBody>
          <a:bodyPr/>
          <a:lstStyle/>
          <a:p>
            <a:r>
              <a:rPr lang="tr-TR" dirty="0"/>
              <a:t>Bilimsel bir projenin mutlaka </a:t>
            </a:r>
            <a:r>
              <a:rPr lang="tr-TR" dirty="0" smtClean="0"/>
              <a:t>sunumu </a:t>
            </a:r>
            <a:r>
              <a:rPr lang="tr-TR" dirty="0"/>
              <a:t>yapılır. Projeyi </a:t>
            </a:r>
            <a:r>
              <a:rPr lang="tr-TR" dirty="0" smtClean="0"/>
              <a:t>sunum </a:t>
            </a:r>
            <a:r>
              <a:rPr lang="tr-TR" dirty="0"/>
              <a:t>pratikleri yapın. Bir arkadaşınıza, ailenize, öğretmeninize sunun, bunu bir kez yaptıktan sonra daha rahat edeceksiniz. Ayrıca unutmayın konunuzu en iyi siz biliyorsunuz. Çok uğraştınız, emek harcadınız, şimdi sizin bildiğiniz bilgileri diğer insanlarla paylaşma zamanı geldi.</a:t>
            </a:r>
          </a:p>
        </p:txBody>
      </p:sp>
    </p:spTree>
    <p:extLst>
      <p:ext uri="{BB962C8B-B14F-4D97-AF65-F5344CB8AC3E}">
        <p14:creationId xmlns:p14="http://schemas.microsoft.com/office/powerpoint/2010/main" val="18111367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23167"/>
            <a:ext cx="8229600" cy="1143000"/>
          </a:xfrm>
        </p:spPr>
        <p:txBody>
          <a:bodyPr>
            <a:normAutofit fontScale="90000"/>
          </a:bodyPr>
          <a:lstStyle/>
          <a:p>
            <a:r>
              <a:rPr lang="tr-TR" dirty="0"/>
              <a:t> </a:t>
            </a:r>
            <a:r>
              <a:rPr lang="tr-TR" b="1" dirty="0"/>
              <a:t>Bilimsel proje raporu nasıl hazırlanır?</a:t>
            </a:r>
            <a:endParaRPr lang="tr-TR" dirty="0"/>
          </a:p>
        </p:txBody>
      </p:sp>
      <p:sp>
        <p:nvSpPr>
          <p:cNvPr id="3" name="İçerik Yer Tutucusu 2"/>
          <p:cNvSpPr>
            <a:spLocks noGrp="1"/>
          </p:cNvSpPr>
          <p:nvPr>
            <p:ph idx="1"/>
          </p:nvPr>
        </p:nvSpPr>
        <p:spPr>
          <a:xfrm>
            <a:off x="467544" y="1124744"/>
            <a:ext cx="8229600" cy="5544616"/>
          </a:xfrm>
        </p:spPr>
        <p:txBody>
          <a:bodyPr>
            <a:normAutofit fontScale="92500" lnSpcReduction="10000"/>
          </a:bodyPr>
          <a:lstStyle/>
          <a:p>
            <a:r>
              <a:rPr lang="tr-TR" b="1" dirty="0"/>
              <a:t>Bilimsel raporlar şu bölümleri içerir</a:t>
            </a:r>
            <a:r>
              <a:rPr lang="tr-TR" b="1" dirty="0" smtClean="0"/>
              <a:t>:</a:t>
            </a:r>
          </a:p>
          <a:p>
            <a:pPr marL="514350" indent="-514350">
              <a:buAutoNum type="arabicPeriod"/>
            </a:pPr>
            <a:r>
              <a:rPr lang="tr-TR" b="1" dirty="0" smtClean="0"/>
              <a:t>Başlık:</a:t>
            </a:r>
          </a:p>
          <a:p>
            <a:pPr marL="514350" indent="-514350">
              <a:buAutoNum type="arabicPeriod"/>
            </a:pPr>
            <a:r>
              <a:rPr lang="tr-TR" b="1" dirty="0" smtClean="0"/>
              <a:t>İçindekiler:</a:t>
            </a:r>
          </a:p>
          <a:p>
            <a:pPr marL="514350" indent="-514350">
              <a:buAutoNum type="arabicPeriod"/>
            </a:pPr>
            <a:r>
              <a:rPr lang="tr-TR" b="1" dirty="0" smtClean="0"/>
              <a:t>Özet:</a:t>
            </a:r>
          </a:p>
          <a:p>
            <a:pPr marL="514350" indent="-514350">
              <a:buAutoNum type="arabicPeriod"/>
            </a:pPr>
            <a:r>
              <a:rPr lang="tr-TR" b="1" dirty="0" smtClean="0"/>
              <a:t>Giriş:</a:t>
            </a:r>
          </a:p>
          <a:p>
            <a:pPr marL="514350" indent="-514350">
              <a:buAutoNum type="arabicPeriod"/>
            </a:pPr>
            <a:r>
              <a:rPr lang="tr-TR" b="1" dirty="0" smtClean="0"/>
              <a:t>Yöntem-Araştırma:</a:t>
            </a:r>
          </a:p>
          <a:p>
            <a:pPr marL="514350" indent="-514350">
              <a:buAutoNum type="arabicPeriod"/>
            </a:pPr>
            <a:r>
              <a:rPr lang="tr-TR" b="1" dirty="0" smtClean="0"/>
              <a:t>Bulgular:</a:t>
            </a:r>
          </a:p>
          <a:p>
            <a:pPr marL="514350" indent="-514350">
              <a:buAutoNum type="arabicPeriod"/>
            </a:pPr>
            <a:r>
              <a:rPr lang="tr-TR" b="1" dirty="0" smtClean="0"/>
              <a:t>Sonuç-Değerlendirme:</a:t>
            </a:r>
          </a:p>
          <a:p>
            <a:pPr marL="514350" indent="-514350">
              <a:buAutoNum type="arabicPeriod"/>
            </a:pPr>
            <a:r>
              <a:rPr lang="tr-TR" b="1" dirty="0" smtClean="0"/>
              <a:t>Öneriler:</a:t>
            </a:r>
            <a:endParaRPr lang="tr-TR" dirty="0" smtClean="0"/>
          </a:p>
          <a:p>
            <a:pPr marL="514350" indent="-514350">
              <a:buAutoNum type="arabicPeriod" startAt="9"/>
            </a:pPr>
            <a:r>
              <a:rPr lang="tr-TR" b="1" dirty="0" smtClean="0"/>
              <a:t>Kaynaklar:</a:t>
            </a:r>
          </a:p>
          <a:p>
            <a:pPr marL="514350" indent="-514350">
              <a:buAutoNum type="arabicPeriod" startAt="9"/>
            </a:pPr>
            <a:r>
              <a:rPr lang="tr-TR" b="1" dirty="0" smtClean="0"/>
              <a:t>Katkıda </a:t>
            </a:r>
            <a:r>
              <a:rPr lang="tr-TR" b="1" dirty="0"/>
              <a:t>Bulunanlar:</a:t>
            </a:r>
            <a:endParaRPr lang="tr-TR" dirty="0"/>
          </a:p>
        </p:txBody>
      </p:sp>
    </p:spTree>
    <p:extLst>
      <p:ext uri="{BB962C8B-B14F-4D97-AF65-F5344CB8AC3E}">
        <p14:creationId xmlns:p14="http://schemas.microsoft.com/office/powerpoint/2010/main" val="10553572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Bilimsel Proje Raporu Bölümleri</a:t>
            </a:r>
            <a:endParaRPr lang="tr-TR" dirty="0"/>
          </a:p>
        </p:txBody>
      </p:sp>
      <p:sp>
        <p:nvSpPr>
          <p:cNvPr id="3" name="İçerik Yer Tutucusu 2"/>
          <p:cNvSpPr>
            <a:spLocks noGrp="1"/>
          </p:cNvSpPr>
          <p:nvPr>
            <p:ph idx="1"/>
          </p:nvPr>
        </p:nvSpPr>
        <p:spPr/>
        <p:txBody>
          <a:bodyPr>
            <a:normAutofit fontScale="92500" lnSpcReduction="20000"/>
          </a:bodyPr>
          <a:lstStyle/>
          <a:p>
            <a:pPr marL="514350" indent="-514350">
              <a:buAutoNum type="arabicPeriod"/>
            </a:pPr>
            <a:r>
              <a:rPr lang="tr-TR" b="1" dirty="0" smtClean="0"/>
              <a:t>Başlık</a:t>
            </a:r>
            <a:r>
              <a:rPr lang="tr-TR" b="1" dirty="0"/>
              <a:t>: </a:t>
            </a:r>
            <a:r>
              <a:rPr lang="tr-TR" dirty="0"/>
              <a:t>Başlık yazılırken, araştırma ile ilgili </a:t>
            </a:r>
            <a:endParaRPr lang="tr-TR" dirty="0" smtClean="0"/>
          </a:p>
          <a:p>
            <a:pPr marL="0" indent="0">
              <a:buNone/>
            </a:pPr>
            <a:r>
              <a:rPr lang="tr-TR" dirty="0" smtClean="0"/>
              <a:t>anahtar </a:t>
            </a:r>
            <a:r>
              <a:rPr lang="tr-TR" dirty="0"/>
              <a:t>kelimeler kullanılmalıdır</a:t>
            </a:r>
            <a:r>
              <a:rPr lang="tr-TR" dirty="0" smtClean="0"/>
              <a:t>.</a:t>
            </a:r>
          </a:p>
          <a:p>
            <a:pPr marL="0" indent="0">
              <a:buNone/>
            </a:pPr>
            <a:r>
              <a:rPr lang="tr-TR" dirty="0" smtClean="0"/>
              <a:t>Başlık</a:t>
            </a:r>
            <a:r>
              <a:rPr lang="tr-TR" dirty="0"/>
              <a:t>, araştırılan problemi yansıtmalı, kısa anlaşılır ve öz olmalıdır</a:t>
            </a:r>
            <a:r>
              <a:rPr lang="tr-TR" dirty="0" smtClean="0"/>
              <a:t>.</a:t>
            </a:r>
          </a:p>
          <a:p>
            <a:pPr marL="0" indent="0">
              <a:buNone/>
            </a:pPr>
            <a:r>
              <a:rPr lang="tr-TR" dirty="0" smtClean="0"/>
              <a:t>Başlık </a:t>
            </a:r>
            <a:r>
              <a:rPr lang="tr-TR" dirty="0"/>
              <a:t>bölümü 2 şekilde düzenlenebilir. Eğer projenizle bir yarışmaya girecekseniz, jürinin objektif değerlendirme yapması için, başlık bölümünde sadece projenizin adı yer alır. Diğer türlü projenizin adı, sizin adınız soyadınız, unvanınız ve projenin başlangıç-bitiş tarihi başlık bölümüne yazılır.</a:t>
            </a:r>
          </a:p>
        </p:txBody>
      </p:sp>
    </p:spTree>
    <p:extLst>
      <p:ext uri="{BB962C8B-B14F-4D97-AF65-F5344CB8AC3E}">
        <p14:creationId xmlns:p14="http://schemas.microsoft.com/office/powerpoint/2010/main" val="13168011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Bilimsel Proje Raporu Bölümleri</a:t>
            </a:r>
            <a:endParaRPr lang="tr-TR" dirty="0"/>
          </a:p>
        </p:txBody>
      </p:sp>
      <p:sp>
        <p:nvSpPr>
          <p:cNvPr id="3" name="İçerik Yer Tutucusu 2"/>
          <p:cNvSpPr>
            <a:spLocks noGrp="1"/>
          </p:cNvSpPr>
          <p:nvPr>
            <p:ph idx="1"/>
          </p:nvPr>
        </p:nvSpPr>
        <p:spPr>
          <a:xfrm>
            <a:off x="457200" y="1600200"/>
            <a:ext cx="8229600" cy="4709120"/>
          </a:xfrm>
        </p:spPr>
        <p:txBody>
          <a:bodyPr>
            <a:normAutofit fontScale="92500" lnSpcReduction="20000"/>
          </a:bodyPr>
          <a:lstStyle/>
          <a:p>
            <a:pPr marL="0" indent="0">
              <a:buNone/>
            </a:pPr>
            <a:r>
              <a:rPr lang="tr-TR" b="1" dirty="0"/>
              <a:t>2. İçindekiler: </a:t>
            </a:r>
            <a:r>
              <a:rPr lang="tr-TR" dirty="0"/>
              <a:t>İkinci bölüm raporunuzdaki ana başlıkları ve bunların bulunduğu sayfaları bildirir</a:t>
            </a:r>
            <a:r>
              <a:rPr lang="tr-TR" dirty="0" smtClean="0"/>
              <a:t>.</a:t>
            </a:r>
          </a:p>
          <a:p>
            <a:pPr marL="0" indent="0">
              <a:buNone/>
            </a:pPr>
            <a:endParaRPr lang="tr-TR" dirty="0" smtClean="0"/>
          </a:p>
          <a:p>
            <a:pPr marL="0" indent="0">
              <a:buNone/>
            </a:pPr>
            <a:r>
              <a:rPr lang="tr-TR" b="1" dirty="0" smtClean="0"/>
              <a:t>3</a:t>
            </a:r>
            <a:r>
              <a:rPr lang="tr-TR" b="1" dirty="0"/>
              <a:t>. Özet: </a:t>
            </a:r>
            <a:r>
              <a:rPr lang="tr-TR" dirty="0"/>
              <a:t>Bu bölümde projeniz ana hatlarıyla çizilir. Özet bir sayfadan fazla olmaz. Her şey bir sayfayı geçmeyecek şekilde, kısa ve öz olarak açıklanır. Projenin gerekçesi, amaç, kurulan varsayım, kısaca kullanılan metot ve bulunan sonuçlar yazılır. Genellikle özetin bir kopyası jüri üyelerine verilir. Bu şekilde jüri üyelerinin yapacağınız sunuş hakkında bir fikri olur.</a:t>
            </a:r>
            <a:br>
              <a:rPr lang="tr-TR" dirty="0"/>
            </a:br>
            <a:endParaRPr lang="tr-TR" dirty="0"/>
          </a:p>
        </p:txBody>
      </p:sp>
    </p:spTree>
    <p:extLst>
      <p:ext uri="{BB962C8B-B14F-4D97-AF65-F5344CB8AC3E}">
        <p14:creationId xmlns:p14="http://schemas.microsoft.com/office/powerpoint/2010/main" val="11270353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Bilimsel Proje Raporu Bölümleri</a:t>
            </a:r>
            <a:endParaRPr lang="tr-TR" dirty="0"/>
          </a:p>
        </p:txBody>
      </p:sp>
      <p:sp>
        <p:nvSpPr>
          <p:cNvPr id="3" name="İçerik Yer Tutucusu 2"/>
          <p:cNvSpPr>
            <a:spLocks noGrp="1"/>
          </p:cNvSpPr>
          <p:nvPr>
            <p:ph idx="1"/>
          </p:nvPr>
        </p:nvSpPr>
        <p:spPr/>
        <p:txBody>
          <a:bodyPr/>
          <a:lstStyle/>
          <a:p>
            <a:pPr marL="0" indent="0">
              <a:buNone/>
            </a:pPr>
            <a:r>
              <a:rPr lang="tr-TR" b="1" dirty="0"/>
              <a:t>4. Giriş: </a:t>
            </a:r>
            <a:r>
              <a:rPr lang="tr-TR" dirty="0"/>
              <a:t>Giriş bölümü bu projeyi neden seçtiğinizi ve projenin amacını ifade eder, araştırmanızla ilgili varsayımınızı bildirirsiniz. Projenizi seçmenin bir nedeni vardır. Bu merak ettiğiniz ve hakkında soru sorduğunuz bir konudur. Sorduğunuz soruyu araştırarak cevaplamaya çalışırsınız. Sorunun cevabını önceden tahmin etmek ile siz bir varsayım kurmuş olursunuz.</a:t>
            </a:r>
          </a:p>
        </p:txBody>
      </p:sp>
    </p:spTree>
    <p:extLst>
      <p:ext uri="{BB962C8B-B14F-4D97-AF65-F5344CB8AC3E}">
        <p14:creationId xmlns:p14="http://schemas.microsoft.com/office/powerpoint/2010/main" val="3400497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Proje Nedir?</a:t>
            </a:r>
          </a:p>
        </p:txBody>
      </p:sp>
      <p:sp>
        <p:nvSpPr>
          <p:cNvPr id="3" name="İçerik Yer Tutucusu 2"/>
          <p:cNvSpPr>
            <a:spLocks noGrp="1"/>
          </p:cNvSpPr>
          <p:nvPr>
            <p:ph idx="1"/>
          </p:nvPr>
        </p:nvSpPr>
        <p:spPr/>
        <p:txBody>
          <a:bodyPr/>
          <a:lstStyle/>
          <a:p>
            <a:pPr marL="0" indent="0">
              <a:buNone/>
            </a:pPr>
            <a:r>
              <a:rPr lang="tr-TR" dirty="0"/>
              <a:t>Bilimsel bir proje şunları içerir: </a:t>
            </a:r>
            <a:endParaRPr lang="tr-TR" dirty="0" smtClean="0"/>
          </a:p>
          <a:p>
            <a:pPr marL="0" indent="0">
              <a:buNone/>
            </a:pPr>
            <a:r>
              <a:rPr lang="tr-TR" dirty="0" smtClean="0"/>
              <a:t>• </a:t>
            </a:r>
            <a:r>
              <a:rPr lang="tr-TR" dirty="0"/>
              <a:t>Gözlem yaparak bilgi toplama </a:t>
            </a:r>
            <a:endParaRPr lang="tr-TR" dirty="0" smtClean="0"/>
          </a:p>
          <a:p>
            <a:pPr marL="0" indent="0">
              <a:buNone/>
            </a:pPr>
            <a:r>
              <a:rPr lang="tr-TR" dirty="0" smtClean="0"/>
              <a:t>• </a:t>
            </a:r>
            <a:r>
              <a:rPr lang="tr-TR" dirty="0"/>
              <a:t>Elde edilen bilgilerin düzenlenmesi </a:t>
            </a:r>
            <a:endParaRPr lang="tr-TR" dirty="0" smtClean="0"/>
          </a:p>
          <a:p>
            <a:pPr marL="0" indent="0">
              <a:buNone/>
            </a:pPr>
            <a:r>
              <a:rPr lang="tr-TR" dirty="0" smtClean="0"/>
              <a:t>• </a:t>
            </a:r>
            <a:r>
              <a:rPr lang="tr-TR" dirty="0"/>
              <a:t>Bilgiler arasında neden–sonuç ilişkisinin incelenmesi </a:t>
            </a:r>
            <a:endParaRPr lang="tr-TR" dirty="0" smtClean="0"/>
          </a:p>
          <a:p>
            <a:pPr marL="0" indent="0">
              <a:buNone/>
            </a:pPr>
            <a:r>
              <a:rPr lang="tr-TR" dirty="0" smtClean="0"/>
              <a:t>• </a:t>
            </a:r>
            <a:r>
              <a:rPr lang="tr-TR" dirty="0"/>
              <a:t>Gelecek nesillere bilgilerin ve sonuçların aktarılması</a:t>
            </a:r>
          </a:p>
        </p:txBody>
      </p:sp>
    </p:spTree>
    <p:extLst>
      <p:ext uri="{BB962C8B-B14F-4D97-AF65-F5344CB8AC3E}">
        <p14:creationId xmlns:p14="http://schemas.microsoft.com/office/powerpoint/2010/main" val="39521946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 </a:t>
            </a:r>
            <a:r>
              <a:rPr lang="tr-TR" b="1" dirty="0"/>
              <a:t>Bilimsel Proje Raporu Bölümleri</a:t>
            </a:r>
            <a:endParaRPr lang="tr-TR" dirty="0"/>
          </a:p>
        </p:txBody>
      </p:sp>
      <p:sp>
        <p:nvSpPr>
          <p:cNvPr id="3" name="İçerik Yer Tutucusu 2"/>
          <p:cNvSpPr>
            <a:spLocks noGrp="1"/>
          </p:cNvSpPr>
          <p:nvPr>
            <p:ph idx="1"/>
          </p:nvPr>
        </p:nvSpPr>
        <p:spPr/>
        <p:txBody>
          <a:bodyPr/>
          <a:lstStyle/>
          <a:p>
            <a:pPr marL="0" indent="0">
              <a:buNone/>
            </a:pPr>
            <a:r>
              <a:rPr lang="tr-TR" b="1" dirty="0"/>
              <a:t>5</a:t>
            </a:r>
            <a:r>
              <a:rPr lang="tr-TR" b="1" dirty="0" smtClean="0"/>
              <a:t>. Yöntem-Araştırma</a:t>
            </a:r>
            <a:r>
              <a:rPr lang="tr-TR" b="1" dirty="0"/>
              <a:t>: </a:t>
            </a:r>
            <a:r>
              <a:rPr lang="tr-TR" dirty="0"/>
              <a:t>Eğer projeniz deney içeriyorsa, deneyin amacını, kullandığınız malzemeleri, deneyin yapılışını madde madde yazmalısınız. Eğer araştırma ise, konuyla ilgili bilgiler vermelisiniz.</a:t>
            </a:r>
          </a:p>
        </p:txBody>
      </p:sp>
    </p:spTree>
    <p:extLst>
      <p:ext uri="{BB962C8B-B14F-4D97-AF65-F5344CB8AC3E}">
        <p14:creationId xmlns:p14="http://schemas.microsoft.com/office/powerpoint/2010/main" val="8120022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Bilimsel Proje Raporu Bölümleri</a:t>
            </a:r>
            <a:endParaRPr lang="tr-TR" dirty="0"/>
          </a:p>
        </p:txBody>
      </p:sp>
      <p:sp>
        <p:nvSpPr>
          <p:cNvPr id="3" name="İçerik Yer Tutucusu 2"/>
          <p:cNvSpPr>
            <a:spLocks noGrp="1"/>
          </p:cNvSpPr>
          <p:nvPr>
            <p:ph idx="1"/>
          </p:nvPr>
        </p:nvSpPr>
        <p:spPr/>
        <p:txBody>
          <a:bodyPr/>
          <a:lstStyle/>
          <a:p>
            <a:pPr marL="0" indent="0">
              <a:buNone/>
            </a:pPr>
            <a:r>
              <a:rPr lang="tr-TR" b="1" dirty="0" smtClean="0"/>
              <a:t>6</a:t>
            </a:r>
            <a:r>
              <a:rPr lang="tr-TR" b="1" dirty="0"/>
              <a:t>. Bulgular: </a:t>
            </a:r>
            <a:r>
              <a:rPr lang="tr-TR" dirty="0"/>
              <a:t>Bu bölümde yorum yapmadan, veriler okuyucuya sistematik olarak ve anlaşılır bir şekilde sunulur. Mümkün olduğunca önyargıdan uzak, yorum yapmadan ham veriler sunulur.</a:t>
            </a:r>
          </a:p>
        </p:txBody>
      </p:sp>
    </p:spTree>
    <p:extLst>
      <p:ext uri="{BB962C8B-B14F-4D97-AF65-F5344CB8AC3E}">
        <p14:creationId xmlns:p14="http://schemas.microsoft.com/office/powerpoint/2010/main" val="17342871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 </a:t>
            </a:r>
            <a:r>
              <a:rPr lang="tr-TR" b="1" dirty="0"/>
              <a:t>Bilimsel Proje Raporu Bölümleri</a:t>
            </a:r>
            <a:endParaRPr lang="tr-TR" dirty="0"/>
          </a:p>
        </p:txBody>
      </p:sp>
      <p:sp>
        <p:nvSpPr>
          <p:cNvPr id="3" name="İçerik Yer Tutucusu 2"/>
          <p:cNvSpPr>
            <a:spLocks noGrp="1"/>
          </p:cNvSpPr>
          <p:nvPr>
            <p:ph idx="1"/>
          </p:nvPr>
        </p:nvSpPr>
        <p:spPr/>
        <p:txBody>
          <a:bodyPr/>
          <a:lstStyle/>
          <a:p>
            <a:pPr marL="0" indent="0">
              <a:buNone/>
            </a:pPr>
            <a:r>
              <a:rPr lang="tr-TR" b="1" dirty="0" smtClean="0"/>
              <a:t>7.Sonuç-Değerlendirme</a:t>
            </a:r>
            <a:r>
              <a:rPr lang="tr-TR" b="1" dirty="0"/>
              <a:t>: </a:t>
            </a:r>
            <a:r>
              <a:rPr lang="tr-TR" dirty="0"/>
              <a:t>Deney yaptıysanız, bulduğunuz sonucu, varsayımınızın doğrulanıp doğrulanmadığını, soru sorduysanız, cevabı bildirirsiniz. Bulduğunuz sonuç hakkında değerlendirme yaparsınız. Araştırma yaptıysanız araştırmanın sonucunu ve değerlendirmesini yazarsınız. Bu bölümde de tablolar, şekiller, grafikler, resim ve fotoğraflar kullanabilirsiniz.</a:t>
            </a:r>
          </a:p>
        </p:txBody>
      </p:sp>
    </p:spTree>
    <p:extLst>
      <p:ext uri="{BB962C8B-B14F-4D97-AF65-F5344CB8AC3E}">
        <p14:creationId xmlns:p14="http://schemas.microsoft.com/office/powerpoint/2010/main" val="5302668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Bilimsel Proje Raporu Bölümleri</a:t>
            </a:r>
            <a:endParaRPr lang="tr-TR" dirty="0"/>
          </a:p>
        </p:txBody>
      </p:sp>
      <p:sp>
        <p:nvSpPr>
          <p:cNvPr id="3" name="İçerik Yer Tutucusu 2"/>
          <p:cNvSpPr>
            <a:spLocks noGrp="1"/>
          </p:cNvSpPr>
          <p:nvPr>
            <p:ph idx="1"/>
          </p:nvPr>
        </p:nvSpPr>
        <p:spPr/>
        <p:txBody>
          <a:bodyPr/>
          <a:lstStyle/>
          <a:p>
            <a:pPr marL="0" indent="0">
              <a:buNone/>
            </a:pPr>
            <a:r>
              <a:rPr lang="tr-TR" b="1" dirty="0" smtClean="0"/>
              <a:t>8</a:t>
            </a:r>
            <a:r>
              <a:rPr lang="tr-TR" b="1" dirty="0"/>
              <a:t>. Öneriler: </a:t>
            </a:r>
            <a:r>
              <a:rPr lang="tr-TR" dirty="0"/>
              <a:t>Öneriler tamamen sonuçlardan ve ilgili literatürden çıkarılmalıdır. Araştırmanızdan elde ettiğiniz sonuçlar pratikte kime fayda sağlar, nerede, ne işe yarar. Bu alanda araştırma yapacaklar için gerekli öneriler verilmelidir.</a:t>
            </a:r>
          </a:p>
        </p:txBody>
      </p:sp>
    </p:spTree>
    <p:extLst>
      <p:ext uri="{BB962C8B-B14F-4D97-AF65-F5344CB8AC3E}">
        <p14:creationId xmlns:p14="http://schemas.microsoft.com/office/powerpoint/2010/main" val="11721782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 </a:t>
            </a:r>
            <a:r>
              <a:rPr lang="tr-TR" b="1" dirty="0"/>
              <a:t>Bilimsel Proje Raporu Bölümleri</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b="1" dirty="0"/>
              <a:t>9</a:t>
            </a:r>
            <a:r>
              <a:rPr lang="tr-TR" b="1" dirty="0" smtClean="0"/>
              <a:t>. Kaynaklar</a:t>
            </a:r>
            <a:r>
              <a:rPr lang="tr-TR" b="1" dirty="0"/>
              <a:t>: </a:t>
            </a:r>
            <a:r>
              <a:rPr lang="tr-TR" dirty="0"/>
              <a:t>Projeniz boyunca kullandığınız tüm kaynakları bu bölümde yazacaksınız. Kaynaklar kitap, dergi, ansiklopedi gibi yazılı olabilir. Yazılı kaynaklarda kaynağın adı, yazarları, kaynağı hangi kurumun bastığı ve basım tarihi bildirilmelidir. Cilt ve sayfa numarası da konulur. Kaynak olarak internet kullandıysanız, internet adresini belirtmelisiniz. Kaynak, kişi de olabilir. Kişinin adını, unvanını ve bulunduğu kurumu yazmalısınız.</a:t>
            </a:r>
          </a:p>
        </p:txBody>
      </p:sp>
    </p:spTree>
    <p:extLst>
      <p:ext uri="{BB962C8B-B14F-4D97-AF65-F5344CB8AC3E}">
        <p14:creationId xmlns:p14="http://schemas.microsoft.com/office/powerpoint/2010/main" val="40505239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Bilimsel Proje Raporu Bölümleri</a:t>
            </a:r>
            <a:endParaRPr lang="tr-TR" dirty="0"/>
          </a:p>
        </p:txBody>
      </p:sp>
      <p:sp>
        <p:nvSpPr>
          <p:cNvPr id="3" name="İçerik Yer Tutucusu 2"/>
          <p:cNvSpPr>
            <a:spLocks noGrp="1"/>
          </p:cNvSpPr>
          <p:nvPr>
            <p:ph idx="1"/>
          </p:nvPr>
        </p:nvSpPr>
        <p:spPr/>
        <p:txBody>
          <a:bodyPr/>
          <a:lstStyle/>
          <a:p>
            <a:pPr marL="0" indent="0">
              <a:buNone/>
            </a:pPr>
            <a:r>
              <a:rPr lang="tr-TR" b="1" dirty="0"/>
              <a:t>10</a:t>
            </a:r>
            <a:r>
              <a:rPr lang="tr-TR" b="1" dirty="0" smtClean="0"/>
              <a:t>. Katkıda </a:t>
            </a:r>
            <a:r>
              <a:rPr lang="tr-TR" b="1" dirty="0"/>
              <a:t>Bulunanlar: </a:t>
            </a:r>
            <a:r>
              <a:rPr lang="tr-TR" dirty="0"/>
              <a:t>Projenin tamamını tek başınıza yapmış olabilirsiniz. Ama fikir alırken, deneyi yaparken ya da malzemeyi temin ederken bazı yardımlar almış olabilirsiniz. Bu bölümde aldığınız yardımlar için, kişilere teşekkür etmelisiniz.</a:t>
            </a:r>
          </a:p>
        </p:txBody>
      </p:sp>
    </p:spTree>
    <p:extLst>
      <p:ext uri="{BB962C8B-B14F-4D97-AF65-F5344CB8AC3E}">
        <p14:creationId xmlns:p14="http://schemas.microsoft.com/office/powerpoint/2010/main" val="1859960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ctr">
              <a:buNone/>
            </a:pPr>
            <a:r>
              <a:rPr lang="tr-TR" sz="5400" b="1" dirty="0" smtClean="0"/>
              <a:t>Girişimcilik </a:t>
            </a:r>
            <a:r>
              <a:rPr lang="tr-TR" sz="5400" b="1" dirty="0"/>
              <a:t>Sertifikası sonrası KOSGEB İş Planı Hazırlama</a:t>
            </a:r>
            <a:endParaRPr lang="tr-TR" sz="5400" dirty="0"/>
          </a:p>
          <a:p>
            <a:endParaRPr lang="tr-TR" dirty="0"/>
          </a:p>
        </p:txBody>
      </p:sp>
    </p:spTree>
    <p:extLst>
      <p:ext uri="{BB962C8B-B14F-4D97-AF65-F5344CB8AC3E}">
        <p14:creationId xmlns:p14="http://schemas.microsoft.com/office/powerpoint/2010/main" val="16391362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Kosgeb</a:t>
            </a:r>
            <a:r>
              <a:rPr lang="tr-TR" dirty="0"/>
              <a:t> desteklerinden ve teşviklerinden yararlanmak için öncelikle girişimcilik sertifikası almak gerekiyor. Kosgeb hibesi almak uzun bir süreç  ve bu sürecin ilk adımı </a:t>
            </a:r>
            <a:r>
              <a:rPr lang="tr-TR" u="sng" dirty="0">
                <a:hlinkClick r:id="rId2"/>
              </a:rPr>
              <a:t>girişimcilik sertifikası</a:t>
            </a:r>
            <a:r>
              <a:rPr lang="tr-TR" dirty="0"/>
              <a:t> almaktır.</a:t>
            </a:r>
          </a:p>
        </p:txBody>
      </p:sp>
    </p:spTree>
    <p:extLst>
      <p:ext uri="{BB962C8B-B14F-4D97-AF65-F5344CB8AC3E}">
        <p14:creationId xmlns:p14="http://schemas.microsoft.com/office/powerpoint/2010/main" val="20935994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Kosgeb Girişimcilik Sertifikası</a:t>
            </a:r>
            <a:r>
              <a:rPr lang="tr-TR" dirty="0"/>
              <a:t/>
            </a:r>
            <a:br>
              <a:rPr lang="tr-TR" dirty="0"/>
            </a:br>
            <a:endParaRPr lang="tr-TR" dirty="0"/>
          </a:p>
        </p:txBody>
      </p:sp>
      <p:sp>
        <p:nvSpPr>
          <p:cNvPr id="3" name="İçerik Yer Tutucusu 2"/>
          <p:cNvSpPr>
            <a:spLocks noGrp="1"/>
          </p:cNvSpPr>
          <p:nvPr>
            <p:ph idx="1"/>
          </p:nvPr>
        </p:nvSpPr>
        <p:spPr/>
        <p:txBody>
          <a:bodyPr/>
          <a:lstStyle/>
          <a:p>
            <a:pPr marL="0" indent="0">
              <a:buNone/>
            </a:pPr>
            <a:r>
              <a:rPr lang="tr-TR" b="1" dirty="0" smtClean="0"/>
              <a:t>Girişimcilik sertifikası</a:t>
            </a:r>
            <a:r>
              <a:rPr lang="tr-TR" dirty="0"/>
              <a:t>; </a:t>
            </a:r>
            <a:r>
              <a:rPr lang="tr-TR" dirty="0" smtClean="0"/>
              <a:t> </a:t>
            </a:r>
          </a:p>
          <a:p>
            <a:pPr marL="0" indent="0">
              <a:buNone/>
            </a:pPr>
            <a:r>
              <a:rPr lang="tr-TR" dirty="0" smtClean="0"/>
              <a:t>Kosgeb’ten</a:t>
            </a:r>
            <a:r>
              <a:rPr lang="tr-TR" b="1" dirty="0"/>
              <a:t> hibe</a:t>
            </a:r>
            <a:r>
              <a:rPr lang="tr-TR" dirty="0"/>
              <a:t> ve </a:t>
            </a:r>
            <a:r>
              <a:rPr lang="tr-TR" b="1" dirty="0"/>
              <a:t>faizsiz kredi</a:t>
            </a:r>
            <a:r>
              <a:rPr lang="tr-TR" dirty="0"/>
              <a:t> almak isteyen girişimcilerin alması zorunlu olan bir sertifikadır. Kosgeb, hibe ve kredi için başvuracak olan  yeni iş fikri bulunan girişimcilere </a:t>
            </a:r>
            <a:r>
              <a:rPr lang="tr-TR" b="1" dirty="0"/>
              <a:t> </a:t>
            </a:r>
            <a:r>
              <a:rPr lang="tr-TR" b="1" dirty="0" smtClean="0"/>
              <a:t>50.000 TL</a:t>
            </a:r>
            <a:r>
              <a:rPr lang="tr-TR" dirty="0"/>
              <a:t> hibe, </a:t>
            </a:r>
            <a:r>
              <a:rPr lang="tr-TR" b="1" dirty="0"/>
              <a:t>100.000 TL</a:t>
            </a:r>
            <a:r>
              <a:rPr lang="tr-TR" dirty="0"/>
              <a:t> faizsiz kredi vermektedir.</a:t>
            </a:r>
          </a:p>
        </p:txBody>
      </p:sp>
    </p:spTree>
    <p:extLst>
      <p:ext uri="{BB962C8B-B14F-4D97-AF65-F5344CB8AC3E}">
        <p14:creationId xmlns:p14="http://schemas.microsoft.com/office/powerpoint/2010/main" val="8728099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Kosgeb Girişimcilik Sertifikası</a:t>
            </a:r>
            <a:endParaRPr lang="tr-TR" dirty="0"/>
          </a:p>
        </p:txBody>
      </p:sp>
      <p:sp>
        <p:nvSpPr>
          <p:cNvPr id="3" name="İçerik Yer Tutucusu 2"/>
          <p:cNvSpPr>
            <a:spLocks noGrp="1"/>
          </p:cNvSpPr>
          <p:nvPr>
            <p:ph idx="1"/>
          </p:nvPr>
        </p:nvSpPr>
        <p:spPr/>
        <p:txBody>
          <a:bodyPr/>
          <a:lstStyle/>
          <a:p>
            <a:pPr marL="0" indent="0">
              <a:buNone/>
            </a:pPr>
            <a:r>
              <a:rPr lang="tr-TR" dirty="0"/>
              <a:t>Bu hibe ve krediden faydalanabilmek için  Kosgeb’in açmış olduğu </a:t>
            </a:r>
            <a:r>
              <a:rPr lang="tr-TR" b="1" dirty="0"/>
              <a:t>girişimcilik kursuna</a:t>
            </a:r>
            <a:r>
              <a:rPr lang="tr-TR" dirty="0"/>
              <a:t> katılmış olmak ve bu kursu başarı ile tamamlamak gereklidir. Kosgeb girişimci sertifikası </a:t>
            </a:r>
            <a:r>
              <a:rPr lang="tr-TR" dirty="0" smtClean="0"/>
              <a:t>eğitimi tamamen</a:t>
            </a:r>
            <a:r>
              <a:rPr lang="tr-TR" b="1" dirty="0"/>
              <a:t> </a:t>
            </a:r>
            <a:r>
              <a:rPr lang="tr-TR" b="1" dirty="0" smtClean="0"/>
              <a:t>ücretsiz </a:t>
            </a:r>
            <a:r>
              <a:rPr lang="tr-TR" dirty="0" smtClean="0"/>
              <a:t>olarak </a:t>
            </a:r>
            <a:r>
              <a:rPr lang="tr-TR" dirty="0"/>
              <a:t> verilen bir eğitimdir. </a:t>
            </a:r>
          </a:p>
        </p:txBody>
      </p:sp>
    </p:spTree>
    <p:extLst>
      <p:ext uri="{BB962C8B-B14F-4D97-AF65-F5344CB8AC3E}">
        <p14:creationId xmlns:p14="http://schemas.microsoft.com/office/powerpoint/2010/main" val="2163825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DİKKAT EDİLECEK NOKTALAR </a:t>
            </a:r>
          </a:p>
        </p:txBody>
      </p:sp>
      <p:sp>
        <p:nvSpPr>
          <p:cNvPr id="3" name="İçerik Yer Tutucusu 2"/>
          <p:cNvSpPr>
            <a:spLocks noGrp="1"/>
          </p:cNvSpPr>
          <p:nvPr>
            <p:ph idx="1"/>
          </p:nvPr>
        </p:nvSpPr>
        <p:spPr/>
        <p:txBody>
          <a:bodyPr/>
          <a:lstStyle/>
          <a:p>
            <a:pPr marL="0" indent="0">
              <a:buNone/>
            </a:pPr>
            <a:r>
              <a:rPr lang="tr-TR" dirty="0"/>
              <a:t>• Proje konusuna karar verme </a:t>
            </a:r>
            <a:endParaRPr lang="tr-TR" dirty="0" smtClean="0"/>
          </a:p>
          <a:p>
            <a:pPr marL="0" indent="0">
              <a:buNone/>
            </a:pPr>
            <a:r>
              <a:rPr lang="tr-TR" dirty="0" smtClean="0"/>
              <a:t>• </a:t>
            </a:r>
            <a:r>
              <a:rPr lang="tr-TR" dirty="0"/>
              <a:t>Zaman çatısını oluşturma </a:t>
            </a:r>
            <a:endParaRPr lang="tr-TR" dirty="0" smtClean="0"/>
          </a:p>
          <a:p>
            <a:pPr marL="0" indent="0">
              <a:buNone/>
            </a:pPr>
            <a:r>
              <a:rPr lang="tr-TR" dirty="0" smtClean="0"/>
              <a:t>• </a:t>
            </a:r>
            <a:r>
              <a:rPr lang="tr-TR" dirty="0"/>
              <a:t>Etkinlikleri planlama </a:t>
            </a:r>
            <a:endParaRPr lang="tr-TR" dirty="0" smtClean="0"/>
          </a:p>
          <a:p>
            <a:pPr marL="0" indent="0">
              <a:buNone/>
            </a:pPr>
            <a:r>
              <a:rPr lang="tr-TR" dirty="0" smtClean="0"/>
              <a:t>• </a:t>
            </a:r>
            <a:r>
              <a:rPr lang="tr-TR" dirty="0"/>
              <a:t>Değerlendirme planı hazırlama </a:t>
            </a:r>
            <a:endParaRPr lang="tr-TR" dirty="0" smtClean="0"/>
          </a:p>
          <a:p>
            <a:pPr marL="0" indent="0">
              <a:buNone/>
            </a:pPr>
            <a:r>
              <a:rPr lang="tr-TR" dirty="0" smtClean="0"/>
              <a:t>• </a:t>
            </a:r>
            <a:r>
              <a:rPr lang="tr-TR" dirty="0"/>
              <a:t>Projeyi başlatma </a:t>
            </a:r>
            <a:endParaRPr lang="tr-TR" dirty="0" smtClean="0"/>
          </a:p>
          <a:p>
            <a:pPr marL="0" indent="0">
              <a:buNone/>
            </a:pPr>
            <a:r>
              <a:rPr lang="tr-TR" dirty="0" smtClean="0"/>
              <a:t>• </a:t>
            </a:r>
            <a:r>
              <a:rPr lang="tr-TR" dirty="0"/>
              <a:t>Projeyi tamamlama </a:t>
            </a:r>
            <a:endParaRPr lang="tr-TR" dirty="0" smtClean="0"/>
          </a:p>
          <a:p>
            <a:pPr marL="0" indent="0">
              <a:buNone/>
            </a:pPr>
            <a:r>
              <a:rPr lang="tr-TR" dirty="0" smtClean="0"/>
              <a:t>• </a:t>
            </a:r>
            <a:r>
              <a:rPr lang="tr-TR" dirty="0"/>
              <a:t>Projeyi sunma</a:t>
            </a:r>
          </a:p>
        </p:txBody>
      </p:sp>
    </p:spTree>
    <p:extLst>
      <p:ext uri="{BB962C8B-B14F-4D97-AF65-F5344CB8AC3E}">
        <p14:creationId xmlns:p14="http://schemas.microsoft.com/office/powerpoint/2010/main" val="51798924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Kosgeb Girişimcilik Sertifikası</a:t>
            </a:r>
            <a:endParaRPr lang="tr-TR" dirty="0"/>
          </a:p>
        </p:txBody>
      </p:sp>
      <p:sp>
        <p:nvSpPr>
          <p:cNvPr id="3" name="İçerik Yer Tutucusu 2"/>
          <p:cNvSpPr>
            <a:spLocks noGrp="1"/>
          </p:cNvSpPr>
          <p:nvPr>
            <p:ph idx="1"/>
          </p:nvPr>
        </p:nvSpPr>
        <p:spPr/>
        <p:txBody>
          <a:bodyPr/>
          <a:lstStyle/>
          <a:p>
            <a:pPr marL="0" indent="0">
              <a:buNone/>
            </a:pPr>
            <a:r>
              <a:rPr lang="tr-TR" dirty="0"/>
              <a:t>Bu eğitim ile ilgili olarak hiç bir kurum veya kuruluş ücret talep edemez. Sertifikayı İŞKUR aracılığı ile almanız durumunda ise tarafınıza cep harçlığı dahi ödenmektedir.</a:t>
            </a:r>
          </a:p>
        </p:txBody>
      </p:sp>
    </p:spTree>
    <p:extLst>
      <p:ext uri="{BB962C8B-B14F-4D97-AF65-F5344CB8AC3E}">
        <p14:creationId xmlns:p14="http://schemas.microsoft.com/office/powerpoint/2010/main" val="40207915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Girişimcilik Sertifikası Almak İçin Gerekli Şartlar Nelerdir?</a:t>
            </a: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tr-TR" b="1" dirty="0"/>
              <a:t>1 )</a:t>
            </a:r>
            <a:r>
              <a:rPr lang="tr-TR" dirty="0"/>
              <a:t> 18 yaşını doldurmuş olmanız gereklidir. 18 yaşından küçükler için velisi adına başvuru yapılabilir. 18 yaşından küçükler için tayin edilecek olan bir veli ile bu eğitim alınabilmektedir</a:t>
            </a:r>
            <a:r>
              <a:rPr lang="tr-TR" dirty="0" smtClean="0"/>
              <a:t>.</a:t>
            </a:r>
            <a:r>
              <a:rPr lang="tr-TR" b="1" dirty="0"/>
              <a:t> </a:t>
            </a:r>
            <a:endParaRPr lang="tr-TR" b="1" dirty="0" smtClean="0"/>
          </a:p>
          <a:p>
            <a:pPr marL="0" indent="0">
              <a:buNone/>
            </a:pPr>
            <a:r>
              <a:rPr lang="tr-TR" b="1" dirty="0" smtClean="0"/>
              <a:t>2 </a:t>
            </a:r>
            <a:r>
              <a:rPr lang="tr-TR" b="1" dirty="0"/>
              <a:t>) Girişimcilik kursu</a:t>
            </a:r>
            <a:r>
              <a:rPr lang="tr-TR" dirty="0"/>
              <a:t> işkur bünyesinde verilecek ise </a:t>
            </a:r>
            <a:r>
              <a:rPr lang="tr-TR" b="1" dirty="0"/>
              <a:t>İşkur kaydınız</a:t>
            </a:r>
            <a:r>
              <a:rPr lang="tr-TR" dirty="0"/>
              <a:t> olması gereklidir. İşkur girişimcilik sertifikası için İşkur kaydı yaptırmış olmanız gerekir. İşkur kaydınız  kişisel olarak açılmış olmalıdır. Kişisel kayıt işlemi sonrasında şirketinizi kurabilir veya bir şirkete en az % 30 oranında ortak olabilirsiniz</a:t>
            </a:r>
          </a:p>
        </p:txBody>
      </p:sp>
    </p:spTree>
    <p:extLst>
      <p:ext uri="{BB962C8B-B14F-4D97-AF65-F5344CB8AC3E}">
        <p14:creationId xmlns:p14="http://schemas.microsoft.com/office/powerpoint/2010/main" val="28395231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Girişimcilik Sertifikası Almak İçin Gerekli Şartlar Nelerdir?</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tr-TR" b="1" dirty="0"/>
              <a:t>3 )</a:t>
            </a:r>
            <a:r>
              <a:rPr lang="tr-TR" dirty="0"/>
              <a:t> </a:t>
            </a:r>
            <a:r>
              <a:rPr lang="tr-TR" b="1" dirty="0"/>
              <a:t>Girişimcilik kursuna katılma</a:t>
            </a:r>
            <a:r>
              <a:rPr lang="tr-TR" dirty="0"/>
              <a:t>nız için her hangi bir kurum veya kuruluşta sigortalı olarak çalışmıyor olmanız ve emekli olmamanız gereklidir. Girişimcilik sertifikasının temel amacı katma değer yaratmak ve işsizleri istihdam ederek yeni iş fikirlerinin hayata geçirilmesini sağlamaktır</a:t>
            </a:r>
            <a:r>
              <a:rPr lang="tr-TR" dirty="0" smtClean="0"/>
              <a:t>.</a:t>
            </a:r>
          </a:p>
          <a:p>
            <a:pPr marL="0" indent="0">
              <a:buNone/>
            </a:pPr>
            <a:r>
              <a:rPr lang="tr-TR" b="1" dirty="0"/>
              <a:t>4 )</a:t>
            </a:r>
            <a:r>
              <a:rPr lang="tr-TR" dirty="0"/>
              <a:t> Girişimcilik sertifikası kursuna katılacak adayın katma değeri olan bir iş fikri olması gereklidir. İş fikri olmayan adaylar yeterlilik testi aşamasında elenmektedir.</a:t>
            </a:r>
          </a:p>
        </p:txBody>
      </p:sp>
    </p:spTree>
    <p:extLst>
      <p:ext uri="{BB962C8B-B14F-4D97-AF65-F5344CB8AC3E}">
        <p14:creationId xmlns:p14="http://schemas.microsoft.com/office/powerpoint/2010/main" val="14117811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a:t>5 )</a:t>
            </a:r>
            <a:r>
              <a:rPr lang="tr-TR" dirty="0"/>
              <a:t> Bir işletme sahibi iseniz girişimcilik kursuna katılamazsınız. </a:t>
            </a:r>
            <a:r>
              <a:rPr lang="tr-TR" b="1" dirty="0"/>
              <a:t>Girişimcilik </a:t>
            </a:r>
            <a:r>
              <a:rPr lang="tr-TR" b="1" dirty="0" smtClean="0"/>
              <a:t>kurslarına </a:t>
            </a:r>
            <a:r>
              <a:rPr lang="tr-TR" dirty="0" smtClean="0"/>
              <a:t>sadece</a:t>
            </a:r>
            <a:r>
              <a:rPr lang="tr-TR" dirty="0"/>
              <a:t>  yeni kurulmuş olan işletme ( KOBİ ) sahipleri katılabilir. Acilen</a:t>
            </a:r>
            <a:r>
              <a:rPr lang="tr-TR" b="1" dirty="0"/>
              <a:t> işletmenizi açmanız gerekiyorsa</a:t>
            </a:r>
            <a:r>
              <a:rPr lang="tr-TR" dirty="0"/>
              <a:t> kursunuz bittikten sonra işletme açılışını yapabilir siniz. Proceniz kabül görürse hibe ve krediler tarafınıza ödenir</a:t>
            </a:r>
          </a:p>
        </p:txBody>
      </p:sp>
    </p:spTree>
    <p:extLst>
      <p:ext uri="{BB962C8B-B14F-4D97-AF65-F5344CB8AC3E}">
        <p14:creationId xmlns:p14="http://schemas.microsoft.com/office/powerpoint/2010/main" val="5568485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irişimcilik sertifikası alm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790" y="260648"/>
            <a:ext cx="8911187" cy="6297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206901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Girişimcilik Sertifikası Nerelerden Alınabilir?</a:t>
            </a:r>
            <a:br>
              <a:rPr lang="tr-TR" dirty="0"/>
            </a:br>
            <a:endParaRPr lang="tr-TR" dirty="0"/>
          </a:p>
        </p:txBody>
      </p:sp>
      <p:sp>
        <p:nvSpPr>
          <p:cNvPr id="3" name="İçerik Yer Tutucusu 2"/>
          <p:cNvSpPr>
            <a:spLocks noGrp="1"/>
          </p:cNvSpPr>
          <p:nvPr>
            <p:ph idx="1"/>
          </p:nvPr>
        </p:nvSpPr>
        <p:spPr/>
        <p:txBody>
          <a:bodyPr>
            <a:normAutofit lnSpcReduction="10000"/>
          </a:bodyPr>
          <a:lstStyle/>
          <a:p>
            <a:r>
              <a:rPr lang="tr-TR" b="1" dirty="0"/>
              <a:t>Kosgeb girişimcilik sertifikası kursuları</a:t>
            </a:r>
            <a:r>
              <a:rPr lang="tr-TR" dirty="0"/>
              <a:t>; Kosgeb tarafından  </a:t>
            </a:r>
            <a:r>
              <a:rPr lang="tr-TR" b="1" dirty="0"/>
              <a:t>Kosgeb Hizmet Merkezlerinde</a:t>
            </a:r>
            <a:r>
              <a:rPr lang="tr-TR" dirty="0"/>
              <a:t> ve Kosgeb ile iş birliği antlaşması imzalamış  kurum ve kuruluşlar olan,</a:t>
            </a:r>
          </a:p>
          <a:p>
            <a:r>
              <a:rPr lang="tr-TR" b="1" dirty="0"/>
              <a:t>İşkur</a:t>
            </a:r>
            <a:endParaRPr lang="tr-TR" dirty="0"/>
          </a:p>
          <a:p>
            <a:r>
              <a:rPr lang="tr-TR" b="1" dirty="0"/>
              <a:t>Belediyeler</a:t>
            </a:r>
            <a:endParaRPr lang="tr-TR" dirty="0"/>
          </a:p>
          <a:p>
            <a:r>
              <a:rPr lang="tr-TR" b="1" dirty="0"/>
              <a:t>Üniversiteler</a:t>
            </a:r>
            <a:endParaRPr lang="tr-TR" dirty="0"/>
          </a:p>
          <a:p>
            <a:r>
              <a:rPr lang="tr-TR" b="1" dirty="0"/>
              <a:t>Meslek odaları</a:t>
            </a:r>
            <a:endParaRPr lang="tr-TR" dirty="0"/>
          </a:p>
          <a:p>
            <a:pPr marL="0" indent="0">
              <a:buNone/>
            </a:pPr>
            <a:endParaRPr lang="tr-TR" dirty="0"/>
          </a:p>
        </p:txBody>
      </p:sp>
    </p:spTree>
    <p:extLst>
      <p:ext uri="{BB962C8B-B14F-4D97-AF65-F5344CB8AC3E}">
        <p14:creationId xmlns:p14="http://schemas.microsoft.com/office/powerpoint/2010/main" val="373092581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Girişimcilik Sertifikası Nerelerden Alınabilir?</a:t>
            </a:r>
          </a:p>
        </p:txBody>
      </p:sp>
      <p:sp>
        <p:nvSpPr>
          <p:cNvPr id="3" name="İçerik Yer Tutucusu 2"/>
          <p:cNvSpPr>
            <a:spLocks noGrp="1"/>
          </p:cNvSpPr>
          <p:nvPr>
            <p:ph idx="1"/>
          </p:nvPr>
        </p:nvSpPr>
        <p:spPr/>
        <p:txBody>
          <a:bodyPr>
            <a:normAutofit fontScale="85000" lnSpcReduction="20000"/>
          </a:bodyPr>
          <a:lstStyle/>
          <a:p>
            <a:pPr marL="0" indent="0">
              <a:buNone/>
            </a:pPr>
            <a:r>
              <a:rPr lang="tr-TR" dirty="0"/>
              <a:t>Tarafından </a:t>
            </a:r>
            <a:r>
              <a:rPr lang="tr-TR" b="1" dirty="0"/>
              <a:t>kosgeb uzmanlarınca</a:t>
            </a:r>
            <a:r>
              <a:rPr lang="tr-TR" dirty="0"/>
              <a:t> veya </a:t>
            </a:r>
            <a:r>
              <a:rPr lang="tr-TR" b="1" dirty="0"/>
              <a:t>usta </a:t>
            </a:r>
            <a:r>
              <a:rPr lang="tr-TR" b="1" dirty="0" smtClean="0"/>
              <a:t>eğiticiler</a:t>
            </a:r>
            <a:r>
              <a:rPr lang="tr-TR" dirty="0"/>
              <a:t> </a:t>
            </a:r>
            <a:r>
              <a:rPr lang="tr-TR" dirty="0" smtClean="0"/>
              <a:t>tarafından </a:t>
            </a:r>
            <a:r>
              <a:rPr lang="tr-TR" dirty="0"/>
              <a:t>verilmektedir. Eğer Sertifikanızı </a:t>
            </a:r>
            <a:r>
              <a:rPr lang="tr-TR" b="1" dirty="0"/>
              <a:t>Kosgeb hizmet merkezinden</a:t>
            </a:r>
            <a:r>
              <a:rPr lang="tr-TR" dirty="0"/>
              <a:t> alacaksanız  </a:t>
            </a:r>
            <a:r>
              <a:rPr lang="tr-TR" b="1" dirty="0"/>
              <a:t>Kosgeb Kobi kaydı</a:t>
            </a:r>
            <a:r>
              <a:rPr lang="tr-TR" dirty="0"/>
              <a:t>nızın olması ve elektronik sistem üzerinden sisteme kayıt yapmanız gereklidir. Ayrıca girişimcilik sertifikası için başvuru yaptığınızda size bir </a:t>
            </a:r>
            <a:r>
              <a:rPr lang="tr-TR" b="1" dirty="0"/>
              <a:t>yeterlilik testi</a:t>
            </a:r>
            <a:r>
              <a:rPr lang="tr-TR" dirty="0"/>
              <a:t> uygulaması yapılacaktır.  Yeterlilik testinde başarılı olan adaylara  girişimcilik sertifikası için açılacak kursa katılma izni verilir. Kosgeb girişimcilik sertifikası için açılan kurslara yapılan başvurularda </a:t>
            </a:r>
            <a:r>
              <a:rPr lang="tr-TR" b="1" dirty="0"/>
              <a:t>yeterlilik testini aşan</a:t>
            </a:r>
            <a:r>
              <a:rPr lang="tr-TR" dirty="0"/>
              <a:t> aday sayısı çok fazla olduğunda Kosgeb bünyesinde </a:t>
            </a:r>
            <a:r>
              <a:rPr lang="tr-TR" b="1" dirty="0"/>
              <a:t>kura çekimi</a:t>
            </a:r>
            <a:r>
              <a:rPr lang="tr-TR" dirty="0"/>
              <a:t> yapılarak adaylar belirlenmektedir.</a:t>
            </a:r>
          </a:p>
        </p:txBody>
      </p:sp>
    </p:spTree>
    <p:extLst>
      <p:ext uri="{BB962C8B-B14F-4D97-AF65-F5344CB8AC3E}">
        <p14:creationId xmlns:p14="http://schemas.microsoft.com/office/powerpoint/2010/main" val="328862666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Girişimcilik Sertifikası Kursunun İçeriği Nedir?</a:t>
            </a:r>
            <a:r>
              <a:rPr lang="tr-TR" dirty="0"/>
              <a:t/>
            </a:r>
            <a:br>
              <a:rPr lang="tr-TR" dirty="0"/>
            </a:br>
            <a:endParaRPr lang="tr-TR" dirty="0"/>
          </a:p>
        </p:txBody>
      </p:sp>
      <p:sp>
        <p:nvSpPr>
          <p:cNvPr id="3" name="İçerik Yer Tutucusu 2"/>
          <p:cNvSpPr>
            <a:spLocks noGrp="1"/>
          </p:cNvSpPr>
          <p:nvPr>
            <p:ph idx="1"/>
          </p:nvPr>
        </p:nvSpPr>
        <p:spPr/>
        <p:txBody>
          <a:bodyPr/>
          <a:lstStyle/>
          <a:p>
            <a:pPr marL="0" indent="0">
              <a:buNone/>
            </a:pPr>
            <a:r>
              <a:rPr lang="tr-TR" dirty="0"/>
              <a:t>Girişimcilik kursu 32 saatlik bir eğitimden oluşmaktadır.  4 gün süren bu kurs süresinde adaylara 4 farklı modül uygulanır.</a:t>
            </a:r>
          </a:p>
        </p:txBody>
      </p:sp>
    </p:spTree>
    <p:extLst>
      <p:ext uri="{BB962C8B-B14F-4D97-AF65-F5344CB8AC3E}">
        <p14:creationId xmlns:p14="http://schemas.microsoft.com/office/powerpoint/2010/main" val="422561065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Girişimcilik Sertifikası Kursunun İçeriği Nedir?</a:t>
            </a:r>
            <a:r>
              <a:rPr lang="tr-TR" dirty="0"/>
              <a:t/>
            </a:r>
            <a:br>
              <a:rPr lang="tr-TR" dirty="0"/>
            </a:br>
            <a:endParaRPr lang="tr-TR" dirty="0"/>
          </a:p>
        </p:txBody>
      </p:sp>
      <p:sp>
        <p:nvSpPr>
          <p:cNvPr id="3" name="İçerik Yer Tutucusu 2"/>
          <p:cNvSpPr>
            <a:spLocks noGrp="1"/>
          </p:cNvSpPr>
          <p:nvPr>
            <p:ph idx="1"/>
          </p:nvPr>
        </p:nvSpPr>
        <p:spPr/>
        <p:txBody>
          <a:bodyPr>
            <a:normAutofit fontScale="77500" lnSpcReduction="20000"/>
          </a:bodyPr>
          <a:lstStyle/>
          <a:p>
            <a:pPr marL="0" indent="0">
              <a:buNone/>
            </a:pPr>
            <a:r>
              <a:rPr lang="tr-TR" b="1" dirty="0"/>
              <a:t>Modül 1:</a:t>
            </a:r>
            <a:r>
              <a:rPr lang="tr-TR" dirty="0"/>
              <a:t> Girişimci adaylarının girişimcilik özelliklerinin test edildiği, iş fikri  geliştirme süreci ve yaratıcılık egzersizlerinin yapıldığı bu aşama giriş aşaması olarak kabul edilmektedir.</a:t>
            </a:r>
          </a:p>
          <a:p>
            <a:pPr marL="0" indent="0">
              <a:buNone/>
            </a:pPr>
            <a:r>
              <a:rPr lang="tr-TR" b="1" dirty="0"/>
              <a:t>Modül 2:</a:t>
            </a:r>
            <a:r>
              <a:rPr lang="tr-TR" dirty="0"/>
              <a:t>  Yeni bir iş fikri için iş planı  kavramının tanıtıldığı ve iş planı içinde yer alan iş kalemlerinin tanıtıldığı aşamadır.</a:t>
            </a:r>
          </a:p>
          <a:p>
            <a:pPr marL="0" indent="0">
              <a:buNone/>
            </a:pPr>
            <a:r>
              <a:rPr lang="tr-TR" b="1" dirty="0"/>
              <a:t>Modül 3:</a:t>
            </a:r>
            <a:r>
              <a:rPr lang="tr-TR" dirty="0"/>
              <a:t>  İş planı hazırlanmasına yönelik teorik bilgilerin pekiştirildiği atölye de pratik uygulamalar ve  çalışmaların yapıldığı aşamadır.</a:t>
            </a:r>
          </a:p>
          <a:p>
            <a:pPr marL="0" indent="0">
              <a:buNone/>
            </a:pPr>
            <a:r>
              <a:rPr lang="tr-TR" b="1" dirty="0"/>
              <a:t>Modül 4:</a:t>
            </a:r>
            <a:r>
              <a:rPr lang="tr-TR" dirty="0"/>
              <a:t> İş planı yazımının tanıtıldığı ve kursiyerlere iş planı örneği hazırlattırıldığı aşama son aşamadır. Bu aşamadan sonra  eğitime devam eden ve</a:t>
            </a:r>
            <a:r>
              <a:rPr lang="tr-TR" b="1" dirty="0"/>
              <a:t> % 80 başarı</a:t>
            </a:r>
            <a:r>
              <a:rPr lang="tr-TR" dirty="0"/>
              <a:t> gösteren kursiyerlere girişimcilik sertifikası verilir.</a:t>
            </a:r>
          </a:p>
          <a:p>
            <a:endParaRPr lang="tr-TR" dirty="0"/>
          </a:p>
        </p:txBody>
      </p:sp>
    </p:spTree>
    <p:extLst>
      <p:ext uri="{BB962C8B-B14F-4D97-AF65-F5344CB8AC3E}">
        <p14:creationId xmlns:p14="http://schemas.microsoft.com/office/powerpoint/2010/main" val="29443150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Girişimcilik sertifikasının Önemi </a:t>
            </a:r>
            <a:r>
              <a:rPr lang="tr-TR" dirty="0"/>
              <a:t/>
            </a:r>
            <a:br>
              <a:rPr lang="tr-TR" dirty="0"/>
            </a:br>
            <a:endParaRPr lang="tr-TR" dirty="0"/>
          </a:p>
        </p:txBody>
      </p:sp>
      <p:sp>
        <p:nvSpPr>
          <p:cNvPr id="3" name="İçerik Yer Tutucusu 2"/>
          <p:cNvSpPr>
            <a:spLocks noGrp="1"/>
          </p:cNvSpPr>
          <p:nvPr>
            <p:ph idx="1"/>
          </p:nvPr>
        </p:nvSpPr>
        <p:spPr/>
        <p:txBody>
          <a:bodyPr/>
          <a:lstStyle/>
          <a:p>
            <a:pPr marL="0" indent="0">
              <a:buNone/>
            </a:pPr>
            <a:r>
              <a:rPr lang="tr-TR" dirty="0"/>
              <a:t>Kosgeb girişimcilik kursu sonunda alınan girişimcilik sertifikası ile Kosgeb hizmet merkezi tarafından  açılan Yeni Girişimci Desteği kapsamında hibe ve krediler için başvuru yapmaya hak kazanırsınız. </a:t>
            </a:r>
            <a:r>
              <a:rPr lang="tr-TR" b="1" dirty="0"/>
              <a:t>Girişimcilik sertifikasının önemini</a:t>
            </a:r>
            <a:r>
              <a:rPr lang="tr-TR" dirty="0"/>
              <a:t> şu </a:t>
            </a:r>
            <a:r>
              <a:rPr lang="tr-TR" dirty="0" smtClean="0"/>
              <a:t>şekildedir;</a:t>
            </a:r>
            <a:endParaRPr lang="tr-TR" dirty="0"/>
          </a:p>
        </p:txBody>
      </p:sp>
    </p:spTree>
    <p:extLst>
      <p:ext uri="{BB962C8B-B14F-4D97-AF65-F5344CB8AC3E}">
        <p14:creationId xmlns:p14="http://schemas.microsoft.com/office/powerpoint/2010/main" val="2285935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Proje Nasıl Hazırlanmalı ?</a:t>
            </a:r>
            <a:endParaRPr lang="tr-TR" dirty="0"/>
          </a:p>
        </p:txBody>
      </p:sp>
      <p:sp>
        <p:nvSpPr>
          <p:cNvPr id="3" name="İçerik Yer Tutucusu 2"/>
          <p:cNvSpPr>
            <a:spLocks noGrp="1"/>
          </p:cNvSpPr>
          <p:nvPr>
            <p:ph idx="1"/>
          </p:nvPr>
        </p:nvSpPr>
        <p:spPr/>
        <p:txBody>
          <a:bodyPr/>
          <a:lstStyle/>
          <a:p>
            <a:pPr marL="0" indent="0">
              <a:buNone/>
            </a:pPr>
            <a:r>
              <a:rPr lang="tr-TR" dirty="0"/>
              <a:t>Proje bilimsel bir çalışma olmalıdır. Projenin her aşamasında bilimsel çalışmanın bütün özelliklerinin görülmesi gerekir.Proje çalışması merak ve gözlemle başlar. Çevrede yaşananları merak etmek ve bunun doğrultusunda merak edilen konulara ilişkin gözlem yapmak proje hazırlamada ilk adımı oluşturur. Yapılan çalışmanın bilimsel </a:t>
            </a:r>
            <a:r>
              <a:rPr lang="tr-TR" dirty="0" smtClean="0"/>
              <a:t>olması için </a:t>
            </a:r>
            <a:r>
              <a:rPr lang="tr-TR" dirty="0"/>
              <a:t>uygulanması gereken bazı aşamalar vardır. Bunlar:</a:t>
            </a:r>
          </a:p>
        </p:txBody>
      </p:sp>
    </p:spTree>
    <p:extLst>
      <p:ext uri="{BB962C8B-B14F-4D97-AF65-F5344CB8AC3E}">
        <p14:creationId xmlns:p14="http://schemas.microsoft.com/office/powerpoint/2010/main" val="338278442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Girişimcilik sertifikasının Önemi </a:t>
            </a:r>
            <a:r>
              <a:rPr lang="tr-TR" dirty="0"/>
              <a:t/>
            </a:r>
            <a:br>
              <a:rPr lang="tr-TR" dirty="0"/>
            </a:br>
            <a:endParaRPr lang="tr-TR" dirty="0"/>
          </a:p>
        </p:txBody>
      </p:sp>
      <p:sp>
        <p:nvSpPr>
          <p:cNvPr id="3" name="İçerik Yer Tutucusu 2"/>
          <p:cNvSpPr>
            <a:spLocks noGrp="1"/>
          </p:cNvSpPr>
          <p:nvPr>
            <p:ph idx="1"/>
          </p:nvPr>
        </p:nvSpPr>
        <p:spPr/>
        <p:txBody>
          <a:bodyPr>
            <a:normAutofit/>
          </a:bodyPr>
          <a:lstStyle/>
          <a:p>
            <a:pPr marL="0" indent="0">
              <a:buNone/>
            </a:pPr>
            <a:r>
              <a:rPr lang="tr-TR" b="1" dirty="0"/>
              <a:t>1 )</a:t>
            </a:r>
            <a:r>
              <a:rPr lang="tr-TR" dirty="0"/>
              <a:t> Bu sertifika ile iş fikriniz için hazırlayacağınız iş planı dosyanız ile başvuru yapabilirsiniz.</a:t>
            </a:r>
          </a:p>
          <a:p>
            <a:pPr marL="0" indent="0">
              <a:buNone/>
            </a:pPr>
            <a:r>
              <a:rPr lang="tr-TR" b="1" dirty="0"/>
              <a:t>2 )</a:t>
            </a:r>
            <a:r>
              <a:rPr lang="tr-TR" dirty="0"/>
              <a:t> İş planı dosyanız içinde girişimcilik sertifikanız yoksa başvurunuz geçersiz sayılacaktır.</a:t>
            </a:r>
          </a:p>
          <a:p>
            <a:pPr marL="0" indent="0">
              <a:buNone/>
            </a:pPr>
            <a:r>
              <a:rPr lang="tr-TR" b="1" dirty="0"/>
              <a:t>3 )</a:t>
            </a:r>
            <a:r>
              <a:rPr lang="tr-TR" dirty="0"/>
              <a:t> Bu kurs ve sertifika ile yeni bir iş fikrinin iş planı dosyasına aktarılmasını öğreneceğiniz gibi başvuru süreci ve krediler ile ilgili tüm işlemleri öğrenmiş olursunuz.</a:t>
            </a:r>
          </a:p>
          <a:p>
            <a:endParaRPr lang="tr-TR" dirty="0"/>
          </a:p>
        </p:txBody>
      </p:sp>
    </p:spTree>
    <p:extLst>
      <p:ext uri="{BB962C8B-B14F-4D97-AF65-F5344CB8AC3E}">
        <p14:creationId xmlns:p14="http://schemas.microsoft.com/office/powerpoint/2010/main" val="16084373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Girişimcilik sertifikasının Önemi </a:t>
            </a:r>
            <a:r>
              <a:rPr lang="tr-TR" dirty="0"/>
              <a:t/>
            </a:r>
            <a:br>
              <a:rPr lang="tr-TR" dirty="0"/>
            </a:br>
            <a:endParaRPr lang="tr-TR" dirty="0"/>
          </a:p>
        </p:txBody>
      </p:sp>
      <p:sp>
        <p:nvSpPr>
          <p:cNvPr id="3" name="İçerik Yer Tutucusu 2"/>
          <p:cNvSpPr>
            <a:spLocks noGrp="1"/>
          </p:cNvSpPr>
          <p:nvPr>
            <p:ph idx="1"/>
          </p:nvPr>
        </p:nvSpPr>
        <p:spPr>
          <a:xfrm>
            <a:off x="457200" y="1600200"/>
            <a:ext cx="8229600" cy="4781128"/>
          </a:xfrm>
        </p:spPr>
        <p:txBody>
          <a:bodyPr>
            <a:normAutofit fontScale="85000" lnSpcReduction="20000"/>
          </a:bodyPr>
          <a:lstStyle/>
          <a:p>
            <a:pPr marL="0" indent="0">
              <a:buNone/>
            </a:pPr>
            <a:r>
              <a:rPr lang="tr-TR" b="1" dirty="0"/>
              <a:t>4 )</a:t>
            </a:r>
            <a:r>
              <a:rPr lang="tr-TR" dirty="0"/>
              <a:t> Kosgeb girişimcilik sertifikasının geçerlilik süresi 4 yıldır. 4 yıl boyunca girişimcilik sertifikanız geçerliliğini koruduğu gibi  bu süre zarfında yapacağınız tüm başvurular değerlendirmeye alınacaktır.</a:t>
            </a:r>
          </a:p>
          <a:p>
            <a:pPr marL="0" indent="0">
              <a:buNone/>
            </a:pPr>
            <a:r>
              <a:rPr lang="tr-TR" b="1" dirty="0"/>
              <a:t>5 )</a:t>
            </a:r>
            <a:r>
              <a:rPr lang="tr-TR" dirty="0"/>
              <a:t> Yeni kuracağınız bir işletme için en az % 30 hisseye sahip olmanızı gereklidir. Bir ortağınız olması bu eğitimi almanıza veya girişimcilik sertifikanızın olmasına engel teşkil etmez. Girişimcilik sertifikası ile alacağınız hibe ve krediler ile 1. Derece yakınlarınızdan alış veriş yapamazsınız.</a:t>
            </a:r>
          </a:p>
          <a:p>
            <a:pPr marL="0" indent="0">
              <a:buNone/>
            </a:pPr>
            <a:r>
              <a:rPr lang="tr-TR" b="1" dirty="0"/>
              <a:t>6 )</a:t>
            </a:r>
            <a:r>
              <a:rPr lang="tr-TR" dirty="0"/>
              <a:t> Alacağınız sertifika ile sadece 1 adet yeni iş fikri için başvuru yapabilir ve girişimcilik sertifikanızı sadece bir kez kullanabilirsiniz.</a:t>
            </a:r>
          </a:p>
          <a:p>
            <a:endParaRPr lang="tr-TR" dirty="0"/>
          </a:p>
        </p:txBody>
      </p:sp>
    </p:spTree>
    <p:extLst>
      <p:ext uri="{BB962C8B-B14F-4D97-AF65-F5344CB8AC3E}">
        <p14:creationId xmlns:p14="http://schemas.microsoft.com/office/powerpoint/2010/main" val="91933021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Girişimcilik Sertifikası sonrası KOSGEB İş Planı Hazırlama</a:t>
            </a:r>
            <a:r>
              <a:rPr lang="tr-TR" dirty="0"/>
              <a:t/>
            </a:r>
            <a:br>
              <a:rPr lang="tr-TR" dirty="0"/>
            </a:br>
            <a:endParaRPr lang="tr-TR" dirty="0"/>
          </a:p>
        </p:txBody>
      </p:sp>
      <p:sp>
        <p:nvSpPr>
          <p:cNvPr id="3" name="İçerik Yer Tutucusu 2"/>
          <p:cNvSpPr>
            <a:spLocks noGrp="1"/>
          </p:cNvSpPr>
          <p:nvPr>
            <p:ph idx="1"/>
          </p:nvPr>
        </p:nvSpPr>
        <p:spPr/>
        <p:txBody>
          <a:bodyPr/>
          <a:lstStyle/>
          <a:p>
            <a:pPr marL="0" indent="0">
              <a:buNone/>
            </a:pPr>
            <a:r>
              <a:rPr lang="tr-TR" b="1" dirty="0"/>
              <a:t>1. Adım: Girişimcilik Kursu</a:t>
            </a:r>
            <a:r>
              <a:rPr lang="tr-TR" dirty="0"/>
              <a:t>: </a:t>
            </a:r>
            <a:r>
              <a:rPr lang="tr-TR" dirty="0" smtClean="0"/>
              <a:t>32 </a:t>
            </a:r>
            <a:r>
              <a:rPr lang="tr-TR" dirty="0"/>
              <a:t>saatlik ücretsiz bir kurs olan girişimcilik kursuna giderek tüm aşamalardan geçmiş olmanız ve girişimcilik sertifikanızı almış olmanız gereklidir. Girişimcilik sertifikanız olmadan başvuru yapamazsınız.</a:t>
            </a:r>
          </a:p>
        </p:txBody>
      </p:sp>
    </p:spTree>
    <p:extLst>
      <p:ext uri="{BB962C8B-B14F-4D97-AF65-F5344CB8AC3E}">
        <p14:creationId xmlns:p14="http://schemas.microsoft.com/office/powerpoint/2010/main" val="36074271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Girişimcilik Sertifikası sonrası KOSGEB İş Planı Hazırlama</a:t>
            </a:r>
            <a:endParaRPr lang="tr-TR" dirty="0"/>
          </a:p>
        </p:txBody>
      </p:sp>
      <p:sp>
        <p:nvSpPr>
          <p:cNvPr id="3" name="İçerik Yer Tutucusu 2"/>
          <p:cNvSpPr>
            <a:spLocks noGrp="1"/>
          </p:cNvSpPr>
          <p:nvPr>
            <p:ph idx="1"/>
          </p:nvPr>
        </p:nvSpPr>
        <p:spPr/>
        <p:txBody>
          <a:bodyPr>
            <a:normAutofit fontScale="85000" lnSpcReduction="20000"/>
          </a:bodyPr>
          <a:lstStyle/>
          <a:p>
            <a:r>
              <a:rPr lang="tr-TR" b="1" dirty="0"/>
              <a:t>2. Adım: İşletme kurulması: </a:t>
            </a:r>
            <a:r>
              <a:rPr lang="tr-TR" dirty="0"/>
              <a:t> Bu aşama sertifika aldıktan sonra teşvik ve hibelere başvuru yapabilmeniz için bir işletmeye sahip olmanız şartını yerine getireceğiniz aşamadır. İşletme kurulumu ile ilgili girişimcilik kursunda size tüm prosedürler öğretilecek ve bu prosedürlere göre bir şirket kurmanız istenecektir. Girişimcilik kursunu bitirip girişimcilik sertifikası almaya hak kazanan her kursiyer  bir işletme kuracak veya sermaye şirketine en az % 30 payla ortak olacaktır. Aksi halde girişimcilik sertifikanız olsa dahi Kosgeb teşvikleri için başvuru yapamazsınız. İşletmeyi kurduktan sonra yerine getirmeniz gereken bir çok işlem vardır. Bu işlemler:</a:t>
            </a:r>
          </a:p>
        </p:txBody>
      </p:sp>
    </p:spTree>
    <p:extLst>
      <p:ext uri="{BB962C8B-B14F-4D97-AF65-F5344CB8AC3E}">
        <p14:creationId xmlns:p14="http://schemas.microsoft.com/office/powerpoint/2010/main" val="116647942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Girişimcilik Sertifikası sonrası KOSGEB İş Planı Hazırlama</a:t>
            </a:r>
            <a:endParaRPr lang="tr-TR" dirty="0"/>
          </a:p>
        </p:txBody>
      </p:sp>
      <p:sp>
        <p:nvSpPr>
          <p:cNvPr id="3" name="İçerik Yer Tutucusu 2"/>
          <p:cNvSpPr>
            <a:spLocks noGrp="1"/>
          </p:cNvSpPr>
          <p:nvPr>
            <p:ph idx="1"/>
          </p:nvPr>
        </p:nvSpPr>
        <p:spPr/>
        <p:txBody>
          <a:bodyPr/>
          <a:lstStyle/>
          <a:p>
            <a:pPr marL="0" indent="0">
              <a:buNone/>
            </a:pPr>
            <a:r>
              <a:rPr lang="tr-TR" b="1" dirty="0"/>
              <a:t>a )</a:t>
            </a:r>
            <a:r>
              <a:rPr lang="tr-TR" dirty="0"/>
              <a:t>  Şirketinizi kurduğunuza ve şirketin faaliyet gösterdiğini tescilleyen noter onaylarının alınması, imza sirkülerinin ve imza yetkinizin olduğunu noter huzurunda  tescillemeniz gereklidir. Bu evraklar kosgeb tarafından şirket bilgileriniz olarak istenecektir. Bu nedenle bu işlemleri yaptırmak zorundasınız.</a:t>
            </a:r>
          </a:p>
        </p:txBody>
      </p:sp>
    </p:spTree>
    <p:extLst>
      <p:ext uri="{BB962C8B-B14F-4D97-AF65-F5344CB8AC3E}">
        <p14:creationId xmlns:p14="http://schemas.microsoft.com/office/powerpoint/2010/main" val="142440655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Girişimcilik Sertifikası sonrası KOSGEB İş Planı Hazırlama</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r>
              <a:rPr lang="tr-TR" b="1" dirty="0"/>
              <a:t>b ) </a:t>
            </a:r>
            <a:r>
              <a:rPr lang="tr-TR" dirty="0"/>
              <a:t>Şirketinizi kurduktan sonra faaliyet göstereceği ilde bulunan ticaret odasına kayıt yapmanız gereklidir. Kayıt işlemleri şirketinizin hayali bir şirket olmadığını gösteren belgeler olduğu için bu işlemleri yaptırmak zorundasınız.</a:t>
            </a:r>
          </a:p>
          <a:p>
            <a:pPr marL="0" indent="0">
              <a:buNone/>
            </a:pPr>
            <a:r>
              <a:rPr lang="tr-TR" b="1" dirty="0"/>
              <a:t>c )</a:t>
            </a:r>
            <a:r>
              <a:rPr lang="tr-TR" dirty="0"/>
              <a:t> Faaliyet gösterdiğiniz ilde bulunan sanayi odasına giderek sicil kaydınızı yaptırıp ticaret sicil gazetesinde yerinizi almanız gerekiyor. Ticaret sicil gazetesi başvuru evrakları arasında istenen belgelerden biri olduğu için bu işlemi de yapmak zorundasınız.</a:t>
            </a:r>
          </a:p>
          <a:p>
            <a:endParaRPr lang="tr-TR" dirty="0"/>
          </a:p>
        </p:txBody>
      </p:sp>
    </p:spTree>
    <p:extLst>
      <p:ext uri="{BB962C8B-B14F-4D97-AF65-F5344CB8AC3E}">
        <p14:creationId xmlns:p14="http://schemas.microsoft.com/office/powerpoint/2010/main" val="85967644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Girişimcilik Sertifikası sonrası KOSGEB İş Planı Hazırlama</a:t>
            </a:r>
            <a:endParaRPr lang="tr-TR" dirty="0"/>
          </a:p>
        </p:txBody>
      </p:sp>
      <p:sp>
        <p:nvSpPr>
          <p:cNvPr id="3" name="İçerik Yer Tutucusu 2"/>
          <p:cNvSpPr>
            <a:spLocks noGrp="1"/>
          </p:cNvSpPr>
          <p:nvPr>
            <p:ph idx="1"/>
          </p:nvPr>
        </p:nvSpPr>
        <p:spPr/>
        <p:txBody>
          <a:bodyPr>
            <a:normAutofit/>
          </a:bodyPr>
          <a:lstStyle/>
          <a:p>
            <a:pPr marL="0" indent="0">
              <a:buNone/>
            </a:pPr>
            <a:r>
              <a:rPr lang="tr-TR" b="1" dirty="0"/>
              <a:t>3. Adım:</a:t>
            </a:r>
            <a:r>
              <a:rPr lang="tr-TR" dirty="0"/>
              <a:t>  Şirket kurma işlemlerini tamamladıktan sonra www.kosgeb.gov.tr adresine girerek e-Kobi kaydınızı yapmanız gerekiyor. Kosgeb veri tabanına e – kobi kaydınızı yaptıktan sonra   alacağınız kullanıcı adınızı ve şifreniz ile  kobi beyannamesini doldurup, eklerinde yer alan şirket bilgilerinizi de ekleyerek hem fotokopi hem de aslı gibidir yaptırdığınız evrakları kosgebe teslim etmeniz gereklidir.</a:t>
            </a:r>
          </a:p>
        </p:txBody>
      </p:sp>
    </p:spTree>
    <p:extLst>
      <p:ext uri="{BB962C8B-B14F-4D97-AF65-F5344CB8AC3E}">
        <p14:creationId xmlns:p14="http://schemas.microsoft.com/office/powerpoint/2010/main" val="295740008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Girişimcilik Sertifikası sonrası KOSGEB İş Planı Hazırlama</a:t>
            </a:r>
            <a:endParaRPr lang="tr-TR" dirty="0"/>
          </a:p>
        </p:txBody>
      </p:sp>
      <p:sp>
        <p:nvSpPr>
          <p:cNvPr id="3" name="İçerik Yer Tutucusu 2"/>
          <p:cNvSpPr>
            <a:spLocks noGrp="1"/>
          </p:cNvSpPr>
          <p:nvPr>
            <p:ph idx="1"/>
          </p:nvPr>
        </p:nvSpPr>
        <p:spPr/>
        <p:txBody>
          <a:bodyPr/>
          <a:lstStyle/>
          <a:p>
            <a:pPr marL="0" indent="0">
              <a:buNone/>
            </a:pPr>
            <a:r>
              <a:rPr lang="tr-TR" b="1" dirty="0"/>
              <a:t>4. Adım</a:t>
            </a:r>
            <a:r>
              <a:rPr lang="tr-TR" b="1" dirty="0" smtClean="0"/>
              <a:t>: </a:t>
            </a:r>
            <a:r>
              <a:rPr lang="tr-TR" dirty="0"/>
              <a:t>Kosgeb beyannameniz onaylandıktan sonra size bir kosgeb  kobi uzmanı atanacaktır. Artık kobi uzmanınız ile birlikte iş planı dosyanızı hazırlamalısınız. İş planı dosyanızı siz hazırlayıp kosgeb kobi uzmanına teslim etmeniz gerekiyor.  Kosgeb İş  Planı dosyasında dikkat edilmesi gereken konular:</a:t>
            </a:r>
          </a:p>
        </p:txBody>
      </p:sp>
    </p:spTree>
    <p:extLst>
      <p:ext uri="{BB962C8B-B14F-4D97-AF65-F5344CB8AC3E}">
        <p14:creationId xmlns:p14="http://schemas.microsoft.com/office/powerpoint/2010/main" val="193427589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İşletme tanıtımı ve gider kalemlerinin belirtilmesi</a:t>
            </a:r>
            <a:r>
              <a:rPr lang="tr-TR" dirty="0"/>
              <a:t/>
            </a:r>
            <a:br>
              <a:rPr lang="tr-TR" dirty="0"/>
            </a:br>
            <a:endParaRPr lang="tr-TR" dirty="0"/>
          </a:p>
        </p:txBody>
      </p:sp>
      <p:sp>
        <p:nvSpPr>
          <p:cNvPr id="3" name="İçerik Yer Tutucusu 2"/>
          <p:cNvSpPr>
            <a:spLocks noGrp="1"/>
          </p:cNvSpPr>
          <p:nvPr>
            <p:ph idx="1"/>
          </p:nvPr>
        </p:nvSpPr>
        <p:spPr/>
        <p:txBody>
          <a:bodyPr>
            <a:normAutofit fontScale="85000" lnSpcReduction="10000"/>
          </a:bodyPr>
          <a:lstStyle/>
          <a:p>
            <a:pPr marL="0" indent="0">
              <a:buNone/>
            </a:pPr>
            <a:r>
              <a:rPr lang="tr-TR" b="1" dirty="0"/>
              <a:t>A )</a:t>
            </a:r>
            <a:r>
              <a:rPr lang="tr-TR" dirty="0"/>
              <a:t> Öncelikle işletmenizin faaliyet gösterdiği sektörün ülkemizdeki durumunu özetlemeniz ve sektörün içinde bulunduğu durumdan alacağınız pasta payı oranında bahsetmeniz gerekiyor. Sektöre ne gibi bir yenilik getireceğiniz, üretim farklılıklarınız ve işletmenizin sektöre olan katkınızı anlattığınız kısa, öz ve  sektör ile ilgili yayınlardan veriler içeren bir tanıtım yazısı yazmanız gerekiyor. Tanıtım yazısı aynı zamanda kendi şirketinizi de tanıtacak şekilde hazırlanmalıdır. Bu konuda kobi uzmanı size örnek bir tanıtım yazısı verecektir. Bu örnek tanıtım yazısını baz alarak bir tanıtım yazısı hazırlayabilirsiniz.</a:t>
            </a:r>
          </a:p>
        </p:txBody>
      </p:sp>
    </p:spTree>
    <p:extLst>
      <p:ext uri="{BB962C8B-B14F-4D97-AF65-F5344CB8AC3E}">
        <p14:creationId xmlns:p14="http://schemas.microsoft.com/office/powerpoint/2010/main" val="20047070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İşletme tanıtımı ve gider kalemlerinin belirtilmesi</a:t>
            </a:r>
            <a:endParaRPr lang="tr-TR" dirty="0"/>
          </a:p>
        </p:txBody>
      </p:sp>
      <p:sp>
        <p:nvSpPr>
          <p:cNvPr id="3" name="İçerik Yer Tutucusu 2"/>
          <p:cNvSpPr>
            <a:spLocks noGrp="1"/>
          </p:cNvSpPr>
          <p:nvPr>
            <p:ph idx="1"/>
          </p:nvPr>
        </p:nvSpPr>
        <p:spPr/>
        <p:txBody>
          <a:bodyPr>
            <a:normAutofit fontScale="85000" lnSpcReduction="10000"/>
          </a:bodyPr>
          <a:lstStyle/>
          <a:p>
            <a:pPr marL="0" indent="0">
              <a:buNone/>
            </a:pPr>
            <a:r>
              <a:rPr lang="tr-TR" b="1" dirty="0"/>
              <a:t>B )</a:t>
            </a:r>
            <a:r>
              <a:rPr lang="tr-TR" dirty="0"/>
              <a:t> İkinci kısım  kendi işletmenizin faaliyet göstermesi veya üretim yapması için gerekli olan makine, teçhizat, ofis donanımı, yazılım desteği, alt yapı ihtiyaçlarını içeren bir ihtiyaç listesi hazırlamanız gerekiyor. İhtiyaç listesinde her ihtiyaç kaleminin karşısında maliyet gideri belirtilmesi gerekli.  Maliyetleri belirlerken piyasa araştırması yaptığınızı gösteren proforma faturaları da sunmalısınız. Her kalem için ideal fiyatları içeren 3 farklı firmaya ait proforma fatura almalısınız. İnandırıcılığınızı artırmanız projenizin onaylanması için çok önemlidir. Bu kısımda belirteceğiniz miktar üst limiti 15.000 TL yi aşmamalıdır.</a:t>
            </a:r>
          </a:p>
        </p:txBody>
      </p:sp>
    </p:spTree>
    <p:extLst>
      <p:ext uri="{BB962C8B-B14F-4D97-AF65-F5344CB8AC3E}">
        <p14:creationId xmlns:p14="http://schemas.microsoft.com/office/powerpoint/2010/main" val="2388287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Proje Nasıl Hazırlanmalı ?</a:t>
            </a:r>
            <a:endParaRPr lang="tr-TR" dirty="0"/>
          </a:p>
        </p:txBody>
      </p:sp>
      <p:sp>
        <p:nvSpPr>
          <p:cNvPr id="3" name="İçerik Yer Tutucusu 2"/>
          <p:cNvSpPr>
            <a:spLocks noGrp="1"/>
          </p:cNvSpPr>
          <p:nvPr>
            <p:ph idx="1"/>
          </p:nvPr>
        </p:nvSpPr>
        <p:spPr/>
        <p:txBody>
          <a:bodyPr>
            <a:normAutofit fontScale="85000" lnSpcReduction="10000"/>
          </a:bodyPr>
          <a:lstStyle/>
          <a:p>
            <a:pPr marL="514350" indent="-514350">
              <a:buAutoNum type="arabicPeriod"/>
            </a:pPr>
            <a:r>
              <a:rPr lang="tr-TR" b="1" dirty="0" smtClean="0"/>
              <a:t>Projenin </a:t>
            </a:r>
            <a:r>
              <a:rPr lang="tr-TR" b="1" dirty="0"/>
              <a:t>Konusunu </a:t>
            </a:r>
            <a:r>
              <a:rPr lang="tr-TR" b="1" dirty="0" smtClean="0"/>
              <a:t>Seçmek</a:t>
            </a:r>
          </a:p>
          <a:p>
            <a:pPr marL="0" indent="0">
              <a:buNone/>
            </a:pPr>
            <a:r>
              <a:rPr lang="tr-TR" dirty="0" smtClean="0"/>
              <a:t>Proje </a:t>
            </a:r>
            <a:r>
              <a:rPr lang="tr-TR" dirty="0"/>
              <a:t>konusu; ilgi çeken, üzerinde düşünülen, merak edilen konulardan seçilmelidir. Akla pek çok fikir gelebilir. Bunlar not edilmeli hemen karar verilmemelidir. Bunlar arasından yapılabilecek, merak duyulan ve ilgi uyandıran bir konu seçilmelidir</a:t>
            </a:r>
            <a:r>
              <a:rPr lang="tr-TR" dirty="0" smtClean="0"/>
              <a:t>.</a:t>
            </a:r>
          </a:p>
          <a:p>
            <a:pPr marL="0" indent="0">
              <a:buNone/>
            </a:pPr>
            <a:r>
              <a:rPr lang="tr-TR" b="1" dirty="0" smtClean="0"/>
              <a:t>2.    Bilgi Toplamak</a:t>
            </a:r>
          </a:p>
          <a:p>
            <a:pPr marL="0" indent="0">
              <a:buNone/>
            </a:pPr>
            <a:r>
              <a:rPr lang="tr-TR" dirty="0" smtClean="0"/>
              <a:t>Projenin </a:t>
            </a:r>
            <a:r>
              <a:rPr lang="tr-TR" dirty="0"/>
              <a:t>konusu belirlendikten sonra konuyla ilgili kitaplardan, dergilerden, internetten, kaynak kişilerden ve kurumlardan bilgi toplanmalıdır. Konuyla ilgili yazılı, sözlü, görsel her türlü materyal toplanmalıdır.</a:t>
            </a:r>
          </a:p>
        </p:txBody>
      </p:sp>
    </p:spTree>
    <p:extLst>
      <p:ext uri="{BB962C8B-B14F-4D97-AF65-F5344CB8AC3E}">
        <p14:creationId xmlns:p14="http://schemas.microsoft.com/office/powerpoint/2010/main" val="211751844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İşletme tanıtımı ve gider kalemlerinin belirtilmesi</a:t>
            </a:r>
            <a:endParaRPr lang="tr-TR" dirty="0"/>
          </a:p>
        </p:txBody>
      </p:sp>
      <p:sp>
        <p:nvSpPr>
          <p:cNvPr id="3" name="İçerik Yer Tutucusu 2"/>
          <p:cNvSpPr>
            <a:spLocks noGrp="1"/>
          </p:cNvSpPr>
          <p:nvPr>
            <p:ph idx="1"/>
          </p:nvPr>
        </p:nvSpPr>
        <p:spPr/>
        <p:txBody>
          <a:bodyPr>
            <a:normAutofit fontScale="77500" lnSpcReduction="20000"/>
          </a:bodyPr>
          <a:lstStyle/>
          <a:p>
            <a:pPr marL="0" indent="0">
              <a:buNone/>
            </a:pPr>
            <a:r>
              <a:rPr lang="tr-TR" b="1" dirty="0"/>
              <a:t>C )</a:t>
            </a:r>
            <a:r>
              <a:rPr lang="tr-TR" dirty="0"/>
              <a:t> Üçüncü kısım işletme içi giderlerin yer aldığı personel maaşları, elektrik,  su , aydınlatma,  ısınma, telekomikasyon, üretim makine ve ekipmanlara ait enerji giderleri,  iş yeri kirası, vergisi gibi kalemleri detaylı bir şekilde belirteceğiniz ve her gider kaleminin ortalama olarak karşılık geleceği miktarın yazılı olduğu  işletme giderlerini hazırlamalısınız. Hazırlayacağınız işletme giderleri üst limiti 12.000 TL yi geçmemelidir.</a:t>
            </a:r>
          </a:p>
          <a:p>
            <a:pPr marL="0" indent="0">
              <a:buNone/>
            </a:pPr>
            <a:r>
              <a:rPr lang="tr-TR" b="1" dirty="0"/>
              <a:t>D )</a:t>
            </a:r>
            <a:r>
              <a:rPr lang="tr-TR" dirty="0"/>
              <a:t> Sabit giderler: Dördüncü kısım işletmede kullanılacak ve üretime başladığınızda almanız gereken  makine ve techizatların yer aldığı bölümdür. Bu bölümde her makine kalemi için bir gider hesabı yaparak diğer gider kalemleri ile birlikte sunmalısınız. Bu aşama da makine teçhizat gideriniz 70.000 TL yi geçmemelidir.</a:t>
            </a:r>
          </a:p>
          <a:p>
            <a:endParaRPr lang="tr-TR" dirty="0"/>
          </a:p>
        </p:txBody>
      </p:sp>
    </p:spTree>
    <p:extLst>
      <p:ext uri="{BB962C8B-B14F-4D97-AF65-F5344CB8AC3E}">
        <p14:creationId xmlns:p14="http://schemas.microsoft.com/office/powerpoint/2010/main" val="9710663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Pazar planı ve bilgileri</a:t>
            </a:r>
            <a:r>
              <a:rPr lang="tr-TR" dirty="0"/>
              <a:t/>
            </a:r>
            <a:br>
              <a:rPr lang="tr-TR" dirty="0"/>
            </a:br>
            <a:endParaRPr lang="tr-TR" dirty="0"/>
          </a:p>
        </p:txBody>
      </p:sp>
      <p:sp>
        <p:nvSpPr>
          <p:cNvPr id="3" name="İçerik Yer Tutucusu 2"/>
          <p:cNvSpPr>
            <a:spLocks noGrp="1"/>
          </p:cNvSpPr>
          <p:nvPr>
            <p:ph idx="1"/>
          </p:nvPr>
        </p:nvSpPr>
        <p:spPr/>
        <p:txBody>
          <a:bodyPr>
            <a:normAutofit fontScale="70000" lnSpcReduction="20000"/>
          </a:bodyPr>
          <a:lstStyle/>
          <a:p>
            <a:pPr marL="0" indent="0">
              <a:buNone/>
            </a:pPr>
            <a:r>
              <a:rPr lang="tr-TR" dirty="0"/>
              <a:t>Bu aşamada faaliyet göstereceğiniz pazarda rakip firmalarınızı, tedarikçilerinizi, müşteri bilgilerinin analizini içeren bilgiler yer almalıdır. Rakiplerinizin benzer ürünlerin satış fiyatları, pazara giriş bariyerleri, pazarda almayı planladığınız Pazar payını almak için geliştirdiğiniz pazarlama planınız, müşteri kazanmak için yapacağınız tanıtım, promosyon, reklam ve tutundurma kampanyaları gibi şirket politikalarınızın yer alması gerekiyor. Bu aşamayı kobi uzmanı ile birlikte hazırlamanız yararınıza olacaktır. Sektöre giriş bariyerlerini nasıl aşacağınızı detaylı bir şekilde açıklamanız onay almanızı kolaylaştıracaktır. İş planı dosyasında yer alan standart formlar içinde gelecek aylar için pazar payı bekletilerinin yer aldığı bölümü gerçekçi tahminlere dayalı olarak doldurmalısınız. Bu tahminler szin iş planı dosyanızın gerçekleştirllebileceğini veya gerçekleştirilemeyeceğini ortaya koayacağı için bu bölüm çok önemlidir.</a:t>
            </a:r>
          </a:p>
        </p:txBody>
      </p:sp>
    </p:spTree>
    <p:extLst>
      <p:ext uri="{BB962C8B-B14F-4D97-AF65-F5344CB8AC3E}">
        <p14:creationId xmlns:p14="http://schemas.microsoft.com/office/powerpoint/2010/main" val="331141705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Üretim Planınız</a:t>
            </a:r>
            <a:r>
              <a:rPr lang="tr-TR" dirty="0"/>
              <a:t/>
            </a:r>
            <a:br>
              <a:rPr lang="tr-TR" dirty="0"/>
            </a:b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a:t>Bu bölümde üretim yapmak istediğiniz ürün ile ilgili detaylı  bir araştırma yaptığınızı gösteren grafikler ve üretim planınızı anlatan tanıtıcı bir yazı yazmanız gerekiyor. Prosesin her aşamasında ürün çıktısı ile bilgi verip her proses aşamasında ürün için oluşan maliyetler hakkında kısa bilgiler vermeniz sizin avantajınıza olacaktır. Üretim planınız şirketinizi ayakta tutacak olan plan olduğu için bu bölüme özenmeli ve sağlam bir plan sunumu yapmalısınız.</a:t>
            </a:r>
          </a:p>
        </p:txBody>
      </p:sp>
    </p:spTree>
    <p:extLst>
      <p:ext uri="{BB962C8B-B14F-4D97-AF65-F5344CB8AC3E}">
        <p14:creationId xmlns:p14="http://schemas.microsoft.com/office/powerpoint/2010/main" val="156214961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Yönetim Planı</a:t>
            </a:r>
            <a:r>
              <a:rPr lang="tr-TR" dirty="0"/>
              <a:t/>
            </a:r>
            <a:br>
              <a:rPr lang="tr-TR" dirty="0"/>
            </a:b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a:t>Bu bölüm şirketinizin nasıl idare edileceği, tüm birimleri ile sektörde ayakta nasıl duracağınız gösteren yönetim planınızın yer alacağı bölümdür. Bu bölümde hangi kurum ve kuruluşlar ile iş birliği yapacağınız, ürün tanıtımı için tercih edeceğiniz yöntemler, rakip firmalar, tedarikçiler ile kurulacak ilişkiler, müşterilere yapılacak ziyaretler, şirket idare stratejinizin detaylı bir şekilde yer alacağı bu bölümü de kobi uzmanı ile birlikte hazırlamalısınız.</a:t>
            </a:r>
          </a:p>
        </p:txBody>
      </p:sp>
    </p:spTree>
    <p:extLst>
      <p:ext uri="{BB962C8B-B14F-4D97-AF65-F5344CB8AC3E}">
        <p14:creationId xmlns:p14="http://schemas.microsoft.com/office/powerpoint/2010/main" val="203586352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Finansal Plan</a:t>
            </a:r>
            <a:r>
              <a:rPr lang="tr-TR" dirty="0"/>
              <a:t/>
            </a:r>
            <a:br>
              <a:rPr lang="tr-TR" dirty="0"/>
            </a:br>
            <a:endParaRPr lang="tr-TR" dirty="0"/>
          </a:p>
        </p:txBody>
      </p:sp>
      <p:sp>
        <p:nvSpPr>
          <p:cNvPr id="3" name="İçerik Yer Tutucusu 2"/>
          <p:cNvSpPr>
            <a:spLocks noGrp="1"/>
          </p:cNvSpPr>
          <p:nvPr>
            <p:ph idx="1"/>
          </p:nvPr>
        </p:nvSpPr>
        <p:spPr/>
        <p:txBody>
          <a:bodyPr>
            <a:normAutofit fontScale="77500" lnSpcReduction="20000"/>
          </a:bodyPr>
          <a:lstStyle/>
          <a:p>
            <a:pPr marL="0" indent="0">
              <a:buNone/>
            </a:pPr>
            <a:r>
              <a:rPr lang="tr-TR" dirty="0"/>
              <a:t>Şirket finansmanının nasıl sağlanacağını anlatmanız gereken finansal bölümde alacağınız desteğin hibenin veya kredinin her kuruşunun nasıl faydalı bir şekilde harcanacağı, ürünün veya çıktının iyileştirilmesi için ayıracağını ar – ge bütçenizi basıl harcayacağınızı, gereksiz giderlerden kurtulup tasarruf yapma planlarınızı ilerleyen zamanlarda nasıl hayata geçireceğinizi anlatacağınız finansal plan bölümü çok dikkatli hazırlanmalıdır. Kosgebten alacağınız parayı taksitler halinde alacağınız için her ay sizi denetleyecek bir uzman bu palana sadık kalıp kalmadığınızı da denetleyecek olup bir sonraki taksit için onay verecektir. Bu nedenle sadık kalabileceğiniz bir finansal plan hazırlamak zorundasınız. Finansal plan hazırlık kısmında  finans bilgileri iyi olan bir işletmeciden yardım almanız çok daha iyi olacaktır.</a:t>
            </a:r>
          </a:p>
        </p:txBody>
      </p:sp>
    </p:spTree>
    <p:extLst>
      <p:ext uri="{BB962C8B-B14F-4D97-AF65-F5344CB8AC3E}">
        <p14:creationId xmlns:p14="http://schemas.microsoft.com/office/powerpoint/2010/main" val="196575882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Finansal Plan</a:t>
            </a:r>
            <a:r>
              <a:rPr lang="tr-TR" dirty="0"/>
              <a:t/>
            </a:r>
            <a:br>
              <a:rPr lang="tr-TR" dirty="0"/>
            </a:br>
            <a:endParaRPr lang="tr-TR" dirty="0"/>
          </a:p>
        </p:txBody>
      </p:sp>
      <p:sp>
        <p:nvSpPr>
          <p:cNvPr id="3" name="İçerik Yer Tutucusu 2"/>
          <p:cNvSpPr>
            <a:spLocks noGrp="1"/>
          </p:cNvSpPr>
          <p:nvPr>
            <p:ph idx="1"/>
          </p:nvPr>
        </p:nvSpPr>
        <p:spPr/>
        <p:txBody>
          <a:bodyPr>
            <a:normAutofit fontScale="85000" lnSpcReduction="20000"/>
          </a:bodyPr>
          <a:lstStyle/>
          <a:p>
            <a:pPr marL="0" indent="0">
              <a:buNone/>
            </a:pPr>
            <a:r>
              <a:rPr lang="tr-TR" dirty="0"/>
              <a:t>Tüm bu bölümleri objektif, gerçekçi ve inandırıcı bir şekilde doldurduktan sonra  şirket bilgilerinizi içeren evraklarınız, girişimcilik sertifikanız ve kobi uzmanının imzalamış olduğu</a:t>
            </a:r>
            <a:r>
              <a:rPr lang="tr-TR" b="1" dirty="0"/>
              <a:t> iş planı </a:t>
            </a:r>
            <a:r>
              <a:rPr lang="tr-TR" dirty="0"/>
              <a:t>dosyanızı başvuru dilekçenizin ekine koyarak başvurunuzu yapabilirsiniz. Başvuru süreci Kosgeb değerlendirme komisyonunun toplanıp iş planı dosyanızı incelemesine bağlı olarak uzayabilir. Komisyon sizi çağırıp projeniz hakkında teknik verilerin yer aldığı bir sunum isteyebileceği gibi iş planınızı anlatacağınız detaylı bir sunum da isteyebilir. Bu nedenle başvuru yapmadan önce her iki sunum için çalışmalı ve ikna edici sunumlar hazırlamalısınız. Tüm bu aşamalardan sonra iş planınız onaylanacak ve kredi veya hibe almanız sağlanacaktır.</a:t>
            </a:r>
          </a:p>
        </p:txBody>
      </p:sp>
    </p:spTree>
    <p:extLst>
      <p:ext uri="{BB962C8B-B14F-4D97-AF65-F5344CB8AC3E}">
        <p14:creationId xmlns:p14="http://schemas.microsoft.com/office/powerpoint/2010/main" val="139999329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2050" name="Picture 2" descr="Kosgeb projesi hazırlama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916832"/>
            <a:ext cx="7935425" cy="42484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448742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KOBİ NEDİR?</a:t>
            </a:r>
            <a:endParaRPr lang="tr-TR" dirty="0"/>
          </a:p>
        </p:txBody>
      </p:sp>
      <p:sp>
        <p:nvSpPr>
          <p:cNvPr id="3" name="İçerik Yer Tutucusu 2"/>
          <p:cNvSpPr>
            <a:spLocks noGrp="1"/>
          </p:cNvSpPr>
          <p:nvPr>
            <p:ph idx="1"/>
          </p:nvPr>
        </p:nvSpPr>
        <p:spPr/>
        <p:txBody>
          <a:bodyPr/>
          <a:lstStyle/>
          <a:p>
            <a:pPr marL="0" indent="0">
              <a:buNone/>
            </a:pPr>
            <a:r>
              <a:rPr lang="tr-TR" dirty="0" smtClean="0"/>
              <a:t>Min 1 max 250 kişi olan ve bilanço hasılatı 40 milyonu aşmayan işletmelere kobi denir.</a:t>
            </a:r>
            <a:endParaRPr lang="tr-TR" dirty="0"/>
          </a:p>
        </p:txBody>
      </p:sp>
    </p:spTree>
    <p:extLst>
      <p:ext uri="{BB962C8B-B14F-4D97-AF65-F5344CB8AC3E}">
        <p14:creationId xmlns:p14="http://schemas.microsoft.com/office/powerpoint/2010/main" val="366239399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Eğitim, sağlık, tarım, eğlence, spor ve finas konularında açılan işletmeler desteklenmiyor.</a:t>
            </a:r>
          </a:p>
          <a:p>
            <a:r>
              <a:rPr lang="tr-TR" dirty="0" smtClean="0"/>
              <a:t>Kendi iş planınızı kendiniz hazırlamalısınız. Danışmanın kestiği fatura kabul edilmiyor. </a:t>
            </a:r>
            <a:endParaRPr lang="tr-TR" dirty="0"/>
          </a:p>
        </p:txBody>
      </p:sp>
    </p:spTree>
    <p:extLst>
      <p:ext uri="{BB962C8B-B14F-4D97-AF65-F5344CB8AC3E}">
        <p14:creationId xmlns:p14="http://schemas.microsoft.com/office/powerpoint/2010/main" val="4252316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NEDEN KENDİ İŞİNİ KURMA İSTİYORSUNUZ</a:t>
            </a:r>
            <a:endParaRPr lang="tr-TR" dirty="0"/>
          </a:p>
        </p:txBody>
      </p:sp>
      <p:sp>
        <p:nvSpPr>
          <p:cNvPr id="3" name="İçerik Yer Tutucusu 2"/>
          <p:cNvSpPr>
            <a:spLocks noGrp="1"/>
          </p:cNvSpPr>
          <p:nvPr>
            <p:ph idx="1"/>
          </p:nvPr>
        </p:nvSpPr>
        <p:spPr/>
        <p:txBody>
          <a:bodyPr/>
          <a:lstStyle/>
          <a:p>
            <a:r>
              <a:rPr lang="tr-TR" dirty="0" smtClean="0"/>
              <a:t>Kendi işimin patronu olmak</a:t>
            </a:r>
          </a:p>
          <a:p>
            <a:r>
              <a:rPr lang="tr-TR" dirty="0" smtClean="0"/>
              <a:t>Hayalimdeki işi yapabilmek ve bir işletme sahibi olmak.</a:t>
            </a:r>
          </a:p>
          <a:p>
            <a:r>
              <a:rPr lang="tr-TR" dirty="0" smtClean="0"/>
              <a:t>Fazla mesaiyi kendim için yapmak, çalıştığım kadar kazanmak.</a:t>
            </a:r>
          </a:p>
          <a:p>
            <a:r>
              <a:rPr lang="tr-TR" dirty="0" smtClean="0"/>
              <a:t>İnsanlara istihdam sağlamak.</a:t>
            </a:r>
          </a:p>
          <a:p>
            <a:r>
              <a:rPr lang="tr-TR" dirty="0" smtClean="0"/>
              <a:t>Sürekli aynı işi yapmamak yenilik peşinde koşmak.</a:t>
            </a:r>
          </a:p>
          <a:p>
            <a:pPr marL="0" indent="0">
              <a:buNone/>
            </a:pPr>
            <a:endParaRPr lang="tr-TR" dirty="0"/>
          </a:p>
        </p:txBody>
      </p:sp>
    </p:spTree>
    <p:extLst>
      <p:ext uri="{BB962C8B-B14F-4D97-AF65-F5344CB8AC3E}">
        <p14:creationId xmlns:p14="http://schemas.microsoft.com/office/powerpoint/2010/main" val="1332986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Proje Nasıl Hazırlanmalı ?</a:t>
            </a:r>
            <a:endParaRPr lang="tr-TR" dirty="0"/>
          </a:p>
        </p:txBody>
      </p:sp>
      <p:sp>
        <p:nvSpPr>
          <p:cNvPr id="3" name="İçerik Yer Tutucusu 2"/>
          <p:cNvSpPr>
            <a:spLocks noGrp="1"/>
          </p:cNvSpPr>
          <p:nvPr>
            <p:ph idx="1"/>
          </p:nvPr>
        </p:nvSpPr>
        <p:spPr/>
        <p:txBody>
          <a:bodyPr>
            <a:normAutofit fontScale="70000" lnSpcReduction="20000"/>
          </a:bodyPr>
          <a:lstStyle/>
          <a:p>
            <a:pPr marL="0" indent="0">
              <a:buNone/>
            </a:pPr>
            <a:r>
              <a:rPr lang="tr-TR" b="1" dirty="0"/>
              <a:t>3. Projenin </a:t>
            </a:r>
            <a:r>
              <a:rPr lang="tr-TR" b="1" dirty="0" smtClean="0"/>
              <a:t>Tanımlanması</a:t>
            </a:r>
          </a:p>
          <a:p>
            <a:pPr marL="0" indent="0">
              <a:buNone/>
            </a:pPr>
            <a:r>
              <a:rPr lang="tr-TR" dirty="0" smtClean="0"/>
              <a:t>Proje </a:t>
            </a:r>
            <a:r>
              <a:rPr lang="tr-TR" dirty="0"/>
              <a:t>fikrinin ortaya çıkmasından sonra elde edilen bilgiler ışığında projenin amacı, hedefleri, yöntemi, uygulama adımları, çalışma takvimi ve beklenen sonuçları tanımlanmalıdır. Amaç, elde edilmek istenen sonucun basit anlatımıdır. Projelerin genelde tek bir amacı vardır. Projenin amacı iyi tanımlanmadığında amaca yönelik hedefler ve faaliyetleri tanımlamada sorunlarla karşılaşılabilir.Hedefler, tanımlanan amaca hizmet etmelidir. Hedefler birden fazla olabilir. Hedeflere ulaşılıp ulaşılmadığını belirleyebilmek için ölçülebilir hedefler belirlenmelidir.Proje çalışmaları sırasında izlenecek yol, yapılacak deney ve gözlemler, veri toplama araçları, istatistiksel değerlendirmeler, grafik çizimleri ve hesaplamalar yöntemi belirleyen unsurlardır. Tüm bu aşamalar açık ve net bir biçimde açıklanmalıdır. Proje çalışmaları sırasında gerçekleştirilecek faaliyetler adım adım tanımlanmalı ve her bir faaliyet için beklenen sonuçlar ortaya konulmalıdır.</a:t>
            </a:r>
          </a:p>
        </p:txBody>
      </p:sp>
    </p:spTree>
    <p:extLst>
      <p:ext uri="{BB962C8B-B14F-4D97-AF65-F5344CB8AC3E}">
        <p14:creationId xmlns:p14="http://schemas.microsoft.com/office/powerpoint/2010/main" val="257192024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89267" y="13679"/>
            <a:ext cx="8229600" cy="1143000"/>
          </a:xfrm>
        </p:spPr>
        <p:txBody>
          <a:bodyPr/>
          <a:lstStyle/>
          <a:p>
            <a:r>
              <a:rPr lang="tr-TR" dirty="0" smtClean="0"/>
              <a:t>ŞİRKET TÜRLERİ</a:t>
            </a:r>
            <a:endParaRPr lang="tr-TR" dirty="0"/>
          </a:p>
        </p:txBody>
      </p:sp>
      <p:sp>
        <p:nvSpPr>
          <p:cNvPr id="3" name="İçerik Yer Tutucusu 2"/>
          <p:cNvSpPr>
            <a:spLocks noGrp="1"/>
          </p:cNvSpPr>
          <p:nvPr>
            <p:ph idx="1"/>
          </p:nvPr>
        </p:nvSpPr>
        <p:spPr>
          <a:xfrm>
            <a:off x="467544" y="1052736"/>
            <a:ext cx="3322712" cy="4525963"/>
          </a:xfrm>
        </p:spPr>
        <p:txBody>
          <a:bodyPr/>
          <a:lstStyle/>
          <a:p>
            <a:pPr marL="0" indent="0">
              <a:buNone/>
            </a:pPr>
            <a:r>
              <a:rPr lang="tr-TR" b="1" dirty="0" smtClean="0"/>
              <a:t>Şahıs şirketleri</a:t>
            </a:r>
          </a:p>
          <a:p>
            <a:r>
              <a:rPr lang="tr-TR" dirty="0" smtClean="0"/>
              <a:t>Şahıs</a:t>
            </a:r>
          </a:p>
          <a:p>
            <a:r>
              <a:rPr lang="tr-TR" dirty="0" smtClean="0"/>
              <a:t>Adi ortaklık</a:t>
            </a:r>
          </a:p>
          <a:p>
            <a:r>
              <a:rPr lang="tr-TR" dirty="0" smtClean="0"/>
              <a:t>Komandit ortaklık</a:t>
            </a:r>
          </a:p>
          <a:p>
            <a:endParaRPr lang="tr-TR" dirty="0"/>
          </a:p>
        </p:txBody>
      </p:sp>
      <p:sp>
        <p:nvSpPr>
          <p:cNvPr id="4" name="İçerik Yer Tutucusu 2"/>
          <p:cNvSpPr txBox="1">
            <a:spLocks/>
          </p:cNvSpPr>
          <p:nvPr/>
        </p:nvSpPr>
        <p:spPr>
          <a:xfrm>
            <a:off x="4572000" y="1052736"/>
            <a:ext cx="3322712"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tr-TR" b="1" dirty="0" smtClean="0"/>
              <a:t>Sermaye şirketleri</a:t>
            </a:r>
          </a:p>
          <a:p>
            <a:r>
              <a:rPr lang="tr-TR" dirty="0" smtClean="0"/>
              <a:t>Limited şirket</a:t>
            </a:r>
          </a:p>
          <a:p>
            <a:r>
              <a:rPr lang="tr-TR" dirty="0" smtClean="0"/>
              <a:t>A.Ş.</a:t>
            </a:r>
          </a:p>
          <a:p>
            <a:r>
              <a:rPr lang="tr-TR" dirty="0" smtClean="0"/>
              <a:t>Sermayesi paylara bölünmüş şirket</a:t>
            </a:r>
          </a:p>
          <a:p>
            <a:r>
              <a:rPr lang="tr-TR" dirty="0" smtClean="0"/>
              <a:t>Koop.</a:t>
            </a:r>
          </a:p>
          <a:p>
            <a:r>
              <a:rPr lang="tr-TR" dirty="0" smtClean="0"/>
              <a:t>Holding</a:t>
            </a:r>
            <a:endParaRPr lang="tr-TR" dirty="0"/>
          </a:p>
        </p:txBody>
      </p:sp>
      <p:sp>
        <p:nvSpPr>
          <p:cNvPr id="5" name="Metin kutusu 4"/>
          <p:cNvSpPr txBox="1"/>
          <p:nvPr/>
        </p:nvSpPr>
        <p:spPr>
          <a:xfrm>
            <a:off x="611560" y="4797152"/>
            <a:ext cx="2232248" cy="1200329"/>
          </a:xfrm>
          <a:prstGeom prst="rect">
            <a:avLst/>
          </a:prstGeom>
          <a:noFill/>
        </p:spPr>
        <p:txBody>
          <a:bodyPr wrap="square" rtlCol="0">
            <a:spAutoFit/>
          </a:bodyPr>
          <a:lstStyle/>
          <a:p>
            <a:r>
              <a:rPr lang="tr-TR" sz="2400" b="1" dirty="0" smtClean="0">
                <a:solidFill>
                  <a:srgbClr val="FF0000"/>
                </a:solidFill>
              </a:rPr>
              <a:t>GELİR VERGİSİ MÜKELLEFİDİR</a:t>
            </a:r>
          </a:p>
          <a:p>
            <a:r>
              <a:rPr lang="tr-TR" sz="2400" b="1" dirty="0" smtClean="0">
                <a:solidFill>
                  <a:srgbClr val="FF0000"/>
                </a:solidFill>
              </a:rPr>
              <a:t>%15-35</a:t>
            </a:r>
            <a:endParaRPr lang="tr-TR" sz="2400" b="1" dirty="0">
              <a:solidFill>
                <a:srgbClr val="FF0000"/>
              </a:solidFill>
            </a:endParaRPr>
          </a:p>
        </p:txBody>
      </p:sp>
      <p:sp>
        <p:nvSpPr>
          <p:cNvPr id="6" name="Metin kutusu 5"/>
          <p:cNvSpPr txBox="1"/>
          <p:nvPr/>
        </p:nvSpPr>
        <p:spPr>
          <a:xfrm>
            <a:off x="4572000" y="5570868"/>
            <a:ext cx="3960440" cy="1200329"/>
          </a:xfrm>
          <a:prstGeom prst="rect">
            <a:avLst/>
          </a:prstGeom>
          <a:noFill/>
        </p:spPr>
        <p:txBody>
          <a:bodyPr wrap="square" rtlCol="0">
            <a:spAutoFit/>
          </a:bodyPr>
          <a:lstStyle/>
          <a:p>
            <a:r>
              <a:rPr lang="tr-TR" sz="2400" b="1" dirty="0" smtClean="0">
                <a:solidFill>
                  <a:srgbClr val="FF0000"/>
                </a:solidFill>
              </a:rPr>
              <a:t>KURUMLAR VERGİSİ MÜKELLEFİDİR</a:t>
            </a:r>
          </a:p>
          <a:p>
            <a:r>
              <a:rPr lang="tr-TR" sz="2400" b="1" dirty="0" smtClean="0">
                <a:solidFill>
                  <a:srgbClr val="FF0000"/>
                </a:solidFill>
              </a:rPr>
              <a:t>%20</a:t>
            </a:r>
            <a:endParaRPr lang="tr-TR" sz="2400" b="1" dirty="0">
              <a:solidFill>
                <a:srgbClr val="FF0000"/>
              </a:solidFill>
            </a:endParaRPr>
          </a:p>
        </p:txBody>
      </p:sp>
    </p:spTree>
    <p:extLst>
      <p:ext uri="{BB962C8B-B14F-4D97-AF65-F5344CB8AC3E}">
        <p14:creationId xmlns:p14="http://schemas.microsoft.com/office/powerpoint/2010/main" val="37286940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Şahıs şirketlerinde ortakların sorumluluğu sınırsız sorumluluk(bütün mal varlığı ile sorumluluk). Sermaye şirketlerinde ortakların sorumluluğu taahüd ettikleri sermaye kadardır.</a:t>
            </a:r>
            <a:endParaRPr lang="tr-TR" dirty="0"/>
          </a:p>
        </p:txBody>
      </p:sp>
    </p:spTree>
    <p:extLst>
      <p:ext uri="{BB962C8B-B14F-4D97-AF65-F5344CB8AC3E}">
        <p14:creationId xmlns:p14="http://schemas.microsoft.com/office/powerpoint/2010/main" val="405308568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Adi ortaklı işletmeler en az 2 kişinin oluşturduğu işletmelerdir. Gerçek kişinin ismi ile hitap edilir. (Ahmet Şimşek adi ortaklığı) Herkesin kendi vergi levhası vardır. Adi ortaklık şirketleri kosgeb desteklerinden faydalanamaz.</a:t>
            </a:r>
            <a:endParaRPr lang="tr-TR" dirty="0"/>
          </a:p>
        </p:txBody>
      </p:sp>
    </p:spTree>
    <p:extLst>
      <p:ext uri="{BB962C8B-B14F-4D97-AF65-F5344CB8AC3E}">
        <p14:creationId xmlns:p14="http://schemas.microsoft.com/office/powerpoint/2010/main" val="334208727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Komandit şirket: İşten anlamayan ama şirkete sermaye ortağı olan şirket tipidir. Türkiyede yaygın değildir.</a:t>
            </a:r>
            <a:endParaRPr lang="tr-TR" dirty="0"/>
          </a:p>
        </p:txBody>
      </p:sp>
    </p:spTree>
    <p:extLst>
      <p:ext uri="{BB962C8B-B14F-4D97-AF65-F5344CB8AC3E}">
        <p14:creationId xmlns:p14="http://schemas.microsoft.com/office/powerpoint/2010/main" val="364164535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Limited şirket: En az 1 enfazla 50 ortağı olan ve en az 10000 tl sermayesi olmalı. Sorumluluk herkesin taahhüt ettğiği sermaye kadardır. Türkiyede çok yaygındır.</a:t>
            </a:r>
            <a:endParaRPr lang="tr-TR" dirty="0"/>
          </a:p>
        </p:txBody>
      </p:sp>
    </p:spTree>
    <p:extLst>
      <p:ext uri="{BB962C8B-B14F-4D97-AF65-F5344CB8AC3E}">
        <p14:creationId xmlns:p14="http://schemas.microsoft.com/office/powerpoint/2010/main" val="189962913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Anonim şirket: Sermayesi paylara bölünmüş ve her pay bir hisse senedi ile temsil edilmektedir. Halka açık ve kapalı olmak üzere 2 ye ayrılır.</a:t>
            </a:r>
          </a:p>
          <a:p>
            <a:r>
              <a:rPr lang="tr-TR" dirty="0" smtClean="0"/>
              <a:t>Ortak sayısı sınırsızdır.</a:t>
            </a:r>
          </a:p>
          <a:p>
            <a:endParaRPr lang="tr-TR" dirty="0"/>
          </a:p>
        </p:txBody>
      </p:sp>
    </p:spTree>
    <p:extLst>
      <p:ext uri="{BB962C8B-B14F-4D97-AF65-F5344CB8AC3E}">
        <p14:creationId xmlns:p14="http://schemas.microsoft.com/office/powerpoint/2010/main" val="220863336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Fatura: Bir hizmet veya ürün karşılığı alınan belge</a:t>
            </a:r>
          </a:p>
          <a:p>
            <a:r>
              <a:rPr lang="tr-TR" dirty="0" smtClean="0"/>
              <a:t>İrsaliye: Taşıma irsaliyesi, sevk irsaliyesi</a:t>
            </a:r>
          </a:p>
          <a:p>
            <a:r>
              <a:rPr lang="tr-TR" dirty="0" smtClean="0"/>
              <a:t>İrsaliyeli fatura: Yukarıdakilerinin her ikisi için geçerli</a:t>
            </a:r>
            <a:endParaRPr lang="tr-TR" dirty="0"/>
          </a:p>
        </p:txBody>
      </p:sp>
    </p:spTree>
    <p:extLst>
      <p:ext uri="{BB962C8B-B14F-4D97-AF65-F5344CB8AC3E}">
        <p14:creationId xmlns:p14="http://schemas.microsoft.com/office/powerpoint/2010/main" val="219665239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Gider pusulası: Vergi mükellefi olmayan gerçek kişilerden alınacak mal ve hizmetler mal ve hizmeti satın alan kurum tarafından ilgili kişiye gider pusulası düzenlenir.</a:t>
            </a:r>
          </a:p>
          <a:p>
            <a:r>
              <a:rPr lang="tr-TR" dirty="0" smtClean="0"/>
              <a:t>Müstahsil makbuz: Gider pusulasının çiftçiye düzenlenen halidir. Vergi oranı %1 dir.</a:t>
            </a:r>
            <a:endParaRPr lang="tr-TR" dirty="0"/>
          </a:p>
        </p:txBody>
      </p:sp>
    </p:spTree>
    <p:extLst>
      <p:ext uri="{BB962C8B-B14F-4D97-AF65-F5344CB8AC3E}">
        <p14:creationId xmlns:p14="http://schemas.microsoft.com/office/powerpoint/2010/main" val="201170760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Serbest meslek makbuzu: Serbest meslek sahibi olan kişilerin kestiği makbuzdur.</a:t>
            </a:r>
          </a:p>
          <a:p>
            <a:r>
              <a:rPr lang="tr-TR" dirty="0" smtClean="0"/>
              <a:t>Senet: Vadeli ödeme aracıdır.</a:t>
            </a:r>
          </a:p>
          <a:p>
            <a:r>
              <a:rPr lang="tr-TR" dirty="0" smtClean="0"/>
              <a:t>Poliçe: Sigorta şirketlerinin hazırladığı belge.</a:t>
            </a:r>
          </a:p>
          <a:p>
            <a:r>
              <a:rPr lang="tr-TR" dirty="0" smtClean="0"/>
              <a:t>Çek: Bankada var olan para miktarı kadar düzenleyen kişinin yaptığı ödeme aracıdır.</a:t>
            </a:r>
            <a:endParaRPr lang="tr-TR" dirty="0"/>
          </a:p>
        </p:txBody>
      </p:sp>
    </p:spTree>
    <p:extLst>
      <p:ext uri="{BB962C8B-B14F-4D97-AF65-F5344CB8AC3E}">
        <p14:creationId xmlns:p14="http://schemas.microsoft.com/office/powerpoint/2010/main" val="293498641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Bilanço: Bir şirketin tüm aktiflerini, borçlarını ve öz sermayesini gösteren mali tablolardır. Üçer aylık dönemler halinde hazırlanır.</a:t>
            </a:r>
            <a:endParaRPr lang="tr-TR" dirty="0"/>
          </a:p>
        </p:txBody>
      </p:sp>
    </p:spTree>
    <p:extLst>
      <p:ext uri="{BB962C8B-B14F-4D97-AF65-F5344CB8AC3E}">
        <p14:creationId xmlns:p14="http://schemas.microsoft.com/office/powerpoint/2010/main" val="2416914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Proje Nasıl Hazırlanmalı ?</a:t>
            </a:r>
            <a:endParaRPr lang="tr-TR" dirty="0"/>
          </a:p>
        </p:txBody>
      </p:sp>
      <p:sp>
        <p:nvSpPr>
          <p:cNvPr id="3" name="İçerik Yer Tutucusu 2"/>
          <p:cNvSpPr>
            <a:spLocks noGrp="1"/>
          </p:cNvSpPr>
          <p:nvPr>
            <p:ph idx="1"/>
          </p:nvPr>
        </p:nvSpPr>
        <p:spPr/>
        <p:txBody>
          <a:bodyPr>
            <a:normAutofit fontScale="85000" lnSpcReduction="10000"/>
          </a:bodyPr>
          <a:lstStyle/>
          <a:p>
            <a:pPr marL="0" indent="0">
              <a:buNone/>
            </a:pPr>
            <a:r>
              <a:rPr lang="tr-TR" b="1" dirty="0"/>
              <a:t>4. Projenin </a:t>
            </a:r>
            <a:r>
              <a:rPr lang="tr-TR" b="1" dirty="0" smtClean="0"/>
              <a:t>Yürütülmesi</a:t>
            </a:r>
          </a:p>
          <a:p>
            <a:pPr marL="0" indent="0">
              <a:buNone/>
            </a:pPr>
            <a:r>
              <a:rPr lang="tr-TR" dirty="0" smtClean="0"/>
              <a:t>Proje </a:t>
            </a:r>
            <a:r>
              <a:rPr lang="tr-TR" dirty="0"/>
              <a:t>belirlenen amaç, hedefler, yöntemler, uygulama adımları ve takvim doğrultusunda </a:t>
            </a:r>
            <a:r>
              <a:rPr lang="tr-TR" dirty="0" smtClean="0"/>
              <a:t>hazırlanır.</a:t>
            </a:r>
          </a:p>
          <a:p>
            <a:pPr marL="0" indent="0">
              <a:buNone/>
            </a:pPr>
            <a:r>
              <a:rPr lang="tr-TR" b="1" dirty="0" smtClean="0"/>
              <a:t>5</a:t>
            </a:r>
            <a:r>
              <a:rPr lang="tr-TR" b="1" dirty="0"/>
              <a:t>. Değerlendirme ve Rapor </a:t>
            </a:r>
            <a:r>
              <a:rPr lang="tr-TR" b="1" dirty="0" smtClean="0"/>
              <a:t>Yazımı</a:t>
            </a:r>
          </a:p>
          <a:p>
            <a:pPr marL="0" indent="0">
              <a:buNone/>
            </a:pPr>
            <a:r>
              <a:rPr lang="tr-TR" dirty="0" smtClean="0"/>
              <a:t>Bu </a:t>
            </a:r>
            <a:r>
              <a:rPr lang="tr-TR" dirty="0"/>
              <a:t>aşamada, proje süresince belli aralıklarla ve proje sona erdikten sonra proje sonuçlarının ve etkisinin değerlendirmesi yapılır. Daha önce yapılan çalışmalarla karşılaştırılarak çalışmanın amacına ne ölçüde ulaşıldığı belirtilir. Raporda proje çalışmalarında elde edilen sonuçlar yazılır, Bu bölüm projenin en önemli kısmıdır. Bulgular, yazılı ve görsel araçlarla ifade edilir.</a:t>
            </a:r>
          </a:p>
        </p:txBody>
      </p:sp>
    </p:spTree>
    <p:extLst>
      <p:ext uri="{BB962C8B-B14F-4D97-AF65-F5344CB8AC3E}">
        <p14:creationId xmlns:p14="http://schemas.microsoft.com/office/powerpoint/2010/main" val="286961822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520171856"/>
              </p:ext>
            </p:extLst>
          </p:nvPr>
        </p:nvGraphicFramePr>
        <p:xfrm>
          <a:off x="457200" y="1600200"/>
          <a:ext cx="8229600" cy="370840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r>
                        <a:rPr lang="tr-TR" dirty="0" smtClean="0"/>
                        <a:t>DÖNEN VARLIKLAR</a:t>
                      </a:r>
                      <a:endParaRPr lang="tr-TR" dirty="0"/>
                    </a:p>
                  </a:txBody>
                  <a:tcPr/>
                </a:tc>
                <a:tc>
                  <a:txBody>
                    <a:bodyPr/>
                    <a:lstStyle/>
                    <a:p>
                      <a:r>
                        <a:rPr lang="tr-TR" dirty="0" smtClean="0"/>
                        <a:t>DURAN VARLIKLAR</a:t>
                      </a:r>
                      <a:endParaRPr lang="tr-TR" dirty="0"/>
                    </a:p>
                  </a:txBody>
                  <a:tcPr/>
                </a:tc>
                <a:tc>
                  <a:txBody>
                    <a:bodyPr/>
                    <a:lstStyle/>
                    <a:p>
                      <a:r>
                        <a:rPr lang="tr-TR" dirty="0" smtClean="0"/>
                        <a:t>KAYNAKLAR</a:t>
                      </a:r>
                      <a:endParaRPr lang="tr-TR" dirty="0"/>
                    </a:p>
                  </a:txBody>
                  <a:tcPr/>
                </a:tc>
                <a:tc>
                  <a:txBody>
                    <a:bodyPr/>
                    <a:lstStyle/>
                    <a:p>
                      <a:r>
                        <a:rPr lang="tr-TR" dirty="0" smtClean="0"/>
                        <a:t>ÖZ KAYNAKLAR</a:t>
                      </a:r>
                      <a:endParaRPr lang="tr-TR" dirty="0"/>
                    </a:p>
                  </a:txBody>
                  <a:tcPr/>
                </a:tc>
              </a:tr>
              <a:tr h="370840">
                <a:tc>
                  <a:txBody>
                    <a:bodyPr/>
                    <a:lstStyle/>
                    <a:p>
                      <a:r>
                        <a:rPr lang="tr-TR" dirty="0" smtClean="0"/>
                        <a:t>KASA</a:t>
                      </a:r>
                      <a:endParaRPr lang="tr-TR" dirty="0"/>
                    </a:p>
                  </a:txBody>
                  <a:tcPr/>
                </a:tc>
                <a:tc>
                  <a:txBody>
                    <a:bodyPr/>
                    <a:lstStyle/>
                    <a:p>
                      <a:r>
                        <a:rPr lang="tr-TR" dirty="0" smtClean="0"/>
                        <a:t>ARSA</a:t>
                      </a:r>
                      <a:endParaRPr lang="tr-TR" dirty="0"/>
                    </a:p>
                  </a:txBody>
                  <a:tcPr/>
                </a:tc>
                <a:tc>
                  <a:txBody>
                    <a:bodyPr/>
                    <a:lstStyle/>
                    <a:p>
                      <a:r>
                        <a:rPr lang="tr-TR" dirty="0" smtClean="0"/>
                        <a:t>KREDİLER</a:t>
                      </a:r>
                      <a:endParaRPr lang="tr-TR" dirty="0"/>
                    </a:p>
                  </a:txBody>
                  <a:tcPr/>
                </a:tc>
                <a:tc>
                  <a:txBody>
                    <a:bodyPr/>
                    <a:lstStyle/>
                    <a:p>
                      <a:r>
                        <a:rPr lang="tr-TR" dirty="0" smtClean="0"/>
                        <a:t>SERMAYE</a:t>
                      </a:r>
                      <a:endParaRPr lang="tr-TR" dirty="0"/>
                    </a:p>
                  </a:txBody>
                  <a:tcPr/>
                </a:tc>
              </a:tr>
              <a:tr h="370840">
                <a:tc>
                  <a:txBody>
                    <a:bodyPr/>
                    <a:lstStyle/>
                    <a:p>
                      <a:r>
                        <a:rPr lang="tr-TR" dirty="0" smtClean="0"/>
                        <a:t>BANKA</a:t>
                      </a:r>
                      <a:endParaRPr lang="tr-TR" dirty="0"/>
                    </a:p>
                  </a:txBody>
                  <a:tcPr/>
                </a:tc>
                <a:tc>
                  <a:txBody>
                    <a:bodyPr/>
                    <a:lstStyle/>
                    <a:p>
                      <a:r>
                        <a:rPr lang="tr-TR" dirty="0" smtClean="0"/>
                        <a:t>BİNA</a:t>
                      </a:r>
                      <a:endParaRPr lang="tr-TR" dirty="0"/>
                    </a:p>
                  </a:txBody>
                  <a:tcPr/>
                </a:tc>
                <a:tc>
                  <a:txBody>
                    <a:bodyPr/>
                    <a:lstStyle/>
                    <a:p>
                      <a:r>
                        <a:rPr lang="tr-TR" dirty="0" smtClean="0"/>
                        <a:t>SATICILAR</a:t>
                      </a:r>
                      <a:endParaRPr lang="tr-TR" dirty="0"/>
                    </a:p>
                  </a:txBody>
                  <a:tcPr/>
                </a:tc>
                <a:tc>
                  <a:txBody>
                    <a:bodyPr/>
                    <a:lstStyle/>
                    <a:p>
                      <a:endParaRPr lang="tr-TR"/>
                    </a:p>
                  </a:txBody>
                  <a:tcPr/>
                </a:tc>
              </a:tr>
              <a:tr h="370840">
                <a:tc>
                  <a:txBody>
                    <a:bodyPr/>
                    <a:lstStyle/>
                    <a:p>
                      <a:r>
                        <a:rPr lang="tr-TR" dirty="0" smtClean="0"/>
                        <a:t>ÇEKLER</a:t>
                      </a:r>
                      <a:endParaRPr lang="tr-TR" dirty="0"/>
                    </a:p>
                  </a:txBody>
                  <a:tcPr/>
                </a:tc>
                <a:tc>
                  <a:txBody>
                    <a:bodyPr/>
                    <a:lstStyle/>
                    <a:p>
                      <a:r>
                        <a:rPr lang="tr-TR" dirty="0" smtClean="0"/>
                        <a:t>TAŞIT</a:t>
                      </a:r>
                      <a:endParaRPr lang="tr-TR" dirty="0"/>
                    </a:p>
                  </a:txBody>
                  <a:tcPr/>
                </a:tc>
                <a:tc>
                  <a:txBody>
                    <a:bodyPr/>
                    <a:lstStyle/>
                    <a:p>
                      <a:endParaRPr lang="tr-TR"/>
                    </a:p>
                  </a:txBody>
                  <a:tcPr/>
                </a:tc>
                <a:tc>
                  <a:txBody>
                    <a:bodyPr/>
                    <a:lstStyle/>
                    <a:p>
                      <a:endParaRPr lang="tr-TR"/>
                    </a:p>
                  </a:txBody>
                  <a:tcPr/>
                </a:tc>
              </a:tr>
              <a:tr h="370840">
                <a:tc>
                  <a:txBody>
                    <a:bodyPr/>
                    <a:lstStyle/>
                    <a:p>
                      <a:r>
                        <a:rPr lang="tr-TR" dirty="0" smtClean="0"/>
                        <a:t>SENETLER</a:t>
                      </a:r>
                      <a:endParaRPr lang="tr-TR" dirty="0"/>
                    </a:p>
                  </a:txBody>
                  <a:tcPr/>
                </a:tc>
                <a:tc>
                  <a:txBody>
                    <a:bodyPr/>
                    <a:lstStyle/>
                    <a:p>
                      <a:r>
                        <a:rPr lang="tr-TR" dirty="0" smtClean="0"/>
                        <a:t>MAKİNE</a:t>
                      </a:r>
                      <a:endParaRPr lang="tr-TR" dirty="0"/>
                    </a:p>
                  </a:txBody>
                  <a:tcPr/>
                </a:tc>
                <a:tc>
                  <a:txBody>
                    <a:bodyPr/>
                    <a:lstStyle/>
                    <a:p>
                      <a:endParaRPr lang="tr-TR"/>
                    </a:p>
                  </a:txBody>
                  <a:tcPr/>
                </a:tc>
                <a:tc>
                  <a:txBody>
                    <a:bodyPr/>
                    <a:lstStyle/>
                    <a:p>
                      <a:endParaRPr lang="tr-TR"/>
                    </a:p>
                  </a:txBody>
                  <a:tcPr/>
                </a:tc>
              </a:tr>
              <a:tr h="370840">
                <a:tc>
                  <a:txBody>
                    <a:bodyPr/>
                    <a:lstStyle/>
                    <a:p>
                      <a:r>
                        <a:rPr lang="tr-TR" dirty="0" smtClean="0"/>
                        <a:t>STOKLAR</a:t>
                      </a:r>
                      <a:endParaRPr lang="tr-TR" dirty="0"/>
                    </a:p>
                  </a:txBody>
                  <a:tcPr/>
                </a:tc>
                <a:tc>
                  <a:txBody>
                    <a:bodyPr/>
                    <a:lstStyle/>
                    <a:p>
                      <a:r>
                        <a:rPr lang="tr-TR" dirty="0" smtClean="0"/>
                        <a:t>DEMİRBAŞ</a:t>
                      </a:r>
                      <a:endParaRPr lang="tr-TR" dirty="0"/>
                    </a:p>
                  </a:txBody>
                  <a:tcPr/>
                </a:tc>
                <a:tc>
                  <a:txBody>
                    <a:bodyPr/>
                    <a:lstStyle/>
                    <a:p>
                      <a:endParaRPr lang="tr-TR"/>
                    </a:p>
                  </a:txBody>
                  <a:tcPr/>
                </a:tc>
                <a:tc>
                  <a:txBody>
                    <a:bodyPr/>
                    <a:lstStyle/>
                    <a:p>
                      <a:endParaRPr lang="tr-TR"/>
                    </a:p>
                  </a:txBody>
                  <a:tcPr/>
                </a:tc>
              </a:tr>
              <a:tr h="370840">
                <a:tc>
                  <a:txBody>
                    <a:bodyPr/>
                    <a:lstStyle/>
                    <a:p>
                      <a:endParaRPr lang="tr-TR" dirty="0"/>
                    </a:p>
                  </a:txBody>
                  <a:tcPr/>
                </a:tc>
                <a:tc>
                  <a:txBody>
                    <a:bodyPr/>
                    <a:lstStyle/>
                    <a:p>
                      <a:r>
                        <a:rPr lang="tr-TR" dirty="0" smtClean="0"/>
                        <a:t>LİSANSLAR</a:t>
                      </a:r>
                      <a:endParaRPr lang="tr-TR" dirty="0"/>
                    </a:p>
                  </a:txBody>
                  <a:tcPr/>
                </a:tc>
                <a:tc>
                  <a:txBody>
                    <a:bodyPr/>
                    <a:lstStyle/>
                    <a:p>
                      <a:endParaRPr lang="tr-TR"/>
                    </a:p>
                  </a:txBody>
                  <a:tcPr/>
                </a:tc>
                <a:tc>
                  <a:txBody>
                    <a:bodyPr/>
                    <a:lstStyle/>
                    <a:p>
                      <a:endParaRPr lang="tr-TR"/>
                    </a:p>
                  </a:txBody>
                  <a:tcPr/>
                </a:tc>
              </a:tr>
              <a:tr h="370840">
                <a:tc>
                  <a:txBody>
                    <a:bodyPr/>
                    <a:lstStyle/>
                    <a:p>
                      <a:endParaRPr lang="tr-TR"/>
                    </a:p>
                  </a:txBody>
                  <a:tcPr/>
                </a:tc>
                <a:tc>
                  <a:txBody>
                    <a:bodyPr/>
                    <a:lstStyle/>
                    <a:p>
                      <a:r>
                        <a:rPr lang="tr-TR" dirty="0" smtClean="0"/>
                        <a:t>PATENTLER</a:t>
                      </a:r>
                      <a:endParaRPr lang="tr-TR" dirty="0"/>
                    </a:p>
                  </a:txBody>
                  <a:tcPr/>
                </a:tc>
                <a:tc>
                  <a:txBody>
                    <a:bodyPr/>
                    <a:lstStyle/>
                    <a:p>
                      <a:endParaRPr lang="tr-TR"/>
                    </a:p>
                  </a:txBody>
                  <a:tcPr/>
                </a:tc>
                <a:tc>
                  <a:txBody>
                    <a:bodyPr/>
                    <a:lstStyle/>
                    <a:p>
                      <a:endParaRPr lang="tr-TR"/>
                    </a:p>
                  </a:txBody>
                  <a:tcPr/>
                </a:tc>
              </a:tr>
              <a:tr h="370840">
                <a:tc>
                  <a:txBody>
                    <a:bodyPr/>
                    <a:lstStyle/>
                    <a:p>
                      <a:endParaRPr lang="tr-TR"/>
                    </a:p>
                  </a:txBody>
                  <a:tcPr/>
                </a:tc>
                <a:tc>
                  <a:txBody>
                    <a:bodyPr/>
                    <a:lstStyle/>
                    <a:p>
                      <a:r>
                        <a:rPr lang="tr-TR" dirty="0" smtClean="0"/>
                        <a:t>MARKA</a:t>
                      </a:r>
                      <a:endParaRPr lang="tr-TR" dirty="0"/>
                    </a:p>
                  </a:txBody>
                  <a:tcPr/>
                </a:tc>
                <a:tc>
                  <a:txBody>
                    <a:bodyPr/>
                    <a:lstStyle/>
                    <a:p>
                      <a:endParaRPr lang="tr-TR"/>
                    </a:p>
                  </a:txBody>
                  <a:tcPr/>
                </a:tc>
                <a:tc>
                  <a:txBody>
                    <a:bodyPr/>
                    <a:lstStyle/>
                    <a:p>
                      <a:endParaRPr lang="tr-TR"/>
                    </a:p>
                  </a:txBody>
                  <a:tcPr/>
                </a:tc>
              </a:tr>
              <a:tr h="370840">
                <a:tc>
                  <a:txBody>
                    <a:bodyPr/>
                    <a:lstStyle/>
                    <a:p>
                      <a:endParaRPr lang="tr-TR"/>
                    </a:p>
                  </a:txBody>
                  <a:tcPr/>
                </a:tc>
                <a:tc>
                  <a:txBody>
                    <a:bodyPr/>
                    <a:lstStyle/>
                    <a:p>
                      <a:endParaRPr lang="tr-TR"/>
                    </a:p>
                  </a:txBody>
                  <a:tcPr/>
                </a:tc>
                <a:tc>
                  <a:txBody>
                    <a:bodyPr/>
                    <a:lstStyle/>
                    <a:p>
                      <a:endParaRPr lang="tr-TR"/>
                    </a:p>
                  </a:txBody>
                  <a:tcPr/>
                </a:tc>
                <a:tc>
                  <a:txBody>
                    <a:bodyPr/>
                    <a:lstStyle/>
                    <a:p>
                      <a:endParaRPr lang="tr-TR" dirty="0"/>
                    </a:p>
                  </a:txBody>
                  <a:tcPr/>
                </a:tc>
              </a:tr>
            </a:tbl>
          </a:graphicData>
        </a:graphic>
      </p:graphicFrame>
      <p:sp>
        <p:nvSpPr>
          <p:cNvPr id="6" name="Metin kutusu 5"/>
          <p:cNvSpPr txBox="1"/>
          <p:nvPr/>
        </p:nvSpPr>
        <p:spPr>
          <a:xfrm>
            <a:off x="755576" y="5661248"/>
            <a:ext cx="7488832" cy="646331"/>
          </a:xfrm>
          <a:prstGeom prst="rect">
            <a:avLst/>
          </a:prstGeom>
          <a:noFill/>
        </p:spPr>
        <p:txBody>
          <a:bodyPr wrap="square" rtlCol="0">
            <a:spAutoFit/>
          </a:bodyPr>
          <a:lstStyle/>
          <a:p>
            <a:pPr algn="ctr"/>
            <a:r>
              <a:rPr lang="tr-TR" sz="3600" b="1" dirty="0" smtClean="0"/>
              <a:t>KAYNAKLAR = VARLIKLAR</a:t>
            </a:r>
            <a:endParaRPr lang="tr-TR" sz="3600" b="1" dirty="0"/>
          </a:p>
        </p:txBody>
      </p:sp>
    </p:spTree>
    <p:extLst>
      <p:ext uri="{BB962C8B-B14F-4D97-AF65-F5344CB8AC3E}">
        <p14:creationId xmlns:p14="http://schemas.microsoft.com/office/powerpoint/2010/main" val="422964111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VERGİLER</a:t>
            </a:r>
            <a:endParaRPr lang="tr-TR" dirty="0"/>
          </a:p>
        </p:txBody>
      </p:sp>
      <p:sp>
        <p:nvSpPr>
          <p:cNvPr id="3" name="İçerik Yer Tutucusu 2"/>
          <p:cNvSpPr>
            <a:spLocks noGrp="1"/>
          </p:cNvSpPr>
          <p:nvPr>
            <p:ph idx="1"/>
          </p:nvPr>
        </p:nvSpPr>
        <p:spPr/>
        <p:txBody>
          <a:bodyPr/>
          <a:lstStyle/>
          <a:p>
            <a:r>
              <a:rPr lang="tr-TR" dirty="0" smtClean="0"/>
              <a:t>Katma değer vergis (KDV)</a:t>
            </a:r>
          </a:p>
          <a:p>
            <a:r>
              <a:rPr lang="tr-TR" dirty="0" smtClean="0"/>
              <a:t>Gelir vergisi</a:t>
            </a:r>
          </a:p>
          <a:p>
            <a:r>
              <a:rPr lang="tr-TR" dirty="0" smtClean="0"/>
              <a:t>Kurumlar vergisi</a:t>
            </a:r>
          </a:p>
          <a:p>
            <a:r>
              <a:rPr lang="tr-TR" dirty="0" smtClean="0"/>
              <a:t>Sigorta primleri</a:t>
            </a:r>
          </a:p>
          <a:p>
            <a:r>
              <a:rPr lang="tr-TR" dirty="0" smtClean="0"/>
              <a:t>Peşin vergi</a:t>
            </a:r>
            <a:endParaRPr lang="tr-TR" dirty="0"/>
          </a:p>
        </p:txBody>
      </p:sp>
    </p:spTree>
    <p:extLst>
      <p:ext uri="{BB962C8B-B14F-4D97-AF65-F5344CB8AC3E}">
        <p14:creationId xmlns:p14="http://schemas.microsoft.com/office/powerpoint/2010/main" val="124776030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VERGİ TÜRLERİ</a:t>
            </a:r>
            <a:endParaRPr lang="tr-TR" dirty="0"/>
          </a:p>
        </p:txBody>
      </p:sp>
      <p:sp>
        <p:nvSpPr>
          <p:cNvPr id="3" name="İçerik Yer Tutucusu 2"/>
          <p:cNvSpPr>
            <a:spLocks noGrp="1"/>
          </p:cNvSpPr>
          <p:nvPr>
            <p:ph idx="1"/>
          </p:nvPr>
        </p:nvSpPr>
        <p:spPr/>
        <p:txBody>
          <a:bodyPr>
            <a:normAutofit fontScale="85000" lnSpcReduction="20000"/>
          </a:bodyPr>
          <a:lstStyle/>
          <a:p>
            <a:pPr marL="0" indent="0">
              <a:buNone/>
            </a:pPr>
            <a:r>
              <a:rPr lang="tr-TR" b="1" dirty="0" smtClean="0"/>
              <a:t>GELİR ÜZERİNDEN ALINAN VERGİLER</a:t>
            </a:r>
          </a:p>
          <a:p>
            <a:r>
              <a:rPr lang="tr-TR" dirty="0" smtClean="0"/>
              <a:t>Gelir vergisi(%15-35)</a:t>
            </a:r>
          </a:p>
          <a:p>
            <a:r>
              <a:rPr lang="tr-TR" dirty="0" smtClean="0"/>
              <a:t>Kurumlar vergisi %20</a:t>
            </a:r>
          </a:p>
          <a:p>
            <a:pPr marL="0" indent="0">
              <a:buNone/>
            </a:pPr>
            <a:r>
              <a:rPr lang="tr-TR" b="1" dirty="0" smtClean="0"/>
              <a:t>HARCAMA ÜZERİNDEN ALINAN VERGİLER</a:t>
            </a:r>
          </a:p>
          <a:p>
            <a:r>
              <a:rPr lang="tr-TR" dirty="0" smtClean="0"/>
              <a:t>KDV</a:t>
            </a:r>
          </a:p>
          <a:p>
            <a:r>
              <a:rPr lang="tr-TR" dirty="0" smtClean="0"/>
              <a:t>ÖTV</a:t>
            </a:r>
          </a:p>
          <a:p>
            <a:r>
              <a:rPr lang="tr-TR" dirty="0" smtClean="0"/>
              <a:t>ÖİV</a:t>
            </a:r>
          </a:p>
          <a:p>
            <a:pPr marL="0" indent="0">
              <a:buNone/>
            </a:pPr>
            <a:r>
              <a:rPr lang="tr-TR" b="1" dirty="0" smtClean="0"/>
              <a:t>MÜLK ÜZERİNDEN ALINAN VERGİLER</a:t>
            </a:r>
          </a:p>
          <a:p>
            <a:r>
              <a:rPr lang="tr-TR" dirty="0" smtClean="0"/>
              <a:t>MTV</a:t>
            </a:r>
          </a:p>
          <a:p>
            <a:r>
              <a:rPr lang="tr-TR" dirty="0" smtClean="0"/>
              <a:t>Emlak vergisi</a:t>
            </a:r>
            <a:endParaRPr lang="tr-TR" dirty="0"/>
          </a:p>
        </p:txBody>
      </p:sp>
    </p:spTree>
    <p:extLst>
      <p:ext uri="{BB962C8B-B14F-4D97-AF65-F5344CB8AC3E}">
        <p14:creationId xmlns:p14="http://schemas.microsoft.com/office/powerpoint/2010/main" val="2056263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Proje Hazırlanırken Dikkat Edilecek Konular</a:t>
            </a:r>
            <a:endParaRPr lang="tr-TR" dirty="0"/>
          </a:p>
        </p:txBody>
      </p:sp>
      <p:sp>
        <p:nvSpPr>
          <p:cNvPr id="3" name="İçerik Yer Tutucusu 2"/>
          <p:cNvSpPr>
            <a:spLocks noGrp="1"/>
          </p:cNvSpPr>
          <p:nvPr>
            <p:ph idx="1"/>
          </p:nvPr>
        </p:nvSpPr>
        <p:spPr>
          <a:xfrm>
            <a:off x="457200" y="1600200"/>
            <a:ext cx="8229600" cy="5069160"/>
          </a:xfrm>
        </p:spPr>
        <p:txBody>
          <a:bodyPr>
            <a:normAutofit fontScale="77500" lnSpcReduction="20000"/>
          </a:bodyPr>
          <a:lstStyle/>
          <a:p>
            <a:r>
              <a:rPr lang="tr-TR" dirty="0"/>
              <a:t>Projeler yaratıcı, bilimsel, uygulanabilir, yarar </a:t>
            </a:r>
            <a:r>
              <a:rPr lang="tr-TR" dirty="0" smtClean="0"/>
              <a:t>sağlamaya </a:t>
            </a:r>
          </a:p>
          <a:p>
            <a:pPr marL="0" indent="0">
              <a:buNone/>
            </a:pPr>
            <a:r>
              <a:rPr lang="tr-TR" dirty="0" smtClean="0"/>
              <a:t>dönük</a:t>
            </a:r>
            <a:r>
              <a:rPr lang="tr-TR" dirty="0"/>
              <a:t>, açık ve anlaşılır olmalıdır</a:t>
            </a:r>
            <a:r>
              <a:rPr lang="tr-TR" dirty="0" smtClean="0"/>
              <a:t>.</a:t>
            </a:r>
          </a:p>
          <a:p>
            <a:r>
              <a:rPr lang="tr-TR" dirty="0" smtClean="0"/>
              <a:t>Projelerde</a:t>
            </a:r>
            <a:r>
              <a:rPr lang="tr-TR" dirty="0"/>
              <a:t>, problemin tanımı, amacı, hedefleri ve </a:t>
            </a:r>
            <a:endParaRPr lang="tr-TR" dirty="0" smtClean="0"/>
          </a:p>
          <a:p>
            <a:pPr marL="0" indent="0">
              <a:buNone/>
            </a:pPr>
            <a:r>
              <a:rPr lang="tr-TR" dirty="0" smtClean="0"/>
              <a:t>faaliyetleri </a:t>
            </a:r>
            <a:r>
              <a:rPr lang="tr-TR" dirty="0"/>
              <a:t>arasında anlamlı ilişki kurulmalıdır</a:t>
            </a:r>
            <a:r>
              <a:rPr lang="tr-TR" dirty="0" smtClean="0"/>
              <a:t>.</a:t>
            </a:r>
          </a:p>
          <a:p>
            <a:r>
              <a:rPr lang="tr-TR" dirty="0" smtClean="0"/>
              <a:t>Projeler </a:t>
            </a:r>
            <a:r>
              <a:rPr lang="tr-TR" dirty="0"/>
              <a:t>sürdürülebilir olmalıdır</a:t>
            </a:r>
            <a:r>
              <a:rPr lang="tr-TR" dirty="0" smtClean="0"/>
              <a:t>.</a:t>
            </a:r>
          </a:p>
          <a:p>
            <a:r>
              <a:rPr lang="tr-TR" dirty="0" smtClean="0"/>
              <a:t>Projeler</a:t>
            </a:r>
            <a:r>
              <a:rPr lang="tr-TR" dirty="0"/>
              <a:t>, proje hazırlayanların kendi özgün eseri olmalı ve </a:t>
            </a:r>
            <a:endParaRPr lang="tr-TR" dirty="0" smtClean="0"/>
          </a:p>
          <a:p>
            <a:pPr marL="0" indent="0">
              <a:buNone/>
            </a:pPr>
            <a:r>
              <a:rPr lang="tr-TR" dirty="0" smtClean="0"/>
              <a:t>daha </a:t>
            </a:r>
            <a:r>
              <a:rPr lang="tr-TR" dirty="0"/>
              <a:t>önce herhangi bir yarışmaya katılmamış olmalıdır</a:t>
            </a:r>
            <a:r>
              <a:rPr lang="tr-TR" dirty="0" smtClean="0"/>
              <a:t>.</a:t>
            </a:r>
          </a:p>
          <a:p>
            <a:r>
              <a:rPr lang="tr-TR" dirty="0" smtClean="0"/>
              <a:t>Projeler</a:t>
            </a:r>
            <a:r>
              <a:rPr lang="tr-TR" dirty="0"/>
              <a:t>, alanına yeni, özgün ve estetik bir bakış açısı </a:t>
            </a:r>
            <a:endParaRPr lang="tr-TR" dirty="0" smtClean="0"/>
          </a:p>
          <a:p>
            <a:pPr marL="0" indent="0">
              <a:buNone/>
            </a:pPr>
            <a:r>
              <a:rPr lang="tr-TR" dirty="0" smtClean="0"/>
              <a:t>getirmelidir.</a:t>
            </a:r>
          </a:p>
          <a:p>
            <a:r>
              <a:rPr lang="tr-TR" dirty="0" smtClean="0"/>
              <a:t>Proje </a:t>
            </a:r>
            <a:r>
              <a:rPr lang="tr-TR" dirty="0"/>
              <a:t>sonucunda, proje amaç ve hedeflerine ulaşıldığı </a:t>
            </a:r>
            <a:endParaRPr lang="tr-TR" dirty="0" smtClean="0"/>
          </a:p>
          <a:p>
            <a:pPr marL="0" indent="0">
              <a:buNone/>
            </a:pPr>
            <a:r>
              <a:rPr lang="tr-TR" dirty="0" smtClean="0"/>
              <a:t>bilimsel </a:t>
            </a:r>
            <a:r>
              <a:rPr lang="tr-TR" dirty="0"/>
              <a:t>olarak gösterilmelidir</a:t>
            </a:r>
            <a:r>
              <a:rPr lang="tr-TR" dirty="0" smtClean="0"/>
              <a:t>.</a:t>
            </a:r>
          </a:p>
          <a:p>
            <a:r>
              <a:rPr lang="tr-TR" dirty="0" smtClean="0"/>
              <a:t>Proje </a:t>
            </a:r>
            <a:r>
              <a:rPr lang="tr-TR" dirty="0"/>
              <a:t>çalışmaları toplumsal yarar sağlamaya dönük </a:t>
            </a:r>
          </a:p>
          <a:p>
            <a:pPr marL="0" indent="0">
              <a:buNone/>
            </a:pPr>
            <a:r>
              <a:rPr lang="tr-TR" dirty="0" smtClean="0"/>
              <a:t>olmalıdır</a:t>
            </a:r>
            <a:r>
              <a:rPr lang="tr-TR" dirty="0"/>
              <a:t>.</a:t>
            </a:r>
          </a:p>
        </p:txBody>
      </p:sp>
    </p:spTree>
    <p:extLst>
      <p:ext uri="{BB962C8B-B14F-4D97-AF65-F5344CB8AC3E}">
        <p14:creationId xmlns:p14="http://schemas.microsoft.com/office/powerpoint/2010/main" val="228538291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2831</Words>
  <Application>Microsoft Office PowerPoint</Application>
  <PresentationFormat>Ekran Gösterisi (4:3)</PresentationFormat>
  <Paragraphs>282</Paragraphs>
  <Slides>82</Slides>
  <Notes>1</Notes>
  <HiddenSlides>0</HiddenSlides>
  <MMClips>0</MMClips>
  <ScaleCrop>false</ScaleCrop>
  <HeadingPairs>
    <vt:vector size="4" baseType="variant">
      <vt:variant>
        <vt:lpstr>Tema</vt:lpstr>
      </vt:variant>
      <vt:variant>
        <vt:i4>1</vt:i4>
      </vt:variant>
      <vt:variant>
        <vt:lpstr>Slayt Başlıkları</vt:lpstr>
      </vt:variant>
      <vt:variant>
        <vt:i4>82</vt:i4>
      </vt:variant>
    </vt:vector>
  </HeadingPairs>
  <TitlesOfParts>
    <vt:vector size="83" baseType="lpstr">
      <vt:lpstr>Ofis Teması</vt:lpstr>
      <vt:lpstr>PROJE HAZIRLAMA TEKNİKLERİ</vt:lpstr>
      <vt:lpstr>Proje Nedir?</vt:lpstr>
      <vt:lpstr>Proje Nedir?</vt:lpstr>
      <vt:lpstr>DİKKAT EDİLECEK NOKTALAR </vt:lpstr>
      <vt:lpstr>Proje Nasıl Hazırlanmalı ?</vt:lpstr>
      <vt:lpstr>Proje Nasıl Hazırlanmalı ?</vt:lpstr>
      <vt:lpstr>Proje Nasıl Hazırlanmalı ?</vt:lpstr>
      <vt:lpstr>Proje Nasıl Hazırlanmalı ?</vt:lpstr>
      <vt:lpstr>Proje Hazırlanırken Dikkat Edilecek Konular</vt:lpstr>
      <vt:lpstr>Proje Planlanırken Dikkat Edilmesi Gereken Konular</vt:lpstr>
      <vt:lpstr>Proje Planlanırken Dikkat Edilmesi Gereken Konular</vt:lpstr>
      <vt:lpstr> Proje Planlanırken Dikkat Edilmesi Gereken Konular</vt:lpstr>
      <vt:lpstr> Proje Planlanırken Dikkat Edilmesi Gereken Konular</vt:lpstr>
      <vt:lpstr> Bilimsel Proje Hazırlama Basamakları</vt:lpstr>
      <vt:lpstr>Proje raporu şu kısımlardan oluşur.</vt:lpstr>
      <vt:lpstr>Proje raporu şu kısımlardan oluşur.</vt:lpstr>
      <vt:lpstr>1. Projenin Konusunu Seçmek</vt:lpstr>
      <vt:lpstr> 2. Bilgi Toplamak</vt:lpstr>
      <vt:lpstr>3. Bilimsel Yöntem</vt:lpstr>
      <vt:lpstr>4. Veri Toplama Yöntemleri</vt:lpstr>
      <vt:lpstr>4. Veri Toplama Yöntemleri</vt:lpstr>
      <vt:lpstr>5. Verilerin Düzenlenmesi</vt:lpstr>
      <vt:lpstr>6. Yaptığını Göster</vt:lpstr>
      <vt:lpstr>7. Raporun Yazılması</vt:lpstr>
      <vt:lpstr>8. Sunum</vt:lpstr>
      <vt:lpstr> Bilimsel proje raporu nasıl hazırlanır?</vt:lpstr>
      <vt:lpstr>Bilimsel Proje Raporu Bölümleri</vt:lpstr>
      <vt:lpstr>Bilimsel Proje Raporu Bölümleri</vt:lpstr>
      <vt:lpstr>Bilimsel Proje Raporu Bölümleri</vt:lpstr>
      <vt:lpstr> Bilimsel Proje Raporu Bölümleri</vt:lpstr>
      <vt:lpstr>Bilimsel Proje Raporu Bölümleri</vt:lpstr>
      <vt:lpstr> Bilimsel Proje Raporu Bölümleri</vt:lpstr>
      <vt:lpstr>Bilimsel Proje Raporu Bölümleri</vt:lpstr>
      <vt:lpstr> Bilimsel Proje Raporu Bölümleri</vt:lpstr>
      <vt:lpstr>Bilimsel Proje Raporu Bölümleri</vt:lpstr>
      <vt:lpstr>PowerPoint Sunusu</vt:lpstr>
      <vt:lpstr>PowerPoint Sunusu</vt:lpstr>
      <vt:lpstr>Kosgeb Girişimcilik Sertifikası </vt:lpstr>
      <vt:lpstr>Kosgeb Girişimcilik Sertifikası</vt:lpstr>
      <vt:lpstr>Kosgeb Girişimcilik Sertifikası</vt:lpstr>
      <vt:lpstr>Girişimcilik Sertifikası Almak İçin Gerekli Şartlar Nelerdir? </vt:lpstr>
      <vt:lpstr>Girişimcilik Sertifikası Almak İçin Gerekli Şartlar Nelerdir?</vt:lpstr>
      <vt:lpstr>PowerPoint Sunusu</vt:lpstr>
      <vt:lpstr>PowerPoint Sunusu</vt:lpstr>
      <vt:lpstr>Girişimcilik Sertifikası Nerelerden Alınabilir? </vt:lpstr>
      <vt:lpstr>Girişimcilik Sertifikası Nerelerden Alınabilir?</vt:lpstr>
      <vt:lpstr>Girişimcilik Sertifikası Kursunun İçeriği Nedir? </vt:lpstr>
      <vt:lpstr>Girişimcilik Sertifikası Kursunun İçeriği Nedir? </vt:lpstr>
      <vt:lpstr>Girişimcilik sertifikasının Önemi  </vt:lpstr>
      <vt:lpstr>Girişimcilik sertifikasının Önemi  </vt:lpstr>
      <vt:lpstr>Girişimcilik sertifikasının Önemi  </vt:lpstr>
      <vt:lpstr>Girişimcilik Sertifikası sonrası KOSGEB İş Planı Hazırlama </vt:lpstr>
      <vt:lpstr>Girişimcilik Sertifikası sonrası KOSGEB İş Planı Hazırlama</vt:lpstr>
      <vt:lpstr>Girişimcilik Sertifikası sonrası KOSGEB İş Planı Hazırlama</vt:lpstr>
      <vt:lpstr>Girişimcilik Sertifikası sonrası KOSGEB İş Planı Hazırlama</vt:lpstr>
      <vt:lpstr>Girişimcilik Sertifikası sonrası KOSGEB İş Planı Hazırlama</vt:lpstr>
      <vt:lpstr>Girişimcilik Sertifikası sonrası KOSGEB İş Planı Hazırlama</vt:lpstr>
      <vt:lpstr>İşletme tanıtımı ve gider kalemlerinin belirtilmesi </vt:lpstr>
      <vt:lpstr>İşletme tanıtımı ve gider kalemlerinin belirtilmesi</vt:lpstr>
      <vt:lpstr>İşletme tanıtımı ve gider kalemlerinin belirtilmesi</vt:lpstr>
      <vt:lpstr>Pazar planı ve bilgileri </vt:lpstr>
      <vt:lpstr>Üretim Planınız </vt:lpstr>
      <vt:lpstr>Yönetim Planı </vt:lpstr>
      <vt:lpstr>Finansal Plan </vt:lpstr>
      <vt:lpstr>Finansal Plan </vt:lpstr>
      <vt:lpstr>PowerPoint Sunusu</vt:lpstr>
      <vt:lpstr>KOBİ NEDİR?</vt:lpstr>
      <vt:lpstr>PowerPoint Sunusu</vt:lpstr>
      <vt:lpstr>NEDEN KENDİ İŞİNİ KURMA İSTİYORSUNUZ</vt:lpstr>
      <vt:lpstr>ŞİRKET TÜRLERİ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VERGİLER</vt:lpstr>
      <vt:lpstr>VERGİ TÜRLERİ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 HAZIRLAMA</dc:title>
  <dc:creator>burhan</dc:creator>
  <cp:lastModifiedBy>burhan</cp:lastModifiedBy>
  <cp:revision>53</cp:revision>
  <dcterms:created xsi:type="dcterms:W3CDTF">2018-02-14T12:44:14Z</dcterms:created>
  <dcterms:modified xsi:type="dcterms:W3CDTF">2018-02-27T14:04:03Z</dcterms:modified>
</cp:coreProperties>
</file>