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9" r:id="rId2"/>
    <p:sldId id="284" r:id="rId3"/>
    <p:sldId id="285" r:id="rId4"/>
    <p:sldId id="276" r:id="rId5"/>
    <p:sldId id="286" r:id="rId6"/>
    <p:sldId id="287" r:id="rId7"/>
    <p:sldId id="27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16" autoAdjust="0"/>
    <p:restoredTop sz="94660"/>
  </p:normalViewPr>
  <p:slideViewPr>
    <p:cSldViewPr>
      <p:cViewPr varScale="1">
        <p:scale>
          <a:sx n="65" d="100"/>
          <a:sy n="65" d="100"/>
        </p:scale>
        <p:origin x="-99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9" d="100"/>
        <a:sy n="99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2760F-E84B-4A2A-B55A-B7EFB0FBAC2F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73555-E71C-4B85-926A-2D5FA02A79F4}" type="slidenum">
              <a:rPr lang="de-AT" smtClean="0"/>
              <a:pPr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</a:t>
            </a:r>
            <a:endParaRPr lang="de-AT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73555-E71C-4B85-926A-2D5FA02A79F4}" type="slidenum">
              <a:rPr lang="de-AT" smtClean="0"/>
              <a:pPr/>
              <a:t>7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de-AT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de-AT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AT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2D264-261F-4093-B817-4E983287B141}" type="datetimeFigureOut">
              <a:rPr lang="de-AT" smtClean="0"/>
              <a:pPr/>
              <a:t>28.10.2017</a:t>
            </a:fld>
            <a:endParaRPr lang="de-AT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8CDBA-ADD3-43BD-A745-C4393BE8672B}" type="slidenum">
              <a:rPr lang="de-AT" smtClean="0"/>
              <a:pPr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827584" y="3429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sz="8000" b="1" dirty="0" smtClean="0">
                <a:solidFill>
                  <a:srgbClr val="FF0000"/>
                </a:solidFill>
                <a:latin typeface="Georgia" pitchFamily="18" charset="0"/>
              </a:rPr>
              <a:t/>
            </a:r>
            <a:br>
              <a:rPr lang="tr-TR" sz="8000" b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tr-TR" sz="8000" b="1" dirty="0" smtClean="0">
                <a:solidFill>
                  <a:srgbClr val="FF0000"/>
                </a:solidFill>
                <a:latin typeface="Georgia" pitchFamily="18" charset="0"/>
              </a:rPr>
              <a:t>9 </a:t>
            </a:r>
            <a:r>
              <a:rPr lang="tr-TR" sz="8000" b="1" dirty="0" err="1" smtClean="0">
                <a:solidFill>
                  <a:srgbClr val="FF0000"/>
                </a:solidFill>
                <a:latin typeface="Georgia" pitchFamily="18" charset="0"/>
              </a:rPr>
              <a:t>Klassen</a:t>
            </a:r>
            <a:r>
              <a:rPr lang="tr-TR" sz="8000" b="1" dirty="0" smtClean="0">
                <a:solidFill>
                  <a:srgbClr val="FF0000"/>
                </a:solidFill>
                <a:latin typeface="Georgia" pitchFamily="18" charset="0"/>
              </a:rPr>
              <a:t/>
            </a:r>
            <a:br>
              <a:rPr lang="tr-TR" sz="8000" b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tr-TR" sz="5300" b="1" dirty="0" err="1" smtClean="0">
                <a:solidFill>
                  <a:srgbClr val="0070C0"/>
                </a:solidFill>
                <a:latin typeface="Georgia" pitchFamily="18" charset="0"/>
              </a:rPr>
              <a:t>Wie</a:t>
            </a:r>
            <a:r>
              <a:rPr lang="tr-TR" sz="5300" b="1" dirty="0" smtClean="0">
                <a:solidFill>
                  <a:srgbClr val="0070C0"/>
                </a:solidFill>
                <a:latin typeface="Georgia" pitchFamily="18" charset="0"/>
              </a:rPr>
              <a:t> bitte?</a:t>
            </a:r>
            <a:br>
              <a:rPr lang="tr-TR" sz="5300" b="1" dirty="0" smtClean="0">
                <a:solidFill>
                  <a:srgbClr val="0070C0"/>
                </a:solidFill>
                <a:latin typeface="Georgia" pitchFamily="18" charset="0"/>
              </a:rPr>
            </a:br>
            <a:r>
              <a:rPr lang="tr-TR" sz="5300" b="1" dirty="0" smtClean="0">
                <a:solidFill>
                  <a:srgbClr val="0070C0"/>
                </a:solidFill>
                <a:latin typeface="Georgia" pitchFamily="18" charset="0"/>
              </a:rPr>
              <a:t/>
            </a:r>
            <a:br>
              <a:rPr lang="tr-TR" sz="5300" b="1" dirty="0" smtClean="0">
                <a:solidFill>
                  <a:srgbClr val="0070C0"/>
                </a:solidFill>
                <a:latin typeface="Georgia" pitchFamily="18" charset="0"/>
              </a:rPr>
            </a:br>
            <a:r>
              <a:rPr lang="tr-TR" sz="3600" b="1" dirty="0" smtClean="0">
                <a:solidFill>
                  <a:srgbClr val="FF0000"/>
                </a:solidFill>
                <a:latin typeface="Georgia" pitchFamily="18" charset="0"/>
              </a:rPr>
              <a:t>2C </a:t>
            </a:r>
            <a:r>
              <a:rPr lang="tr-TR" sz="3600" b="1" dirty="0" err="1" smtClean="0">
                <a:solidFill>
                  <a:srgbClr val="FF0000"/>
                </a:solidFill>
                <a:latin typeface="Georgia" pitchFamily="18" charset="0"/>
              </a:rPr>
              <a:t>Treffpunkt</a:t>
            </a:r>
            <a:r>
              <a:rPr lang="tr-TR" sz="3600" b="1" dirty="0" smtClean="0">
                <a:solidFill>
                  <a:srgbClr val="FF0000"/>
                </a:solidFill>
                <a:latin typeface="Georgia" pitchFamily="18" charset="0"/>
              </a:rPr>
              <a:t> AG</a:t>
            </a:r>
            <a:br>
              <a:rPr lang="tr-TR" sz="3600" b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tr-TR" sz="3600" b="1" dirty="0" smtClean="0">
                <a:solidFill>
                  <a:srgbClr val="FF0000"/>
                </a:solidFill>
                <a:latin typeface="Georgia" pitchFamily="18" charset="0"/>
              </a:rPr>
              <a:t/>
            </a:r>
            <a:br>
              <a:rPr lang="tr-TR" sz="3600" b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tr-TR" sz="36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endParaRPr lang="de-AT" sz="36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12292" name="AutoShape 4" descr="Bildergebnis für unterrichtsfach deuts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/>
          </a:p>
        </p:txBody>
      </p:sp>
      <p:pic>
        <p:nvPicPr>
          <p:cNvPr id="12294" name="Picture 6" descr="Bildergebnis für unterrichtsfach deutsch"/>
          <p:cNvPicPr>
            <a:picLocks noChangeAspect="1" noChangeArrowheads="1"/>
          </p:cNvPicPr>
          <p:nvPr/>
        </p:nvPicPr>
        <p:blipFill>
          <a:blip r:embed="rId2" cstate="print"/>
          <a:srcRect t="22861" b="11822"/>
          <a:stretch>
            <a:fillRect/>
          </a:stretch>
        </p:blipFill>
        <p:spPr bwMode="auto">
          <a:xfrm>
            <a:off x="179512" y="188640"/>
            <a:ext cx="8594155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7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Verben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de-AT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323528" y="1340768"/>
            <a:ext cx="3312368" cy="478539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lesen</a:t>
            </a:r>
            <a:endParaRPr lang="tr-TR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tr-TR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endParaRPr lang="tr-TR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tr-TR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tr-TR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tanzen</a:t>
            </a:r>
            <a:endParaRPr lang="de-AT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3 İçerik Yer Tutucusu"/>
          <p:cNvSpPr txBox="1">
            <a:spLocks/>
          </p:cNvSpPr>
          <p:nvPr/>
        </p:nvSpPr>
        <p:spPr>
          <a:xfrm>
            <a:off x="3707904" y="1412776"/>
            <a:ext cx="4608512" cy="478539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lang="tr-TR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schwimmen</a:t>
            </a:r>
            <a:endParaRPr lang="tr-TR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tr-TR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Theater</a:t>
            </a:r>
            <a:r>
              <a:rPr lang="tr-TR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spielen</a:t>
            </a:r>
            <a:endParaRPr lang="de-AT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Bildergebnis für theater spielen cli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653136"/>
            <a:ext cx="2228850" cy="1847851"/>
          </a:xfrm>
          <a:prstGeom prst="rect">
            <a:avLst/>
          </a:prstGeom>
          <a:noFill/>
        </p:spPr>
      </p:pic>
      <p:sp>
        <p:nvSpPr>
          <p:cNvPr id="7172" name="AutoShape 4" descr="Bildergebnis für lesen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/>
          </a:p>
        </p:txBody>
      </p:sp>
      <p:pic>
        <p:nvPicPr>
          <p:cNvPr id="7174" name="Picture 6" descr="Bildergebnis für lesendes kind clip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132856"/>
            <a:ext cx="2857500" cy="1695451"/>
          </a:xfrm>
          <a:prstGeom prst="rect">
            <a:avLst/>
          </a:prstGeom>
          <a:noFill/>
        </p:spPr>
      </p:pic>
      <p:sp>
        <p:nvSpPr>
          <p:cNvPr id="7176" name="AutoShape 8" descr="Bildergebnis für schwimmen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/>
          </a:p>
        </p:txBody>
      </p:sp>
      <p:pic>
        <p:nvPicPr>
          <p:cNvPr id="7178" name="Picture 10" descr="Bildergebnis für schwimmen clip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060848"/>
            <a:ext cx="2304256" cy="1728192"/>
          </a:xfrm>
          <a:prstGeom prst="rect">
            <a:avLst/>
          </a:prstGeom>
          <a:noFill/>
        </p:spPr>
      </p:pic>
      <p:pic>
        <p:nvPicPr>
          <p:cNvPr id="7180" name="Picture 12" descr="Bildergebnis für tanzn clipa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97152"/>
            <a:ext cx="2520280" cy="17230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VERBEN</a:t>
            </a:r>
            <a:endParaRPr lang="de-AT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79672115"/>
              </p:ext>
            </p:extLst>
          </p:nvPr>
        </p:nvGraphicFramePr>
        <p:xfrm>
          <a:off x="467544" y="1700808"/>
          <a:ext cx="8136904" cy="3791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83370">
                  <a:extLst>
                    <a:ext uri="{9D8B030D-6E8A-4147-A177-3AD203B41FA5}">
                      <a16:colId xmlns="" xmlns:a16="http://schemas.microsoft.com/office/drawing/2014/main" val="1903076751"/>
                    </a:ext>
                  </a:extLst>
                </a:gridCol>
                <a:gridCol w="1983370">
                  <a:extLst>
                    <a:ext uri="{9D8B030D-6E8A-4147-A177-3AD203B41FA5}">
                      <a16:colId xmlns="" xmlns:a16="http://schemas.microsoft.com/office/drawing/2014/main" val="3191797947"/>
                    </a:ext>
                  </a:extLst>
                </a:gridCol>
                <a:gridCol w="2542783">
                  <a:extLst>
                    <a:ext uri="{9D8B030D-6E8A-4147-A177-3AD203B41FA5}">
                      <a16:colId xmlns="" xmlns:a16="http://schemas.microsoft.com/office/drawing/2014/main" val="456681757"/>
                    </a:ext>
                  </a:extLst>
                </a:gridCol>
                <a:gridCol w="1627381">
                  <a:extLst>
                    <a:ext uri="{9D8B030D-6E8A-4147-A177-3AD203B41FA5}">
                      <a16:colId xmlns="" xmlns:a16="http://schemas.microsoft.com/office/drawing/2014/main" val="2550705763"/>
                    </a:ext>
                  </a:extLst>
                </a:gridCol>
              </a:tblGrid>
              <a:tr h="175348">
                <a:tc>
                  <a:txBody>
                    <a:bodyPr/>
                    <a:lstStyle/>
                    <a:p>
                      <a:endParaRPr lang="de-AT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schwimmen</a:t>
                      </a:r>
                      <a:endParaRPr lang="de-AT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tanzen</a:t>
                      </a:r>
                      <a:endParaRPr lang="de-AT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lesen</a:t>
                      </a:r>
                      <a:endParaRPr lang="de-AT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048052073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ich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schwimm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tanz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4149851229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schwimm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tanz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tr-TR" sz="240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316719016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er/sie/es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schwimm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tanz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tr-TR" sz="240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278424202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wir</a:t>
                      </a:r>
                      <a:endParaRPr lang="de-AT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schwimm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tanz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29493620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ihr</a:t>
                      </a:r>
                      <a:endParaRPr lang="de-AT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schwimm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tanz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376275927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sie/Sie</a:t>
                      </a:r>
                      <a:endParaRPr lang="de-AT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schwimm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tanz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338412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3292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Possessivpronomen</a:t>
            </a:r>
            <a:endParaRPr lang="de-AT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79672115"/>
              </p:ext>
            </p:extLst>
          </p:nvPr>
        </p:nvGraphicFramePr>
        <p:xfrm>
          <a:off x="467544" y="1700808"/>
          <a:ext cx="7992888" cy="4902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0160">
                  <a:extLst>
                    <a:ext uri="{9D8B030D-6E8A-4147-A177-3AD203B41FA5}">
                      <a16:colId xmlns="" xmlns:a16="http://schemas.microsoft.com/office/drawing/2014/main" val="1903076751"/>
                    </a:ext>
                  </a:extLst>
                </a:gridCol>
                <a:gridCol w="3096344">
                  <a:extLst>
                    <a:ext uri="{9D8B030D-6E8A-4147-A177-3AD203B41FA5}">
                      <a16:colId xmlns="" xmlns:a16="http://schemas.microsoft.com/office/drawing/2014/main" val="3191797947"/>
                    </a:ext>
                  </a:extLst>
                </a:gridCol>
                <a:gridCol w="3456384">
                  <a:extLst>
                    <a:ext uri="{9D8B030D-6E8A-4147-A177-3AD203B41FA5}">
                      <a16:colId xmlns="" xmlns:a16="http://schemas.microsoft.com/office/drawing/2014/main" val="456681757"/>
                    </a:ext>
                  </a:extLst>
                </a:gridCol>
              </a:tblGrid>
              <a:tr h="175348">
                <a:tc>
                  <a:txBody>
                    <a:bodyPr/>
                    <a:lstStyle/>
                    <a:p>
                      <a:endParaRPr lang="de-AT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 – </a:t>
                      </a:r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das</a:t>
                      </a:r>
                      <a:endParaRPr lang="de-AT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</a:t>
                      </a:r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tr-TR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</a:t>
                      </a:r>
                      <a:r>
                        <a:rPr lang="tr-T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tr-TR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</a:t>
                      </a:r>
                      <a:r>
                        <a:rPr lang="tr-T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de-AT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048052073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ich</a:t>
                      </a:r>
                      <a:endParaRPr lang="de-AT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mein</a:t>
                      </a:r>
                      <a:endParaRPr lang="de-AT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mein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4149851229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</a:t>
                      </a:r>
                      <a:endParaRPr lang="de-AT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dein</a:t>
                      </a:r>
                      <a:endParaRPr lang="de-AT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dein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316719016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sein</a:t>
                      </a:r>
                      <a:endParaRPr lang="de-AT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sein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ihr</a:t>
                      </a:r>
                      <a:endParaRPr lang="de-AT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ihr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sein</a:t>
                      </a:r>
                      <a:endParaRPr lang="de-AT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sein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278424202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wir</a:t>
                      </a:r>
                      <a:endParaRPr lang="de-AT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unser</a:t>
                      </a:r>
                      <a:endParaRPr lang="de-AT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unser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29493620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ihr</a:t>
                      </a:r>
                      <a:endParaRPr lang="de-AT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euer</a:t>
                      </a:r>
                      <a:endParaRPr lang="de-AT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376275927"/>
                  </a:ext>
                </a:extLst>
              </a:tr>
              <a:tr h="55572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sie/</a:t>
                      </a:r>
                      <a:r>
                        <a:rPr lang="tr-TR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ihr</a:t>
                      </a:r>
                      <a:r>
                        <a:rPr lang="tr-TR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Ihr</a:t>
                      </a:r>
                      <a:endParaRPr lang="de-AT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ihr</a:t>
                      </a:r>
                      <a:r>
                        <a:rPr lang="tr-TR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tr-TR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tr-TR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Ihr</a:t>
                      </a:r>
                      <a:r>
                        <a:rPr lang="tr-TR" sz="2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de-AT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338412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3292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reviews.123rf.com/images/lenm/lenm1008/lenm100800158/7615518-Kinder-in-Klasse--Lizenzfreie-Bilder.jpg"/>
          <p:cNvPicPr>
            <a:picLocks noChangeAspect="1" noChangeArrowheads="1"/>
          </p:cNvPicPr>
          <p:nvPr/>
        </p:nvPicPr>
        <p:blipFill>
          <a:blip r:embed="rId2" cstate="print"/>
          <a:srcRect l="32819" r="33189" b="-444"/>
          <a:stretch>
            <a:fillRect/>
          </a:stretch>
        </p:blipFill>
        <p:spPr bwMode="auto">
          <a:xfrm>
            <a:off x="467544" y="404664"/>
            <a:ext cx="2088232" cy="3384376"/>
          </a:xfrm>
          <a:prstGeom prst="rect">
            <a:avLst/>
          </a:prstGeom>
          <a:noFill/>
        </p:spPr>
      </p:pic>
      <p:sp>
        <p:nvSpPr>
          <p:cNvPr id="3" name="2 Dikdörtgen Belirtme Çizgisi"/>
          <p:cNvSpPr/>
          <p:nvPr/>
        </p:nvSpPr>
        <p:spPr>
          <a:xfrm>
            <a:off x="2843808" y="404664"/>
            <a:ext cx="3923928" cy="720080"/>
          </a:xfrm>
          <a:prstGeom prst="wedgeRectCallout">
            <a:avLst>
              <a:gd name="adj1" fmla="val -82477"/>
              <a:gd name="adj2" fmla="val 154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Mein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Name </a:t>
            </a:r>
            <a:r>
              <a:rPr lang="tr-TR" sz="32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latin typeface="Times New Roman" pitchFamily="18" charset="0"/>
                <a:cs typeface="Times New Roman" pitchFamily="18" charset="0"/>
              </a:rPr>
              <a:t>Beate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de-AT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0" y="4005064"/>
            <a:ext cx="9144000" cy="234888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000" dirty="0" smtClean="0">
                <a:latin typeface="Georgia" pitchFamily="18" charset="0"/>
              </a:rPr>
              <a:t>-    </a:t>
            </a:r>
            <a:r>
              <a:rPr lang="tr-TR" sz="2400" dirty="0" err="1" smtClean="0">
                <a:latin typeface="Georgia" pitchFamily="18" charset="0"/>
              </a:rPr>
              <a:t>Wie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ist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  <a:latin typeface="Georgia" pitchFamily="18" charset="0"/>
              </a:rPr>
              <a:t>ihr</a:t>
            </a:r>
            <a:r>
              <a:rPr lang="tr-TR" sz="2400" dirty="0" smtClean="0">
                <a:latin typeface="Georgia" pitchFamily="18" charset="0"/>
              </a:rPr>
              <a:t> Name?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400" dirty="0" err="1" smtClean="0">
                <a:solidFill>
                  <a:srgbClr val="FF0000"/>
                </a:solidFill>
                <a:latin typeface="Georgia" pitchFamily="18" charset="0"/>
              </a:rPr>
              <a:t>Ihr</a:t>
            </a:r>
            <a:r>
              <a:rPr lang="tr-TR" sz="2400" dirty="0" smtClean="0">
                <a:latin typeface="Georgia" pitchFamily="18" charset="0"/>
              </a:rPr>
              <a:t> Name </a:t>
            </a:r>
            <a:r>
              <a:rPr lang="tr-TR" sz="2400" dirty="0" err="1" smtClean="0">
                <a:latin typeface="Georgia" pitchFamily="18" charset="0"/>
              </a:rPr>
              <a:t>ist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Beate</a:t>
            </a:r>
            <a:r>
              <a:rPr lang="tr-TR" sz="2400" dirty="0" smtClean="0">
                <a:latin typeface="Georgia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tr-TR" sz="2400" dirty="0" smtClean="0">
              <a:latin typeface="Georgi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400" dirty="0" err="1" smtClean="0">
                <a:latin typeface="Georgia" pitchFamily="18" charset="0"/>
              </a:rPr>
              <a:t>Wie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ist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  <a:latin typeface="Georgia" pitchFamily="18" charset="0"/>
              </a:rPr>
              <a:t>ihre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Telefonnummer</a:t>
            </a:r>
            <a:r>
              <a:rPr lang="tr-TR" sz="2400" dirty="0" smtClean="0">
                <a:latin typeface="Georgia" pitchFamily="18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400" dirty="0" err="1" smtClean="0">
                <a:solidFill>
                  <a:srgbClr val="FF0000"/>
                </a:solidFill>
                <a:latin typeface="Georgia" pitchFamily="18" charset="0"/>
              </a:rPr>
              <a:t>Ihre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Telefonnummer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ist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null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drei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vier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fünf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sieben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acht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neun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sieben</a:t>
            </a:r>
            <a:r>
              <a:rPr lang="tr-TR" sz="2400" dirty="0" smtClean="0">
                <a:latin typeface="Georgia" pitchFamily="18" charset="0"/>
              </a:rPr>
              <a:t>.</a:t>
            </a:r>
            <a:endParaRPr lang="tr-TR" sz="2000" dirty="0" smtClean="0">
              <a:latin typeface="Georgi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20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5" name="4 Dikdörtgen Belirtme Çizgisi"/>
          <p:cNvSpPr/>
          <p:nvPr/>
        </p:nvSpPr>
        <p:spPr>
          <a:xfrm>
            <a:off x="2447256" y="1772816"/>
            <a:ext cx="6696744" cy="720080"/>
          </a:xfrm>
          <a:prstGeom prst="wedgeRectCallout">
            <a:avLst>
              <a:gd name="adj1" fmla="val -60998"/>
              <a:gd name="adj2" fmla="val -30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Meine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latin typeface="Times New Roman" pitchFamily="18" charset="0"/>
                <a:cs typeface="Times New Roman" pitchFamily="18" charset="0"/>
              </a:rPr>
              <a:t>Telefonnummer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0345 78 97.</a:t>
            </a:r>
            <a:endParaRPr lang="de-AT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 txBox="1">
            <a:spLocks/>
          </p:cNvSpPr>
          <p:nvPr/>
        </p:nvSpPr>
        <p:spPr>
          <a:xfrm>
            <a:off x="0" y="4005064"/>
            <a:ext cx="9144000" cy="23488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000" dirty="0" smtClean="0">
                <a:latin typeface="Georgia" pitchFamily="18" charset="0"/>
              </a:rPr>
              <a:t>-    </a:t>
            </a:r>
            <a:r>
              <a:rPr lang="tr-TR" sz="2400" dirty="0" err="1" smtClean="0">
                <a:latin typeface="Georgia" pitchFamily="18" charset="0"/>
              </a:rPr>
              <a:t>Wie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ist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  <a:latin typeface="Georgia" pitchFamily="18" charset="0"/>
              </a:rPr>
              <a:t>sein</a:t>
            </a:r>
            <a:r>
              <a:rPr lang="tr-TR" sz="2400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tr-TR" sz="2400" dirty="0" smtClean="0">
                <a:latin typeface="Georgia" pitchFamily="18" charset="0"/>
              </a:rPr>
              <a:t>Name?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400" dirty="0" err="1" smtClean="0">
                <a:solidFill>
                  <a:srgbClr val="FF0000"/>
                </a:solidFill>
                <a:latin typeface="Georgia" pitchFamily="18" charset="0"/>
              </a:rPr>
              <a:t>Sein</a:t>
            </a:r>
            <a:r>
              <a:rPr lang="tr-TR" sz="2400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tr-TR" sz="2400" dirty="0" smtClean="0">
                <a:latin typeface="Georgia" pitchFamily="18" charset="0"/>
              </a:rPr>
              <a:t>Name </a:t>
            </a:r>
            <a:r>
              <a:rPr lang="tr-TR" sz="2400" dirty="0" err="1" smtClean="0">
                <a:latin typeface="Georgia" pitchFamily="18" charset="0"/>
              </a:rPr>
              <a:t>ist</a:t>
            </a:r>
            <a:r>
              <a:rPr lang="tr-TR" sz="2400" dirty="0" smtClean="0">
                <a:latin typeface="Georgia" pitchFamily="18" charset="0"/>
              </a:rPr>
              <a:t> Michael.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tr-TR" sz="2400" dirty="0" smtClean="0">
              <a:latin typeface="Georgi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400" dirty="0" err="1" smtClean="0">
                <a:latin typeface="Georgia" pitchFamily="18" charset="0"/>
              </a:rPr>
              <a:t>Wie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ist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  <a:latin typeface="Georgia" pitchFamily="18" charset="0"/>
              </a:rPr>
              <a:t>seine</a:t>
            </a:r>
            <a:r>
              <a:rPr lang="tr-TR" sz="2400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Telefonnummer</a:t>
            </a:r>
            <a:r>
              <a:rPr lang="tr-TR" sz="2400" dirty="0" smtClean="0">
                <a:latin typeface="Georgia" pitchFamily="18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400" dirty="0" err="1" smtClean="0">
                <a:solidFill>
                  <a:srgbClr val="FF0000"/>
                </a:solidFill>
                <a:latin typeface="Georgia" pitchFamily="18" charset="0"/>
              </a:rPr>
              <a:t>Seine</a:t>
            </a:r>
            <a:r>
              <a:rPr lang="tr-TR" sz="2400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Telefonnummer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ist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null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eins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fünf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sechs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vier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fünf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drei</a:t>
            </a:r>
            <a:r>
              <a:rPr lang="tr-TR" sz="2400" dirty="0" smtClean="0">
                <a:latin typeface="Georgia" pitchFamily="18" charset="0"/>
              </a:rPr>
              <a:t> </a:t>
            </a:r>
            <a:r>
              <a:rPr lang="tr-TR" sz="2400" dirty="0" err="1" smtClean="0">
                <a:latin typeface="Georgia" pitchFamily="18" charset="0"/>
              </a:rPr>
              <a:t>zwei</a:t>
            </a:r>
            <a:r>
              <a:rPr lang="tr-TR" sz="2400" dirty="0" smtClean="0">
                <a:latin typeface="Georgia" pitchFamily="18" charset="0"/>
              </a:rPr>
              <a:t>.</a:t>
            </a:r>
            <a:endParaRPr lang="tr-TR" sz="2000" dirty="0" smtClean="0">
              <a:latin typeface="Georgi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20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pic>
        <p:nvPicPr>
          <p:cNvPr id="6" name="Picture 2" descr="https://previews.123rf.com/images/lenm/lenm1008/lenm100800158/7615518-Kinder-in-Klasse--Lizenzfreie-Bilder.jpg"/>
          <p:cNvPicPr>
            <a:picLocks noChangeAspect="1" noChangeArrowheads="1"/>
          </p:cNvPicPr>
          <p:nvPr/>
        </p:nvPicPr>
        <p:blipFill>
          <a:blip r:embed="rId2" cstate="print"/>
          <a:srcRect l="66408"/>
          <a:stretch>
            <a:fillRect/>
          </a:stretch>
        </p:blipFill>
        <p:spPr bwMode="auto">
          <a:xfrm>
            <a:off x="251520" y="404664"/>
            <a:ext cx="1966938" cy="3369420"/>
          </a:xfrm>
          <a:prstGeom prst="rect">
            <a:avLst/>
          </a:prstGeom>
          <a:noFill/>
        </p:spPr>
      </p:pic>
      <p:sp>
        <p:nvSpPr>
          <p:cNvPr id="3" name="2 Dikdörtgen Belirtme Çizgisi"/>
          <p:cNvSpPr/>
          <p:nvPr/>
        </p:nvSpPr>
        <p:spPr>
          <a:xfrm>
            <a:off x="2843808" y="404664"/>
            <a:ext cx="4536504" cy="720080"/>
          </a:xfrm>
          <a:prstGeom prst="wedgeRectCallout">
            <a:avLst>
              <a:gd name="adj1" fmla="val -89170"/>
              <a:gd name="adj2" fmla="val 1273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Mein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Name </a:t>
            </a:r>
            <a:r>
              <a:rPr lang="tr-TR" sz="32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Michael.</a:t>
            </a:r>
            <a:endParaRPr lang="de-AT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Dikdörtgen Belirtme Çizgisi"/>
          <p:cNvSpPr/>
          <p:nvPr/>
        </p:nvSpPr>
        <p:spPr>
          <a:xfrm>
            <a:off x="2447256" y="1772816"/>
            <a:ext cx="6696744" cy="720080"/>
          </a:xfrm>
          <a:prstGeom prst="wedgeRectCallout">
            <a:avLst>
              <a:gd name="adj1" fmla="val -67535"/>
              <a:gd name="adj2" fmla="val -523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Meine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latin typeface="Times New Roman" pitchFamily="18" charset="0"/>
                <a:cs typeface="Times New Roman" pitchFamily="18" charset="0"/>
              </a:rPr>
              <a:t>Telefonnummer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0156 45 32.</a:t>
            </a:r>
            <a:endParaRPr lang="de-AT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İçerik Yer Tutucusu"/>
          <p:cNvSpPr txBox="1">
            <a:spLocks/>
          </p:cNvSpPr>
          <p:nvPr/>
        </p:nvSpPr>
        <p:spPr>
          <a:xfrm>
            <a:off x="395536" y="332656"/>
            <a:ext cx="7992888" cy="47133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4000" noProof="0" dirty="0" smtClean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3" name="2 İçerik Yer Tutucusu"/>
          <p:cNvSpPr txBox="1">
            <a:spLocks/>
          </p:cNvSpPr>
          <p:nvPr/>
        </p:nvSpPr>
        <p:spPr>
          <a:xfrm>
            <a:off x="287016" y="1268760"/>
            <a:ext cx="6229200" cy="5589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Ich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habe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u="sng" dirty="0" err="1" smtClean="0">
                <a:solidFill>
                  <a:srgbClr val="0070C0"/>
                </a:solidFill>
                <a:latin typeface="Georgia" pitchFamily="18" charset="0"/>
              </a:rPr>
              <a:t>am</a:t>
            </a:r>
            <a:r>
              <a:rPr lang="tr-TR" sz="2000" u="sng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u="sng" dirty="0" err="1" smtClean="0">
                <a:solidFill>
                  <a:srgbClr val="0070C0"/>
                </a:solidFill>
                <a:latin typeface="Georgia" pitchFamily="18" charset="0"/>
              </a:rPr>
              <a:t>Montag</a:t>
            </a:r>
            <a:r>
              <a:rPr lang="tr-TR" sz="2000" u="sng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i="1" u="sng" dirty="0" err="1" smtClean="0">
                <a:solidFill>
                  <a:srgbClr val="0070C0"/>
                </a:solidFill>
                <a:latin typeface="Georgia" pitchFamily="18" charset="0"/>
              </a:rPr>
              <a:t>Deutsch</a:t>
            </a:r>
            <a:r>
              <a:rPr lang="tr-TR" sz="2000" i="1" u="sng" dirty="0" smtClean="0">
                <a:solidFill>
                  <a:srgbClr val="0070C0"/>
                </a:solidFill>
                <a:latin typeface="Georgia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Ich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habe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Georgia" pitchFamily="18" charset="0"/>
              </a:rPr>
              <a:t>nicht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am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Montag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Deutsch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noProof="0" dirty="0" err="1" smtClean="0">
                <a:solidFill>
                  <a:srgbClr val="002060"/>
                </a:solidFill>
                <a:latin typeface="Georgia" pitchFamily="18" charset="0"/>
              </a:rPr>
              <a:t>Ich</a:t>
            </a:r>
            <a:r>
              <a:rPr lang="tr-TR" sz="2000" noProof="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noProof="0" dirty="0" err="1" smtClean="0">
                <a:solidFill>
                  <a:srgbClr val="002060"/>
                </a:solidFill>
                <a:latin typeface="Georgia" pitchFamily="18" charset="0"/>
              </a:rPr>
              <a:t>habe</a:t>
            </a:r>
            <a:r>
              <a:rPr lang="tr-TR" sz="2000" noProof="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noProof="0" dirty="0" err="1" smtClean="0">
                <a:solidFill>
                  <a:srgbClr val="002060"/>
                </a:solidFill>
                <a:latin typeface="Georgia" pitchFamily="18" charset="0"/>
              </a:rPr>
              <a:t>am</a:t>
            </a:r>
            <a:r>
              <a:rPr lang="tr-TR" sz="2000" noProof="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noProof="0" dirty="0" err="1" smtClean="0">
                <a:solidFill>
                  <a:srgbClr val="002060"/>
                </a:solidFill>
                <a:latin typeface="Georgia" pitchFamily="18" charset="0"/>
              </a:rPr>
              <a:t>Montag</a:t>
            </a:r>
            <a:r>
              <a:rPr lang="tr-TR" sz="2000" noProof="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noProof="0" dirty="0" err="1" smtClean="0">
                <a:solidFill>
                  <a:srgbClr val="FF0000"/>
                </a:solidFill>
                <a:latin typeface="Georgia" pitchFamily="18" charset="0"/>
              </a:rPr>
              <a:t>kein</a:t>
            </a:r>
            <a:r>
              <a:rPr lang="tr-TR" sz="2000" noProof="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noProof="0" dirty="0" err="1" smtClean="0">
                <a:solidFill>
                  <a:srgbClr val="002060"/>
                </a:solidFill>
                <a:latin typeface="Georgia" pitchFamily="18" charset="0"/>
              </a:rPr>
              <a:t>Deutsch</a:t>
            </a:r>
            <a:r>
              <a:rPr lang="tr-TR" sz="2000" noProof="0" dirty="0" smtClean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tr-TR" sz="20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Ich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wohne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u="sng" dirty="0" smtClean="0">
                <a:solidFill>
                  <a:srgbClr val="0070C0"/>
                </a:solidFill>
                <a:latin typeface="Georgia" pitchFamily="18" charset="0"/>
              </a:rPr>
              <a:t>in Trabzon.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Ich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wohne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Georgia" pitchFamily="18" charset="0"/>
              </a:rPr>
              <a:t>nicht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in Trabzon.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tr-TR" sz="20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Sie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ist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eine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i="1" u="sng" dirty="0" err="1" smtClean="0">
                <a:solidFill>
                  <a:srgbClr val="0070C0"/>
                </a:solidFill>
                <a:latin typeface="Georgia" pitchFamily="18" charset="0"/>
              </a:rPr>
              <a:t>Schülerin</a:t>
            </a:r>
            <a:r>
              <a:rPr lang="tr-TR" sz="2000" i="1" dirty="0" smtClean="0">
                <a:solidFill>
                  <a:srgbClr val="0070C0"/>
                </a:solidFill>
                <a:latin typeface="Georgia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Sie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ist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Georgia" pitchFamily="18" charset="0"/>
              </a:rPr>
              <a:t>keine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Schülerin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tr-TR" sz="20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Ich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lese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ein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i="1" u="sng" dirty="0" err="1" smtClean="0">
                <a:solidFill>
                  <a:srgbClr val="0070C0"/>
                </a:solidFill>
                <a:latin typeface="Georgia" pitchFamily="18" charset="0"/>
              </a:rPr>
              <a:t>Buch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Ich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lese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Georgia" pitchFamily="18" charset="0"/>
              </a:rPr>
              <a:t>kein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Buch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tr-TR" sz="20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Ich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spiele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u="sng" dirty="0" err="1" smtClean="0">
                <a:solidFill>
                  <a:srgbClr val="0070C0"/>
                </a:solidFill>
                <a:latin typeface="Georgia" pitchFamily="18" charset="0"/>
              </a:rPr>
              <a:t>gern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  <a:latin typeface="Georgia" pitchFamily="18" charset="0"/>
              </a:rPr>
              <a:t>Theater</a:t>
            </a:r>
            <a:r>
              <a:rPr lang="tr-TR" sz="2000" dirty="0" smtClean="0">
                <a:solidFill>
                  <a:srgbClr val="0070C0"/>
                </a:solidFill>
                <a:latin typeface="Georgia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Ich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spiele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Georgia" pitchFamily="18" charset="0"/>
              </a:rPr>
              <a:t>nicht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gern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tr-TR" sz="2000" dirty="0" err="1" smtClean="0">
                <a:solidFill>
                  <a:srgbClr val="002060"/>
                </a:solidFill>
                <a:latin typeface="Georgia" pitchFamily="18" charset="0"/>
              </a:rPr>
              <a:t>Theater</a:t>
            </a:r>
            <a:r>
              <a:rPr lang="tr-TR" sz="2000" dirty="0" smtClean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9552" y="188640"/>
            <a:ext cx="7886700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Negative</a:t>
            </a:r>
            <a:r>
              <a:rPr kumimoji="0" lang="tr-TR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tr-TR" sz="36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Sätze</a:t>
            </a:r>
            <a:r>
              <a:rPr kumimoji="0" lang="tr-TR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kein</a:t>
            </a:r>
            <a:r>
              <a:rPr lang="tr-TR" sz="36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/</a:t>
            </a:r>
            <a:r>
              <a:rPr lang="tr-TR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keine</a:t>
            </a:r>
            <a:r>
              <a:rPr lang="tr-TR" sz="36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tr-TR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oder</a:t>
            </a:r>
            <a:r>
              <a:rPr lang="tr-TR" sz="36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tr-TR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nicht</a:t>
            </a:r>
            <a:endParaRPr kumimoji="0" lang="de-AT" sz="3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Ekran Gösterisi (4:3)</PresentationFormat>
  <Paragraphs>100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 9 Klassen Wie bitte?  2C Treffpunkt AG   </vt:lpstr>
      <vt:lpstr>Verben  </vt:lpstr>
      <vt:lpstr>VERBEN</vt:lpstr>
      <vt:lpstr>Possessivpronomen</vt:lpstr>
      <vt:lpstr>Slayt 5</vt:lpstr>
      <vt:lpstr>Slayt 6</vt:lpstr>
      <vt:lpstr>Slayt 7</vt:lpstr>
    </vt:vector>
  </TitlesOfParts>
  <Company>TncTR MoTuN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fatma</dc:creator>
  <cp:lastModifiedBy>fatma</cp:lastModifiedBy>
  <cp:revision>24</cp:revision>
  <dcterms:created xsi:type="dcterms:W3CDTF">2017-09-22T17:07:46Z</dcterms:created>
  <dcterms:modified xsi:type="dcterms:W3CDTF">2017-10-28T16:35:37Z</dcterms:modified>
</cp:coreProperties>
</file>