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318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319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321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322" r:id="rId46"/>
    <p:sldId id="297" r:id="rId47"/>
    <p:sldId id="298" r:id="rId48"/>
    <p:sldId id="299" r:id="rId49"/>
    <p:sldId id="300" r:id="rId50"/>
    <p:sldId id="301" r:id="rId51"/>
    <p:sldId id="303" r:id="rId52"/>
    <p:sldId id="302" r:id="rId53"/>
    <p:sldId id="304" r:id="rId54"/>
    <p:sldId id="305" r:id="rId55"/>
    <p:sldId id="306" r:id="rId56"/>
    <p:sldId id="323" r:id="rId57"/>
    <p:sldId id="307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15" r:id="rId66"/>
    <p:sldId id="316" r:id="rId67"/>
    <p:sldId id="324" r:id="rId68"/>
    <p:sldId id="317" r:id="rId69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17" autoAdjust="0"/>
    <p:restoredTop sz="94660"/>
  </p:normalViewPr>
  <p:slideViewPr>
    <p:cSldViewPr>
      <p:cViewPr varScale="1">
        <p:scale>
          <a:sx n="78" d="100"/>
          <a:sy n="78" d="100"/>
        </p:scale>
        <p:origin x="-106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DCA74-1D8A-4452-8610-B507C6BEB0A6}" type="datetimeFigureOut">
              <a:rPr lang="tr-TR" smtClean="0"/>
              <a:pPr/>
              <a:t>24.09.2012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ABF44-6F43-44C9-82C8-C37B6E5FED2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DCA74-1D8A-4452-8610-B507C6BEB0A6}" type="datetimeFigureOut">
              <a:rPr lang="tr-TR" smtClean="0"/>
              <a:pPr/>
              <a:t>24.09.2012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ABF44-6F43-44C9-82C8-C37B6E5FED2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DCA74-1D8A-4452-8610-B507C6BEB0A6}" type="datetimeFigureOut">
              <a:rPr lang="tr-TR" smtClean="0"/>
              <a:pPr/>
              <a:t>24.09.2012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ABF44-6F43-44C9-82C8-C37B6E5FED2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DCA74-1D8A-4452-8610-B507C6BEB0A6}" type="datetimeFigureOut">
              <a:rPr lang="tr-TR" smtClean="0"/>
              <a:pPr/>
              <a:t>24.09.2012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ABF44-6F43-44C9-82C8-C37B6E5FED2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DCA74-1D8A-4452-8610-B507C6BEB0A6}" type="datetimeFigureOut">
              <a:rPr lang="tr-TR" smtClean="0"/>
              <a:pPr/>
              <a:t>24.09.2012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ABF44-6F43-44C9-82C8-C37B6E5FED2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DCA74-1D8A-4452-8610-B507C6BEB0A6}" type="datetimeFigureOut">
              <a:rPr lang="tr-TR" smtClean="0"/>
              <a:pPr/>
              <a:t>24.09.2012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ABF44-6F43-44C9-82C8-C37B6E5FED2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DCA74-1D8A-4452-8610-B507C6BEB0A6}" type="datetimeFigureOut">
              <a:rPr lang="tr-TR" smtClean="0"/>
              <a:pPr/>
              <a:t>24.09.2012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ABF44-6F43-44C9-82C8-C37B6E5FED2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DCA74-1D8A-4452-8610-B507C6BEB0A6}" type="datetimeFigureOut">
              <a:rPr lang="tr-TR" smtClean="0"/>
              <a:pPr/>
              <a:t>24.09.2012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ABF44-6F43-44C9-82C8-C37B6E5FED2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DCA74-1D8A-4452-8610-B507C6BEB0A6}" type="datetimeFigureOut">
              <a:rPr lang="tr-TR" smtClean="0"/>
              <a:pPr/>
              <a:t>24.09.2012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ABF44-6F43-44C9-82C8-C37B6E5FED2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DCA74-1D8A-4452-8610-B507C6BEB0A6}" type="datetimeFigureOut">
              <a:rPr lang="tr-TR" smtClean="0"/>
              <a:pPr/>
              <a:t>24.09.2012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ABF44-6F43-44C9-82C8-C37B6E5FED2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DCA74-1D8A-4452-8610-B507C6BEB0A6}" type="datetimeFigureOut">
              <a:rPr lang="tr-TR" smtClean="0"/>
              <a:pPr/>
              <a:t>24.09.2012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ABF44-6F43-44C9-82C8-C37B6E5FED2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6DCA74-1D8A-4452-8610-B507C6BEB0A6}" type="datetimeFigureOut">
              <a:rPr lang="tr-TR" smtClean="0"/>
              <a:pPr/>
              <a:t>24.09.2012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ABF44-6F43-44C9-82C8-C37B6E5FED29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icturescafe.com/friends-forever" TargetMode="Externa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312736" y="2000240"/>
            <a:ext cx="883126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Unit</a:t>
            </a:r>
            <a:r>
              <a:rPr lang="tr-TR" sz="8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-1 FRIENDSHIP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2428860" y="3357562"/>
            <a:ext cx="446378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Vocabulary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s.123rf.com/400wm/400/400/iqoncept/iqoncept1109/iqoncept110900048/10530556-a-metal-toggle-switch-with-plate-reading-accept-and-reject-representing-your-ability-to-approve-or-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0"/>
            <a:ext cx="5530974" cy="4637058"/>
          </a:xfrm>
          <a:prstGeom prst="rect">
            <a:avLst/>
          </a:prstGeom>
          <a:noFill/>
        </p:spPr>
      </p:pic>
      <p:sp>
        <p:nvSpPr>
          <p:cNvPr id="7" name="6 Dikdörtgen"/>
          <p:cNvSpPr/>
          <p:nvPr/>
        </p:nvSpPr>
        <p:spPr>
          <a:xfrm>
            <a:off x="312736" y="2000240"/>
            <a:ext cx="331449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Accept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7 Dikdörtgen"/>
          <p:cNvSpPr/>
          <p:nvPr/>
        </p:nvSpPr>
        <p:spPr>
          <a:xfrm>
            <a:off x="3214678" y="4429132"/>
            <a:ext cx="497482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Kabul Etmek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Dikdörtgen"/>
          <p:cNvSpPr/>
          <p:nvPr/>
        </p:nvSpPr>
        <p:spPr>
          <a:xfrm>
            <a:off x="3143240" y="3786190"/>
            <a:ext cx="492025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Özür Dileme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5362" name="Picture 2" descr="http://1.bp.blogspot.com/-aSn5LscDkeY/Thpgc_7I4LI/AAAAAAAACL0/J0UDhDCgrUY/s1600/sorry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45" y="0"/>
            <a:ext cx="3714755" cy="3714756"/>
          </a:xfrm>
          <a:prstGeom prst="rect">
            <a:avLst/>
          </a:prstGeom>
          <a:noFill/>
        </p:spPr>
      </p:pic>
      <p:sp>
        <p:nvSpPr>
          <p:cNvPr id="6" name="5 Dikdörtgen"/>
          <p:cNvSpPr/>
          <p:nvPr/>
        </p:nvSpPr>
        <p:spPr>
          <a:xfrm>
            <a:off x="312736" y="2000240"/>
            <a:ext cx="556755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Apologizing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Dikdörtgen"/>
          <p:cNvSpPr/>
          <p:nvPr/>
        </p:nvSpPr>
        <p:spPr>
          <a:xfrm>
            <a:off x="3286116" y="4357694"/>
            <a:ext cx="512358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Takdir Etmek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Dikdörtgen"/>
          <p:cNvSpPr/>
          <p:nvPr/>
        </p:nvSpPr>
        <p:spPr>
          <a:xfrm>
            <a:off x="571472" y="2857496"/>
            <a:ext cx="519898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Appreciate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16386" name="Picture 2" descr="http://www.diabetesstories.com/_Media/appreciate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9" y="-1"/>
            <a:ext cx="3071802" cy="46304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Dikdörtgen"/>
          <p:cNvSpPr/>
          <p:nvPr/>
        </p:nvSpPr>
        <p:spPr>
          <a:xfrm>
            <a:off x="3286116" y="4357694"/>
            <a:ext cx="413061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İlgi, dikkat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7410" name="Picture 2" descr="http://www.corumvoleybol.org/wp-content/upload/2011/06/dikk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87758" y="0"/>
            <a:ext cx="5056242" cy="4286256"/>
          </a:xfrm>
          <a:prstGeom prst="rect">
            <a:avLst/>
          </a:prstGeom>
          <a:noFill/>
        </p:spPr>
      </p:pic>
      <p:sp>
        <p:nvSpPr>
          <p:cNvPr id="7" name="6 Dikdörtgen"/>
          <p:cNvSpPr/>
          <p:nvPr/>
        </p:nvSpPr>
        <p:spPr>
          <a:xfrm>
            <a:off x="571472" y="2857496"/>
            <a:ext cx="457381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Attention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Dikdörtgen"/>
          <p:cNvSpPr/>
          <p:nvPr/>
        </p:nvSpPr>
        <p:spPr>
          <a:xfrm>
            <a:off x="3286116" y="4357694"/>
            <a:ext cx="352692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İnanmak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6 Dikdörtgen"/>
          <p:cNvSpPr/>
          <p:nvPr/>
        </p:nvSpPr>
        <p:spPr>
          <a:xfrm>
            <a:off x="0" y="3143248"/>
            <a:ext cx="355251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Believe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18434" name="Picture 2" descr="http://aamsblog.files.wordpress.com/2012/04/believ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214290"/>
            <a:ext cx="5474678" cy="36433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Dikdörtgen"/>
          <p:cNvSpPr/>
          <p:nvPr/>
        </p:nvSpPr>
        <p:spPr>
          <a:xfrm>
            <a:off x="3286116" y="4357694"/>
            <a:ext cx="468448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Kitap Kurdu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6 Dikdörtgen"/>
          <p:cNvSpPr/>
          <p:nvPr/>
        </p:nvSpPr>
        <p:spPr>
          <a:xfrm>
            <a:off x="0" y="3143248"/>
            <a:ext cx="517109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Bookworm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19458" name="Picture 2" descr="http://passion2read.files.wordpress.com/2011/09/bookworm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3901" y="0"/>
            <a:ext cx="4500543" cy="38576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Dikdörtgen"/>
          <p:cNvSpPr/>
          <p:nvPr/>
        </p:nvSpPr>
        <p:spPr>
          <a:xfrm>
            <a:off x="0" y="0"/>
            <a:ext cx="279166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Bossy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20482" name="Picture 2" descr="http://www.rogerhargreaves.org/wp-content/uploads/2012/01/Little-Miss-Boss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1928778"/>
            <a:ext cx="4929222" cy="4929222"/>
          </a:xfrm>
          <a:prstGeom prst="rect">
            <a:avLst/>
          </a:prstGeom>
          <a:noFill/>
        </p:spPr>
      </p:pic>
      <p:sp>
        <p:nvSpPr>
          <p:cNvPr id="6" name="5 Dikdörtgen"/>
          <p:cNvSpPr/>
          <p:nvPr/>
        </p:nvSpPr>
        <p:spPr>
          <a:xfrm>
            <a:off x="1786472" y="1071546"/>
            <a:ext cx="735752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Patronluk Taslayan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Dikdörtgen"/>
          <p:cNvSpPr/>
          <p:nvPr/>
        </p:nvSpPr>
        <p:spPr>
          <a:xfrm>
            <a:off x="357158" y="0"/>
            <a:ext cx="277980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Brave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5 Dikdörtgen"/>
          <p:cNvSpPr/>
          <p:nvPr/>
        </p:nvSpPr>
        <p:spPr>
          <a:xfrm>
            <a:off x="1786472" y="1071546"/>
            <a:ext cx="233108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Cesur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1506" name="Picture 2" descr="http://www.kisiselbasari.com/wp-content/uploads/2011/03/otoelektrik_buna_cesaret_derl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2143116"/>
            <a:ext cx="6667500" cy="4438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7 Oval"/>
          <p:cNvSpPr/>
          <p:nvPr/>
        </p:nvSpPr>
        <p:spPr>
          <a:xfrm>
            <a:off x="3000364" y="4929198"/>
            <a:ext cx="1285884" cy="1285884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omansavers.com/images/break_up_advi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08"/>
            <a:ext cx="9144000" cy="6053072"/>
          </a:xfrm>
          <a:prstGeom prst="rect">
            <a:avLst/>
          </a:prstGeom>
          <a:noFill/>
        </p:spPr>
      </p:pic>
      <p:sp>
        <p:nvSpPr>
          <p:cNvPr id="9" name="8 Dikdörtgen"/>
          <p:cNvSpPr/>
          <p:nvPr/>
        </p:nvSpPr>
        <p:spPr>
          <a:xfrm>
            <a:off x="357158" y="0"/>
            <a:ext cx="438902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Break </a:t>
            </a:r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Up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571604" y="1000108"/>
            <a:ext cx="557492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Bozuşmak, </a:t>
            </a:r>
          </a:p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ayrılmak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357158" y="0"/>
            <a:ext cx="496296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Bump</a:t>
            </a:r>
            <a:r>
              <a:rPr lang="tr-TR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into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085447" y="1000108"/>
            <a:ext cx="805855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Tesadüfen rastlamak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3554" name="Picture 2" descr="http://farm4.static.flickr.com/3263/2453323267_6fa2c30c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2000240"/>
            <a:ext cx="6286544" cy="45766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Match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the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words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and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meanings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tr-TR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2962672" cy="4525963"/>
          </a:xfrm>
        </p:spPr>
        <p:txBody>
          <a:bodyPr>
            <a:normAutofit fontScale="850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tr-TR" dirty="0" err="1" smtClean="0"/>
              <a:t>accept</a:t>
            </a:r>
            <a:endParaRPr lang="tr-TR" dirty="0" smtClean="0"/>
          </a:p>
          <a:p>
            <a:pPr marL="514350" lvl="0" indent="-514350">
              <a:buFont typeface="+mj-lt"/>
              <a:buAutoNum type="arabicPeriod"/>
            </a:pPr>
            <a:r>
              <a:rPr lang="tr-TR" dirty="0" err="1" smtClean="0"/>
              <a:t>apologizing</a:t>
            </a:r>
            <a:endParaRPr lang="tr-TR" dirty="0" smtClean="0"/>
          </a:p>
          <a:p>
            <a:pPr marL="514350" lvl="0" indent="-514350">
              <a:buFont typeface="+mj-lt"/>
              <a:buAutoNum type="arabicPeriod"/>
            </a:pPr>
            <a:r>
              <a:rPr lang="tr-TR" dirty="0" err="1" smtClean="0"/>
              <a:t>appreciate</a:t>
            </a:r>
            <a:endParaRPr lang="tr-TR" dirty="0" smtClean="0"/>
          </a:p>
          <a:p>
            <a:pPr marL="514350" lvl="0" indent="-514350">
              <a:buFont typeface="+mj-lt"/>
              <a:buAutoNum type="arabicPeriod"/>
            </a:pPr>
            <a:r>
              <a:rPr lang="tr-TR" dirty="0" err="1" smtClean="0"/>
              <a:t>attention</a:t>
            </a:r>
            <a:endParaRPr lang="tr-TR" dirty="0" smtClean="0"/>
          </a:p>
          <a:p>
            <a:pPr marL="514350" lvl="0" indent="-514350">
              <a:buFont typeface="+mj-lt"/>
              <a:buAutoNum type="arabicPeriod"/>
            </a:pPr>
            <a:r>
              <a:rPr lang="tr-TR" dirty="0" err="1" smtClean="0"/>
              <a:t>believe</a:t>
            </a:r>
            <a:endParaRPr lang="tr-TR" dirty="0" smtClean="0"/>
          </a:p>
          <a:p>
            <a:pPr marL="514350" lvl="0" indent="-514350">
              <a:buFont typeface="+mj-lt"/>
              <a:buAutoNum type="arabicPeriod"/>
            </a:pPr>
            <a:r>
              <a:rPr lang="tr-TR" dirty="0" err="1" smtClean="0"/>
              <a:t>bookworm</a:t>
            </a:r>
            <a:endParaRPr lang="tr-TR" dirty="0" smtClean="0"/>
          </a:p>
          <a:p>
            <a:pPr marL="514350" lvl="0" indent="-514350">
              <a:buFont typeface="+mj-lt"/>
              <a:buAutoNum type="arabicPeriod"/>
            </a:pPr>
            <a:r>
              <a:rPr lang="tr-TR" dirty="0" err="1" smtClean="0"/>
              <a:t>bossy</a:t>
            </a:r>
            <a:endParaRPr lang="tr-TR" dirty="0" smtClean="0"/>
          </a:p>
          <a:p>
            <a:pPr marL="514350" lvl="0" indent="-514350">
              <a:buFont typeface="+mj-lt"/>
              <a:buAutoNum type="arabicPeriod"/>
            </a:pPr>
            <a:r>
              <a:rPr lang="tr-TR" dirty="0" err="1" smtClean="0"/>
              <a:t>brave</a:t>
            </a:r>
            <a:endParaRPr lang="tr-TR" dirty="0" smtClean="0"/>
          </a:p>
          <a:p>
            <a:pPr marL="514350" lvl="0" indent="-514350">
              <a:buFont typeface="+mj-lt"/>
              <a:buAutoNum type="arabicPeriod"/>
            </a:pPr>
            <a:r>
              <a:rPr lang="tr-TR" dirty="0" smtClean="0"/>
              <a:t>break </a:t>
            </a:r>
            <a:r>
              <a:rPr lang="tr-TR" dirty="0" err="1" smtClean="0"/>
              <a:t>up</a:t>
            </a:r>
            <a:endParaRPr lang="tr-TR" dirty="0" smtClean="0"/>
          </a:p>
          <a:p>
            <a:pPr marL="514350" lvl="0" indent="-514350">
              <a:buFont typeface="+mj-lt"/>
              <a:buAutoNum type="arabicPeriod"/>
            </a:pPr>
            <a:r>
              <a:rPr lang="tr-TR" dirty="0" err="1" smtClean="0"/>
              <a:t>bump</a:t>
            </a:r>
            <a:r>
              <a:rPr lang="tr-TR" dirty="0" smtClean="0"/>
              <a:t> </a:t>
            </a:r>
            <a:r>
              <a:rPr lang="tr-TR" dirty="0" err="1" smtClean="0"/>
              <a:t>into</a:t>
            </a:r>
            <a:endParaRPr lang="tr-TR" dirty="0" smtClean="0"/>
          </a:p>
          <a:p>
            <a:endParaRPr lang="tr-TR" dirty="0"/>
          </a:p>
        </p:txBody>
      </p:sp>
      <p:sp>
        <p:nvSpPr>
          <p:cNvPr id="4" name="2 İçerik Yer Tutucusu"/>
          <p:cNvSpPr txBox="1">
            <a:spLocks/>
          </p:cNvSpPr>
          <p:nvPr/>
        </p:nvSpPr>
        <p:spPr>
          <a:xfrm>
            <a:off x="4355976" y="1556792"/>
            <a:ext cx="29626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514350" indent="-514350">
              <a:spcBef>
                <a:spcPct val="20000"/>
              </a:spcBef>
              <a:buFontTx/>
              <a:buAutoNum type="arabicPeriod"/>
            </a:pPr>
            <a:r>
              <a:rPr lang="tr-TR" sz="2800" b="1" dirty="0" smtClean="0"/>
              <a:t>rastlamak</a:t>
            </a:r>
            <a:endParaRPr lang="tr-TR" sz="3200" dirty="0" smtClean="0"/>
          </a:p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tr-TR" sz="2800" b="1" dirty="0" smtClean="0"/>
              <a:t>İnanmak</a:t>
            </a:r>
          </a:p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tr-TR" sz="2800" b="1" dirty="0" smtClean="0"/>
              <a:t>özür</a:t>
            </a:r>
            <a:r>
              <a:rPr lang="tr-TR" sz="2800" dirty="0" smtClean="0"/>
              <a:t> </a:t>
            </a:r>
          </a:p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tr-TR" sz="2800" b="1" dirty="0" smtClean="0"/>
              <a:t>ayrılmak</a:t>
            </a:r>
            <a:r>
              <a:rPr lang="tr-TR" sz="2800" dirty="0" smtClean="0"/>
              <a:t> </a:t>
            </a:r>
          </a:p>
          <a:p>
            <a:pPr marL="514350" indent="-514350">
              <a:spcBef>
                <a:spcPct val="20000"/>
              </a:spcBef>
              <a:buFontTx/>
              <a:buAutoNum type="arabicPeriod"/>
            </a:pPr>
            <a:r>
              <a:rPr lang="tr-TR" sz="2800" b="1" dirty="0" smtClean="0"/>
              <a:t>kabul etmek</a:t>
            </a:r>
            <a:r>
              <a:rPr lang="tr-TR" sz="2800" dirty="0" smtClean="0"/>
              <a:t> </a:t>
            </a:r>
          </a:p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tr-TR" sz="2800" b="1" dirty="0" smtClean="0"/>
              <a:t>Dikkat, ilgi</a:t>
            </a:r>
            <a:endParaRPr lang="tr-TR" sz="2800" dirty="0" smtClean="0"/>
          </a:p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tr-TR" sz="2800" b="1" dirty="0" smtClean="0"/>
              <a:t>kitap kurdu</a:t>
            </a:r>
            <a:r>
              <a:rPr lang="tr-TR" sz="2800" dirty="0" smtClean="0"/>
              <a:t> </a:t>
            </a:r>
          </a:p>
          <a:p>
            <a:pPr marL="514350" indent="-514350">
              <a:spcBef>
                <a:spcPct val="20000"/>
              </a:spcBef>
              <a:buFontTx/>
              <a:buAutoNum type="arabicPeriod"/>
            </a:pPr>
            <a:r>
              <a:rPr lang="tr-TR" sz="2800" b="1" dirty="0" smtClean="0"/>
              <a:t>takdir etmek</a:t>
            </a:r>
            <a:endParaRPr lang="tr-TR" sz="2800" dirty="0" smtClean="0"/>
          </a:p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tr-TR" sz="2800" b="1" dirty="0" smtClean="0"/>
              <a:t>otoriter</a:t>
            </a:r>
            <a:r>
              <a:rPr lang="tr-TR" sz="2800" dirty="0" smtClean="0"/>
              <a:t> </a:t>
            </a:r>
          </a:p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tr-TR" sz="2800" b="1" dirty="0" smtClean="0"/>
              <a:t>cesur</a:t>
            </a:r>
            <a:r>
              <a:rPr lang="tr-TR" sz="2800" dirty="0" smtClean="0"/>
              <a:t> </a:t>
            </a:r>
          </a:p>
        </p:txBody>
      </p:sp>
      <p:cxnSp>
        <p:nvCxnSpPr>
          <p:cNvPr id="5" name="4 Düz Ok Bağlayıcısı"/>
          <p:cNvCxnSpPr/>
          <p:nvPr/>
        </p:nvCxnSpPr>
        <p:spPr>
          <a:xfrm>
            <a:off x="2123728" y="1772816"/>
            <a:ext cx="2304256" cy="17281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" name="5 Düz Ok Bağlayıcısı"/>
          <p:cNvCxnSpPr/>
          <p:nvPr/>
        </p:nvCxnSpPr>
        <p:spPr>
          <a:xfrm>
            <a:off x="2699792" y="2276872"/>
            <a:ext cx="1656184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11 Düz Ok Bağlayıcısı"/>
          <p:cNvCxnSpPr/>
          <p:nvPr/>
        </p:nvCxnSpPr>
        <p:spPr>
          <a:xfrm rot="16200000" flipH="1">
            <a:off x="2483768" y="2780928"/>
            <a:ext cx="2088232" cy="1800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12 Düz Ok Bağlayıcısı"/>
          <p:cNvCxnSpPr/>
          <p:nvPr/>
        </p:nvCxnSpPr>
        <p:spPr>
          <a:xfrm>
            <a:off x="2483768" y="3068960"/>
            <a:ext cx="1944216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13 Düz Ok Bağlayıcısı"/>
          <p:cNvCxnSpPr/>
          <p:nvPr/>
        </p:nvCxnSpPr>
        <p:spPr>
          <a:xfrm flipV="1">
            <a:off x="2195736" y="2204864"/>
            <a:ext cx="2304256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14 Düz Ok Bağlayıcısı"/>
          <p:cNvCxnSpPr/>
          <p:nvPr/>
        </p:nvCxnSpPr>
        <p:spPr>
          <a:xfrm>
            <a:off x="2699792" y="3861048"/>
            <a:ext cx="1656184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" name="15 Düz Ok Bağlayıcısı"/>
          <p:cNvCxnSpPr/>
          <p:nvPr/>
        </p:nvCxnSpPr>
        <p:spPr>
          <a:xfrm>
            <a:off x="1979712" y="4293096"/>
            <a:ext cx="2448272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16 Düz Ok Bağlayıcısı"/>
          <p:cNvCxnSpPr/>
          <p:nvPr/>
        </p:nvCxnSpPr>
        <p:spPr>
          <a:xfrm>
            <a:off x="1907704" y="4725144"/>
            <a:ext cx="2592288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17 Düz Ok Bağlayıcısı"/>
          <p:cNvCxnSpPr/>
          <p:nvPr/>
        </p:nvCxnSpPr>
        <p:spPr>
          <a:xfrm flipV="1">
            <a:off x="2339752" y="3068960"/>
            <a:ext cx="2088232" cy="20162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18 Düz Ok Bağlayıcısı"/>
          <p:cNvCxnSpPr/>
          <p:nvPr/>
        </p:nvCxnSpPr>
        <p:spPr>
          <a:xfrm rot="5400000" flipH="1" flipV="1">
            <a:off x="1655676" y="2672916"/>
            <a:ext cx="3744416" cy="19442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357158" y="0"/>
            <a:ext cx="454964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Condemn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221895" y="1000108"/>
            <a:ext cx="792210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Ayıplamak, kınamak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4580" name="Picture 4" descr="http://hiscrossword.files.wordpress.com/2011/03/do-not-condemn-other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216283"/>
            <a:ext cx="6643734" cy="46417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357158" y="0"/>
            <a:ext cx="436702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Count</a:t>
            </a:r>
            <a:r>
              <a:rPr lang="tr-TR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on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85918" y="857232"/>
            <a:ext cx="431663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Güvenmek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5602" name="Picture 2" descr="http://nurturingyoursuccessblog.com/wp-content/uploads/2009/01/j04286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2000240"/>
            <a:ext cx="5690361" cy="462438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20235" y="-49"/>
            <a:ext cx="5423765" cy="6858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Dikdörtgen"/>
          <p:cNvSpPr/>
          <p:nvPr/>
        </p:nvSpPr>
        <p:spPr>
          <a:xfrm>
            <a:off x="357158" y="0"/>
            <a:ext cx="393896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Courage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428728" y="1000108"/>
            <a:ext cx="305981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Cesaret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1.bp.blogspot.com/-KWdOaLv_Aas/UEgd2a0b13I/AAAAAAAAFaA/K6m_zFmyji4/s640/criticis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5" y="1087407"/>
            <a:ext cx="5786446" cy="5770593"/>
          </a:xfrm>
          <a:prstGeom prst="rect">
            <a:avLst/>
          </a:prstGeom>
          <a:noFill/>
        </p:spPr>
      </p:pic>
      <p:sp>
        <p:nvSpPr>
          <p:cNvPr id="9" name="8 Dikdörtgen"/>
          <p:cNvSpPr/>
          <p:nvPr/>
        </p:nvSpPr>
        <p:spPr>
          <a:xfrm>
            <a:off x="357158" y="0"/>
            <a:ext cx="388459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Criticize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428728" y="1214422"/>
            <a:ext cx="444147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Eleştirmek 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357158" y="0"/>
            <a:ext cx="411632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Do </a:t>
            </a:r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favor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428728" y="1214422"/>
            <a:ext cx="542270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İyilik Yapmak 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8674" name="Picture 2" descr="http://www.kullartatlar.org/infusions/koseyazilari/images/news/16_iyilik1_8e1257a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2480907"/>
            <a:ext cx="4800156" cy="43770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firsat9.com/firsat-resim/zarif-sik-asil-by-black-diamond-sertifikali-orjinal-kutusunda-0-ka-12_230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24" y="1435356"/>
            <a:ext cx="7286676" cy="5422644"/>
          </a:xfrm>
          <a:prstGeom prst="rect">
            <a:avLst/>
          </a:prstGeom>
          <a:noFill/>
        </p:spPr>
      </p:pic>
      <p:sp>
        <p:nvSpPr>
          <p:cNvPr id="9" name="8 Dikdörtgen"/>
          <p:cNvSpPr/>
          <p:nvPr/>
        </p:nvSpPr>
        <p:spPr>
          <a:xfrm>
            <a:off x="357158" y="0"/>
            <a:ext cx="359290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Elegant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14480" y="1214422"/>
            <a:ext cx="336194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Zarif, şık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chumpysclipart.com/images/illustrations/xsmall2/26_strong_energetic_dog_walking_ow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1037255"/>
            <a:ext cx="7000892" cy="5820745"/>
          </a:xfrm>
          <a:prstGeom prst="rect">
            <a:avLst/>
          </a:prstGeom>
          <a:noFill/>
        </p:spPr>
      </p:pic>
      <p:sp>
        <p:nvSpPr>
          <p:cNvPr id="9" name="8 Dikdörtgen"/>
          <p:cNvSpPr/>
          <p:nvPr/>
        </p:nvSpPr>
        <p:spPr>
          <a:xfrm>
            <a:off x="85096" y="0"/>
            <a:ext cx="447148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Energetic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928794" y="1214422"/>
            <a:ext cx="282801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Enerjik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357158" y="0"/>
            <a:ext cx="562660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Expectation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2714612" y="1214422"/>
            <a:ext cx="557498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Beklenti, ümit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1746" name="Picture 2" descr="http://3.bp.blogspot.com/-vh7gpOQu0yQ/T4hfDfqhZPI/AAAAAAAAK4c/tZzhiqDQ2TY/s1600/EXPECTATIO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571744"/>
            <a:ext cx="4214842" cy="40014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357158" y="0"/>
            <a:ext cx="415049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Fictional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571604" y="1142984"/>
            <a:ext cx="641887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Hayali, kurgusal 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2770" name="Picture 2" descr="http://4.bp.blogspot.com/_MA5kFFSQnBw/TJLAlKOvLWI/AAAAAAAAAYg/HxNxTmlDEMI/s1600/43science-fiction04-m1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3" y="2303852"/>
            <a:ext cx="6072198" cy="4554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Friends Forever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732349"/>
            <a:ext cx="5857884" cy="5125651"/>
          </a:xfrm>
          <a:prstGeom prst="rect">
            <a:avLst/>
          </a:prstGeom>
          <a:noFill/>
        </p:spPr>
      </p:pic>
      <p:sp>
        <p:nvSpPr>
          <p:cNvPr id="9" name="8 Dikdörtgen"/>
          <p:cNvSpPr/>
          <p:nvPr/>
        </p:nvSpPr>
        <p:spPr>
          <a:xfrm>
            <a:off x="357158" y="0"/>
            <a:ext cx="368716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Forever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571604" y="1142984"/>
            <a:ext cx="566155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Sonsuza kadar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Match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the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words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and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meanings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23528" y="1628800"/>
            <a:ext cx="3096344" cy="4525963"/>
          </a:xfrm>
        </p:spPr>
        <p:txBody>
          <a:bodyPr>
            <a:normAutofit/>
          </a:bodyPr>
          <a:lstStyle/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condemn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count on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courage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criticize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do favor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elegant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Energetic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Expectation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fictional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forever</a:t>
            </a:r>
            <a:endParaRPr lang="tr-TR" dirty="0"/>
          </a:p>
        </p:txBody>
      </p:sp>
      <p:sp>
        <p:nvSpPr>
          <p:cNvPr id="4" name="2 İçerik Yer Tutucusu"/>
          <p:cNvSpPr txBox="1">
            <a:spLocks/>
          </p:cNvSpPr>
          <p:nvPr/>
        </p:nvSpPr>
        <p:spPr>
          <a:xfrm>
            <a:off x="5004048" y="1700808"/>
            <a:ext cx="353873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beklenti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kınamak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sonsuza dek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cesaret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eleştirmek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güvenmek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iyilik yapmak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Şık, zarif</a:t>
            </a:r>
            <a:r>
              <a:rPr lang="tr-TR" sz="2400" dirty="0" smtClean="0"/>
              <a:t> </a:t>
            </a:r>
            <a:endParaRPr lang="tr-TR" sz="2400" dirty="0" smtClean="0"/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enerjik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hayali</a:t>
            </a:r>
            <a:r>
              <a:rPr lang="tr-TR" sz="2400" dirty="0" smtClean="0"/>
              <a:t> </a:t>
            </a:r>
          </a:p>
        </p:txBody>
      </p:sp>
      <p:cxnSp>
        <p:nvCxnSpPr>
          <p:cNvPr id="6" name="5 Düz Ok Bağlayıcısı"/>
          <p:cNvCxnSpPr/>
          <p:nvPr/>
        </p:nvCxnSpPr>
        <p:spPr>
          <a:xfrm>
            <a:off x="2987824" y="1844824"/>
            <a:ext cx="3024336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6 Düz Ok Bağlayıcısı"/>
          <p:cNvCxnSpPr/>
          <p:nvPr/>
        </p:nvCxnSpPr>
        <p:spPr>
          <a:xfrm>
            <a:off x="2987824" y="2492896"/>
            <a:ext cx="3168352" cy="1800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7 Düz Ok Bağlayıcısı"/>
          <p:cNvCxnSpPr/>
          <p:nvPr/>
        </p:nvCxnSpPr>
        <p:spPr>
          <a:xfrm>
            <a:off x="2843808" y="2780928"/>
            <a:ext cx="3240360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8 Düz Ok Bağlayıcısı"/>
          <p:cNvCxnSpPr/>
          <p:nvPr/>
        </p:nvCxnSpPr>
        <p:spPr>
          <a:xfrm>
            <a:off x="2843808" y="3140968"/>
            <a:ext cx="3096344" cy="5760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9 Düz Ok Bağlayıcısı"/>
          <p:cNvCxnSpPr/>
          <p:nvPr/>
        </p:nvCxnSpPr>
        <p:spPr>
          <a:xfrm>
            <a:off x="2915816" y="3645024"/>
            <a:ext cx="3024336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10 Düz Ok Bağlayıcısı"/>
          <p:cNvCxnSpPr/>
          <p:nvPr/>
        </p:nvCxnSpPr>
        <p:spPr>
          <a:xfrm>
            <a:off x="2771800" y="4005064"/>
            <a:ext cx="3168352" cy="10081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11 Düz Ok Bağlayıcısı"/>
          <p:cNvCxnSpPr/>
          <p:nvPr/>
        </p:nvCxnSpPr>
        <p:spPr>
          <a:xfrm>
            <a:off x="2987824" y="4509120"/>
            <a:ext cx="2952328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28 Düz Ok Bağlayıcısı"/>
          <p:cNvCxnSpPr/>
          <p:nvPr/>
        </p:nvCxnSpPr>
        <p:spPr>
          <a:xfrm rot="5400000" flipH="1" flipV="1">
            <a:off x="3239852" y="2096852"/>
            <a:ext cx="2952328" cy="27363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0" name="29 Düz Ok Bağlayıcısı"/>
          <p:cNvCxnSpPr/>
          <p:nvPr/>
        </p:nvCxnSpPr>
        <p:spPr>
          <a:xfrm>
            <a:off x="2843808" y="5373216"/>
            <a:ext cx="3096344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1" name="30 Düz Ok Bağlayıcısı"/>
          <p:cNvCxnSpPr/>
          <p:nvPr/>
        </p:nvCxnSpPr>
        <p:spPr>
          <a:xfrm flipV="1">
            <a:off x="2771800" y="2852936"/>
            <a:ext cx="3312368" cy="295232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357158" y="0"/>
            <a:ext cx="296497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Funny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571604" y="1142984"/>
            <a:ext cx="280031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Komik 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4818" name="Picture 2" descr="http://www.moolf.com/images/stories/Amazing/Funny-and-Clever-Egg-Photography/Funny-and-Clever-Egg-Photography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2357430"/>
            <a:ext cx="5935500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928662" y="214290"/>
            <a:ext cx="671792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Get</a:t>
            </a:r>
            <a:r>
              <a:rPr lang="tr-TR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frustrated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42844" y="1500174"/>
            <a:ext cx="412484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Hayal </a:t>
            </a:r>
          </a:p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kırıklığına </a:t>
            </a:r>
          </a:p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uğramak  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5842" name="Picture 2" descr="http://cristianecardoso.com/en/wp-content/uploads/2012/03/IMG_0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1571612"/>
            <a:ext cx="4724400" cy="31337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rlv.zcache.com/cute_cartoon_bull_terrier_kitten_photosculpture-p153965967965098439env3c_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16" y="2071678"/>
            <a:ext cx="5095884" cy="5095884"/>
          </a:xfrm>
          <a:prstGeom prst="rect">
            <a:avLst/>
          </a:prstGeom>
          <a:noFill/>
        </p:spPr>
      </p:pic>
      <p:sp>
        <p:nvSpPr>
          <p:cNvPr id="9" name="8 Dikdörtgen"/>
          <p:cNvSpPr/>
          <p:nvPr/>
        </p:nvSpPr>
        <p:spPr>
          <a:xfrm>
            <a:off x="0" y="214290"/>
            <a:ext cx="546919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Get</a:t>
            </a:r>
            <a:r>
              <a:rPr lang="tr-TR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on </a:t>
            </a:r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well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85918" y="1285860"/>
            <a:ext cx="496289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İyi geçinmek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45971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Get</a:t>
            </a:r>
            <a:r>
              <a:rPr lang="tr-TR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rid</a:t>
            </a:r>
            <a:r>
              <a:rPr lang="tr-TR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of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85918" y="1285860"/>
            <a:ext cx="440345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Kurtulmak 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7890" name="Picture 2" descr="http://i3.squidoocdn.com/resize/squidoo_images/-1/lens12937951_1283028986how_to_get_rid_of_pimp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428868"/>
            <a:ext cx="4286280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conben.typepad.com/.a/6a00d834520ed269e20134853c5322970c-320w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9575" y="1"/>
            <a:ext cx="460442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8 Dikdörtgen"/>
          <p:cNvSpPr/>
          <p:nvPr/>
        </p:nvSpPr>
        <p:spPr>
          <a:xfrm>
            <a:off x="0" y="214290"/>
            <a:ext cx="396538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Grateful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85918" y="1285860"/>
            <a:ext cx="427982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Minnettar 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354064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Helpful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85918" y="1285860"/>
            <a:ext cx="489820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Yardımsever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9938" name="Picture 2" descr="http://images.yourdictionary.com/images/definitions/lg/helpfu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766" y="2214554"/>
            <a:ext cx="5219233" cy="4643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aptdesignonline.com/wp-content/uploads/pinnoch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084" y="1000083"/>
            <a:ext cx="5857916" cy="5857917"/>
          </a:xfrm>
          <a:prstGeom prst="rect">
            <a:avLst/>
          </a:prstGeom>
          <a:noFill/>
        </p:spPr>
      </p:pic>
      <p:sp>
        <p:nvSpPr>
          <p:cNvPr id="9" name="8 Dikdörtgen"/>
          <p:cNvSpPr/>
          <p:nvPr/>
        </p:nvSpPr>
        <p:spPr>
          <a:xfrm>
            <a:off x="0" y="214290"/>
            <a:ext cx="343363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Honest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85918" y="1285860"/>
            <a:ext cx="297312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Dürüst 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225734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Hurt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642910" y="1214422"/>
            <a:ext cx="867846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Kalp kırmak, incitmek 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1986" name="Picture 2" descr="http://thefamily.com/wp-content/uploads/2012/04/Fix-The-Hu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55731">
            <a:off x="2664919" y="2574757"/>
            <a:ext cx="5665338" cy="3852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314669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ignore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642910" y="1214422"/>
            <a:ext cx="759772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Görmezden gelmek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3010" name="Picture 2" descr="http://www.brucebucks.com/wp-content/uploads/2011/09/ignor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14384">
            <a:off x="1881121" y="2523234"/>
            <a:ext cx="5667388" cy="3782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walyou.com/img/self-drawing-interactive-macacolandia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406021">
            <a:off x="2149551" y="2239586"/>
            <a:ext cx="6753232" cy="44934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8 Dikdörtgen"/>
          <p:cNvSpPr/>
          <p:nvPr/>
        </p:nvSpPr>
        <p:spPr>
          <a:xfrm>
            <a:off x="0" y="214290"/>
            <a:ext cx="534005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imaginitive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642910" y="1214422"/>
            <a:ext cx="71851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Hayal gücü yüksek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Match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the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words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and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meanings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0" y="1628800"/>
            <a:ext cx="3538736" cy="4525963"/>
          </a:xfrm>
        </p:spPr>
        <p:txBody>
          <a:bodyPr/>
          <a:lstStyle/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funny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get frustrated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get on well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get rid of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grateful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helpful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honest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hurt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ignore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imaginative</a:t>
            </a:r>
            <a:r>
              <a:rPr lang="en-US" dirty="0" smtClean="0"/>
              <a:t> </a:t>
            </a:r>
            <a:endParaRPr lang="tr-TR" dirty="0"/>
          </a:p>
        </p:txBody>
      </p:sp>
      <p:sp>
        <p:nvSpPr>
          <p:cNvPr id="4" name="2 İçerik Yer Tutucusu"/>
          <p:cNvSpPr txBox="1">
            <a:spLocks/>
          </p:cNvSpPr>
          <p:nvPr/>
        </p:nvSpPr>
        <p:spPr>
          <a:xfrm>
            <a:off x="4067944" y="1700808"/>
            <a:ext cx="507605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Dürüst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minnettar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komik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hayal gücü yüksek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iyi geçinmek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hayal kırıklığına uğramak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Kalp kırmak, incitmek</a:t>
            </a:r>
            <a:r>
              <a:rPr lang="tr-TR" sz="2400" dirty="0" smtClean="0"/>
              <a:t> </a:t>
            </a:r>
            <a:endParaRPr lang="tr-TR" sz="2400" dirty="0" smtClean="0"/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kurtulmak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yardımsever</a:t>
            </a:r>
            <a:r>
              <a:rPr lang="tr-TR" sz="2400" dirty="0" smtClean="0"/>
              <a:t> </a:t>
            </a:r>
            <a:endParaRPr lang="tr-TR" sz="2400" dirty="0" smtClean="0"/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</a:pPr>
            <a:r>
              <a:rPr lang="tr-TR" sz="2400" b="1" dirty="0" smtClean="0"/>
              <a:t>Görmezden gelmek</a:t>
            </a:r>
            <a:r>
              <a:rPr lang="tr-TR" sz="2400" dirty="0" smtClean="0"/>
              <a:t> </a:t>
            </a:r>
          </a:p>
        </p:txBody>
      </p:sp>
      <p:cxnSp>
        <p:nvCxnSpPr>
          <p:cNvPr id="5" name="4 Düz Ok Bağlayıcısı"/>
          <p:cNvCxnSpPr/>
          <p:nvPr/>
        </p:nvCxnSpPr>
        <p:spPr>
          <a:xfrm>
            <a:off x="2267744" y="1916832"/>
            <a:ext cx="2880320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6 Düz Ok Bağlayıcısı"/>
          <p:cNvCxnSpPr/>
          <p:nvPr/>
        </p:nvCxnSpPr>
        <p:spPr>
          <a:xfrm>
            <a:off x="3203848" y="2348880"/>
            <a:ext cx="1944216" cy="17281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7 Düz Ok Bağlayıcısı"/>
          <p:cNvCxnSpPr/>
          <p:nvPr/>
        </p:nvCxnSpPr>
        <p:spPr>
          <a:xfrm>
            <a:off x="2915816" y="2708920"/>
            <a:ext cx="2376264" cy="10081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8 Düz Ok Bağlayıcısı"/>
          <p:cNvCxnSpPr/>
          <p:nvPr/>
        </p:nvCxnSpPr>
        <p:spPr>
          <a:xfrm>
            <a:off x="2699792" y="3140968"/>
            <a:ext cx="2376264" cy="17281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9 Düz Ok Bağlayıcısı"/>
          <p:cNvCxnSpPr/>
          <p:nvPr/>
        </p:nvCxnSpPr>
        <p:spPr>
          <a:xfrm flipV="1">
            <a:off x="2555776" y="2420888"/>
            <a:ext cx="2520280" cy="12241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10 Düz Ok Bağlayıcısı"/>
          <p:cNvCxnSpPr/>
          <p:nvPr/>
        </p:nvCxnSpPr>
        <p:spPr>
          <a:xfrm>
            <a:off x="2411760" y="4077072"/>
            <a:ext cx="2592288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11 Düz Ok Bağlayıcısı"/>
          <p:cNvCxnSpPr/>
          <p:nvPr/>
        </p:nvCxnSpPr>
        <p:spPr>
          <a:xfrm flipV="1">
            <a:off x="2411760" y="1988840"/>
            <a:ext cx="2736304" cy="25202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12 Düz Ok Bağlayıcısı"/>
          <p:cNvCxnSpPr/>
          <p:nvPr/>
        </p:nvCxnSpPr>
        <p:spPr>
          <a:xfrm flipV="1">
            <a:off x="2123728" y="4509120"/>
            <a:ext cx="2952328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13 Düz Ok Bağlayıcısı"/>
          <p:cNvCxnSpPr/>
          <p:nvPr/>
        </p:nvCxnSpPr>
        <p:spPr>
          <a:xfrm>
            <a:off x="2411760" y="5373216"/>
            <a:ext cx="2736304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14 Düz Ok Bağlayıcısı"/>
          <p:cNvCxnSpPr/>
          <p:nvPr/>
        </p:nvCxnSpPr>
        <p:spPr>
          <a:xfrm rot="5400000" flipH="1" flipV="1">
            <a:off x="2735796" y="3465004"/>
            <a:ext cx="2592288" cy="20882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436491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interrupt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000100" y="1357298"/>
            <a:ext cx="607942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Sözünü kesmek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5058" name="Picture 2" descr="http://www.do2learn.com/picturecards/images/imageschedule/dontinterrupt_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2468532"/>
            <a:ext cx="5643602" cy="43894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6" name="Picture 6" descr="Kıskanç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2522134"/>
            <a:ext cx="5972164" cy="41548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8 Dikdörtgen"/>
          <p:cNvSpPr/>
          <p:nvPr/>
        </p:nvSpPr>
        <p:spPr>
          <a:xfrm>
            <a:off x="0" y="214290"/>
            <a:ext cx="35782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Jealous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000100" y="1357298"/>
            <a:ext cx="304243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Kıskanç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http://www.storage-solutions.com/images/C/lock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2209799"/>
            <a:ext cx="3810000" cy="4648201"/>
          </a:xfrm>
          <a:prstGeom prst="rect">
            <a:avLst/>
          </a:prstGeom>
          <a:noFill/>
        </p:spPr>
      </p:pic>
      <p:sp>
        <p:nvSpPr>
          <p:cNvPr id="9" name="8 Dikdörtgen"/>
          <p:cNvSpPr/>
          <p:nvPr/>
        </p:nvSpPr>
        <p:spPr>
          <a:xfrm>
            <a:off x="0" y="214290"/>
            <a:ext cx="31766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Locker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000100" y="1357298"/>
            <a:ext cx="451758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Kilitli dolap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https://fbcdn-sphotos-b-a.akamaihd.net/hphotos-ak-snc6/199507_447193881990798_76171084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93566" y="2214554"/>
            <a:ext cx="5883713" cy="4433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8 Dikdörtgen"/>
          <p:cNvSpPr/>
          <p:nvPr/>
        </p:nvSpPr>
        <p:spPr>
          <a:xfrm>
            <a:off x="0" y="214290"/>
            <a:ext cx="258526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Loyal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000100" y="1357298"/>
            <a:ext cx="223971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Sadık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280718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Mean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14480" y="1428736"/>
            <a:ext cx="208371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Kaba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9155" name="Picture 3" descr="http://i.sabah.com.tr/sb/galeri/yasam/bu_kelimeleri_biliyor_musunuz/022_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714356"/>
            <a:ext cx="3929090" cy="5881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292567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Moral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14480" y="1428736"/>
            <a:ext cx="258917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Ahlaki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0179" name="Picture 3" descr="http://blog.lib.umn.edu/reife014/myblog2/mo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1661828"/>
            <a:ext cx="4572032" cy="5133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512954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Passionate</a:t>
            </a:r>
            <a:endParaRPr lang="tr-T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14480" y="1428736"/>
            <a:ext cx="536461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Tutkulu, hırslı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03" name="Picture 3" descr="http://www.tasdelen.org/foto/data/media/249/elmand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42680">
            <a:off x="2643174" y="2500306"/>
            <a:ext cx="609600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05" name="AutoShape 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384316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Pastime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14480" y="1428736"/>
            <a:ext cx="555338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Meşgale, hobi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2227" name="Picture 3" descr="http://homespunlife.typepad.com/.a/6a01116837f12d970c0120a81969a3970b-800w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99229">
            <a:off x="2868212" y="2836578"/>
            <a:ext cx="5686340" cy="37814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2229" name="AutoShape 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478201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Persistent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14480" y="1428736"/>
            <a:ext cx="24917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Israrcı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53267" name="Picture 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53965">
            <a:off x="1663420" y="2465272"/>
            <a:ext cx="6029360" cy="40195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524451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Pessimistic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14480" y="1428736"/>
            <a:ext cx="390158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Kötümser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54275" name="Picture 3" descr="http://upload.wikimedia.org/wikipedia/commons/thumb/1/11/Glass-of-water.jpg/220px-Glass-of-wa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1928778"/>
            <a:ext cx="3367791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13 Oval"/>
          <p:cNvSpPr/>
          <p:nvPr/>
        </p:nvSpPr>
        <p:spPr>
          <a:xfrm>
            <a:off x="5786446" y="1928802"/>
            <a:ext cx="3000396" cy="2643206"/>
          </a:xfrm>
          <a:prstGeom prst="ellipse">
            <a:avLst/>
          </a:prstGeom>
          <a:noFill/>
          <a:ln w="63500" cap="flat">
            <a:solidFill>
              <a:srgbClr val="FF0000">
                <a:alpha val="36000"/>
              </a:srgbClr>
            </a:solidFill>
            <a:miter lim="800000"/>
          </a:ln>
          <a:effectLst>
            <a:outerShdw blurRad="190500" dir="4140000" algn="ctr" rotWithShape="0">
              <a:schemeClr val="bg1"/>
            </a:outerShdw>
          </a:effectLst>
          <a:scene3d>
            <a:camera prst="perspectiveFront"/>
            <a:lightRig rig="threePt" dir="t"/>
          </a:scene3d>
          <a:sp3d>
            <a:bevelB prst="slop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Match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the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words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and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meanings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0" y="1556792"/>
            <a:ext cx="3538736" cy="4525963"/>
          </a:xfrm>
        </p:spPr>
        <p:txBody>
          <a:bodyPr/>
          <a:lstStyle/>
          <a:p>
            <a:pPr marL="1371600" lvl="2" indent="-457200">
              <a:buFont typeface="+mj-lt"/>
              <a:buAutoNum type="arabicPeriod"/>
            </a:pPr>
            <a:r>
              <a:rPr lang="tr-TR" b="1" dirty="0" err="1" smtClean="0"/>
              <a:t>interrupt</a:t>
            </a:r>
            <a:r>
              <a:rPr lang="tr-TR" dirty="0" smtClean="0"/>
              <a:t> </a:t>
            </a:r>
          </a:p>
          <a:p>
            <a:pPr marL="1371600" lvl="2" indent="-457200">
              <a:buFont typeface="+mj-lt"/>
              <a:buAutoNum type="arabicPeriod"/>
            </a:pPr>
            <a:r>
              <a:rPr lang="tr-TR" b="1" dirty="0" err="1" smtClean="0"/>
              <a:t>jealous</a:t>
            </a:r>
            <a:r>
              <a:rPr lang="tr-TR" dirty="0" smtClean="0"/>
              <a:t> </a:t>
            </a:r>
          </a:p>
          <a:p>
            <a:pPr marL="1371600" lvl="2" indent="-457200">
              <a:buFont typeface="+mj-lt"/>
              <a:buAutoNum type="arabicPeriod"/>
            </a:pPr>
            <a:r>
              <a:rPr lang="tr-TR" b="1" dirty="0" err="1" smtClean="0"/>
              <a:t>locker</a:t>
            </a:r>
            <a:r>
              <a:rPr lang="tr-TR" dirty="0" smtClean="0"/>
              <a:t> </a:t>
            </a:r>
          </a:p>
          <a:p>
            <a:pPr marL="1371600" lvl="2" indent="-457200">
              <a:buFont typeface="+mj-lt"/>
              <a:buAutoNum type="arabicPeriod"/>
            </a:pPr>
            <a:r>
              <a:rPr lang="tr-TR" b="1" dirty="0" err="1" smtClean="0"/>
              <a:t>loyal</a:t>
            </a:r>
            <a:r>
              <a:rPr lang="tr-TR" dirty="0" smtClean="0"/>
              <a:t> </a:t>
            </a:r>
          </a:p>
          <a:p>
            <a:pPr marL="1371600" lvl="2" indent="-457200">
              <a:buFont typeface="+mj-lt"/>
              <a:buAutoNum type="arabicPeriod"/>
            </a:pPr>
            <a:r>
              <a:rPr lang="tr-TR" b="1" dirty="0" err="1" smtClean="0"/>
              <a:t>mean</a:t>
            </a:r>
            <a:r>
              <a:rPr lang="tr-TR" dirty="0" smtClean="0"/>
              <a:t> </a:t>
            </a:r>
          </a:p>
          <a:p>
            <a:pPr marL="1371600" lvl="2" indent="-457200">
              <a:buFont typeface="+mj-lt"/>
              <a:buAutoNum type="arabicPeriod"/>
            </a:pPr>
            <a:r>
              <a:rPr lang="tr-TR" b="1" dirty="0" smtClean="0"/>
              <a:t>Moral</a:t>
            </a:r>
          </a:p>
          <a:p>
            <a:pPr marL="1371600" lvl="2" indent="-457200">
              <a:buFont typeface="+mj-lt"/>
              <a:buAutoNum type="arabicPeriod"/>
            </a:pPr>
            <a:r>
              <a:rPr lang="tr-TR" b="1" dirty="0" err="1" smtClean="0"/>
              <a:t>passionate</a:t>
            </a:r>
            <a:r>
              <a:rPr lang="tr-TR" dirty="0" smtClean="0"/>
              <a:t> </a:t>
            </a:r>
          </a:p>
          <a:p>
            <a:pPr marL="1371600" lvl="2" indent="-457200">
              <a:buFont typeface="+mj-lt"/>
              <a:buAutoNum type="arabicPeriod"/>
            </a:pPr>
            <a:r>
              <a:rPr lang="tr-TR" b="1" dirty="0" err="1" smtClean="0"/>
              <a:t>pastime</a:t>
            </a:r>
            <a:r>
              <a:rPr lang="tr-TR" dirty="0" smtClean="0"/>
              <a:t> </a:t>
            </a:r>
          </a:p>
          <a:p>
            <a:pPr marL="1371600" lvl="2" indent="-457200">
              <a:buFont typeface="+mj-lt"/>
              <a:buAutoNum type="arabicPeriod"/>
            </a:pPr>
            <a:r>
              <a:rPr lang="tr-TR" b="1" dirty="0" err="1" smtClean="0"/>
              <a:t>persistent</a:t>
            </a:r>
            <a:r>
              <a:rPr lang="tr-TR" dirty="0" smtClean="0"/>
              <a:t> </a:t>
            </a:r>
          </a:p>
          <a:p>
            <a:pPr marL="1371600" lvl="2" indent="-457200">
              <a:buFont typeface="+mj-lt"/>
              <a:buAutoNum type="arabicPeriod"/>
            </a:pPr>
            <a:r>
              <a:rPr lang="tr-TR" b="1" dirty="0" err="1" smtClean="0"/>
              <a:t>pessimistic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4" name="2 İçerik Yer Tutucusu"/>
          <p:cNvSpPr txBox="1">
            <a:spLocks/>
          </p:cNvSpPr>
          <p:nvPr/>
        </p:nvSpPr>
        <p:spPr>
          <a:xfrm>
            <a:off x="5004048" y="1700808"/>
            <a:ext cx="353873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sadık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kalıcı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kaba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Sözünü kesmek</a:t>
            </a:r>
            <a:r>
              <a:rPr lang="tr-TR" sz="2400" dirty="0" smtClean="0"/>
              <a:t> </a:t>
            </a:r>
            <a:endParaRPr lang="tr-TR" sz="2400" dirty="0" smtClean="0"/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kıskanç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Tutkulu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kilitli dolap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ahlaki</a:t>
            </a:r>
            <a:endParaRPr lang="tr-TR" sz="2400" dirty="0" smtClean="0"/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Eğlence, hobi</a:t>
            </a:r>
            <a:r>
              <a:rPr lang="tr-TR" sz="2400" dirty="0" smtClean="0"/>
              <a:t> </a:t>
            </a:r>
            <a:endParaRPr lang="tr-TR" sz="2400" dirty="0" smtClean="0"/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kötümser</a:t>
            </a:r>
            <a:r>
              <a:rPr lang="tr-TR" sz="2400" dirty="0" smtClean="0"/>
              <a:t> </a:t>
            </a:r>
          </a:p>
        </p:txBody>
      </p:sp>
      <p:cxnSp>
        <p:nvCxnSpPr>
          <p:cNvPr id="5" name="4 Düz Ok Bağlayıcısı"/>
          <p:cNvCxnSpPr/>
          <p:nvPr/>
        </p:nvCxnSpPr>
        <p:spPr>
          <a:xfrm>
            <a:off x="2699792" y="1844824"/>
            <a:ext cx="3240360" cy="13681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" name="5 Düz Ok Bağlayıcısı"/>
          <p:cNvCxnSpPr/>
          <p:nvPr/>
        </p:nvCxnSpPr>
        <p:spPr>
          <a:xfrm>
            <a:off x="2411760" y="2204864"/>
            <a:ext cx="3528392" cy="15121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6 Düz Ok Bağlayıcısı"/>
          <p:cNvCxnSpPr/>
          <p:nvPr/>
        </p:nvCxnSpPr>
        <p:spPr>
          <a:xfrm>
            <a:off x="2339752" y="2708920"/>
            <a:ext cx="3600400" cy="18722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7 Düz Ok Bağlayıcısı"/>
          <p:cNvCxnSpPr/>
          <p:nvPr/>
        </p:nvCxnSpPr>
        <p:spPr>
          <a:xfrm flipV="1">
            <a:off x="2123728" y="1988840"/>
            <a:ext cx="3888432" cy="115212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8 Düz Ok Bağlayıcısı"/>
          <p:cNvCxnSpPr/>
          <p:nvPr/>
        </p:nvCxnSpPr>
        <p:spPr>
          <a:xfrm flipV="1">
            <a:off x="2267744" y="2852936"/>
            <a:ext cx="3744416" cy="7200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9 Düz Ok Bağlayıcısı"/>
          <p:cNvCxnSpPr/>
          <p:nvPr/>
        </p:nvCxnSpPr>
        <p:spPr>
          <a:xfrm>
            <a:off x="2267744" y="3933056"/>
            <a:ext cx="3600400" cy="10081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10 Düz Ok Bağlayıcısı"/>
          <p:cNvCxnSpPr/>
          <p:nvPr/>
        </p:nvCxnSpPr>
        <p:spPr>
          <a:xfrm flipV="1">
            <a:off x="2843808" y="4077072"/>
            <a:ext cx="3096344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11 Düz Ok Bağlayıcısı"/>
          <p:cNvCxnSpPr/>
          <p:nvPr/>
        </p:nvCxnSpPr>
        <p:spPr>
          <a:xfrm>
            <a:off x="2555776" y="4941168"/>
            <a:ext cx="3384376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12 Düz Ok Bağlayıcısı"/>
          <p:cNvCxnSpPr/>
          <p:nvPr/>
        </p:nvCxnSpPr>
        <p:spPr>
          <a:xfrm flipV="1">
            <a:off x="2771800" y="2420888"/>
            <a:ext cx="3168352" cy="28803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13 Düz Ok Bağlayıcısı"/>
          <p:cNvCxnSpPr/>
          <p:nvPr/>
        </p:nvCxnSpPr>
        <p:spPr>
          <a:xfrm>
            <a:off x="2915816" y="5805264"/>
            <a:ext cx="3024336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424346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Principle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14480" y="1428736"/>
            <a:ext cx="482657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Prensip, ilke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55299" name="Picture 3" descr="http://www.fun-damentals.com/wp-content/uploads/2011/11/principle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258399">
            <a:off x="1857356" y="2786058"/>
            <a:ext cx="5076825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391677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Promise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14480" y="1428736"/>
            <a:ext cx="456522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Söz vermek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56323" name="Picture 3" descr="http://2.bp.blogspot.com/-_PCmtiOk8g8/T3xN39OU2YI/AAAAAAAAAJY/KI1atWMoD_s/s1600/promi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22046">
            <a:off x="1285802" y="2650622"/>
            <a:ext cx="5643602" cy="3765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355898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Quality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14480" y="1428736"/>
            <a:ext cx="557793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Özellik, nitelik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57347" name="Picture 3" descr="http://www.erdem-muhendislik.com.tr/media/content/images/temel_kalite_yonetim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13088">
            <a:off x="2907982" y="2567063"/>
            <a:ext cx="5490365" cy="3819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372204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Receive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14480" y="1428736"/>
            <a:ext cx="261962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Almak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58371" name="Picture 3" descr="http://a.dryicons.com/images/icon_sets/colorful_stickers_part_2_icons_set/png/256x256/mail_rece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1571612"/>
            <a:ext cx="4572056" cy="45720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38982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Reliable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14480" y="1428736"/>
            <a:ext cx="36642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Güvenilir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59395" name="Picture 3" descr="http://sg.sea.123rf.com/400wm/400/400/ivz/ivz1109/ivz110900023/10653940-reliable-and-strong-arm-frie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72112">
            <a:off x="2795734" y="2384590"/>
            <a:ext cx="5286412" cy="39380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214290"/>
            <a:ext cx="441236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Reserved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714480" y="1428736"/>
            <a:ext cx="521322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İçine kapanık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60419" name="Picture 3" descr="http://www.bayanlar.biz/wp-content/uploads/Icine-Kapanik-Cocuklara-Dikkat-Ed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61562">
            <a:off x="2761589" y="2686866"/>
            <a:ext cx="5509059" cy="36084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 descr="http://blog.dothegreenthing.com/wp-content/uploads/2011/11/sha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8218" y="2143092"/>
            <a:ext cx="6605782" cy="4714908"/>
          </a:xfrm>
          <a:prstGeom prst="rect">
            <a:avLst/>
          </a:prstGeom>
          <a:noFill/>
        </p:spPr>
      </p:pic>
      <p:sp>
        <p:nvSpPr>
          <p:cNvPr id="9" name="8 Dikdörtgen"/>
          <p:cNvSpPr/>
          <p:nvPr/>
        </p:nvSpPr>
        <p:spPr>
          <a:xfrm>
            <a:off x="214282" y="214290"/>
            <a:ext cx="278922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Share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071538" y="1357298"/>
            <a:ext cx="428628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Paylaşmak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214282" y="214290"/>
            <a:ext cx="400058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Shocked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071538" y="1357298"/>
            <a:ext cx="428628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Şok olmuş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62467" name="Picture 3" descr="http://rationalise.files.wordpress.com/2011/04/shocke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22264">
            <a:off x="3610235" y="2494718"/>
            <a:ext cx="3929090" cy="3973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Picture 3" descr="http://cdn.sheknows.com/articles/crave/shy_bo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571480"/>
            <a:ext cx="3858413" cy="5781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8 Dikdörtgen"/>
          <p:cNvSpPr/>
          <p:nvPr/>
        </p:nvSpPr>
        <p:spPr>
          <a:xfrm>
            <a:off x="214282" y="214290"/>
            <a:ext cx="18028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Shy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071538" y="1357298"/>
            <a:ext cx="428628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Utangaç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5" name="Picture 3" descr="http://www.quia.com/files/quia/users/vinman/enespanol2/2.1/pics/sociable_col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92873"/>
            <a:ext cx="4434117" cy="4465127"/>
          </a:xfrm>
          <a:prstGeom prst="rect">
            <a:avLst/>
          </a:prstGeom>
          <a:noFill/>
        </p:spPr>
      </p:pic>
      <p:sp>
        <p:nvSpPr>
          <p:cNvPr id="9" name="8 Dikdörtgen"/>
          <p:cNvSpPr/>
          <p:nvPr/>
        </p:nvSpPr>
        <p:spPr>
          <a:xfrm>
            <a:off x="214282" y="214290"/>
            <a:ext cx="403507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Sociable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071538" y="1357298"/>
            <a:ext cx="750099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Sosyal, çevresi geniş 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Match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the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words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and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meanings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0" y="1628800"/>
            <a:ext cx="3538736" cy="4525963"/>
          </a:xfrm>
        </p:spPr>
        <p:txBody>
          <a:bodyPr/>
          <a:lstStyle/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principle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promise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Quality</a:t>
            </a:r>
            <a:endParaRPr lang="tr-TR" b="1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receive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reliable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reserved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share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shocked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shy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sociable</a:t>
            </a:r>
            <a:r>
              <a:rPr lang="en-US" dirty="0" smtClean="0"/>
              <a:t> </a:t>
            </a:r>
            <a:endParaRPr lang="tr-TR" dirty="0"/>
          </a:p>
        </p:txBody>
      </p:sp>
      <p:sp>
        <p:nvSpPr>
          <p:cNvPr id="4" name="2 İçerik Yer Tutucusu"/>
          <p:cNvSpPr txBox="1">
            <a:spLocks/>
          </p:cNvSpPr>
          <p:nvPr/>
        </p:nvSpPr>
        <p:spPr>
          <a:xfrm>
            <a:off x="5004048" y="1700808"/>
            <a:ext cx="353873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utangaç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almak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ilke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sosyal</a:t>
            </a:r>
            <a:endParaRPr lang="tr-TR" sz="2400" dirty="0" smtClean="0"/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nitelik</a:t>
            </a:r>
            <a:endParaRPr lang="tr-TR" sz="2400" dirty="0" smtClean="0"/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Söz vermek</a:t>
            </a:r>
            <a:endParaRPr lang="tr-TR" sz="2400" dirty="0" smtClean="0"/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güvenilir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İçine kapanık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paylaşmak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sarsılmış</a:t>
            </a:r>
            <a:r>
              <a:rPr lang="tr-TR" sz="2400" dirty="0" smtClean="0"/>
              <a:t> </a:t>
            </a:r>
          </a:p>
        </p:txBody>
      </p:sp>
      <p:cxnSp>
        <p:nvCxnSpPr>
          <p:cNvPr id="5" name="4 Düz Ok Bağlayıcısı"/>
          <p:cNvCxnSpPr/>
          <p:nvPr/>
        </p:nvCxnSpPr>
        <p:spPr>
          <a:xfrm>
            <a:off x="2627784" y="1916832"/>
            <a:ext cx="3240360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" name="5 Düz Ok Bağlayıcısı"/>
          <p:cNvCxnSpPr/>
          <p:nvPr/>
        </p:nvCxnSpPr>
        <p:spPr>
          <a:xfrm>
            <a:off x="2555776" y="2348880"/>
            <a:ext cx="3384376" cy="17281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6 Düz Ok Bağlayıcısı"/>
          <p:cNvCxnSpPr/>
          <p:nvPr/>
        </p:nvCxnSpPr>
        <p:spPr>
          <a:xfrm>
            <a:off x="2411760" y="2780928"/>
            <a:ext cx="3600400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7 Düz Ok Bağlayıcısı"/>
          <p:cNvCxnSpPr/>
          <p:nvPr/>
        </p:nvCxnSpPr>
        <p:spPr>
          <a:xfrm flipV="1">
            <a:off x="2483768" y="2348880"/>
            <a:ext cx="3528392" cy="7920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8 Düz Ok Bağlayıcısı"/>
          <p:cNvCxnSpPr/>
          <p:nvPr/>
        </p:nvCxnSpPr>
        <p:spPr>
          <a:xfrm>
            <a:off x="2483768" y="3645024"/>
            <a:ext cx="3456384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9 Düz Ok Bağlayıcısı"/>
          <p:cNvCxnSpPr/>
          <p:nvPr/>
        </p:nvCxnSpPr>
        <p:spPr>
          <a:xfrm>
            <a:off x="2699792" y="4077072"/>
            <a:ext cx="3168352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10 Düz Ok Bağlayıcısı"/>
          <p:cNvCxnSpPr/>
          <p:nvPr/>
        </p:nvCxnSpPr>
        <p:spPr>
          <a:xfrm>
            <a:off x="2267744" y="4509120"/>
            <a:ext cx="3600400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11 Düz Ok Bağlayıcısı"/>
          <p:cNvCxnSpPr/>
          <p:nvPr/>
        </p:nvCxnSpPr>
        <p:spPr>
          <a:xfrm>
            <a:off x="2555776" y="4941168"/>
            <a:ext cx="3312368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12 Düz Ok Bağlayıcısı"/>
          <p:cNvCxnSpPr/>
          <p:nvPr/>
        </p:nvCxnSpPr>
        <p:spPr>
          <a:xfrm flipV="1">
            <a:off x="1979712" y="1916832"/>
            <a:ext cx="3960440" cy="345638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13 Düz Ok Bağlayıcısı"/>
          <p:cNvCxnSpPr/>
          <p:nvPr/>
        </p:nvCxnSpPr>
        <p:spPr>
          <a:xfrm flipV="1">
            <a:off x="2627784" y="3284984"/>
            <a:ext cx="3312368" cy="25202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214282" y="214290"/>
            <a:ext cx="528080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Strengthen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071538" y="1357298"/>
            <a:ext cx="750099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Güçlendirmek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65539" name="Picture 3" descr="http://www.inkonit.com/wp-content/uploads/2011/10/strengthen_relationship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00453">
            <a:off x="1522201" y="2556597"/>
            <a:ext cx="6072230" cy="4044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214282" y="214290"/>
            <a:ext cx="522303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Supportive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071538" y="1357298"/>
            <a:ext cx="750099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Destekleyici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66563" name="Picture 3" descr="http://www.sandiegotherapistcounselor.com/wp-content/uploads/2012/03/self-help_supportive-relationship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436948">
            <a:off x="1841897" y="2802476"/>
            <a:ext cx="4963021" cy="33004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7" name="Picture 3" descr="http://www.freefoto.com/images/21/19/21_19_66---Temporary-Traffic-Lights_we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857232"/>
            <a:ext cx="3214678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8 Dikdörtgen"/>
          <p:cNvSpPr/>
          <p:nvPr/>
        </p:nvSpPr>
        <p:spPr>
          <a:xfrm>
            <a:off x="214282" y="214290"/>
            <a:ext cx="510813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Temporary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071538" y="1357298"/>
            <a:ext cx="750099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Geçici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214282" y="214290"/>
            <a:ext cx="255563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Treat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071538" y="1357298"/>
            <a:ext cx="750099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Muamele etmek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68611" name="Picture 3" descr="http://www.hakkariposta.com/images/news/116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65254">
            <a:off x="2342995" y="2711144"/>
            <a:ext cx="5206395" cy="3867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5" name="Picture 3" descr="http://www.collegefashion.net/wp-content/uploads/2010/10/trendy-lace-outf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87460" y="2428868"/>
            <a:ext cx="5656540" cy="4429132"/>
          </a:xfrm>
          <a:prstGeom prst="rect">
            <a:avLst/>
          </a:prstGeom>
          <a:noFill/>
        </p:spPr>
      </p:pic>
      <p:sp>
        <p:nvSpPr>
          <p:cNvPr id="9" name="8 Dikdörtgen"/>
          <p:cNvSpPr/>
          <p:nvPr/>
        </p:nvSpPr>
        <p:spPr>
          <a:xfrm>
            <a:off x="214282" y="214290"/>
            <a:ext cx="33265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Trendy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071538" y="1357298"/>
            <a:ext cx="750099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Modaya uygun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214282" y="214290"/>
            <a:ext cx="222560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True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071538" y="1357298"/>
            <a:ext cx="328614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Doğru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0661" name="Picture 5" descr="http://www.modernanalyst.com/Portals/0/Public%20Uploads%202/True_or_False_Fotolia_15918310_X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2571744"/>
            <a:ext cx="5715000" cy="36671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214282" y="214290"/>
            <a:ext cx="577773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Trustworthy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3214678" y="1428736"/>
            <a:ext cx="464347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Güvenilir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1683" name="Picture 3" descr="http://www.radhanath-swami.net/wp-content/uploads/2010/11/Trustworthy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0165">
            <a:off x="1291044" y="2553109"/>
            <a:ext cx="6032022" cy="3795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214282" y="214290"/>
            <a:ext cx="696017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Understanding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000496" y="1428736"/>
            <a:ext cx="464347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Anlayışlı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2707" name="Picture 3" descr="http://2.bp.blogspot.com/_8jxyeTbP2Pc/TBJnbvbnVcI/AAAAAAAAAaw/yoG-5XBa-Pg/s1600/evlilik_1238833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71612"/>
            <a:ext cx="3929090" cy="5110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3" descr="http://www.talkandroid.com/wp-content/uploads/2011/12/motorola-vs-apple-420x3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61100" y="2071678"/>
            <a:ext cx="5982900" cy="4786322"/>
          </a:xfrm>
          <a:prstGeom prst="rect">
            <a:avLst/>
          </a:prstGeom>
          <a:noFill/>
        </p:spPr>
      </p:pic>
      <p:sp>
        <p:nvSpPr>
          <p:cNvPr id="9" name="8 Dikdörtgen"/>
          <p:cNvSpPr/>
          <p:nvPr/>
        </p:nvSpPr>
        <p:spPr>
          <a:xfrm>
            <a:off x="214282" y="214290"/>
            <a:ext cx="347127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Violate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1571604" y="1428736"/>
            <a:ext cx="464347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İhlal etmek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928662" y="285728"/>
            <a:ext cx="69077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Warm</a:t>
            </a:r>
            <a:r>
              <a:rPr lang="tr-TR" sz="8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-</a:t>
            </a:r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hearted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-214378" y="1428736"/>
            <a:ext cx="935837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Sevgi dolu, </a:t>
            </a:r>
            <a:r>
              <a:rPr lang="tr-TR" sz="7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canayakın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4755" name="Picture 3" descr="http://www.fotocolic.com/resimler/Sevgi_Dolu_Resimler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29401">
            <a:off x="2861531" y="2514056"/>
            <a:ext cx="5957124" cy="39714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4757" name="Picture 5" descr="http://www.sakliyasam.com/wp-content/uploads/2011/06/sevgi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92866">
            <a:off x="140552" y="4337776"/>
            <a:ext cx="2689925" cy="2016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Match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the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words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and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accent6">
                    <a:lumMod val="50000"/>
                  </a:schemeClr>
                </a:solidFill>
              </a:rPr>
              <a:t>meanings</a:t>
            </a:r>
            <a:r>
              <a:rPr lang="tr-TR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0" y="1556792"/>
            <a:ext cx="3538736" cy="4525963"/>
          </a:xfrm>
        </p:spPr>
        <p:txBody>
          <a:bodyPr>
            <a:normAutofit lnSpcReduction="10000"/>
          </a:bodyPr>
          <a:lstStyle/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Strengthen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Supportive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temporary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treat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trendy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true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Trustworthy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Understanding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unsociable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violate</a:t>
            </a:r>
            <a:r>
              <a:rPr lang="en-US" dirty="0" smtClean="0"/>
              <a:t> </a:t>
            </a:r>
            <a:endParaRPr lang="tr-TR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b="1" dirty="0" smtClean="0"/>
              <a:t>warm-hearted</a:t>
            </a:r>
            <a:endParaRPr lang="tr-TR" dirty="0"/>
          </a:p>
        </p:txBody>
      </p:sp>
      <p:sp>
        <p:nvSpPr>
          <p:cNvPr id="4" name="2 İçerik Yer Tutucusu"/>
          <p:cNvSpPr txBox="1">
            <a:spLocks/>
          </p:cNvSpPr>
          <p:nvPr/>
        </p:nvSpPr>
        <p:spPr>
          <a:xfrm>
            <a:off x="5004048" y="1700808"/>
            <a:ext cx="3538736" cy="45259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Çekingen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tedavi etmek</a:t>
            </a:r>
            <a:endParaRPr lang="tr-TR" sz="2400" dirty="0" smtClean="0"/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güçlendirmek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destekleyici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cana yakın</a:t>
            </a:r>
            <a:endParaRPr lang="tr-TR" sz="2400" dirty="0" smtClean="0"/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geçici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Modaya uygun</a:t>
            </a:r>
            <a:r>
              <a:rPr lang="tr-TR" sz="2400" dirty="0" smtClean="0"/>
              <a:t> </a:t>
            </a:r>
            <a:endParaRPr lang="tr-TR" sz="2400" dirty="0" smtClean="0"/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gerçek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güvenilir</a:t>
            </a:r>
            <a:r>
              <a:rPr lang="tr-TR" sz="2400" dirty="0" smtClean="0"/>
              <a:t> </a:t>
            </a:r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anlayışlı</a:t>
            </a:r>
            <a:endParaRPr lang="tr-TR" sz="2400" dirty="0" smtClean="0"/>
          </a:p>
          <a:p>
            <a:pPr marL="1371600" lvl="2" indent="-45720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tr-TR" sz="2400" b="1" dirty="0" smtClean="0"/>
              <a:t>ihlal etmek</a:t>
            </a:r>
            <a:r>
              <a:rPr lang="tr-TR" sz="2400" dirty="0" smtClean="0"/>
              <a:t> </a:t>
            </a:r>
          </a:p>
        </p:txBody>
      </p:sp>
      <p:cxnSp>
        <p:nvCxnSpPr>
          <p:cNvPr id="5" name="4 Düz Ok Bağlayıcısı"/>
          <p:cNvCxnSpPr/>
          <p:nvPr/>
        </p:nvCxnSpPr>
        <p:spPr>
          <a:xfrm>
            <a:off x="2987824" y="1772816"/>
            <a:ext cx="2952328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" name="5 Düz Ok Bağlayıcısı"/>
          <p:cNvCxnSpPr/>
          <p:nvPr/>
        </p:nvCxnSpPr>
        <p:spPr>
          <a:xfrm>
            <a:off x="2915816" y="2132856"/>
            <a:ext cx="3024336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6 Düz Ok Bağlayıcısı"/>
          <p:cNvCxnSpPr/>
          <p:nvPr/>
        </p:nvCxnSpPr>
        <p:spPr>
          <a:xfrm>
            <a:off x="2915816" y="2636912"/>
            <a:ext cx="3024336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7 Düz Ok Bağlayıcısı"/>
          <p:cNvCxnSpPr/>
          <p:nvPr/>
        </p:nvCxnSpPr>
        <p:spPr>
          <a:xfrm flipV="1">
            <a:off x="2267744" y="2348880"/>
            <a:ext cx="3672408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8 Düz Ok Bağlayıcısı"/>
          <p:cNvCxnSpPr/>
          <p:nvPr/>
        </p:nvCxnSpPr>
        <p:spPr>
          <a:xfrm>
            <a:off x="2411760" y="3356992"/>
            <a:ext cx="3528392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9 Düz Ok Bağlayıcısı"/>
          <p:cNvCxnSpPr/>
          <p:nvPr/>
        </p:nvCxnSpPr>
        <p:spPr>
          <a:xfrm>
            <a:off x="2123728" y="3789040"/>
            <a:ext cx="3816424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10 Düz Ok Bağlayıcısı"/>
          <p:cNvCxnSpPr/>
          <p:nvPr/>
        </p:nvCxnSpPr>
        <p:spPr>
          <a:xfrm>
            <a:off x="3131840" y="4221088"/>
            <a:ext cx="2736304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11 Düz Ok Bağlayıcısı"/>
          <p:cNvCxnSpPr/>
          <p:nvPr/>
        </p:nvCxnSpPr>
        <p:spPr>
          <a:xfrm>
            <a:off x="3419872" y="4653136"/>
            <a:ext cx="2520280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12 Düz Ok Bağlayıcısı"/>
          <p:cNvCxnSpPr/>
          <p:nvPr/>
        </p:nvCxnSpPr>
        <p:spPr>
          <a:xfrm rot="5400000" flipH="1" flipV="1">
            <a:off x="2879812" y="1952836"/>
            <a:ext cx="3096344" cy="30243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13 Düz Ok Bağlayıcısı"/>
          <p:cNvCxnSpPr/>
          <p:nvPr/>
        </p:nvCxnSpPr>
        <p:spPr>
          <a:xfrm>
            <a:off x="2411760" y="5301208"/>
            <a:ext cx="3456384" cy="5760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14 Düz Ok Bağlayıcısı"/>
          <p:cNvCxnSpPr/>
          <p:nvPr/>
        </p:nvCxnSpPr>
        <p:spPr>
          <a:xfrm flipV="1">
            <a:off x="3491880" y="3573016"/>
            <a:ext cx="2376264" cy="22322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3" name="Picture 7" descr="http://www.polisci.wisc.edu/Uploads/Images/UPTA/thank_you_comment_graphic_0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6" y="4474114"/>
            <a:ext cx="5143504" cy="2383886"/>
          </a:xfrm>
          <a:prstGeom prst="rect">
            <a:avLst/>
          </a:prstGeom>
          <a:noFill/>
        </p:spPr>
      </p:pic>
      <p:sp>
        <p:nvSpPr>
          <p:cNvPr id="9" name="8 Dikdörtgen"/>
          <p:cNvSpPr/>
          <p:nvPr/>
        </p:nvSpPr>
        <p:spPr>
          <a:xfrm>
            <a:off x="928662" y="285728"/>
            <a:ext cx="187423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The</a:t>
            </a:r>
            <a:endParaRPr lang="tr-TR" sz="80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357158" y="1357298"/>
            <a:ext cx="435771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7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End</a:t>
            </a:r>
            <a:endParaRPr lang="tr-T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4349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AutoShape 3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3" name="AutoShape 5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7" name="AutoShape 9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59" name="AutoShape 11" descr="http://arvinddevalia.images.s3.amazonaws.com/persistence1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1" name="AutoShape 13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3" name="AutoShape 15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3265" name="AutoShape 17" descr="persistence and determin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5779" name="Picture 3" descr="http://www.murketing.com/journal/wp-content/uploads/2011/03/6a00d8341d4dc653ef010536a7be88970b-500w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5635">
            <a:off x="416625" y="3294961"/>
            <a:ext cx="2747615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5781" name="Picture 5" descr="http://muraturan.files.wordpress.com/2010/06/the_end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25910">
            <a:off x="3415188" y="287568"/>
            <a:ext cx="5520767" cy="4131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381</Words>
  <Application>Microsoft Office PowerPoint</Application>
  <PresentationFormat>Ekran Gösterisi (4:3)</PresentationFormat>
  <Paragraphs>255</Paragraphs>
  <Slides>68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68</vt:i4>
      </vt:variant>
    </vt:vector>
  </HeadingPairs>
  <TitlesOfParts>
    <vt:vector size="69" baseType="lpstr">
      <vt:lpstr>Ofis Teması</vt:lpstr>
      <vt:lpstr>Slayt 1</vt:lpstr>
      <vt:lpstr>Slayt 2</vt:lpstr>
      <vt:lpstr>Slayt 3</vt:lpstr>
      <vt:lpstr>Slayt 4</vt:lpstr>
      <vt:lpstr>Slayt 5</vt:lpstr>
      <vt:lpstr>Slayt 6</vt:lpstr>
      <vt:lpstr>Slayt 7</vt:lpstr>
      <vt:lpstr>Slayt 8</vt:lpstr>
      <vt:lpstr>Slayt 9</vt:lpstr>
      <vt:lpstr>Slayt 10</vt:lpstr>
      <vt:lpstr>Slayt 11</vt:lpstr>
      <vt:lpstr>Match the words and meanings.</vt:lpstr>
      <vt:lpstr>Slayt 13</vt:lpstr>
      <vt:lpstr>Slayt 14</vt:lpstr>
      <vt:lpstr>Slayt 15</vt:lpstr>
      <vt:lpstr>Slayt 16</vt:lpstr>
      <vt:lpstr>Slayt 17</vt:lpstr>
      <vt:lpstr>Slayt 18</vt:lpstr>
      <vt:lpstr>Slayt 19</vt:lpstr>
      <vt:lpstr>Slayt 20</vt:lpstr>
      <vt:lpstr>Slayt 21</vt:lpstr>
      <vt:lpstr>Slayt 22</vt:lpstr>
      <vt:lpstr>Match the words and meanings.</vt:lpstr>
      <vt:lpstr>Slayt 24</vt:lpstr>
      <vt:lpstr>Slayt 25</vt:lpstr>
      <vt:lpstr>Slayt 26</vt:lpstr>
      <vt:lpstr>Slayt 27</vt:lpstr>
      <vt:lpstr>Slayt 28</vt:lpstr>
      <vt:lpstr>Slayt 29</vt:lpstr>
      <vt:lpstr>Slayt 30</vt:lpstr>
      <vt:lpstr>Slayt 31</vt:lpstr>
      <vt:lpstr>Slayt 32</vt:lpstr>
      <vt:lpstr>Slayt 33</vt:lpstr>
      <vt:lpstr>Match the words and meanings.</vt:lpstr>
      <vt:lpstr>Slayt 35</vt:lpstr>
      <vt:lpstr>Slayt 36</vt:lpstr>
      <vt:lpstr>Slayt 37</vt:lpstr>
      <vt:lpstr>Slayt 38</vt:lpstr>
      <vt:lpstr>Slayt 39</vt:lpstr>
      <vt:lpstr>Slayt 40</vt:lpstr>
      <vt:lpstr>Slayt 41</vt:lpstr>
      <vt:lpstr>Slayt 42</vt:lpstr>
      <vt:lpstr>Slayt 43</vt:lpstr>
      <vt:lpstr>Slayt 44</vt:lpstr>
      <vt:lpstr>Match the words and meanings.</vt:lpstr>
      <vt:lpstr>Slayt 46</vt:lpstr>
      <vt:lpstr>Slayt 47</vt:lpstr>
      <vt:lpstr>Slayt 48</vt:lpstr>
      <vt:lpstr>Slayt 49</vt:lpstr>
      <vt:lpstr>Slayt 50</vt:lpstr>
      <vt:lpstr>Slayt 51</vt:lpstr>
      <vt:lpstr>Slayt 52</vt:lpstr>
      <vt:lpstr>Slayt 53</vt:lpstr>
      <vt:lpstr>Slayt 54</vt:lpstr>
      <vt:lpstr>Slayt 55</vt:lpstr>
      <vt:lpstr>Match the words and meanings.</vt:lpstr>
      <vt:lpstr>Slayt 57</vt:lpstr>
      <vt:lpstr>Slayt 58</vt:lpstr>
      <vt:lpstr>Slayt 59</vt:lpstr>
      <vt:lpstr>Slayt 60</vt:lpstr>
      <vt:lpstr>Slayt 61</vt:lpstr>
      <vt:lpstr>Slayt 62</vt:lpstr>
      <vt:lpstr>Slayt 63</vt:lpstr>
      <vt:lpstr>Slayt 64</vt:lpstr>
      <vt:lpstr>Slayt 65</vt:lpstr>
      <vt:lpstr>Slayt 66</vt:lpstr>
      <vt:lpstr>Match the words and meanings.</vt:lpstr>
      <vt:lpstr>Slayt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Bozan</dc:creator>
  <cp:lastModifiedBy>SOTO</cp:lastModifiedBy>
  <cp:revision>35</cp:revision>
  <dcterms:created xsi:type="dcterms:W3CDTF">2012-09-23T13:58:14Z</dcterms:created>
  <dcterms:modified xsi:type="dcterms:W3CDTF">2012-09-24T18:13:59Z</dcterms:modified>
</cp:coreProperties>
</file>