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68" r:id="rId14"/>
    <p:sldId id="271" r:id="rId15"/>
  </p:sldIdLst>
  <p:sldSz cx="9144000" cy="6858000" type="screen4x3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3132"/>
        <p:guide pos="2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348C2-6CE0-4DA7-86E5-03F2219E6B06}" type="datetimeFigureOut">
              <a:rPr lang="tr-TR" smtClean="0"/>
              <a:pPr/>
              <a:t>21.6.2017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2A28E-2632-4D47-A9D7-40CA4C6B38D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2A28E-2632-4D47-A9D7-40CA4C6B38D5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2A28E-2632-4D47-A9D7-40CA4C6B38D5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987A-D95A-47C6-81CF-73A2E8BB12F1}" type="datetime1">
              <a:rPr lang="tr-TR" smtClean="0"/>
              <a:t>21.6.2017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D13B-4489-4139-BA68-018922176B73}" type="datetime1">
              <a:rPr lang="tr-TR" smtClean="0"/>
              <a:t>21.6.2017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728F-C167-46BE-B1F7-F672A4D54C61}" type="datetime1">
              <a:rPr lang="tr-TR" smtClean="0"/>
              <a:t>21.6.2017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ABA6-71B9-4031-BFA8-BD226BE1C7B8}" type="datetime1">
              <a:rPr lang="tr-TR" smtClean="0"/>
              <a:t>21.6.2017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2CD2-D320-4B2C-A69F-7EE3CF0064F1}" type="datetime1">
              <a:rPr lang="tr-TR" smtClean="0"/>
              <a:t>21.6.2017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30C1-E679-4D1A-AC7D-B514ED8942FF}" type="datetime1">
              <a:rPr lang="tr-TR" smtClean="0"/>
              <a:t>21.6.2017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BD37-A367-421E-B0B0-D6402BCE25FE}" type="datetime1">
              <a:rPr lang="tr-TR" smtClean="0"/>
              <a:t>21.6.2017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C362-A1FE-4E5D-B3F0-AC7115C9B5FE}" type="datetime1">
              <a:rPr lang="tr-TR" smtClean="0"/>
              <a:t>21.6.2017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0B40-CC68-4B98-A0A4-94DD2B32F8FB}" type="datetime1">
              <a:rPr lang="tr-TR" smtClean="0"/>
              <a:t>21.6.2017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02B7-8DA9-430A-B98A-7A98839F358F}" type="datetime1">
              <a:rPr lang="tr-TR" smtClean="0"/>
              <a:t>21.6.2017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D5772-5FCA-4040-BAC7-80602B6D6D37}" type="datetime1">
              <a:rPr lang="tr-TR" smtClean="0"/>
              <a:t>21.6.2017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C5D75-51D3-415E-9473-7CB301D43496}" type="datetime1">
              <a:rPr lang="tr-TR" smtClean="0"/>
              <a:t>21.6.2017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solidFill>
                  <a:srgbClr val="00B050"/>
                </a:solidFill>
              </a:rPr>
              <a:t>LİSE ÖĞRENCİLERİNİN BİYOLOJİ ÖĞRETMENLERİNİN İLETİŞİM DAVRANIŞLARINA İLİŞKİN ALGILARI</a:t>
            </a:r>
            <a:endParaRPr lang="tr-TR" sz="2000" dirty="0">
              <a:solidFill>
                <a:srgbClr val="00B05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solidFill>
                  <a:schemeClr val="accent6">
                    <a:lumMod val="75000"/>
                  </a:schemeClr>
                </a:solidFill>
              </a:rPr>
              <a:t>2016-2017 EĞİTİM-ÖĞRETİM YILI SENE SONU MESLEKİ </a:t>
            </a:r>
            <a:r>
              <a:rPr lang="tr-TR" sz="2000" dirty="0" smtClean="0">
                <a:solidFill>
                  <a:schemeClr val="accent6">
                    <a:lumMod val="75000"/>
                  </a:schemeClr>
                </a:solidFill>
              </a:rPr>
              <a:t>ÇALIŞMASI</a:t>
            </a:r>
          </a:p>
          <a:p>
            <a:r>
              <a:rPr lang="tr-TR" sz="2000" dirty="0" smtClean="0">
                <a:solidFill>
                  <a:schemeClr val="accent6">
                    <a:lumMod val="75000"/>
                  </a:schemeClr>
                </a:solidFill>
              </a:rPr>
              <a:t>OLCAY ARTAR</a:t>
            </a:r>
          </a:p>
          <a:p>
            <a:r>
              <a:rPr lang="tr-TR" sz="2000" dirty="0" smtClean="0">
                <a:solidFill>
                  <a:schemeClr val="accent6">
                    <a:lumMod val="75000"/>
                  </a:schemeClr>
                </a:solidFill>
              </a:rPr>
              <a:t>BİYOLOJİ ÖĞRETMENİ</a:t>
            </a:r>
            <a:endParaRPr lang="tr-TR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tr-TR" sz="20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1D4F-A3A4-4E00-8894-EC3F0D0BB7F2}" type="datetime1">
              <a:rPr lang="tr-TR" smtClean="0"/>
              <a:t>21.6.2017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/>
              <a:t>Ö</a:t>
            </a:r>
            <a:r>
              <a:rPr lang="tr-TR" sz="1800" dirty="0" smtClean="0"/>
              <a:t>ğrencilerin genel olarak biyoloji </a:t>
            </a:r>
            <a:r>
              <a:rPr lang="tr-TR" sz="1800" dirty="0"/>
              <a:t>ö</a:t>
            </a:r>
            <a:r>
              <a:rPr lang="tr-TR" sz="1800" dirty="0" smtClean="0"/>
              <a:t>ğretmenlerinin iletişim davranışlarını </a:t>
            </a:r>
            <a:r>
              <a:rPr lang="tr-TR" sz="1800" dirty="0" smtClean="0">
                <a:solidFill>
                  <a:srgbClr val="7030A0"/>
                </a:solidFill>
              </a:rPr>
              <a:t>olumlu algıladıkları ve memnun </a:t>
            </a:r>
            <a:r>
              <a:rPr lang="tr-TR" sz="1800" dirty="0" smtClean="0"/>
              <a:t>olduklarını ifade etmektedir</a:t>
            </a:r>
            <a:r>
              <a:rPr lang="tr-TR" sz="1800" dirty="0" smtClean="0"/>
              <a:t>.</a:t>
            </a:r>
          </a:p>
          <a:p>
            <a:r>
              <a:rPr lang="tr-TR" sz="1800" dirty="0" smtClean="0"/>
              <a:t> </a:t>
            </a:r>
            <a:r>
              <a:rPr lang="tr-TR" sz="1800" dirty="0" smtClean="0"/>
              <a:t>Di</a:t>
            </a:r>
            <a:r>
              <a:rPr lang="tr-TR" sz="1800" dirty="0"/>
              <a:t>ğ</a:t>
            </a:r>
            <a:r>
              <a:rPr lang="tr-TR" sz="1800" dirty="0" smtClean="0"/>
              <a:t>er taraftan ölçeğin boyutları acısından bakıldığında; öğrenciler biyoloji öğretmenlerini </a:t>
            </a:r>
            <a:r>
              <a:rPr lang="tr-TR" sz="1800" dirty="0" smtClean="0">
                <a:solidFill>
                  <a:srgbClr val="00B0F0"/>
                </a:solidFill>
              </a:rPr>
              <a:t>en fazla anlayışlı ve arkadaşça davrandıklarını  </a:t>
            </a:r>
            <a:r>
              <a:rPr lang="tr-TR" sz="1800" dirty="0" smtClean="0"/>
              <a:t>algıladıklarını belirtirlerken, bunu kontrol etmek sorgulamak sözel olmayan destekler verme ve teşvik etme ve </a:t>
            </a:r>
            <a:r>
              <a:rPr lang="tr-TR" sz="1800" dirty="0"/>
              <a:t>ö</a:t>
            </a:r>
            <a:r>
              <a:rPr lang="tr-TR" sz="1800" dirty="0" smtClean="0"/>
              <a:t>vme davranışlarını izlediğini belirtmişlerdir. </a:t>
            </a:r>
            <a:endParaRPr lang="tr-TR" sz="1800" dirty="0" smtClean="0"/>
          </a:p>
          <a:p>
            <a:r>
              <a:rPr lang="tr-TR" sz="1800" dirty="0" smtClean="0"/>
              <a:t>Bu </a:t>
            </a:r>
            <a:r>
              <a:rPr lang="tr-TR" sz="1800" dirty="0" smtClean="0"/>
              <a:t>ifadelerden de anlaşıldığı gibi biyoloji öğretmenlerinin öncelikle öğrencilerine </a:t>
            </a:r>
            <a:r>
              <a:rPr lang="tr-TR" sz="1800" dirty="0" smtClean="0">
                <a:solidFill>
                  <a:srgbClr val="7030A0"/>
                </a:solidFill>
              </a:rPr>
              <a:t>anlayışlı ve arkadaşça bir öğrenme </a:t>
            </a:r>
            <a:r>
              <a:rPr lang="tr-TR" sz="1800" dirty="0" smtClean="0"/>
              <a:t>ortamı sundukları ifade edilebilir</a:t>
            </a:r>
            <a:r>
              <a:rPr lang="tr-TR" sz="1800" dirty="0" smtClean="0"/>
              <a:t>.</a:t>
            </a:r>
          </a:p>
          <a:p>
            <a:r>
              <a:rPr lang="tr-TR" sz="1800" dirty="0" smtClean="0"/>
              <a:t> </a:t>
            </a:r>
            <a:r>
              <a:rPr lang="tr-TR" sz="1800" dirty="0" smtClean="0"/>
              <a:t>Buna bağlı olarak ikinci ve üçüncü sırada kontrol etmek ve sorgulamak davranışlarının gösterilmesi, öğretmenlerin anlayışlı ve arkadaşça davranarak </a:t>
            </a:r>
            <a:r>
              <a:rPr lang="tr-TR" sz="1800" dirty="0" smtClean="0">
                <a:solidFill>
                  <a:srgbClr val="00B050"/>
                </a:solidFill>
              </a:rPr>
              <a:t>öğrencilerin görev ve sorumluluklarını sorguladıklar</a:t>
            </a:r>
            <a:r>
              <a:rPr lang="tr-TR" sz="1800" dirty="0">
                <a:solidFill>
                  <a:srgbClr val="00B050"/>
                </a:solidFill>
              </a:rPr>
              <a:t>ı</a:t>
            </a:r>
            <a:r>
              <a:rPr lang="tr-TR" sz="1800" dirty="0" smtClean="0">
                <a:solidFill>
                  <a:srgbClr val="00B050"/>
                </a:solidFill>
              </a:rPr>
              <a:t> ve kontrol ettikleri anlaşılabilir</a:t>
            </a:r>
            <a:r>
              <a:rPr lang="tr-TR" sz="1800" dirty="0" smtClean="0"/>
              <a:t>. </a:t>
            </a:r>
            <a:endParaRPr lang="tr-TR" sz="1800" dirty="0" smtClean="0"/>
          </a:p>
          <a:p>
            <a:r>
              <a:rPr lang="tr-TR" sz="1800" dirty="0" smtClean="0"/>
              <a:t>Kısacası </a:t>
            </a:r>
            <a:r>
              <a:rPr lang="tr-TR" sz="1800" dirty="0" smtClean="0"/>
              <a:t>biyoloji öğretmenlerinin </a:t>
            </a:r>
            <a:r>
              <a:rPr lang="tr-TR" sz="1800" dirty="0" smtClean="0">
                <a:solidFill>
                  <a:srgbClr val="FF0000"/>
                </a:solidFill>
              </a:rPr>
              <a:t>tatlı sert bir iletişim davranışları </a:t>
            </a:r>
            <a:r>
              <a:rPr lang="tr-TR" sz="1800" dirty="0" smtClean="0"/>
              <a:t>bütünlüğü sergiledikleri söylenebilir.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7B64-BF23-4C82-B76A-734551977A7D}" type="datetime1">
              <a:rPr lang="tr-TR" smtClean="0"/>
              <a:t>21.6.2017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S</a:t>
            </a:r>
            <a:r>
              <a:rPr lang="tr-TR" sz="1800" dirty="0" smtClean="0"/>
              <a:t>ınıf </a:t>
            </a:r>
            <a:r>
              <a:rPr lang="tr-TR" sz="1800" dirty="0" smtClean="0"/>
              <a:t>ortamında oluşturulan en </a:t>
            </a:r>
            <a:r>
              <a:rPr lang="tr-TR" sz="1800" dirty="0"/>
              <a:t>ö</a:t>
            </a:r>
            <a:r>
              <a:rPr lang="tr-TR" sz="1800" dirty="0" smtClean="0"/>
              <a:t>nemli boyutlardan biri </a:t>
            </a:r>
            <a:r>
              <a:rPr lang="tr-TR" sz="1800" dirty="0" smtClean="0">
                <a:solidFill>
                  <a:srgbClr val="7030A0"/>
                </a:solidFill>
              </a:rPr>
              <a:t>öğretmen-öğrenci iletişim </a:t>
            </a:r>
            <a:r>
              <a:rPr lang="tr-TR" sz="1800" dirty="0" smtClean="0"/>
              <a:t>davranışlarıdır. </a:t>
            </a:r>
            <a:endParaRPr lang="tr-TR" sz="1800" dirty="0" smtClean="0"/>
          </a:p>
          <a:p>
            <a:r>
              <a:rPr lang="tr-TR" sz="1800" dirty="0" smtClean="0"/>
              <a:t>Bu </a:t>
            </a:r>
            <a:r>
              <a:rPr lang="tr-TR" sz="1800" dirty="0" smtClean="0"/>
              <a:t>ortamda “</a:t>
            </a:r>
            <a:r>
              <a:rPr lang="tr-TR" sz="1800" dirty="0" smtClean="0">
                <a:solidFill>
                  <a:schemeClr val="accent2"/>
                </a:solidFill>
              </a:rPr>
              <a:t>öğretim=iletişim”</a:t>
            </a:r>
            <a:r>
              <a:rPr lang="tr-TR" sz="1800" dirty="0" smtClean="0"/>
              <a:t> iletişim göz ardı edilmemesi gereken</a:t>
            </a:r>
          </a:p>
          <a:p>
            <a:r>
              <a:rPr lang="tr-TR" sz="1800" dirty="0" smtClean="0"/>
              <a:t>bir </a:t>
            </a:r>
            <a:r>
              <a:rPr lang="tr-TR" sz="1800" dirty="0"/>
              <a:t>ö</a:t>
            </a:r>
            <a:r>
              <a:rPr lang="tr-TR" sz="1800" dirty="0" smtClean="0"/>
              <a:t>neme sahiptir. </a:t>
            </a:r>
            <a:endParaRPr lang="tr-TR" sz="1800" dirty="0" smtClean="0"/>
          </a:p>
          <a:p>
            <a:r>
              <a:rPr lang="tr-TR" sz="1800" dirty="0" smtClean="0"/>
              <a:t>Yani </a:t>
            </a:r>
            <a:r>
              <a:rPr lang="tr-TR" sz="1800" dirty="0" smtClean="0"/>
              <a:t>her başarılı öğretimin </a:t>
            </a:r>
            <a:r>
              <a:rPr lang="tr-TR" sz="1800" dirty="0" smtClean="0"/>
              <a:t>içerisinde </a:t>
            </a:r>
            <a:r>
              <a:rPr lang="tr-TR" sz="1800" dirty="0" smtClean="0">
                <a:solidFill>
                  <a:srgbClr val="00B050"/>
                </a:solidFill>
              </a:rPr>
              <a:t>başarılı bir iletişim  </a:t>
            </a:r>
            <a:r>
              <a:rPr lang="tr-TR" sz="1800" dirty="0" smtClean="0"/>
              <a:t>süreci göz ardı edilmemelidir. </a:t>
            </a:r>
            <a:endParaRPr lang="tr-TR" sz="1800" dirty="0" smtClean="0"/>
          </a:p>
          <a:p>
            <a:r>
              <a:rPr lang="tr-TR" sz="1800" dirty="0" smtClean="0"/>
              <a:t>Yapılan </a:t>
            </a:r>
            <a:r>
              <a:rPr lang="tr-TR" sz="1800" dirty="0" smtClean="0"/>
              <a:t>araştırmalarda da, </a:t>
            </a:r>
            <a:r>
              <a:rPr lang="tr-TR" sz="1800" dirty="0" smtClean="0">
                <a:solidFill>
                  <a:srgbClr val="00B0F0"/>
                </a:solidFill>
              </a:rPr>
              <a:t>öğrencilerin diğer fen alanı öğretmenlerine göre biyoloji öğretmenlerini daha olumlu iletişim davranışlarına </a:t>
            </a:r>
            <a:r>
              <a:rPr lang="tr-TR" sz="1800" dirty="0" smtClean="0"/>
              <a:t>sahip olarak algıladıkları vurgulanmaktadır.</a:t>
            </a:r>
          </a:p>
          <a:p>
            <a:endParaRPr lang="tr-TR" sz="1800" dirty="0">
              <a:solidFill>
                <a:srgbClr val="7030A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BB9-764F-40A6-B9C9-5E705D87A940}" type="datetime1">
              <a:rPr lang="tr-TR" smtClean="0"/>
              <a:t>21.6.2017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Öğrencilerin öğretmenlerinin iletişim davranışlarına ilişkin algılarını etkileyen en önemli faktörlerin başında sınıf düzeyi gelmektedir</a:t>
            </a:r>
            <a:r>
              <a:rPr lang="tr-TR" sz="1800" dirty="0" smtClean="0"/>
              <a:t>.</a:t>
            </a:r>
          </a:p>
          <a:p>
            <a:r>
              <a:rPr lang="tr-TR" sz="1800" dirty="0" smtClean="0"/>
              <a:t>Bu </a:t>
            </a:r>
            <a:r>
              <a:rPr lang="tr-TR" sz="1800" dirty="0" smtClean="0"/>
              <a:t>araştırma sonunda da  öğrencilerin biyoloji öğretmenlerinin iletişim davranışlarına yönelik </a:t>
            </a:r>
            <a:r>
              <a:rPr lang="tr-TR" sz="1800" dirty="0" smtClean="0"/>
              <a:t>algılarının </a:t>
            </a:r>
            <a:r>
              <a:rPr lang="tr-TR" sz="1800" dirty="0" smtClean="0"/>
              <a:t>sınıf düzeyine göre anlamlı farklılık gösterdiği belirlenmiştir</a:t>
            </a:r>
            <a:r>
              <a:rPr lang="tr-TR" sz="1800" dirty="0" smtClean="0"/>
              <a:t>.</a:t>
            </a:r>
          </a:p>
          <a:p>
            <a:r>
              <a:rPr lang="tr-TR" sz="1800" dirty="0" smtClean="0">
                <a:solidFill>
                  <a:srgbClr val="FF0000"/>
                </a:solidFill>
              </a:rPr>
              <a:t>9.Sınıf </a:t>
            </a:r>
            <a:r>
              <a:rPr lang="tr-TR" sz="1800" dirty="0" smtClean="0"/>
              <a:t>öğrencileri biyoloji öğretmenlerini </a:t>
            </a:r>
            <a:r>
              <a:rPr lang="tr-TR" sz="1800" dirty="0" smtClean="0">
                <a:solidFill>
                  <a:srgbClr val="FF0000"/>
                </a:solidFill>
              </a:rPr>
              <a:t>en fazla anlayışlı ve arkadaşça ve kontrol </a:t>
            </a:r>
            <a:r>
              <a:rPr lang="tr-TR" sz="1800" dirty="0" smtClean="0"/>
              <a:t>edici olarak algılarken, </a:t>
            </a:r>
            <a:endParaRPr lang="tr-TR" sz="1800" dirty="0" smtClean="0"/>
          </a:p>
          <a:p>
            <a:r>
              <a:rPr lang="tr-TR" sz="1800" dirty="0" smtClean="0">
                <a:solidFill>
                  <a:srgbClr val="00B050"/>
                </a:solidFill>
              </a:rPr>
              <a:t>10.sınıf </a:t>
            </a:r>
            <a:r>
              <a:rPr lang="tr-TR" sz="1800" dirty="0" smtClean="0">
                <a:solidFill>
                  <a:srgbClr val="00B050"/>
                </a:solidFill>
              </a:rPr>
              <a:t>öğrencileri ve 11</a:t>
            </a:r>
            <a:r>
              <a:rPr lang="tr-TR" sz="1800" dirty="0" smtClean="0"/>
              <a:t>. sınıf öğrencileri </a:t>
            </a:r>
            <a:r>
              <a:rPr lang="tr-TR" sz="1800" dirty="0" smtClean="0">
                <a:solidFill>
                  <a:srgbClr val="00B050"/>
                </a:solidFill>
              </a:rPr>
              <a:t>kontrol edici ve sorgulayıcı </a:t>
            </a:r>
            <a:r>
              <a:rPr lang="tr-TR" sz="1800" dirty="0" smtClean="0"/>
              <a:t>olarak algılamaktadır. </a:t>
            </a:r>
            <a:endParaRPr lang="tr-TR" sz="1800" dirty="0" smtClean="0"/>
          </a:p>
          <a:p>
            <a:r>
              <a:rPr lang="tr-TR" sz="1800" dirty="0" smtClean="0">
                <a:solidFill>
                  <a:srgbClr val="FF0000"/>
                </a:solidFill>
              </a:rPr>
              <a:t>Her </a:t>
            </a:r>
            <a:r>
              <a:rPr lang="tr-TR" sz="1800" dirty="0" smtClean="0">
                <a:solidFill>
                  <a:srgbClr val="FF0000"/>
                </a:solidFill>
              </a:rPr>
              <a:t>üç sınıf düzeyinde </a:t>
            </a:r>
            <a:r>
              <a:rPr lang="tr-TR" sz="1800" dirty="0" smtClean="0"/>
              <a:t>de  biyoloji öğretmenlerinin öğrencilere yönelik </a:t>
            </a:r>
            <a:r>
              <a:rPr lang="tr-TR" sz="1800" dirty="0" smtClean="0">
                <a:solidFill>
                  <a:srgbClr val="FF0000"/>
                </a:solidFill>
              </a:rPr>
              <a:t>kontrolü</a:t>
            </a:r>
            <a:r>
              <a:rPr lang="tr-TR" sz="1800" dirty="0" smtClean="0"/>
              <a:t> </a:t>
            </a:r>
            <a:r>
              <a:rPr lang="tr-TR" sz="1800" dirty="0" smtClean="0">
                <a:solidFill>
                  <a:srgbClr val="FF0000"/>
                </a:solidFill>
              </a:rPr>
              <a:t>elden bırakmadıkları </a:t>
            </a:r>
            <a:r>
              <a:rPr lang="tr-TR" sz="1800" dirty="0" smtClean="0"/>
              <a:t>ve </a:t>
            </a:r>
            <a:r>
              <a:rPr lang="tr-TR" sz="1800" dirty="0" smtClean="0">
                <a:solidFill>
                  <a:srgbClr val="FF0000"/>
                </a:solidFill>
              </a:rPr>
              <a:t>güçlü liderlik özellik gösterdikleri </a:t>
            </a:r>
            <a:r>
              <a:rPr lang="tr-TR" sz="1800" dirty="0" smtClean="0"/>
              <a:t>öğrenciler tarafından algılanmaktadır.</a:t>
            </a:r>
            <a:endParaRPr lang="tr-TR" sz="18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E2A31-987A-423A-81E0-B530C71C5FDE}" type="datetime1">
              <a:rPr lang="tr-TR" smtClean="0"/>
              <a:t>21.6.2017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600" dirty="0" smtClean="0"/>
              <a:t>Diğer taraftan öğretmenlerin </a:t>
            </a:r>
            <a:r>
              <a:rPr lang="tr-TR" sz="1600" dirty="0" smtClean="0">
                <a:solidFill>
                  <a:srgbClr val="C00000"/>
                </a:solidFill>
              </a:rPr>
              <a:t>kontrol edici olarak algılanması </a:t>
            </a:r>
            <a:r>
              <a:rPr lang="tr-TR" sz="1600" dirty="0" smtClean="0"/>
              <a:t>öğretmenlerin daha çok </a:t>
            </a:r>
            <a:r>
              <a:rPr lang="tr-TR" sz="1600" dirty="0" smtClean="0">
                <a:solidFill>
                  <a:srgbClr val="C00000"/>
                </a:solidFill>
              </a:rPr>
              <a:t>öğretmen merkezli eğitim- öğretim faaliyetlerini tercih etmelerinin </a:t>
            </a:r>
            <a:r>
              <a:rPr lang="tr-TR" sz="1600" dirty="0" smtClean="0"/>
              <a:t>bir göstergesi olarak değerlendirilebilir. </a:t>
            </a:r>
          </a:p>
          <a:p>
            <a:r>
              <a:rPr lang="tr-TR" sz="1600" dirty="0" smtClean="0"/>
              <a:t>Öğrencilerin biyoloji öğretmenlerinin iletişim davranışlarına yönelik algıları </a:t>
            </a:r>
            <a:r>
              <a:rPr lang="tr-TR" sz="1600" dirty="0" smtClean="0">
                <a:solidFill>
                  <a:srgbClr val="00B050"/>
                </a:solidFill>
              </a:rPr>
              <a:t>genel akademik başarılarına göre anlamlı farklılık göstermektedir.</a:t>
            </a:r>
          </a:p>
          <a:p>
            <a:r>
              <a:rPr lang="tr-TR" sz="1600" dirty="0" smtClean="0"/>
              <a:t>Genel akademik </a:t>
            </a:r>
            <a:r>
              <a:rPr lang="tr-TR" sz="1600" dirty="0" smtClean="0">
                <a:solidFill>
                  <a:srgbClr val="FF0000"/>
                </a:solidFill>
              </a:rPr>
              <a:t>başarı düzeyi en düşük olan (25-44</a:t>
            </a:r>
            <a:r>
              <a:rPr lang="tr-TR" sz="1600" dirty="0" smtClean="0"/>
              <a:t>) öğrenciler biyoloji </a:t>
            </a:r>
            <a:r>
              <a:rPr lang="tr-TR" sz="1600" dirty="0" smtClean="0">
                <a:solidFill>
                  <a:srgbClr val="FF0000"/>
                </a:solidFill>
              </a:rPr>
              <a:t>öğretmenlerini teşvik edici, övücü</a:t>
            </a:r>
            <a:r>
              <a:rPr lang="tr-TR" sz="1600" dirty="0" smtClean="0"/>
              <a:t>, bu öğrenciler başarısızlığının farklı nedenleri olan öğrenciler </a:t>
            </a:r>
            <a:r>
              <a:rPr lang="tr-TR" sz="1600" dirty="0" smtClean="0">
                <a:solidFill>
                  <a:srgbClr val="C00000"/>
                </a:solidFill>
              </a:rPr>
              <a:t>sınıf ortamında tutulabilir ve onlara destek vererek motive edilebilir</a:t>
            </a:r>
            <a:r>
              <a:rPr lang="tr-TR" sz="16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tr-TR" sz="1600" dirty="0" smtClean="0">
                <a:solidFill>
                  <a:srgbClr val="00B0F0"/>
                </a:solidFill>
              </a:rPr>
              <a:t>orta </a:t>
            </a:r>
            <a:r>
              <a:rPr lang="tr-TR" sz="1600" dirty="0" smtClean="0">
                <a:solidFill>
                  <a:srgbClr val="00B0F0"/>
                </a:solidFill>
              </a:rPr>
              <a:t>düzeyde genel </a:t>
            </a:r>
            <a:r>
              <a:rPr lang="tr-TR" sz="1600" dirty="0" smtClean="0"/>
              <a:t>akademik başarı düzeyinde olan öğrenciler  </a:t>
            </a:r>
            <a:r>
              <a:rPr lang="tr-TR" sz="1600" dirty="0" smtClean="0">
                <a:solidFill>
                  <a:srgbClr val="00B050"/>
                </a:solidFill>
              </a:rPr>
              <a:t>(45-54 55-69</a:t>
            </a:r>
            <a:r>
              <a:rPr lang="tr-TR" sz="1600" dirty="0" smtClean="0"/>
              <a:t>) biyoloji öğretmenlerini kontrol edici olarak, </a:t>
            </a:r>
            <a:r>
              <a:rPr lang="tr-TR" sz="1600" dirty="0" smtClean="0">
                <a:solidFill>
                  <a:srgbClr val="00B050"/>
                </a:solidFill>
              </a:rPr>
              <a:t>başarılarının artması yönünde çaba göstermeleri </a:t>
            </a:r>
            <a:r>
              <a:rPr lang="tr-TR" sz="1600" dirty="0" smtClean="0"/>
              <a:t>hedeflenir yüksek düzeyde genel </a:t>
            </a:r>
            <a:r>
              <a:rPr lang="tr-TR" sz="1600" dirty="0" smtClean="0">
                <a:solidFill>
                  <a:srgbClr val="C00000"/>
                </a:solidFill>
              </a:rPr>
              <a:t>akademik başarı düzeyinde olan öğrenciler  (70-84- 85- 100) </a:t>
            </a:r>
            <a:r>
              <a:rPr lang="tr-TR" sz="1600" dirty="0" smtClean="0"/>
              <a:t>biyoloji öğretmenlerini </a:t>
            </a:r>
            <a:r>
              <a:rPr lang="tr-TR" sz="1600" dirty="0" smtClean="0">
                <a:solidFill>
                  <a:srgbClr val="C00000"/>
                </a:solidFill>
              </a:rPr>
              <a:t>arkadaşça ve anlayışlı </a:t>
            </a:r>
            <a:r>
              <a:rPr lang="tr-TR" sz="1600" dirty="0" smtClean="0"/>
              <a:t>olarak algılamaktadır.</a:t>
            </a:r>
            <a:endParaRPr lang="tr-TR" sz="1600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F7A2D-903F-4963-825B-F47D1BB5A46B}" type="datetime1">
              <a:rPr lang="tr-TR" smtClean="0"/>
              <a:t>21.6.2017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>
                <a:solidFill>
                  <a:srgbClr val="C00000"/>
                </a:solidFill>
              </a:rPr>
              <a:t>Kültür öğretmen iletişim davranışları üzerinde önemli bir faktördür.</a:t>
            </a:r>
            <a:r>
              <a:rPr lang="tr-TR" sz="1800" dirty="0" smtClean="0">
                <a:solidFill>
                  <a:srgbClr val="7030A0"/>
                </a:solidFill>
              </a:rPr>
              <a:t>Sınıfların</a:t>
            </a:r>
            <a:r>
              <a:rPr lang="tr-TR" sz="1800" dirty="0" smtClean="0">
                <a:solidFill>
                  <a:srgbClr val="C00000"/>
                </a:solidFill>
              </a:rPr>
              <a:t> </a:t>
            </a:r>
            <a:r>
              <a:rPr lang="tr-TR" sz="1800" dirty="0" smtClean="0"/>
              <a:t>kültürleri yansıtan </a:t>
            </a:r>
            <a:r>
              <a:rPr lang="tr-TR" sz="1800" dirty="0" smtClean="0">
                <a:solidFill>
                  <a:srgbClr val="00B0F0"/>
                </a:solidFill>
              </a:rPr>
              <a:t>en küçük sosyal birimler </a:t>
            </a:r>
            <a:r>
              <a:rPr lang="tr-TR" sz="1800" dirty="0" smtClean="0"/>
              <a:t>olduğu ve bu ortamlarda toplumun kültürel değerler etkisinin olmayacağının düşünülmemesi gerektiği vurgulanmaktadır.</a:t>
            </a:r>
          </a:p>
          <a:p>
            <a:r>
              <a:rPr lang="tr-TR" sz="1800" dirty="0" smtClean="0">
                <a:solidFill>
                  <a:srgbClr val="92D050"/>
                </a:solidFill>
              </a:rPr>
              <a:t>Bazı araştırmalarda kızların </a:t>
            </a:r>
            <a:r>
              <a:rPr lang="tr-TR" sz="1800" dirty="0" smtClean="0"/>
              <a:t>öğretmenlerinin iletişim davranışlarını </a:t>
            </a:r>
            <a:r>
              <a:rPr lang="tr-TR" sz="1800" dirty="0" smtClean="0">
                <a:solidFill>
                  <a:srgbClr val="00B050"/>
                </a:solidFill>
              </a:rPr>
              <a:t>daha önemli </a:t>
            </a:r>
            <a:r>
              <a:rPr lang="tr-TR" sz="1800" dirty="0" smtClean="0"/>
              <a:t>ve </a:t>
            </a:r>
            <a:r>
              <a:rPr lang="tr-TR" sz="1800" dirty="0" smtClean="0">
                <a:solidFill>
                  <a:srgbClr val="00B050"/>
                </a:solidFill>
              </a:rPr>
              <a:t>kabul edilebilir </a:t>
            </a:r>
            <a:r>
              <a:rPr lang="tr-TR" sz="1800" dirty="0" smtClean="0"/>
              <a:t>olarak algıladıkları ifade edilmiştir.</a:t>
            </a:r>
            <a:endParaRPr lang="tr-TR" sz="18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29B6-16A7-48F0-A111-6A50AA5ABF6F}" type="datetime1">
              <a:rPr lang="tr-TR" smtClean="0"/>
              <a:t>21.6.2017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>
            <a:normAutofit/>
          </a:bodyPr>
          <a:lstStyle/>
          <a:p>
            <a:r>
              <a:rPr lang="tr-TR" sz="2000" dirty="0" smtClean="0">
                <a:solidFill>
                  <a:srgbClr val="C00000"/>
                </a:solidFill>
              </a:rPr>
              <a:t>Anahtar sözcükler: İletişim davranışları, öğretmen davranışları, biyoloji öğretmenleri, öğrenci algıları</a:t>
            </a:r>
            <a:endParaRPr lang="tr-TR" sz="20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B</a:t>
            </a:r>
            <a:r>
              <a:rPr lang="tr-TR" sz="2000" dirty="0" smtClean="0">
                <a:latin typeface="Arial Narrow" panose="020B0606020202030204" pitchFamily="34" charset="0"/>
              </a:rPr>
              <a:t>u çalışmanın amacı; lise öğrencilerinin biyoloji öğretmenlerinin iletişim davranışlarına ilişkin algılarını ve </a:t>
            </a:r>
            <a:r>
              <a:rPr lang="tr-TR" sz="20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bu algıların öğrencilerin cinsiyeti, sınıfı ve genel akademik başarı düzeyleri ile ilişkilerini düzenlemektir</a:t>
            </a:r>
            <a:r>
              <a:rPr lang="tr-TR" sz="2000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tr-TR" sz="2000" dirty="0" smtClean="0">
                <a:latin typeface="Arial Narrow" panose="020B0606020202030204" pitchFamily="34" charset="0"/>
              </a:rPr>
              <a:t>Araştırma sonunda </a:t>
            </a:r>
            <a:r>
              <a:rPr lang="tr-TR" sz="2000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öğrencilerin biyoloji öğretmenlerinin iletişim davranışlarının tümüne ilişkin algılarının olumlu düzeyde </a:t>
            </a:r>
            <a:r>
              <a:rPr lang="tr-TR" sz="2000" dirty="0" smtClean="0">
                <a:latin typeface="Arial Narrow" panose="020B0606020202030204" pitchFamily="34" charset="0"/>
              </a:rPr>
              <a:t>olduğu belirlenmiştir.</a:t>
            </a:r>
          </a:p>
          <a:p>
            <a:r>
              <a:rPr lang="tr-TR" sz="2000" dirty="0" smtClean="0">
                <a:latin typeface="Arial Narrow" panose="020B0606020202030204" pitchFamily="34" charset="0"/>
              </a:rPr>
              <a:t>Öğrenciler </a:t>
            </a:r>
            <a:r>
              <a:rPr lang="tr-TR" sz="2000" dirty="0" smtClean="0">
                <a:latin typeface="Arial Narrow" panose="020B0606020202030204" pitchFamily="34" charset="0"/>
              </a:rPr>
              <a:t>davrandıklarını </a:t>
            </a:r>
            <a:r>
              <a:rPr lang="tr-TR" sz="2000" dirty="0" smtClean="0">
                <a:latin typeface="Arial Narrow" panose="020B0606020202030204" pitchFamily="34" charset="0"/>
              </a:rPr>
              <a:t>belirtmişlerdir</a:t>
            </a:r>
            <a:r>
              <a:rPr lang="tr-TR" sz="2000" dirty="0" smtClean="0">
                <a:latin typeface="Arial Narrow" panose="020B0606020202030204" pitchFamily="34" charset="0"/>
              </a:rPr>
              <a:t>.</a:t>
            </a:r>
            <a:r>
              <a:rPr lang="tr-TR" sz="2000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 biyoloji öğretmenlerinin en fazla anlayışlı ve arkadaşça </a:t>
            </a:r>
            <a:endParaRPr lang="tr-TR" sz="2000" dirty="0" smtClean="0">
              <a:latin typeface="Arial Narrow" panose="020B0606020202030204" pitchFamily="34" charset="0"/>
            </a:endParaRPr>
          </a:p>
          <a:p>
            <a:r>
              <a:rPr lang="tr-TR" sz="2000" dirty="0" smtClean="0">
                <a:latin typeface="Arial Narrow" panose="020B0606020202030204" pitchFamily="34" charset="0"/>
              </a:rPr>
              <a:t>Kız ve erkek öğrencilerin biyoloji öğretmenlerinin iletişim davranışlarını algılarında bir </a:t>
            </a:r>
            <a:r>
              <a:rPr lang="tr-TR" sz="2000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farklılığa rastlanmazken </a:t>
            </a:r>
            <a:r>
              <a:rPr lang="tr-TR" sz="2000" dirty="0" smtClean="0">
                <a:latin typeface="Arial Narrow" panose="020B0606020202030204" pitchFamily="34" charset="0"/>
              </a:rPr>
              <a:t>, sınıf ve genel akademik başarı değişkenlerinde </a:t>
            </a:r>
            <a:r>
              <a:rPr lang="tr-TR" sz="2000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farklılık olduğu </a:t>
            </a:r>
            <a:r>
              <a:rPr lang="tr-TR" sz="2000" dirty="0" smtClean="0">
                <a:latin typeface="Arial Narrow" panose="020B0606020202030204" pitchFamily="34" charset="0"/>
              </a:rPr>
              <a:t>tespit edilmiştir. </a:t>
            </a:r>
            <a:endParaRPr lang="tr-TR" sz="2000" dirty="0" smtClean="0"/>
          </a:p>
          <a:p>
            <a:endParaRPr lang="tr-TR" sz="20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BB95-A4CE-4DBC-AF20-173320BD7181}" type="datetime1">
              <a:rPr lang="tr-TR" smtClean="0"/>
              <a:t>21.6.2017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000" dirty="0" smtClean="0">
                <a:solidFill>
                  <a:srgbClr val="FF0000"/>
                </a:solidFill>
              </a:rPr>
              <a:t>Öğretmen-öğrenci iletişiminin sonuçları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solidFill>
                  <a:srgbClr val="00B0F0"/>
                </a:solidFill>
              </a:rPr>
              <a:t>Sınıf; </a:t>
            </a:r>
            <a:r>
              <a:rPr lang="tr-TR" sz="2000" dirty="0" smtClean="0"/>
              <a:t>ders programı amaçları doğrultusunda öğretmen-öğrenci ve öğrenci-öğrenci iletişimi sonucunda öğrenmelerin gerçekleştiği en önemli sistemlerden biridir. </a:t>
            </a:r>
          </a:p>
          <a:p>
            <a:r>
              <a:rPr lang="tr-TR" sz="2000" dirty="0" smtClean="0">
                <a:solidFill>
                  <a:srgbClr val="7030A0"/>
                </a:solidFill>
              </a:rPr>
              <a:t>Öğretmen</a:t>
            </a:r>
            <a:r>
              <a:rPr lang="tr-TR" sz="2000" dirty="0" smtClean="0"/>
              <a:t> sınıf içinde gösterdiği davranışlarla öğrencide </a:t>
            </a:r>
            <a:r>
              <a:rPr lang="tr-TR" sz="2000" dirty="0" smtClean="0">
                <a:solidFill>
                  <a:srgbClr val="7030A0"/>
                </a:solidFill>
              </a:rPr>
              <a:t>olumlu etkiler </a:t>
            </a:r>
            <a:r>
              <a:rPr lang="tr-TR" sz="2000" dirty="0" smtClean="0"/>
              <a:t>yapabileceği gibi </a:t>
            </a:r>
            <a:r>
              <a:rPr lang="tr-TR" sz="2000" dirty="0" smtClean="0">
                <a:solidFill>
                  <a:srgbClr val="7030A0"/>
                </a:solidFill>
              </a:rPr>
              <a:t>olumsuz etkilerde </a:t>
            </a:r>
            <a:r>
              <a:rPr lang="tr-TR" sz="2000" dirty="0" smtClean="0"/>
              <a:t>yapabilmektedir. </a:t>
            </a:r>
          </a:p>
          <a:p>
            <a:r>
              <a:rPr lang="tr-TR" sz="2000" dirty="0" smtClean="0"/>
              <a:t>Ancak öğretmenin öğrenci üzerinde </a:t>
            </a:r>
            <a:r>
              <a:rPr lang="tr-TR" sz="2000" dirty="0" smtClean="0">
                <a:solidFill>
                  <a:srgbClr val="0070C0"/>
                </a:solidFill>
              </a:rPr>
              <a:t>olumlu etkiler bırakması </a:t>
            </a:r>
            <a:r>
              <a:rPr lang="tr-TR" sz="2000" dirty="0" smtClean="0"/>
              <a:t>olumlu öğretmen- </a:t>
            </a:r>
            <a:r>
              <a:rPr lang="tr-TR" sz="2000" dirty="0" smtClean="0">
                <a:solidFill>
                  <a:srgbClr val="0070C0"/>
                </a:solidFill>
              </a:rPr>
              <a:t>öğrenci iletişim süreciyle </a:t>
            </a:r>
            <a:r>
              <a:rPr lang="tr-TR" sz="2000" dirty="0" smtClean="0"/>
              <a:t>başarılabilir. </a:t>
            </a:r>
            <a:r>
              <a:rPr lang="tr-TR" sz="2000" dirty="0" smtClean="0">
                <a:solidFill>
                  <a:srgbClr val="C00000"/>
                </a:solidFill>
              </a:rPr>
              <a:t>İletişim çift yönlü </a:t>
            </a:r>
            <a:r>
              <a:rPr lang="tr-TR" sz="2000" dirty="0" smtClean="0"/>
              <a:t>olduğundan bu süreç </a:t>
            </a:r>
            <a:r>
              <a:rPr lang="tr-TR" sz="2000" dirty="0" smtClean="0"/>
              <a:t>başarıyı amaçları </a:t>
            </a:r>
            <a:r>
              <a:rPr lang="tr-TR" sz="2000" dirty="0" smtClean="0"/>
              <a:t>yönünde gelişebilmektedir.</a:t>
            </a:r>
            <a:endParaRPr lang="tr-TR" sz="20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69B7-7596-42D8-83E2-E5522458BBDF}" type="datetime1">
              <a:rPr lang="tr-TR" smtClean="0"/>
              <a:t>21.6.2017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000" dirty="0" smtClean="0">
                <a:solidFill>
                  <a:srgbClr val="7030A0"/>
                </a:solidFill>
              </a:rPr>
              <a:t>Sınıf içi iletişim sürecinde öğretmen davranış biçimleri</a:t>
            </a:r>
            <a:endParaRPr lang="tr-TR" sz="2000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Öğretmenlerin sınıf içi iletim sürecinde ortaya </a:t>
            </a:r>
            <a:r>
              <a:rPr lang="tr-TR" sz="2000" dirty="0" smtClean="0">
                <a:solidFill>
                  <a:srgbClr val="00B050"/>
                </a:solidFill>
              </a:rPr>
              <a:t>koydukları davranış biçimleri</a:t>
            </a:r>
            <a:r>
              <a:rPr lang="tr-TR" sz="2000" dirty="0" smtClean="0">
                <a:solidFill>
                  <a:srgbClr val="C00000"/>
                </a:solidFill>
              </a:rPr>
              <a:t>, öğretmen tipleri, öğretmen profilleri, sınıf yönetim tipleri, liderlik tipleri, öğretmen-öğrenci iletişim boyutları, sınıf yönetimi </a:t>
            </a:r>
            <a:r>
              <a:rPr lang="tr-TR" sz="2000" dirty="0" smtClean="0"/>
              <a:t>profili vb kavramlar olarak karşımıza çıkmaktadır.</a:t>
            </a:r>
            <a:endParaRPr lang="tr-TR" sz="20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7746-6AA3-4B46-9612-D5073EC81D3F}" type="datetime1">
              <a:rPr lang="tr-TR" smtClean="0"/>
              <a:t>21.6.2017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000" dirty="0" smtClean="0">
                <a:solidFill>
                  <a:srgbClr val="7030A0"/>
                </a:solidFill>
              </a:rPr>
              <a:t>Sınıf içi iletişim sürecinde ÖĞRETMENİN DAVRANIŞ BİÇİMİNİN SONUÇLARI</a:t>
            </a:r>
            <a:endParaRPr lang="tr-TR" sz="2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>
                <a:solidFill>
                  <a:srgbClr val="FF0000"/>
                </a:solidFill>
              </a:rPr>
              <a:t>Yardımcı olmak, arkadaşça davranmak</a:t>
            </a:r>
            <a:r>
              <a:rPr lang="tr-TR" sz="1800" dirty="0" smtClean="0"/>
              <a:t>, anlayışlı olmak vb davranışlar gösteren öğretmenlerin sınıflarında öğrencilerin </a:t>
            </a:r>
            <a:r>
              <a:rPr lang="tr-TR" sz="1800" dirty="0" smtClean="0">
                <a:solidFill>
                  <a:srgbClr val="C00000"/>
                </a:solidFill>
              </a:rPr>
              <a:t>yüksek seviyede  düşünme becerileri </a:t>
            </a:r>
            <a:r>
              <a:rPr lang="tr-TR" sz="1800" dirty="0" smtClean="0"/>
              <a:t>gösterdikleri, </a:t>
            </a:r>
            <a:r>
              <a:rPr lang="tr-TR" sz="1800" dirty="0" smtClean="0">
                <a:solidFill>
                  <a:srgbClr val="FF0000"/>
                </a:solidFill>
              </a:rPr>
              <a:t>derse karşı pozitif tutum içinde oldukları </a:t>
            </a:r>
            <a:r>
              <a:rPr lang="tr-TR" sz="1800" dirty="0" smtClean="0"/>
              <a:t>ve </a:t>
            </a:r>
            <a:r>
              <a:rPr lang="tr-TR" sz="1800" dirty="0" smtClean="0">
                <a:solidFill>
                  <a:srgbClr val="FF0000"/>
                </a:solidFill>
              </a:rPr>
              <a:t>disiplin problemlerinin </a:t>
            </a:r>
            <a:r>
              <a:rPr lang="tr-TR" sz="1800" dirty="0" smtClean="0"/>
              <a:t>en alt düzeyde olduğu ifade edilmektedir.</a:t>
            </a:r>
          </a:p>
          <a:p>
            <a:r>
              <a:rPr lang="tr-TR" sz="1800" dirty="0" smtClean="0"/>
              <a:t>Öğretmenin, </a:t>
            </a:r>
            <a:r>
              <a:rPr lang="tr-TR" sz="1800" dirty="0" smtClean="0">
                <a:solidFill>
                  <a:srgbClr val="00B050"/>
                </a:solidFill>
              </a:rPr>
              <a:t>öğrencinin bireysel farklılığını dikkate alan olumlu davranışı</a:t>
            </a:r>
            <a:r>
              <a:rPr lang="tr-TR" sz="1800" dirty="0" smtClean="0"/>
              <a:t>, tutumunu ve motivasyonunu olumlu yönde etkilediği vurgulanmaktadır.</a:t>
            </a:r>
          </a:p>
          <a:p>
            <a:r>
              <a:rPr lang="tr-TR" sz="1800" dirty="0" smtClean="0"/>
              <a:t>Öğrencileri, </a:t>
            </a:r>
            <a:r>
              <a:rPr lang="tr-TR" sz="1800" dirty="0" smtClean="0">
                <a:solidFill>
                  <a:srgbClr val="7030A0"/>
                </a:solidFill>
              </a:rPr>
              <a:t>çok sıkı kontrol eden baskıcı ve anlayışsız bir sınıf ortamı sağlayan </a:t>
            </a:r>
            <a:r>
              <a:rPr lang="tr-TR" sz="1800" dirty="0" smtClean="0"/>
              <a:t>öğretmenlerin, öğrencilerin </a:t>
            </a:r>
            <a:r>
              <a:rPr lang="tr-TR" sz="1800" dirty="0" smtClean="0">
                <a:solidFill>
                  <a:srgbClr val="7030A0"/>
                </a:solidFill>
              </a:rPr>
              <a:t>başarılarının düşmesinde etkili olduğu </a:t>
            </a:r>
            <a:r>
              <a:rPr lang="tr-TR" sz="1800" dirty="0" smtClean="0"/>
              <a:t>belirtilmektedir.</a:t>
            </a:r>
            <a:endParaRPr lang="tr-TR" sz="18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61A4-6B29-46AF-AAF5-1D630B8DB900}" type="datetime1">
              <a:rPr lang="tr-TR" smtClean="0"/>
              <a:t>21.6.2017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000" dirty="0" smtClean="0">
                <a:solidFill>
                  <a:srgbClr val="92D050"/>
                </a:solidFill>
              </a:rPr>
              <a:t>ÖSYM GENEL BİYOLOJİ BAŞARISI</a:t>
            </a:r>
            <a:endParaRPr lang="tr-TR" sz="2000" dirty="0">
              <a:solidFill>
                <a:srgbClr val="92D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Öğretmen-öğrenci etkileşimi ders programında belirlenmiş olan amaçların gerçekleşmesinde oldukça önemlidir. Çünkü bu etkileşim öğrencinin öğrenmesini, diğer bir ifadeyle başarısını etkilemektedir.</a:t>
            </a:r>
          </a:p>
          <a:p>
            <a:r>
              <a:rPr lang="tr-TR" sz="1800" dirty="0" smtClean="0">
                <a:solidFill>
                  <a:srgbClr val="7030A0"/>
                </a:solidFill>
              </a:rPr>
              <a:t>Dolayısıyla yapılan araştırmalar üniversiteye giriş sınavında sorulan sorular arasında %7 gibi önemli bir paya sahip olan biyoloji dersinde öğrenci başarısının </a:t>
            </a:r>
            <a:r>
              <a:rPr lang="tr-TR" sz="1800" dirty="0" smtClean="0"/>
              <a:t>oldukça düşük olduğunu göstermektedir.</a:t>
            </a:r>
            <a:endParaRPr lang="tr-TR" sz="18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70A2-279F-4531-801E-74416C93D217}" type="datetime1">
              <a:rPr lang="tr-TR" smtClean="0"/>
              <a:t>21.6.2017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Yapılan yurt dışı araştırmalarda; öğrencilerin </a:t>
            </a:r>
            <a:r>
              <a:rPr lang="tr-TR" sz="1800" dirty="0" smtClean="0">
                <a:solidFill>
                  <a:srgbClr val="FF0000"/>
                </a:solidFill>
              </a:rPr>
              <a:t>öğretmenlerinin kişiler arası iletişim davranışlarına yönelik algılarının</a:t>
            </a:r>
            <a:r>
              <a:rPr lang="tr-TR" sz="1800" dirty="0" smtClean="0"/>
              <a:t>, </a:t>
            </a:r>
            <a:r>
              <a:rPr lang="tr-TR" sz="1800" dirty="0" smtClean="0">
                <a:solidFill>
                  <a:srgbClr val="00B050"/>
                </a:solidFill>
              </a:rPr>
              <a:t>öğrencinin ve öğretmenin cinsiyeti, yaşı, öğretmenin tecrübesi, sınıftaki öğrenci sayısı, öğrencilerin başarı düzeyleri, fen- matematik gibi ders alanları</a:t>
            </a:r>
            <a:r>
              <a:rPr lang="tr-TR" sz="1800" dirty="0" smtClean="0"/>
              <a:t>, </a:t>
            </a:r>
            <a:r>
              <a:rPr lang="tr-TR" sz="1800" dirty="0" smtClean="0"/>
              <a:t>öğretmen </a:t>
            </a:r>
            <a:r>
              <a:rPr lang="tr-TR" sz="1800" dirty="0" smtClean="0"/>
              <a:t>iletişim davranışları ile öğrenci başarısı ilişkisi,  gibi pek çok faktörden etkilenmektedir.</a:t>
            </a:r>
            <a:endParaRPr lang="tr-TR" sz="18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5454-67AA-4A49-BDFD-1F836F6ECE46}" type="datetime1">
              <a:rPr lang="tr-TR" smtClean="0"/>
              <a:t>21.6.2017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Araştırma 2006–2007 </a:t>
            </a:r>
            <a:r>
              <a:rPr lang="tr-TR" sz="1800" dirty="0" smtClean="0"/>
              <a:t>eğitim-</a:t>
            </a:r>
            <a:r>
              <a:rPr lang="tr-TR" sz="1800" dirty="0" err="1" smtClean="0"/>
              <a:t>ögretim</a:t>
            </a:r>
            <a:r>
              <a:rPr lang="tr-TR" sz="1800" dirty="0" smtClean="0"/>
              <a:t> </a:t>
            </a:r>
            <a:r>
              <a:rPr lang="tr-TR" sz="1800" dirty="0" smtClean="0"/>
              <a:t>yılının ikinci döneminde yapılmıştır.</a:t>
            </a:r>
          </a:p>
          <a:p>
            <a:r>
              <a:rPr lang="tr-TR" sz="1800" dirty="0" smtClean="0"/>
              <a:t>Araştırmanın </a:t>
            </a:r>
            <a:r>
              <a:rPr lang="tr-TR" sz="1800" dirty="0" smtClean="0"/>
              <a:t>ç</a:t>
            </a:r>
            <a:r>
              <a:rPr lang="tr-TR" sz="1800" dirty="0" smtClean="0"/>
              <a:t>alışma </a:t>
            </a:r>
            <a:r>
              <a:rPr lang="tr-TR" sz="1800" dirty="0" smtClean="0"/>
              <a:t>grubunu Ankara’nın merkez ilçelerinden Çankaya’da bulunan</a:t>
            </a:r>
          </a:p>
          <a:p>
            <a:r>
              <a:rPr lang="tr-TR" sz="1800" dirty="0" smtClean="0">
                <a:solidFill>
                  <a:srgbClr val="FF0000"/>
                </a:solidFill>
              </a:rPr>
              <a:t>Dikmen Lisesi ve Sokullu Mehmet Paşa </a:t>
            </a:r>
            <a:r>
              <a:rPr lang="tr-TR" sz="1800" dirty="0" smtClean="0"/>
              <a:t>Lisesinde kayıtlı olan </a:t>
            </a:r>
            <a:r>
              <a:rPr lang="tr-TR" sz="1800" dirty="0" smtClean="0">
                <a:solidFill>
                  <a:srgbClr val="FF0000"/>
                </a:solidFill>
              </a:rPr>
              <a:t>465 </a:t>
            </a:r>
            <a:r>
              <a:rPr lang="tr-TR" sz="1800" dirty="0" smtClean="0">
                <a:solidFill>
                  <a:srgbClr val="FF0000"/>
                </a:solidFill>
              </a:rPr>
              <a:t>öğrenci </a:t>
            </a:r>
            <a:r>
              <a:rPr lang="tr-TR" sz="1800" dirty="0" smtClean="0"/>
              <a:t>oluşturmuştur.</a:t>
            </a:r>
          </a:p>
          <a:p>
            <a:r>
              <a:rPr lang="tr-TR" sz="1800" dirty="0" smtClean="0"/>
              <a:t>Diğer taraftan veri toplama aracı belirtilen liselerde görev yapan </a:t>
            </a:r>
            <a:r>
              <a:rPr lang="tr-TR" sz="1800" dirty="0" smtClean="0">
                <a:solidFill>
                  <a:srgbClr val="00B050"/>
                </a:solidFill>
              </a:rPr>
              <a:t>toplam 7 biyoloji</a:t>
            </a:r>
          </a:p>
          <a:p>
            <a:r>
              <a:rPr lang="tr-TR" sz="1800" dirty="0" smtClean="0"/>
              <a:t>ö</a:t>
            </a:r>
            <a:r>
              <a:rPr lang="tr-TR" sz="1800" dirty="0" smtClean="0">
                <a:solidFill>
                  <a:srgbClr val="00B050"/>
                </a:solidFill>
              </a:rPr>
              <a:t>ğretmenin</a:t>
            </a:r>
            <a:r>
              <a:rPr lang="tr-TR" sz="1800" dirty="0" smtClean="0"/>
              <a:t>in biyoloji dersi verdiği toplam </a:t>
            </a:r>
            <a:r>
              <a:rPr lang="tr-TR" sz="1800" dirty="0" smtClean="0">
                <a:solidFill>
                  <a:srgbClr val="00B050"/>
                </a:solidFill>
              </a:rPr>
              <a:t>18 sınıfta </a:t>
            </a:r>
            <a:r>
              <a:rPr lang="tr-TR" sz="1800" dirty="0" smtClean="0"/>
              <a:t>uygulanmıştır.</a:t>
            </a:r>
            <a:endParaRPr lang="tr-TR" sz="18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0DD4-9BCD-4C95-97C7-D16489B45DBE}" type="datetime1">
              <a:rPr lang="tr-TR" smtClean="0"/>
              <a:t>21.6.2017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endParaRPr lang="tr-TR" sz="400" dirty="0" smtClean="0"/>
          </a:p>
          <a:p>
            <a:pPr lvl="1">
              <a:buNone/>
            </a:pPr>
            <a:r>
              <a:rPr lang="tr-TR" sz="1200" dirty="0" smtClean="0"/>
              <a:t>                                                                                                  MİNUMUM-MAKSİMUM</a:t>
            </a:r>
            <a:endParaRPr lang="tr-TR" sz="1200" dirty="0" smtClean="0"/>
          </a:p>
          <a:p>
            <a:r>
              <a:rPr lang="tr-TR" sz="1600" dirty="0" smtClean="0"/>
              <a:t>Sorgulamak boyutu			8-32			</a:t>
            </a:r>
            <a:endParaRPr lang="tr-TR" sz="1600" dirty="0" smtClean="0"/>
          </a:p>
          <a:p>
            <a:r>
              <a:rPr lang="tr-TR" sz="1600" dirty="0" smtClean="0"/>
              <a:t>Teşvik etmek ve övmek </a:t>
            </a:r>
            <a:r>
              <a:rPr lang="tr-TR" sz="1600" dirty="0" smtClean="0"/>
              <a:t>boyutu		8-40</a:t>
            </a:r>
            <a:endParaRPr lang="tr-TR" sz="1600" dirty="0" smtClean="0"/>
          </a:p>
          <a:p>
            <a:r>
              <a:rPr lang="tr-TR" sz="1600" dirty="0" smtClean="0"/>
              <a:t>Sözel olmayan destekler vermek </a:t>
            </a:r>
            <a:r>
              <a:rPr lang="tr-TR" sz="1600" dirty="0" smtClean="0"/>
              <a:t>boyutu		7-40</a:t>
            </a:r>
            <a:endParaRPr lang="tr-TR" sz="1600" dirty="0" smtClean="0"/>
          </a:p>
          <a:p>
            <a:r>
              <a:rPr lang="tr-TR" sz="1600" dirty="0" smtClean="0"/>
              <a:t>Anlayışlı ve arkadaşça davranmak </a:t>
            </a:r>
            <a:r>
              <a:rPr lang="tr-TR" sz="1600" dirty="0" smtClean="0"/>
              <a:t>boyutu	9-36</a:t>
            </a:r>
            <a:endParaRPr lang="tr-TR" sz="1600" dirty="0" smtClean="0"/>
          </a:p>
          <a:p>
            <a:r>
              <a:rPr lang="tr-TR" sz="1600" dirty="0" smtClean="0"/>
              <a:t>Kontrol etmek </a:t>
            </a:r>
            <a:r>
              <a:rPr lang="tr-TR" sz="1600" dirty="0" smtClean="0"/>
              <a:t>boyutu			8-40</a:t>
            </a:r>
          </a:p>
          <a:p>
            <a:r>
              <a:rPr lang="tr-TR" sz="1600" dirty="0" smtClean="0"/>
              <a:t>ÖLÇEĞİN GENELİ				8-200</a:t>
            </a:r>
            <a:endParaRPr lang="tr-TR" sz="1600" dirty="0" smtClean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724619" y="1777042"/>
          <a:ext cx="5419017" cy="2053086"/>
        </p:xfrm>
        <a:graphic>
          <a:graphicData uri="http://schemas.openxmlformats.org/drawingml/2006/table">
            <a:tbl>
              <a:tblPr/>
              <a:tblGrid>
                <a:gridCol w="5419017"/>
              </a:tblGrid>
              <a:tr h="205308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698740" y="2225615"/>
          <a:ext cx="5486400" cy="365760"/>
        </p:xfrm>
        <a:graphic>
          <a:graphicData uri="http://schemas.openxmlformats.org/drawingml/2006/table">
            <a:tbl>
              <a:tblPr/>
              <a:tblGrid>
                <a:gridCol w="5486400"/>
              </a:tblGrid>
              <a:tr h="0"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715992" y="2777706"/>
          <a:ext cx="5427644" cy="365760"/>
        </p:xfrm>
        <a:graphic>
          <a:graphicData uri="http://schemas.openxmlformats.org/drawingml/2006/table">
            <a:tbl>
              <a:tblPr/>
              <a:tblGrid>
                <a:gridCol w="5427644"/>
              </a:tblGrid>
              <a:tr h="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819509" y="3338423"/>
          <a:ext cx="5434642" cy="365760"/>
        </p:xfrm>
        <a:graphic>
          <a:graphicData uri="http://schemas.openxmlformats.org/drawingml/2006/table">
            <a:tbl>
              <a:tblPr/>
              <a:tblGrid>
                <a:gridCol w="5434642"/>
              </a:tblGrid>
              <a:tr h="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4A20-F76D-4E29-AAD7-8326B73EA138}" type="datetime1">
              <a:rPr lang="tr-TR" smtClean="0"/>
              <a:t>21.6.2017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903</Words>
  <Application>Microsoft Office PowerPoint</Application>
  <PresentationFormat>Ekran Gösterisi (4:3)</PresentationFormat>
  <Paragraphs>87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LİSE ÖĞRENCİLERİNİN BİYOLOJİ ÖĞRETMENLERİNİN İLETİŞİM DAVRANIŞLARINA İLİŞKİN ALGILARI</vt:lpstr>
      <vt:lpstr>Anahtar sözcükler: İletişim davranışları, öğretmen davranışları, biyoloji öğretmenleri, öğrenci algıları</vt:lpstr>
      <vt:lpstr>Öğretmen-öğrenci iletişiminin sonuçları</vt:lpstr>
      <vt:lpstr>Sınıf içi iletişim sürecinde öğretmen davranış biçimleri</vt:lpstr>
      <vt:lpstr>Sınıf içi iletişim sürecinde ÖĞRETMENİN DAVRANIŞ BİÇİMİNİN SONUÇLARI</vt:lpstr>
      <vt:lpstr>ÖSYM GENEL BİYOLOJİ BAŞARISI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LİSE ÖĞRENCİLERİNİN BİYOLOJİ ÖĞRETMENLERİNİN İLETİŞİM DAVRANIŞLARINA İLİŞKİN ALGILARI</dc:title>
  <dc:creator>pc4</dc:creator>
  <cp:lastModifiedBy>pc4</cp:lastModifiedBy>
  <cp:revision>41</cp:revision>
  <dcterms:created xsi:type="dcterms:W3CDTF">2017-06-16T06:34:22Z</dcterms:created>
  <dcterms:modified xsi:type="dcterms:W3CDTF">2017-06-21T06:02:07Z</dcterms:modified>
</cp:coreProperties>
</file>