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2" name="1 Altbilgi Yer Tutucusu"/>
          <p:cNvSpPr>
            <a:spLocks noGrp="1"/>
          </p:cNvSpPr>
          <p:nvPr>
            <p:ph type="ftr" sz="quarter" idx="11"/>
          </p:nvPr>
        </p:nvSpPr>
        <p:spPr/>
        <p:txBody>
          <a:bodyPr/>
          <a:lstStyle/>
          <a:p>
            <a:endParaRPr lang="tr-TR" dirty="0"/>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19" name="18 Altbilgi Yer Tutucusu"/>
          <p:cNvSpPr>
            <a:spLocks noGrp="1"/>
          </p:cNvSpPr>
          <p:nvPr>
            <p:ph type="ftr" sz="quarter" idx="11"/>
          </p:nvPr>
        </p:nvSpPr>
        <p:spPr>
          <a:xfrm>
            <a:off x="3581400" y="76200"/>
            <a:ext cx="2895600" cy="288925"/>
          </a:xfrm>
        </p:spPr>
        <p:txBody>
          <a:bodyPr/>
          <a:lstStyle/>
          <a:p>
            <a:endParaRPr lang="tr-TR" dirty="0"/>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11" name="10 Altbilgi Yer Tutucusu"/>
          <p:cNvSpPr>
            <a:spLocks noGrp="1"/>
          </p:cNvSpPr>
          <p:nvPr>
            <p:ph type="ftr" sz="quarter" idx="11"/>
          </p:nvPr>
        </p:nvSpPr>
        <p:spPr/>
        <p:txBody>
          <a:bodyPr/>
          <a:lstStyle/>
          <a:p>
            <a:endParaRPr lang="tr-TR" dirty="0"/>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10" name="9 Altbilgi Yer Tutucusu"/>
          <p:cNvSpPr>
            <a:spLocks noGrp="1"/>
          </p:cNvSpPr>
          <p:nvPr>
            <p:ph type="ftr" sz="quarter" idx="11"/>
          </p:nvPr>
        </p:nvSpPr>
        <p:spPr/>
        <p:txBody>
          <a:bodyPr/>
          <a:lstStyle/>
          <a:p>
            <a:endParaRPr lang="tr-TR" dirty="0"/>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pPr/>
              <a:t>‹#›</a:t>
            </a:fld>
            <a:endParaRPr lang="tr-TR" dirty="0"/>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21" name="20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24" name="23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29" name="28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pPr/>
              <a:t>20.12.2013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31" name="30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pPr/>
              <a:t>20.12.2013</a:t>
            </a:fld>
            <a:endParaRPr lang="tr-TR" dirty="0"/>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dirty="0"/>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pPr/>
              <a:t>‹#›</a:t>
            </a:fld>
            <a:endParaRPr lang="tr-TR" dirty="0"/>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iteraturwelt.com/werke/anonym/mersezauber.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iteraturwelt.com/autoren/weissenbur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Deutsche</a:t>
            </a:r>
            <a:r>
              <a:rPr lang="tr-TR" dirty="0" smtClean="0"/>
              <a:t> </a:t>
            </a:r>
            <a:r>
              <a:rPr lang="tr-TR" dirty="0" err="1" smtClean="0"/>
              <a:t>Literatur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642918"/>
            <a:ext cx="8229600" cy="71438"/>
          </a:xfrm>
        </p:spPr>
        <p:txBody>
          <a:bodyPr>
            <a:normAutofit fontScale="90000"/>
          </a:bodyPr>
          <a:lstStyle/>
          <a:p>
            <a:r>
              <a:rPr lang="tr-TR" b="1" dirty="0" err="1" smtClean="0"/>
              <a:t>Literaturepochen</a:t>
            </a:r>
            <a:r>
              <a:rPr lang="tr-TR" b="1" dirty="0" smtClean="0"/>
              <a:t/>
            </a:r>
            <a:br>
              <a:rPr lang="tr-TR" b="1" dirty="0" smtClean="0"/>
            </a:br>
            <a:endParaRPr lang="tr-TR" dirty="0"/>
          </a:p>
        </p:txBody>
      </p:sp>
      <p:sp>
        <p:nvSpPr>
          <p:cNvPr id="3" name="2 İçerik Yer Tutucusu"/>
          <p:cNvSpPr>
            <a:spLocks noGrp="1"/>
          </p:cNvSpPr>
          <p:nvPr>
            <p:ph idx="1"/>
          </p:nvPr>
        </p:nvSpPr>
        <p:spPr>
          <a:xfrm>
            <a:off x="457200" y="642918"/>
            <a:ext cx="8229600" cy="5857916"/>
          </a:xfrm>
        </p:spPr>
        <p:txBody>
          <a:bodyPr>
            <a:normAutofit fontScale="55000" lnSpcReduction="20000"/>
          </a:bodyPr>
          <a:lstStyle/>
          <a:p>
            <a:r>
              <a:rPr lang="tr-TR" b="1" dirty="0" err="1" smtClean="0"/>
              <a:t>Frühmittelalter</a:t>
            </a:r>
            <a:r>
              <a:rPr lang="tr-TR" dirty="0" smtClean="0"/>
              <a:t>	 </a:t>
            </a:r>
            <a:r>
              <a:rPr lang="tr-TR" dirty="0" smtClean="0">
                <a:solidFill>
                  <a:schemeClr val="accent1">
                    <a:lumMod val="75000"/>
                  </a:schemeClr>
                </a:solidFill>
              </a:rPr>
              <a:t>500-1180</a:t>
            </a:r>
          </a:p>
          <a:p>
            <a:r>
              <a:rPr lang="tr-TR" b="1" dirty="0" err="1" smtClean="0"/>
              <a:t>Hochmittelalter</a:t>
            </a:r>
            <a:r>
              <a:rPr lang="tr-TR" b="1" dirty="0" smtClean="0"/>
              <a:t> </a:t>
            </a:r>
            <a:r>
              <a:rPr lang="tr-TR" dirty="0" smtClean="0">
                <a:solidFill>
                  <a:schemeClr val="accent1">
                    <a:lumMod val="75000"/>
                  </a:schemeClr>
                </a:solidFill>
              </a:rPr>
              <a:t>1170-1250</a:t>
            </a:r>
          </a:p>
          <a:p>
            <a:r>
              <a:rPr lang="tr-TR" b="1" dirty="0" err="1" smtClean="0"/>
              <a:t>Spätmittelalter</a:t>
            </a:r>
            <a:r>
              <a:rPr lang="tr-TR" b="1" dirty="0" smtClean="0"/>
              <a:t> </a:t>
            </a:r>
            <a:r>
              <a:rPr lang="tr-TR" dirty="0" smtClean="0">
                <a:solidFill>
                  <a:schemeClr val="accent1">
                    <a:lumMod val="75000"/>
                  </a:schemeClr>
                </a:solidFill>
              </a:rPr>
              <a:t>1250-1500</a:t>
            </a:r>
          </a:p>
          <a:p>
            <a:r>
              <a:rPr lang="tr-TR" b="1" dirty="0" err="1" smtClean="0"/>
              <a:t>Humanismus</a:t>
            </a:r>
            <a:r>
              <a:rPr lang="tr-TR" b="1" dirty="0" smtClean="0"/>
              <a:t>, </a:t>
            </a:r>
            <a:r>
              <a:rPr lang="tr-TR" b="1" dirty="0" err="1" smtClean="0"/>
              <a:t>Renaissance</a:t>
            </a:r>
            <a:r>
              <a:rPr lang="tr-TR" b="1" dirty="0" smtClean="0"/>
              <a:t> </a:t>
            </a:r>
            <a:r>
              <a:rPr lang="tr-TR" b="1" dirty="0" err="1" smtClean="0"/>
              <a:t>und</a:t>
            </a:r>
            <a:r>
              <a:rPr lang="tr-TR" b="1" dirty="0" smtClean="0"/>
              <a:t> </a:t>
            </a:r>
            <a:r>
              <a:rPr lang="tr-TR" b="1" dirty="0" err="1" smtClean="0"/>
              <a:t>Reformation</a:t>
            </a:r>
            <a:r>
              <a:rPr lang="tr-TR" b="1" dirty="0" smtClean="0"/>
              <a:t> </a:t>
            </a:r>
            <a:r>
              <a:rPr lang="tr-TR" dirty="0" smtClean="0">
                <a:solidFill>
                  <a:schemeClr val="accent1">
                    <a:lumMod val="75000"/>
                  </a:schemeClr>
                </a:solidFill>
              </a:rPr>
              <a:t>1500-1600</a:t>
            </a:r>
          </a:p>
          <a:p>
            <a:r>
              <a:rPr lang="tr-TR" b="1" dirty="0" err="1" smtClean="0"/>
              <a:t>Barock</a:t>
            </a:r>
            <a:r>
              <a:rPr lang="tr-TR" b="1" dirty="0" smtClean="0"/>
              <a:t> </a:t>
            </a:r>
            <a:r>
              <a:rPr lang="tr-TR" dirty="0" smtClean="0">
                <a:solidFill>
                  <a:schemeClr val="accent1">
                    <a:lumMod val="75000"/>
                  </a:schemeClr>
                </a:solidFill>
              </a:rPr>
              <a:t>1600-1720</a:t>
            </a:r>
          </a:p>
          <a:p>
            <a:r>
              <a:rPr lang="tr-TR" b="1" dirty="0" err="1" smtClean="0"/>
              <a:t>Aufklärung</a:t>
            </a:r>
            <a:r>
              <a:rPr lang="tr-TR" b="1" dirty="0" smtClean="0"/>
              <a:t> </a:t>
            </a:r>
            <a:r>
              <a:rPr lang="tr-TR" dirty="0" smtClean="0">
                <a:solidFill>
                  <a:schemeClr val="accent1">
                    <a:lumMod val="75000"/>
                  </a:schemeClr>
                </a:solidFill>
              </a:rPr>
              <a:t>1720-1790</a:t>
            </a:r>
          </a:p>
          <a:p>
            <a:r>
              <a:rPr lang="tr-TR" b="1" dirty="0" err="1" smtClean="0"/>
              <a:t>Empfindsamkeit</a:t>
            </a:r>
            <a:r>
              <a:rPr lang="tr-TR" b="1" dirty="0" smtClean="0"/>
              <a:t> </a:t>
            </a:r>
            <a:r>
              <a:rPr lang="tr-TR" dirty="0" smtClean="0">
                <a:solidFill>
                  <a:schemeClr val="accent1">
                    <a:lumMod val="75000"/>
                  </a:schemeClr>
                </a:solidFill>
              </a:rPr>
              <a:t>1740-1790</a:t>
            </a:r>
          </a:p>
          <a:p>
            <a:r>
              <a:rPr lang="tr-TR" b="1" dirty="0" err="1" smtClean="0"/>
              <a:t>Sturm</a:t>
            </a:r>
            <a:r>
              <a:rPr lang="tr-TR" b="1" dirty="0" smtClean="0"/>
              <a:t> </a:t>
            </a:r>
            <a:r>
              <a:rPr lang="tr-TR" b="1" dirty="0" err="1" smtClean="0"/>
              <a:t>und</a:t>
            </a:r>
            <a:r>
              <a:rPr lang="tr-TR" b="1" dirty="0" smtClean="0"/>
              <a:t> </a:t>
            </a:r>
            <a:r>
              <a:rPr lang="tr-TR" b="1" dirty="0" err="1" smtClean="0"/>
              <a:t>Drang</a:t>
            </a:r>
            <a:r>
              <a:rPr lang="tr-TR" b="1" dirty="0" smtClean="0"/>
              <a:t> </a:t>
            </a:r>
            <a:r>
              <a:rPr lang="tr-TR" dirty="0" smtClean="0">
                <a:solidFill>
                  <a:schemeClr val="accent1">
                    <a:lumMod val="75000"/>
                  </a:schemeClr>
                </a:solidFill>
              </a:rPr>
              <a:t>1765-1790</a:t>
            </a:r>
          </a:p>
          <a:p>
            <a:r>
              <a:rPr lang="tr-TR" b="1" dirty="0" err="1" smtClean="0"/>
              <a:t>Klassik</a:t>
            </a:r>
            <a:r>
              <a:rPr lang="tr-TR" b="1" dirty="0" smtClean="0"/>
              <a:t> </a:t>
            </a:r>
            <a:r>
              <a:rPr lang="tr-TR" dirty="0" smtClean="0">
                <a:solidFill>
                  <a:schemeClr val="accent1">
                    <a:lumMod val="75000"/>
                  </a:schemeClr>
                </a:solidFill>
              </a:rPr>
              <a:t>1786-1832</a:t>
            </a:r>
          </a:p>
          <a:p>
            <a:r>
              <a:rPr lang="tr-TR" b="1" dirty="0" smtClean="0"/>
              <a:t>Romantik </a:t>
            </a:r>
            <a:r>
              <a:rPr lang="tr-TR" dirty="0" smtClean="0">
                <a:solidFill>
                  <a:schemeClr val="accent1">
                    <a:lumMod val="75000"/>
                  </a:schemeClr>
                </a:solidFill>
              </a:rPr>
              <a:t>1798-1835</a:t>
            </a:r>
          </a:p>
          <a:p>
            <a:r>
              <a:rPr lang="tr-TR" b="1" dirty="0" err="1" smtClean="0"/>
              <a:t>Biedermeier</a:t>
            </a:r>
            <a:r>
              <a:rPr lang="tr-TR" b="1" dirty="0" smtClean="0"/>
              <a:t> </a:t>
            </a:r>
            <a:r>
              <a:rPr lang="tr-TR" dirty="0" smtClean="0">
                <a:solidFill>
                  <a:schemeClr val="accent1">
                    <a:lumMod val="75000"/>
                  </a:schemeClr>
                </a:solidFill>
              </a:rPr>
              <a:t>1815-1848</a:t>
            </a:r>
          </a:p>
          <a:p>
            <a:r>
              <a:rPr lang="tr-TR" b="1" dirty="0" err="1" smtClean="0"/>
              <a:t>Junges</a:t>
            </a:r>
            <a:r>
              <a:rPr lang="tr-TR" b="1" dirty="0" smtClean="0"/>
              <a:t> </a:t>
            </a:r>
            <a:r>
              <a:rPr lang="tr-TR" b="1" dirty="0" err="1" smtClean="0"/>
              <a:t>Deutschland</a:t>
            </a:r>
            <a:r>
              <a:rPr lang="tr-TR" b="1" dirty="0" smtClean="0"/>
              <a:t> </a:t>
            </a:r>
            <a:r>
              <a:rPr lang="tr-TR" b="1" dirty="0" err="1" smtClean="0"/>
              <a:t>und</a:t>
            </a:r>
            <a:r>
              <a:rPr lang="tr-TR" b="1" dirty="0" smtClean="0"/>
              <a:t> </a:t>
            </a:r>
            <a:r>
              <a:rPr lang="tr-TR" b="1" dirty="0" err="1" smtClean="0"/>
              <a:t>Vormärz</a:t>
            </a:r>
            <a:r>
              <a:rPr lang="tr-TR" b="1" dirty="0" smtClean="0"/>
              <a:t> </a:t>
            </a:r>
            <a:r>
              <a:rPr lang="tr-TR" dirty="0" smtClean="0">
                <a:solidFill>
                  <a:schemeClr val="accent1">
                    <a:lumMod val="75000"/>
                  </a:schemeClr>
                </a:solidFill>
              </a:rPr>
              <a:t>1825-1848</a:t>
            </a:r>
          </a:p>
          <a:p>
            <a:r>
              <a:rPr lang="tr-TR" b="1" dirty="0" err="1" smtClean="0"/>
              <a:t>Realismus</a:t>
            </a:r>
            <a:r>
              <a:rPr lang="tr-TR" b="1" dirty="0" smtClean="0"/>
              <a:t> </a:t>
            </a:r>
            <a:r>
              <a:rPr lang="tr-TR" dirty="0" smtClean="0">
                <a:solidFill>
                  <a:schemeClr val="accent1">
                    <a:lumMod val="75000"/>
                  </a:schemeClr>
                </a:solidFill>
              </a:rPr>
              <a:t>1848-1890</a:t>
            </a:r>
          </a:p>
          <a:p>
            <a:r>
              <a:rPr lang="tr-TR" b="1" dirty="0" err="1" smtClean="0"/>
              <a:t>Naturalismus</a:t>
            </a:r>
            <a:r>
              <a:rPr lang="tr-TR" b="1" dirty="0" smtClean="0"/>
              <a:t> </a:t>
            </a:r>
            <a:r>
              <a:rPr lang="tr-TR" dirty="0" smtClean="0">
                <a:solidFill>
                  <a:schemeClr val="accent1">
                    <a:lumMod val="75000"/>
                  </a:schemeClr>
                </a:solidFill>
              </a:rPr>
              <a:t>1880-1900</a:t>
            </a:r>
          </a:p>
          <a:p>
            <a:r>
              <a:rPr lang="tr-TR" b="1" dirty="0" smtClean="0"/>
              <a:t>Moderne </a:t>
            </a:r>
            <a:r>
              <a:rPr lang="tr-TR" dirty="0" smtClean="0">
                <a:solidFill>
                  <a:schemeClr val="accent1">
                    <a:lumMod val="75000"/>
                  </a:schemeClr>
                </a:solidFill>
              </a:rPr>
              <a:t>1890-1920</a:t>
            </a:r>
          </a:p>
          <a:p>
            <a:r>
              <a:rPr lang="tr-TR" b="1" dirty="0" err="1" smtClean="0"/>
              <a:t>Expressionismus</a:t>
            </a:r>
            <a:r>
              <a:rPr lang="tr-TR" b="1" dirty="0" smtClean="0"/>
              <a:t> </a:t>
            </a:r>
            <a:r>
              <a:rPr lang="tr-TR" dirty="0" smtClean="0">
                <a:solidFill>
                  <a:schemeClr val="accent1">
                    <a:lumMod val="75000"/>
                  </a:schemeClr>
                </a:solidFill>
              </a:rPr>
              <a:t>1910-1925</a:t>
            </a:r>
          </a:p>
          <a:p>
            <a:r>
              <a:rPr lang="tr-TR" b="1" dirty="0" err="1" smtClean="0"/>
              <a:t>Avantgarde</a:t>
            </a:r>
            <a:r>
              <a:rPr lang="tr-TR" b="1" dirty="0" smtClean="0"/>
              <a:t>/ </a:t>
            </a:r>
            <a:r>
              <a:rPr lang="tr-TR" b="1" dirty="0" err="1" smtClean="0"/>
              <a:t>Dadaismus</a:t>
            </a:r>
            <a:r>
              <a:rPr lang="tr-TR" b="1" dirty="0" smtClean="0"/>
              <a:t> </a:t>
            </a:r>
            <a:r>
              <a:rPr lang="tr-TR" dirty="0" smtClean="0">
                <a:solidFill>
                  <a:schemeClr val="accent1">
                    <a:lumMod val="75000"/>
                  </a:schemeClr>
                </a:solidFill>
              </a:rPr>
              <a:t>1915-1925</a:t>
            </a:r>
          </a:p>
          <a:p>
            <a:r>
              <a:rPr lang="tr-TR" b="1" dirty="0" err="1" smtClean="0"/>
              <a:t>Lit</a:t>
            </a:r>
            <a:r>
              <a:rPr lang="tr-TR" b="1" dirty="0" smtClean="0"/>
              <a:t>. der </a:t>
            </a:r>
            <a:r>
              <a:rPr lang="tr-TR" b="1" dirty="0" err="1" smtClean="0"/>
              <a:t>Weimarer</a:t>
            </a:r>
            <a:r>
              <a:rPr lang="tr-TR" b="1" dirty="0" smtClean="0"/>
              <a:t> </a:t>
            </a:r>
            <a:r>
              <a:rPr lang="tr-TR" b="1" dirty="0" err="1" smtClean="0"/>
              <a:t>Republik</a:t>
            </a:r>
            <a:r>
              <a:rPr lang="tr-TR" b="1" dirty="0" smtClean="0"/>
              <a:t>/ </a:t>
            </a:r>
            <a:r>
              <a:rPr lang="tr-TR" b="1" dirty="0" err="1" smtClean="0"/>
              <a:t>Neue</a:t>
            </a:r>
            <a:r>
              <a:rPr lang="tr-TR" b="1" dirty="0" smtClean="0"/>
              <a:t> </a:t>
            </a:r>
            <a:r>
              <a:rPr lang="tr-TR" b="1" dirty="0" err="1" smtClean="0"/>
              <a:t>Sachlichkeit</a:t>
            </a:r>
            <a:r>
              <a:rPr lang="tr-TR" b="1" dirty="0" smtClean="0">
                <a:solidFill>
                  <a:schemeClr val="accent1">
                    <a:lumMod val="75000"/>
                  </a:schemeClr>
                </a:solidFill>
              </a:rPr>
              <a:t> </a:t>
            </a:r>
            <a:r>
              <a:rPr lang="tr-TR" dirty="0" smtClean="0">
                <a:solidFill>
                  <a:schemeClr val="accent1">
                    <a:lumMod val="75000"/>
                  </a:schemeClr>
                </a:solidFill>
              </a:rPr>
              <a:t>1919-1932</a:t>
            </a:r>
          </a:p>
          <a:p>
            <a:r>
              <a:rPr lang="tr-TR" b="1" dirty="0" err="1" smtClean="0"/>
              <a:t>Exilliteratur</a:t>
            </a:r>
            <a:r>
              <a:rPr lang="tr-TR" dirty="0" smtClean="0"/>
              <a:t> </a:t>
            </a:r>
            <a:r>
              <a:rPr lang="tr-TR" dirty="0" smtClean="0">
                <a:solidFill>
                  <a:schemeClr val="accent1">
                    <a:lumMod val="75000"/>
                  </a:schemeClr>
                </a:solidFill>
              </a:rPr>
              <a:t>1933-1945</a:t>
            </a:r>
          </a:p>
          <a:p>
            <a:r>
              <a:rPr lang="tr-TR" b="1" dirty="0" err="1" smtClean="0"/>
              <a:t>Nachkriegsliteratur</a:t>
            </a:r>
            <a:r>
              <a:rPr lang="tr-TR" b="1" dirty="0" smtClean="0"/>
              <a:t>/ </a:t>
            </a:r>
            <a:r>
              <a:rPr lang="tr-TR" b="1" dirty="0" err="1" smtClean="0"/>
              <a:t>Trümmerliteratur</a:t>
            </a:r>
            <a:r>
              <a:rPr lang="tr-TR" b="1" dirty="0" smtClean="0"/>
              <a:t> </a:t>
            </a:r>
            <a:r>
              <a:rPr lang="tr-TR" dirty="0" smtClean="0">
                <a:solidFill>
                  <a:schemeClr val="accent1">
                    <a:lumMod val="75000"/>
                  </a:schemeClr>
                </a:solidFill>
              </a:rPr>
              <a:t>1945-1950</a:t>
            </a:r>
          </a:p>
          <a:p>
            <a:r>
              <a:rPr lang="tr-TR" b="1" dirty="0" err="1" smtClean="0"/>
              <a:t>Literatur</a:t>
            </a:r>
            <a:r>
              <a:rPr lang="tr-TR" b="1" dirty="0" smtClean="0"/>
              <a:t> der DDR </a:t>
            </a:r>
            <a:r>
              <a:rPr lang="tr-TR" dirty="0" smtClean="0">
                <a:solidFill>
                  <a:schemeClr val="accent1">
                    <a:lumMod val="75000"/>
                  </a:schemeClr>
                </a:solidFill>
              </a:rPr>
              <a:t>1950-1990</a:t>
            </a:r>
            <a:endParaRPr lang="tr-TR"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Frühmittelalter</a:t>
            </a:r>
            <a:r>
              <a:rPr lang="tr-TR" dirty="0" smtClean="0"/>
              <a:t>	 </a:t>
            </a:r>
            <a:r>
              <a:rPr lang="tr-TR" dirty="0" smtClean="0">
                <a:solidFill>
                  <a:schemeClr val="accent1">
                    <a:lumMod val="75000"/>
                  </a:schemeClr>
                </a:solidFill>
              </a:rPr>
              <a:t>500-1180</a:t>
            </a:r>
            <a:br>
              <a:rPr lang="tr-TR" dirty="0" smtClean="0">
                <a:solidFill>
                  <a:schemeClr val="accent1">
                    <a:lumMod val="75000"/>
                  </a:schemeClr>
                </a:solidFill>
              </a:rPr>
            </a:br>
            <a:endParaRPr lang="tr-TR" dirty="0"/>
          </a:p>
        </p:txBody>
      </p:sp>
      <p:sp>
        <p:nvSpPr>
          <p:cNvPr id="3" name="2 İçerik Yer Tutucusu"/>
          <p:cNvSpPr>
            <a:spLocks noGrp="1"/>
          </p:cNvSpPr>
          <p:nvPr>
            <p:ph idx="1"/>
          </p:nvPr>
        </p:nvSpPr>
        <p:spPr>
          <a:xfrm>
            <a:off x="457200" y="1600200"/>
            <a:ext cx="8229600" cy="4972072"/>
          </a:xfrm>
        </p:spPr>
        <p:txBody>
          <a:bodyPr>
            <a:normAutofit fontScale="70000" lnSpcReduction="20000"/>
          </a:bodyPr>
          <a:lstStyle/>
          <a:p>
            <a:pPr>
              <a:buNone/>
            </a:pPr>
            <a:r>
              <a:rPr lang="tr-TR" b="1" dirty="0" smtClean="0"/>
              <a:t>                      </a:t>
            </a:r>
          </a:p>
          <a:p>
            <a:pPr>
              <a:buNone/>
            </a:pPr>
            <a:r>
              <a:rPr lang="tr-TR" b="1" dirty="0" smtClean="0"/>
              <a:t>                                 I. </a:t>
            </a:r>
            <a:r>
              <a:rPr lang="tr-TR" b="1" dirty="0" err="1" smtClean="0"/>
              <a:t>Begriff</a:t>
            </a:r>
            <a:endParaRPr lang="tr-TR" b="1" dirty="0" smtClean="0"/>
          </a:p>
          <a:p>
            <a:pPr algn="just"/>
            <a:r>
              <a:rPr lang="de-DE" dirty="0" smtClean="0"/>
              <a:t>Der Begriff Mittelalter ging aus der nachfolgenden Epoche, der Renaissance, hervor. Die Humanisten wählten den Begriff für die Zeit zwischen Antike und der Neuzeit.</a:t>
            </a:r>
            <a:endParaRPr lang="tr-TR" dirty="0" smtClean="0"/>
          </a:p>
          <a:p>
            <a:pPr algn="just"/>
            <a:endParaRPr lang="tr-TR" dirty="0" smtClean="0"/>
          </a:p>
          <a:p>
            <a:pPr algn="just">
              <a:buNone/>
            </a:pPr>
            <a:r>
              <a:rPr lang="tr-TR" b="1" dirty="0" smtClean="0"/>
              <a:t>	II. </a:t>
            </a:r>
            <a:r>
              <a:rPr lang="tr-TR" b="1" dirty="0" err="1" smtClean="0"/>
              <a:t>Weltbild</a:t>
            </a:r>
            <a:endParaRPr lang="tr-TR" b="1" dirty="0" smtClean="0"/>
          </a:p>
          <a:p>
            <a:pPr algn="just"/>
            <a:r>
              <a:rPr lang="de-DE" dirty="0" smtClean="0"/>
              <a:t>Das mittelalterliche Weltbild ist tief von Kirche und Bibel geprägt. Gott ist der Erschaffer der Welt, der Natur und des Menschen und lenkt diese. Die Vertreibung aus dem Paradies wird als Beginn der Geschichte angesehen, die europäischen Königs- und Kaiserreiche – unter Einfluss der Kirche – als Vorläufer des Gottesreichs auf der Erde, nach dem Jüngsten Gericht. Der einzelne Mensch ist Bestandteil dieser Ordnung, er fühlt sich als Teil der Gesellschaft, nicht als Individuum.</a:t>
            </a:r>
            <a:endParaRPr lang="tr-TR" dirty="0"/>
          </a:p>
        </p:txBody>
      </p:sp>
      <p:pic>
        <p:nvPicPr>
          <p:cNvPr id="1026" name="Picture 2" descr="Frühmittelalter"/>
          <p:cNvPicPr>
            <a:picLocks noChangeAspect="1" noChangeArrowheads="1"/>
          </p:cNvPicPr>
          <p:nvPr/>
        </p:nvPicPr>
        <p:blipFill>
          <a:blip r:embed="rId2"/>
          <a:srcRect/>
          <a:stretch>
            <a:fillRect/>
          </a:stretch>
        </p:blipFill>
        <p:spPr bwMode="auto">
          <a:xfrm>
            <a:off x="714348" y="1000108"/>
            <a:ext cx="1857388" cy="123825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214282" y="142852"/>
            <a:ext cx="8715436" cy="6500858"/>
          </a:xfrm>
        </p:spPr>
        <p:txBody>
          <a:bodyPr>
            <a:noAutofit/>
          </a:bodyPr>
          <a:lstStyle/>
          <a:p>
            <a:r>
              <a:rPr lang="tr-TR" sz="1800" b="1" dirty="0" smtClean="0"/>
              <a:t>III. </a:t>
            </a:r>
            <a:r>
              <a:rPr lang="tr-TR" sz="1800" b="1" dirty="0" err="1" smtClean="0"/>
              <a:t>Historischer</a:t>
            </a:r>
            <a:r>
              <a:rPr lang="tr-TR" sz="1800" b="1" dirty="0" smtClean="0"/>
              <a:t> </a:t>
            </a:r>
            <a:r>
              <a:rPr lang="tr-TR" sz="1800" b="1" dirty="0" err="1" smtClean="0"/>
              <a:t>Hintergrund</a:t>
            </a:r>
            <a:endParaRPr lang="tr-TR" sz="1800" b="1" dirty="0" smtClean="0"/>
          </a:p>
          <a:p>
            <a:pPr algn="just"/>
            <a:r>
              <a:rPr lang="de-DE" sz="1800" dirty="0" smtClean="0"/>
              <a:t>Die einsetzende Völkerwanderung und der Zerfall des Römischen Reiches markieren den Beginn des Mittelalters und damit gleichzeitig das Ende der Antike. Die Herrschaftsgewalt zersplitterte sich zunächst in grundherrschaftliche, später in lehensrechtliche Beziehungen bis hin zur Entstehung des Königreiches. Die Macht wurde dabei nicht nur von den Adligen, meistens Lehnsherren, ausgeübt, sondern auch von der Kirche, die eine eigene Machtposition vertrat. Durch Salbung des Königs war dieser auch kirchlich legitimiert. Im Frühmittelalter war die Kirche der Kulturträger der Gesellschaft, denn meist wusste nur der Klerus über das Lesen und Schreiben Bescheid. Die Gesellschaft war geteilt in die Stände Klerus, Adel und Bauern. Sie richtete sich auf agrarwirtschaftliche und </a:t>
            </a:r>
            <a:r>
              <a:rPr lang="de-DE" sz="1800" dirty="0" err="1" smtClean="0"/>
              <a:t>naturalwirtschaftliche</a:t>
            </a:r>
            <a:r>
              <a:rPr lang="de-DE" sz="1800" dirty="0" smtClean="0"/>
              <a:t> Produktion aus.</a:t>
            </a:r>
            <a:endParaRPr lang="tr-TR" sz="1800" dirty="0" smtClean="0"/>
          </a:p>
          <a:p>
            <a:pPr algn="just">
              <a:buNone/>
            </a:pPr>
            <a:r>
              <a:rPr lang="de-DE" sz="1800" dirty="0" smtClean="0"/>
              <a:t/>
            </a:r>
            <a:br>
              <a:rPr lang="de-DE" sz="1800" dirty="0" smtClean="0"/>
            </a:br>
            <a:r>
              <a:rPr lang="de-DE" sz="1700" dirty="0" smtClean="0"/>
              <a:t>Das Frühmittelalter wurde von drei bedeutenden Adelsgeschlechtern geprägt: den Karolingern, den Ottonen und den Saliern. Das fränkische Hochadelsgeschlecht beherrschte von 750-900 Westeuropa. Sein bedeutendster Vertreter war Karl der Große (768-814), der im Jahre 800 zum ersten Kaiser vom Papst gekrönt wurde. Nach dessen Tode zerfiel das </a:t>
            </a:r>
            <a:r>
              <a:rPr lang="de-DE" sz="1700" dirty="0" err="1" smtClean="0"/>
              <a:t>Karolingerreich</a:t>
            </a:r>
            <a:r>
              <a:rPr lang="de-DE" sz="1700" dirty="0" smtClean="0"/>
              <a:t>. Die östlichen Gebiete, dem späteren Heiligen Römischen Reich, wurden von den Ottonen (900-1024) übernommen. Das </a:t>
            </a:r>
            <a:r>
              <a:rPr lang="de-DE" sz="1700" dirty="0" err="1" smtClean="0"/>
              <a:t>Ottonengeschlecht</a:t>
            </a:r>
            <a:r>
              <a:rPr lang="de-DE" sz="1700" dirty="0" smtClean="0"/>
              <a:t> erlosch, als des nach dem Tode Heinrich II. keine männlichen Nachfolger mehr gab. Die Königswürde wurde auf Konrad II., einem Salier, übertragen. Das fränkische Adelsgeschlecht der Salier regierte von 1024-1125. Nach dem Tod des kinderlosen letzten salischen Königs ging dessen Besitztümer an die Staufer über.</a:t>
            </a:r>
            <a:endParaRPr lang="tr-TR" sz="1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53966"/>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fontScale="62500" lnSpcReduction="20000"/>
          </a:bodyPr>
          <a:lstStyle/>
          <a:p>
            <a:pPr>
              <a:buNone/>
            </a:pPr>
            <a:r>
              <a:rPr lang="tr-TR" b="1" dirty="0" smtClean="0"/>
              <a:t>	1. </a:t>
            </a:r>
            <a:r>
              <a:rPr lang="tr-TR" b="1" dirty="0" err="1" smtClean="0"/>
              <a:t>Die</a:t>
            </a:r>
            <a:r>
              <a:rPr lang="tr-TR" b="1" dirty="0" smtClean="0"/>
              <a:t> </a:t>
            </a:r>
            <a:r>
              <a:rPr lang="tr-TR" b="1" dirty="0" err="1" smtClean="0"/>
              <a:t>frühmittelalterliche</a:t>
            </a:r>
            <a:r>
              <a:rPr lang="tr-TR" b="1" dirty="0" smtClean="0"/>
              <a:t> </a:t>
            </a:r>
            <a:r>
              <a:rPr lang="tr-TR" b="1" dirty="0" err="1" smtClean="0"/>
              <a:t>Dichtung</a:t>
            </a:r>
            <a:endParaRPr lang="tr-TR" b="1" dirty="0" smtClean="0"/>
          </a:p>
          <a:p>
            <a:pPr>
              <a:buNone/>
            </a:pPr>
            <a:r>
              <a:rPr lang="tr-TR" b="1" dirty="0" smtClean="0"/>
              <a:t>	1.1. </a:t>
            </a:r>
            <a:r>
              <a:rPr lang="tr-TR" b="1" dirty="0" err="1" smtClean="0"/>
              <a:t>Germanische</a:t>
            </a:r>
            <a:r>
              <a:rPr lang="tr-TR" b="1" dirty="0" smtClean="0"/>
              <a:t> </a:t>
            </a:r>
            <a:r>
              <a:rPr lang="tr-TR" b="1" dirty="0" err="1" smtClean="0"/>
              <a:t>Literaturzeugnisse</a:t>
            </a:r>
            <a:endParaRPr lang="tr-TR" b="1" dirty="0" smtClean="0"/>
          </a:p>
          <a:p>
            <a:endParaRPr lang="tr-TR" b="1" dirty="0" smtClean="0"/>
          </a:p>
          <a:p>
            <a:pPr algn="just"/>
            <a:r>
              <a:rPr lang="de-DE" dirty="0" smtClean="0"/>
              <a:t>Die Germanen brachten bei ihrer Völkerwanderung eine eigene Literatur mit. Es entstanden in verschiedenen Gegenden unterschiedliche Sagenkreise. Überlieferungen aus der Germanischen Literatur sind das </a:t>
            </a:r>
            <a:r>
              <a:rPr lang="de-DE" b="1" i="1" dirty="0" err="1" smtClean="0"/>
              <a:t>Hildebrandslied</a:t>
            </a:r>
            <a:r>
              <a:rPr lang="de-DE" dirty="0" smtClean="0"/>
              <a:t> und die </a:t>
            </a:r>
            <a:r>
              <a:rPr lang="de-DE" b="1" i="1" dirty="0" err="1" smtClean="0">
                <a:hlinkClick r:id="rId2"/>
              </a:rPr>
              <a:t>Merseburger</a:t>
            </a:r>
            <a:r>
              <a:rPr lang="de-DE" b="1" i="1" dirty="0" smtClean="0">
                <a:hlinkClick r:id="rId2"/>
              </a:rPr>
              <a:t> Zaubersprüche</a:t>
            </a:r>
            <a:r>
              <a:rPr lang="de-DE" dirty="0" smtClean="0"/>
              <a:t>. Die</a:t>
            </a:r>
            <a:r>
              <a:rPr lang="tr-TR" dirty="0" smtClean="0"/>
              <a:t> </a:t>
            </a:r>
            <a:r>
              <a:rPr lang="de-DE" i="1" dirty="0" err="1" smtClean="0"/>
              <a:t>Merseburger</a:t>
            </a:r>
            <a:r>
              <a:rPr lang="de-DE" i="1" dirty="0" smtClean="0"/>
              <a:t> Zaubersprüche</a:t>
            </a:r>
            <a:r>
              <a:rPr lang="de-DE" dirty="0" smtClean="0"/>
              <a:t> wurden erst im 10. Jahrhundert aufgezeichnet, entstanden wahrscheinlich aber noch vor 750. Der erste Spruch dient der Befreiung eines Gefangenen, der zweite Spruch zur Heilung eines verrenkten Pferdefußes. Das </a:t>
            </a:r>
            <a:r>
              <a:rPr lang="de-DE" i="1" dirty="0" err="1" smtClean="0"/>
              <a:t>Hildebrandslied</a:t>
            </a:r>
            <a:r>
              <a:rPr lang="de-DE" dirty="0" smtClean="0"/>
              <a:t> ist das einzige germanische Heldenlied in althochdeutscher Sprache. Das </a:t>
            </a:r>
            <a:r>
              <a:rPr lang="de-DE" i="1" dirty="0" err="1" smtClean="0"/>
              <a:t>Hildebrandslied</a:t>
            </a:r>
            <a:r>
              <a:rPr lang="de-DE" dirty="0" smtClean="0"/>
              <a:t> wurde um 830 von zwei Mönchen des Fuldaer Klosters auf die inneren Deckblätter eines Gebetbuches geschrieben. Entstanden ist es um 770/780. Die 68 erhaltenen stabenden Langzeilen berichten vom Vater-Sohn-Kampf zwischen Hildebrand und </a:t>
            </a:r>
            <a:r>
              <a:rPr lang="de-DE" dirty="0" err="1" smtClean="0"/>
              <a:t>Hadubrand</a:t>
            </a:r>
            <a:r>
              <a:rPr lang="de-DE" dirty="0" smtClean="0"/>
              <a:t>, die Handlung bricht aber mitten im Kampf ab. Aus altnordischen Dichtungen geht hervor, dass Hildebrand seinen Sohn erschlägt.</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5626121"/>
          </a:xfrm>
        </p:spPr>
        <p:txBody>
          <a:bodyPr>
            <a:normAutofit fontScale="62500" lnSpcReduction="20000"/>
          </a:bodyPr>
          <a:lstStyle/>
          <a:p>
            <a:pPr algn="just">
              <a:buNone/>
            </a:pPr>
            <a:r>
              <a:rPr lang="tr-TR" b="1" dirty="0" smtClean="0"/>
              <a:t>	1.2. </a:t>
            </a:r>
            <a:r>
              <a:rPr lang="tr-TR" b="1" dirty="0" err="1" smtClean="0"/>
              <a:t>Althochdeutsche</a:t>
            </a:r>
            <a:r>
              <a:rPr lang="tr-TR" b="1" dirty="0" smtClean="0"/>
              <a:t> </a:t>
            </a:r>
            <a:r>
              <a:rPr lang="tr-TR" b="1" dirty="0" err="1" smtClean="0"/>
              <a:t>Literatur</a:t>
            </a:r>
            <a:r>
              <a:rPr lang="tr-TR" b="1" dirty="0" smtClean="0"/>
              <a:t> (760-1060)</a:t>
            </a:r>
          </a:p>
          <a:p>
            <a:pPr algn="just"/>
            <a:r>
              <a:rPr lang="de-DE" dirty="0" smtClean="0"/>
              <a:t>Unter Karl dem Großen (768-814) wurden die Germanen christianisiert und die Geistlichen betrachteten es als ihre Aufgabe, den "Bekehrten" die christliche Literatur nahezubringen. Die Lese- und Schreibkunst blieb lediglich den Mönchen vorbehalten. Die althochdeutsche Literatur vereint zwei Traditionsstränge: germanisch-heidnische Elemente und christlich-antike Elemente. Um 760/765 verfasste der Bischof </a:t>
            </a:r>
            <a:r>
              <a:rPr lang="de-DE" dirty="0" err="1" smtClean="0"/>
              <a:t>Arbeo</a:t>
            </a:r>
            <a:r>
              <a:rPr lang="de-DE" dirty="0" smtClean="0"/>
              <a:t> von Freising ein lateinisch-deutsches Wörterbuch, das nach seinem ersten Eintrag benannt wurde: </a:t>
            </a:r>
            <a:r>
              <a:rPr lang="de-DE" b="1" i="1" dirty="0" smtClean="0"/>
              <a:t>Abrogans</a:t>
            </a:r>
            <a:r>
              <a:rPr lang="de-DE" dirty="0" smtClean="0"/>
              <a:t>. Dieses Werk ist das erste erhaltene Zeugnis der deutschen Sprache.</a:t>
            </a:r>
            <a:endParaRPr lang="tr-TR" dirty="0" smtClean="0"/>
          </a:p>
          <a:p>
            <a:pPr algn="just"/>
            <a:r>
              <a:rPr lang="de-DE" dirty="0" smtClean="0"/>
              <a:t/>
            </a:r>
            <a:br>
              <a:rPr lang="de-DE" dirty="0" smtClean="0"/>
            </a:br>
            <a:r>
              <a:rPr lang="de-DE" dirty="0" smtClean="0"/>
              <a:t>Heidnische Zaubersprüche wurden von den Christen als Segenssprüche übernommen. Die heidnischen Götter wurden dabei ausgelassen und für sie wurde Gott eingesetzt.</a:t>
            </a:r>
            <a:endParaRPr lang="tr-TR" dirty="0" smtClean="0"/>
          </a:p>
          <a:p>
            <a:pPr algn="just"/>
            <a:r>
              <a:rPr lang="de-DE" dirty="0" smtClean="0"/>
              <a:t/>
            </a:r>
            <a:br>
              <a:rPr lang="de-DE" dirty="0" smtClean="0"/>
            </a:br>
            <a:r>
              <a:rPr lang="de-DE" dirty="0" smtClean="0"/>
              <a:t>Für die deutsche Literaturgeschichte ist die um 865 entstandene </a:t>
            </a:r>
            <a:r>
              <a:rPr lang="de-DE" b="1" i="1" dirty="0" smtClean="0"/>
              <a:t>Evangelienharmonie</a:t>
            </a:r>
            <a:r>
              <a:rPr lang="de-DE" dirty="0" smtClean="0"/>
              <a:t> von </a:t>
            </a:r>
            <a:r>
              <a:rPr lang="de-DE" b="1" dirty="0" smtClean="0">
                <a:hlinkClick r:id="rId2"/>
              </a:rPr>
              <a:t>Otfrid von Weißenburg</a:t>
            </a:r>
            <a:r>
              <a:rPr lang="de-DE" dirty="0" smtClean="0"/>
              <a:t> von großer Bedeutung. Otfrid führte als erster Dichter den Endreim in die deutschsprachige Literatur ein. Seine </a:t>
            </a:r>
            <a:r>
              <a:rPr lang="de-DE" i="1" dirty="0" smtClean="0"/>
              <a:t>Evangelienharmonie</a:t>
            </a:r>
            <a:r>
              <a:rPr lang="de-DE" dirty="0" smtClean="0"/>
              <a:t>, die das Leben Jesu von der Geburt bis zur Auffahrt in den Himmel schildert, ist in vier Handschriften überliefert.</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2528"/>
          </a:xfrm>
        </p:spPr>
        <p:txBody>
          <a:bodyPr>
            <a:normAutofit fontScale="90000"/>
          </a:bodyPr>
          <a:lstStyle/>
          <a:p>
            <a:endParaRPr lang="tr-TR" dirty="0"/>
          </a:p>
        </p:txBody>
      </p:sp>
      <p:sp>
        <p:nvSpPr>
          <p:cNvPr id="3" name="2 İçerik Yer Tutucusu"/>
          <p:cNvSpPr>
            <a:spLocks noGrp="1"/>
          </p:cNvSpPr>
          <p:nvPr>
            <p:ph idx="1"/>
          </p:nvPr>
        </p:nvSpPr>
        <p:spPr>
          <a:xfrm>
            <a:off x="457200" y="500042"/>
            <a:ext cx="8229600" cy="6072230"/>
          </a:xfrm>
        </p:spPr>
        <p:txBody>
          <a:bodyPr>
            <a:normAutofit fontScale="92500" lnSpcReduction="20000"/>
          </a:bodyPr>
          <a:lstStyle/>
          <a:p>
            <a:pPr algn="just">
              <a:buNone/>
            </a:pPr>
            <a:r>
              <a:rPr lang="tr-TR" sz="2000" b="1" dirty="0" smtClean="0"/>
              <a:t>	1.3. </a:t>
            </a:r>
            <a:r>
              <a:rPr lang="tr-TR" sz="2000" b="1" dirty="0" err="1" smtClean="0"/>
              <a:t>Frühmittelhochdeutsche</a:t>
            </a:r>
            <a:r>
              <a:rPr lang="tr-TR" sz="2000" b="1" dirty="0" smtClean="0"/>
              <a:t> </a:t>
            </a:r>
            <a:r>
              <a:rPr lang="tr-TR" sz="2000" b="1" dirty="0" err="1" smtClean="0"/>
              <a:t>Literatur</a:t>
            </a:r>
            <a:r>
              <a:rPr lang="tr-TR" sz="2000" b="1" dirty="0" smtClean="0"/>
              <a:t> (1060-1120)</a:t>
            </a:r>
          </a:p>
          <a:p>
            <a:pPr algn="just">
              <a:buNone/>
            </a:pPr>
            <a:endParaRPr lang="tr-TR" sz="1800" b="1" dirty="0" smtClean="0"/>
          </a:p>
          <a:p>
            <a:pPr algn="just"/>
            <a:r>
              <a:rPr lang="de-DE" sz="1800" dirty="0" smtClean="0"/>
              <a:t>Die </a:t>
            </a:r>
            <a:r>
              <a:rPr lang="de-DE" sz="1800" b="1" i="1" dirty="0" smtClean="0"/>
              <a:t>Paraphrase des Hohen Liedes</a:t>
            </a:r>
            <a:r>
              <a:rPr lang="de-DE" sz="1800" dirty="0" smtClean="0"/>
              <a:t> (um 1060) von </a:t>
            </a:r>
            <a:r>
              <a:rPr lang="de-DE" sz="1800" dirty="0" err="1" smtClean="0"/>
              <a:t>Williram</a:t>
            </a:r>
            <a:r>
              <a:rPr lang="de-DE" sz="1800" dirty="0" smtClean="0"/>
              <a:t> von Ebersberg markiert den Beginn der mittelhochdeutschen Dichtung. Darin deutete </a:t>
            </a:r>
            <a:r>
              <a:rPr lang="de-DE" sz="1800" dirty="0" err="1" smtClean="0"/>
              <a:t>Williram</a:t>
            </a:r>
            <a:r>
              <a:rPr lang="de-DE" sz="1800" dirty="0" smtClean="0"/>
              <a:t> das Verhältnis Braut – Bräutigam auf das Verhältnis Kirche – Gott um.</a:t>
            </a:r>
            <a:br>
              <a:rPr lang="de-DE" sz="1800" dirty="0" smtClean="0"/>
            </a:br>
            <a:r>
              <a:rPr lang="de-DE" sz="1800" dirty="0" smtClean="0"/>
              <a:t>Das über den Kölner </a:t>
            </a:r>
            <a:r>
              <a:rPr lang="de-DE" sz="1800" dirty="0" err="1" smtClean="0"/>
              <a:t>Erzbisch</a:t>
            </a:r>
            <a:r>
              <a:rPr lang="de-DE" sz="1800" dirty="0" smtClean="0"/>
              <a:t> Anno verfasste </a:t>
            </a:r>
            <a:r>
              <a:rPr lang="de-DE" sz="1800" b="1" i="1" dirty="0" err="1" smtClean="0"/>
              <a:t>Annolied</a:t>
            </a:r>
            <a:r>
              <a:rPr lang="de-DE" sz="1800" dirty="0" smtClean="0"/>
              <a:t> (ca. 1080) ist das erste biographische Werk der deutschen Sprache. Im </a:t>
            </a:r>
            <a:r>
              <a:rPr lang="de-DE" sz="1800" i="1" dirty="0" err="1" smtClean="0"/>
              <a:t>Annolied</a:t>
            </a:r>
            <a:r>
              <a:rPr lang="de-DE" sz="1800" dirty="0" err="1" smtClean="0"/>
              <a:t>wird</a:t>
            </a:r>
            <a:r>
              <a:rPr lang="de-DE" sz="1800" dirty="0" smtClean="0"/>
              <a:t> Anno als Heiliger dargestellt, der gegen die zerstörerischen Folgen weltlicher Taten im Sinne der weltverneinenden Haltung der kluniazensischen Reform wirkt. Das Werk beginnt aber mit einer Abhandlung der Menschheitsgeschichte bis hin zum Römischen Reich. Außerdem enthält es einen Hinweis auf die Krimgoten.</a:t>
            </a:r>
            <a:endParaRPr lang="tr-TR" sz="1800" dirty="0" smtClean="0"/>
          </a:p>
          <a:p>
            <a:pPr algn="just">
              <a:buNone/>
            </a:pPr>
            <a:endParaRPr lang="tr-TR" sz="1800" b="1" dirty="0" smtClean="0"/>
          </a:p>
          <a:p>
            <a:pPr algn="just">
              <a:buNone/>
            </a:pPr>
            <a:r>
              <a:rPr lang="tr-TR" sz="1800" b="1" dirty="0" smtClean="0"/>
              <a:t>	1.4. </a:t>
            </a:r>
            <a:r>
              <a:rPr lang="tr-TR" sz="1800" b="1" dirty="0" err="1" smtClean="0"/>
              <a:t>Vorhöfische</a:t>
            </a:r>
            <a:r>
              <a:rPr lang="tr-TR" sz="1800" b="1" dirty="0" smtClean="0"/>
              <a:t> </a:t>
            </a:r>
            <a:r>
              <a:rPr lang="tr-TR" sz="1800" b="1" dirty="0" err="1" smtClean="0"/>
              <a:t>Literatur</a:t>
            </a:r>
            <a:r>
              <a:rPr lang="tr-TR" sz="1800" b="1" dirty="0" smtClean="0"/>
              <a:t> (1120-1180)</a:t>
            </a:r>
          </a:p>
          <a:p>
            <a:r>
              <a:rPr lang="de-DE" sz="1800" dirty="0" smtClean="0"/>
              <a:t>Zwischen 1120 und 1140 entstand das </a:t>
            </a:r>
            <a:r>
              <a:rPr lang="de-DE" sz="1800" b="1" i="1" dirty="0" smtClean="0"/>
              <a:t>Alexanderlied</a:t>
            </a:r>
            <a:r>
              <a:rPr lang="de-DE" sz="1800" dirty="0" smtClean="0"/>
              <a:t> des Pfaffen Lamprecht. Es ist das erste Werk in der deutschen Literaturgeschichte, das nicht auf eine lateinische Quelle, sondern eine volksprachliche (altfranzösische) Quelle zurückgeht: ein Gedicht von </a:t>
            </a:r>
            <a:r>
              <a:rPr lang="de-DE" sz="1800" dirty="0" err="1" smtClean="0"/>
              <a:t>Alberich</a:t>
            </a:r>
            <a:r>
              <a:rPr lang="de-DE" sz="1800" dirty="0" smtClean="0"/>
              <a:t> von </a:t>
            </a:r>
            <a:r>
              <a:rPr lang="de-DE" sz="1800" dirty="0" err="1" smtClean="0"/>
              <a:t>Besancon</a:t>
            </a:r>
            <a:r>
              <a:rPr lang="de-DE" sz="1800" dirty="0" smtClean="0"/>
              <a:t>. Zudem ist es das erste weltliche Epos in deutscher Sprache. Das </a:t>
            </a:r>
            <a:r>
              <a:rPr lang="de-DE" sz="1800" i="1" dirty="0" smtClean="0"/>
              <a:t>Alexanderlied</a:t>
            </a:r>
            <a:r>
              <a:rPr lang="de-DE" sz="1800" dirty="0" smtClean="0"/>
              <a:t> berichtet über das Leben Alexanders des Großen.</a:t>
            </a:r>
            <a:br>
              <a:rPr lang="de-DE" sz="1800" dirty="0" smtClean="0"/>
            </a:br>
            <a:r>
              <a:rPr lang="de-DE" sz="1800" dirty="0" smtClean="0"/>
              <a:t>Zu den profanen Werken profaner Autoren zählen die anonym verfassten, sogenannten Spielmannsepen </a:t>
            </a:r>
            <a:r>
              <a:rPr lang="de-DE" sz="1800" b="1" i="1" dirty="0" smtClean="0"/>
              <a:t>König Rother</a:t>
            </a:r>
            <a:r>
              <a:rPr lang="de-DE" sz="1800" dirty="0" smtClean="0"/>
              <a:t> (ca. 1150), </a:t>
            </a:r>
            <a:r>
              <a:rPr lang="de-DE" sz="1800" b="1" i="1" dirty="0" smtClean="0"/>
              <a:t>Salman und </a:t>
            </a:r>
            <a:r>
              <a:rPr lang="de-DE" sz="1800" b="1" i="1" dirty="0" err="1" smtClean="0"/>
              <a:t>Morolf</a:t>
            </a:r>
            <a:r>
              <a:rPr lang="de-DE" sz="1800" dirty="0" smtClean="0"/>
              <a:t> (ca. 1160), </a:t>
            </a:r>
            <a:r>
              <a:rPr lang="de-DE" sz="1800" b="1" i="1" dirty="0" err="1" smtClean="0"/>
              <a:t>Sanct</a:t>
            </a:r>
            <a:r>
              <a:rPr lang="de-DE" sz="1800" b="1" i="1" dirty="0" smtClean="0"/>
              <a:t> Oswald</a:t>
            </a:r>
            <a:r>
              <a:rPr lang="de-DE" sz="1800" dirty="0" smtClean="0"/>
              <a:t> (ca. 1170), </a:t>
            </a:r>
            <a:r>
              <a:rPr lang="de-DE" sz="1800" b="1" i="1" dirty="0" smtClean="0"/>
              <a:t>Herzog Ernst</a:t>
            </a:r>
            <a:r>
              <a:rPr lang="de-DE" sz="1800" dirty="0" smtClean="0"/>
              <a:t> (ca. 1180) und </a:t>
            </a:r>
            <a:r>
              <a:rPr lang="de-DE" sz="1800" b="1" i="1" dirty="0" err="1" smtClean="0"/>
              <a:t>Orendel</a:t>
            </a:r>
            <a:r>
              <a:rPr lang="de-DE" sz="1800" dirty="0" smtClean="0"/>
              <a:t> (ca. 1180). Diese waren bisher nur mündlich überliefert und wurden nun von den Autoren am Schreibpult buchmäßig gestaltet.</a:t>
            </a:r>
            <a:br>
              <a:rPr lang="de-DE" sz="1800" dirty="0" smtClean="0"/>
            </a:br>
            <a:r>
              <a:rPr lang="de-DE" sz="1800" dirty="0" smtClean="0"/>
              <a:t>Eine der bekanntesten Vertreterinnen der Mystik war Hildegard von Bingen (1098-1179) mit ihrem Werk </a:t>
            </a:r>
            <a:r>
              <a:rPr lang="de-DE" sz="1800" i="1" dirty="0" err="1" smtClean="0"/>
              <a:t>Liber</a:t>
            </a:r>
            <a:r>
              <a:rPr lang="de-DE" sz="1800" i="1" dirty="0" smtClean="0"/>
              <a:t> </a:t>
            </a:r>
            <a:r>
              <a:rPr lang="de-DE" sz="1800" i="1" dirty="0" err="1" smtClean="0"/>
              <a:t>Scivias</a:t>
            </a:r>
            <a:r>
              <a:rPr lang="de-DE" sz="1800" dirty="0" smtClean="0"/>
              <a:t> (Wisse die Wege, 1141/53), welches den Beginn der deutschsprachigen Mystik markiert.</a:t>
            </a:r>
            <a:endParaRPr lang="tr-TR"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3966"/>
          </a:xfrm>
        </p:spPr>
        <p:txBody>
          <a:bodyPr>
            <a:normAutofit fontScale="90000"/>
          </a:bodyPr>
          <a:lstStyle/>
          <a:p>
            <a:endParaRPr lang="tr-TR" dirty="0"/>
          </a:p>
        </p:txBody>
      </p:sp>
      <p:sp>
        <p:nvSpPr>
          <p:cNvPr id="3" name="2 İçerik Yer Tutucusu"/>
          <p:cNvSpPr>
            <a:spLocks noGrp="1"/>
          </p:cNvSpPr>
          <p:nvPr>
            <p:ph idx="1"/>
          </p:nvPr>
        </p:nvSpPr>
        <p:spPr>
          <a:xfrm>
            <a:off x="285720" y="500042"/>
            <a:ext cx="8501122" cy="6072230"/>
          </a:xfrm>
        </p:spPr>
        <p:txBody>
          <a:bodyPr>
            <a:normAutofit/>
          </a:bodyPr>
          <a:lstStyle/>
          <a:p>
            <a:r>
              <a:rPr lang="tr-TR" b="1" dirty="0" smtClean="0"/>
              <a:t> </a:t>
            </a:r>
            <a:r>
              <a:rPr lang="tr-TR" b="1" dirty="0" err="1" smtClean="0"/>
              <a:t>Literarische</a:t>
            </a:r>
            <a:r>
              <a:rPr lang="tr-TR" b="1" dirty="0" smtClean="0"/>
              <a:t> Formen</a:t>
            </a:r>
          </a:p>
          <a:p>
            <a:r>
              <a:rPr lang="tr-TR" sz="2000" dirty="0" err="1" smtClean="0"/>
              <a:t>Zaubersprüche</a:t>
            </a:r>
            <a:endParaRPr lang="tr-TR" sz="2000" dirty="0" smtClean="0"/>
          </a:p>
          <a:p>
            <a:r>
              <a:rPr lang="tr-TR" sz="2000" dirty="0" err="1" smtClean="0"/>
              <a:t>Segen</a:t>
            </a:r>
            <a:r>
              <a:rPr lang="tr-TR" sz="2000" dirty="0" smtClean="0"/>
              <a:t> (hayır dua)</a:t>
            </a:r>
          </a:p>
          <a:p>
            <a:r>
              <a:rPr lang="tr-TR" sz="2000" dirty="0" err="1" smtClean="0"/>
              <a:t>Rätsel</a:t>
            </a:r>
            <a:r>
              <a:rPr lang="tr-TR" sz="2000" dirty="0" smtClean="0"/>
              <a:t> (bilmece)</a:t>
            </a:r>
          </a:p>
          <a:p>
            <a:r>
              <a:rPr lang="tr-TR" sz="2000" dirty="0" err="1" smtClean="0"/>
              <a:t>Gelöbnisse</a:t>
            </a:r>
            <a:r>
              <a:rPr lang="tr-TR" sz="2000" dirty="0" smtClean="0"/>
              <a:t> (adak, yemin)</a:t>
            </a:r>
          </a:p>
          <a:p>
            <a:r>
              <a:rPr lang="tr-TR" sz="2000" dirty="0" err="1" smtClean="0"/>
              <a:t>Heldensagen</a:t>
            </a:r>
            <a:r>
              <a:rPr lang="tr-TR" sz="2000" dirty="0" smtClean="0"/>
              <a:t> (kahramanlık destanları)</a:t>
            </a:r>
          </a:p>
          <a:p>
            <a:r>
              <a:rPr lang="tr-TR" sz="2000" dirty="0" err="1" smtClean="0"/>
              <a:t>Fürstenpreis</a:t>
            </a:r>
            <a:r>
              <a:rPr lang="tr-TR" sz="2000" dirty="0" smtClean="0"/>
              <a:t>/</a:t>
            </a:r>
            <a:r>
              <a:rPr lang="tr-TR" sz="2000" dirty="0" err="1" smtClean="0"/>
              <a:t>Fürstenlob</a:t>
            </a:r>
            <a:r>
              <a:rPr lang="tr-TR" sz="2000" dirty="0" smtClean="0"/>
              <a:t> (prenslere övgü)</a:t>
            </a:r>
          </a:p>
          <a:p>
            <a:r>
              <a:rPr lang="tr-TR" sz="2000" dirty="0" err="1" smtClean="0"/>
              <a:t>Gebete</a:t>
            </a:r>
            <a:r>
              <a:rPr lang="tr-TR" sz="2000" dirty="0" smtClean="0"/>
              <a:t> (dualar)</a:t>
            </a:r>
          </a:p>
          <a:p>
            <a:r>
              <a:rPr lang="tr-TR" sz="2000" dirty="0" err="1" smtClean="0"/>
              <a:t>Evangelienharmonien</a:t>
            </a:r>
            <a:r>
              <a:rPr lang="tr-TR" sz="2000" dirty="0" smtClean="0"/>
              <a:t> (İncili ve  </a:t>
            </a:r>
            <a:r>
              <a:rPr lang="tr-TR" sz="2000" dirty="0" err="1" smtClean="0"/>
              <a:t>Hz.İsa’nın</a:t>
            </a:r>
            <a:r>
              <a:rPr lang="tr-TR" sz="2000" dirty="0" smtClean="0"/>
              <a:t> hayatını anlatan hikayeler)</a:t>
            </a:r>
          </a:p>
          <a:p>
            <a:r>
              <a:rPr lang="tr-TR" sz="2000" dirty="0" err="1" smtClean="0"/>
              <a:t>Memento</a:t>
            </a:r>
            <a:r>
              <a:rPr lang="tr-TR" sz="2000" dirty="0" smtClean="0"/>
              <a:t> </a:t>
            </a:r>
            <a:r>
              <a:rPr lang="tr-TR" sz="2000" dirty="0" err="1" smtClean="0"/>
              <a:t>mori</a:t>
            </a:r>
            <a:r>
              <a:rPr lang="tr-TR" sz="2000" dirty="0" smtClean="0"/>
              <a:t> (ölümü hatırlatan yazılar: </a:t>
            </a:r>
            <a:r>
              <a:rPr lang="tr-TR" sz="2000" dirty="0" err="1" smtClean="0"/>
              <a:t>gedenke</a:t>
            </a:r>
            <a:r>
              <a:rPr lang="tr-TR" sz="2000" dirty="0" smtClean="0"/>
              <a:t> </a:t>
            </a:r>
            <a:r>
              <a:rPr lang="tr-TR" sz="2000" dirty="0" err="1" smtClean="0"/>
              <a:t>des</a:t>
            </a:r>
            <a:r>
              <a:rPr lang="tr-TR" sz="2000" dirty="0" smtClean="0"/>
              <a:t> </a:t>
            </a:r>
            <a:r>
              <a:rPr lang="tr-TR" sz="2000" dirty="0" err="1" smtClean="0"/>
              <a:t>Sterbens</a:t>
            </a:r>
            <a:r>
              <a:rPr lang="tr-TR" sz="2000" dirty="0" smtClean="0"/>
              <a:t>!)</a:t>
            </a:r>
          </a:p>
          <a:p>
            <a:r>
              <a:rPr lang="tr-TR" sz="2000" dirty="0" err="1" smtClean="0"/>
              <a:t>Spielmannsepen</a:t>
            </a:r>
            <a:r>
              <a:rPr lang="tr-TR" sz="2000" dirty="0" smtClean="0"/>
              <a:t> (epik şiirler)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Vertreter</a:t>
            </a:r>
            <a:r>
              <a:rPr lang="tr-TR" b="1" dirty="0" smtClean="0"/>
              <a:t/>
            </a:r>
            <a:br>
              <a:rPr lang="tr-TR" b="1" dirty="0" smtClean="0"/>
            </a:br>
            <a:r>
              <a:rPr lang="tr-TR" b="1" dirty="0" err="1" smtClean="0"/>
              <a:t>und</a:t>
            </a:r>
            <a:r>
              <a:rPr lang="tr-TR" b="1" dirty="0" smtClean="0"/>
              <a:t> </a:t>
            </a:r>
            <a:r>
              <a:rPr lang="tr-TR" b="1" dirty="0" err="1" smtClean="0"/>
              <a:t>Werke</a:t>
            </a:r>
            <a:endParaRPr lang="tr-TR" dirty="0"/>
          </a:p>
        </p:txBody>
      </p:sp>
      <p:sp>
        <p:nvSpPr>
          <p:cNvPr id="3" name="2 İçerik Yer Tutucusu"/>
          <p:cNvSpPr>
            <a:spLocks noGrp="1"/>
          </p:cNvSpPr>
          <p:nvPr>
            <p:ph idx="1"/>
          </p:nvPr>
        </p:nvSpPr>
        <p:spPr/>
        <p:txBody>
          <a:bodyPr>
            <a:normAutofit lnSpcReduction="10000"/>
          </a:bodyPr>
          <a:lstStyle/>
          <a:p>
            <a:r>
              <a:rPr lang="tr-TR" sz="2400" dirty="0" err="1" smtClean="0"/>
              <a:t>Otfrid</a:t>
            </a:r>
            <a:r>
              <a:rPr lang="tr-TR" sz="2400" dirty="0" smtClean="0"/>
              <a:t> </a:t>
            </a:r>
            <a:r>
              <a:rPr lang="tr-TR" sz="2400" dirty="0" err="1" smtClean="0"/>
              <a:t>von</a:t>
            </a:r>
            <a:r>
              <a:rPr lang="tr-TR" sz="2400" dirty="0" smtClean="0"/>
              <a:t> </a:t>
            </a:r>
            <a:r>
              <a:rPr lang="tr-TR" sz="2400" b="1" dirty="0" err="1" smtClean="0"/>
              <a:t>Weißenburg</a:t>
            </a:r>
            <a:r>
              <a:rPr lang="tr-TR" sz="2400" dirty="0" smtClean="0"/>
              <a:t>: </a:t>
            </a:r>
            <a:r>
              <a:rPr lang="tr-TR" sz="2400" dirty="0" err="1" smtClean="0">
                <a:solidFill>
                  <a:srgbClr val="00B050"/>
                </a:solidFill>
              </a:rPr>
              <a:t>Evangelienharmonie</a:t>
            </a:r>
            <a:endParaRPr lang="tr-TR" sz="2400" dirty="0" smtClean="0">
              <a:solidFill>
                <a:srgbClr val="00B050"/>
              </a:solidFill>
            </a:endParaRPr>
          </a:p>
          <a:p>
            <a:r>
              <a:rPr lang="tr-TR" sz="2400" dirty="0" err="1" smtClean="0"/>
              <a:t>Heinrich</a:t>
            </a:r>
            <a:r>
              <a:rPr lang="tr-TR" sz="2400" dirty="0" smtClean="0"/>
              <a:t> </a:t>
            </a:r>
            <a:r>
              <a:rPr lang="tr-TR" sz="2400" dirty="0" err="1" smtClean="0"/>
              <a:t>von</a:t>
            </a:r>
            <a:r>
              <a:rPr lang="tr-TR" sz="2400" dirty="0" smtClean="0"/>
              <a:t> </a:t>
            </a:r>
            <a:r>
              <a:rPr lang="tr-TR" sz="2400" b="1" dirty="0" err="1" smtClean="0"/>
              <a:t>Melk</a:t>
            </a:r>
            <a:r>
              <a:rPr lang="tr-TR" sz="2400" dirty="0" smtClean="0"/>
              <a:t>: </a:t>
            </a:r>
            <a:r>
              <a:rPr lang="tr-TR" sz="2400" dirty="0" err="1" smtClean="0">
                <a:solidFill>
                  <a:srgbClr val="00B050"/>
                </a:solidFill>
              </a:rPr>
              <a:t>Von</a:t>
            </a:r>
            <a:r>
              <a:rPr lang="tr-TR" sz="2400" dirty="0" smtClean="0">
                <a:solidFill>
                  <a:srgbClr val="00B050"/>
                </a:solidFill>
              </a:rPr>
              <a:t> </a:t>
            </a:r>
            <a:r>
              <a:rPr lang="tr-TR" sz="2400" dirty="0" err="1" smtClean="0">
                <a:solidFill>
                  <a:srgbClr val="00B050"/>
                </a:solidFill>
              </a:rPr>
              <a:t>des</a:t>
            </a:r>
            <a:r>
              <a:rPr lang="tr-TR" sz="2400" dirty="0" smtClean="0">
                <a:solidFill>
                  <a:srgbClr val="00B050"/>
                </a:solidFill>
              </a:rPr>
              <a:t> </a:t>
            </a:r>
            <a:r>
              <a:rPr lang="tr-TR" sz="2400" dirty="0" err="1" smtClean="0">
                <a:solidFill>
                  <a:srgbClr val="00B050"/>
                </a:solidFill>
              </a:rPr>
              <a:t>todes</a:t>
            </a:r>
            <a:r>
              <a:rPr lang="tr-TR" sz="2400" dirty="0" smtClean="0">
                <a:solidFill>
                  <a:srgbClr val="00B050"/>
                </a:solidFill>
              </a:rPr>
              <a:t> </a:t>
            </a:r>
            <a:r>
              <a:rPr lang="tr-TR" sz="2400" b="1" dirty="0" err="1" smtClean="0">
                <a:solidFill>
                  <a:srgbClr val="00B050"/>
                </a:solidFill>
              </a:rPr>
              <a:t>gehugde</a:t>
            </a:r>
            <a:endParaRPr lang="tr-TR" sz="2400" b="1" dirty="0" smtClean="0">
              <a:solidFill>
                <a:srgbClr val="00B050"/>
              </a:solidFill>
            </a:endParaRPr>
          </a:p>
          <a:p>
            <a:r>
              <a:rPr lang="tr-TR" sz="2400" dirty="0" smtClean="0"/>
              <a:t> </a:t>
            </a:r>
            <a:r>
              <a:rPr lang="tr-TR" sz="2400" dirty="0" err="1" smtClean="0"/>
              <a:t>Williram</a:t>
            </a:r>
            <a:r>
              <a:rPr lang="tr-TR" sz="2400" dirty="0" smtClean="0"/>
              <a:t> </a:t>
            </a:r>
            <a:r>
              <a:rPr lang="tr-TR" sz="2400" dirty="0" err="1" smtClean="0"/>
              <a:t>von</a:t>
            </a:r>
            <a:r>
              <a:rPr lang="tr-TR" sz="2400" dirty="0" smtClean="0"/>
              <a:t> </a:t>
            </a:r>
            <a:r>
              <a:rPr lang="tr-TR" sz="2400" b="1" dirty="0" err="1" smtClean="0"/>
              <a:t>Ebersberg</a:t>
            </a:r>
            <a:r>
              <a:rPr lang="tr-TR" sz="2400" dirty="0" smtClean="0"/>
              <a:t>: </a:t>
            </a:r>
            <a:r>
              <a:rPr lang="tr-TR" sz="2400" dirty="0" err="1" smtClean="0">
                <a:solidFill>
                  <a:srgbClr val="00B050"/>
                </a:solidFill>
              </a:rPr>
              <a:t>Paraphrase</a:t>
            </a:r>
            <a:r>
              <a:rPr lang="tr-TR" sz="2400" dirty="0" smtClean="0">
                <a:solidFill>
                  <a:srgbClr val="00B050"/>
                </a:solidFill>
              </a:rPr>
              <a:t> </a:t>
            </a:r>
            <a:r>
              <a:rPr lang="tr-TR" sz="2400" dirty="0" err="1" smtClean="0">
                <a:solidFill>
                  <a:srgbClr val="00B050"/>
                </a:solidFill>
              </a:rPr>
              <a:t>des</a:t>
            </a:r>
            <a:r>
              <a:rPr lang="tr-TR" sz="2400" dirty="0" smtClean="0">
                <a:solidFill>
                  <a:srgbClr val="00B050"/>
                </a:solidFill>
              </a:rPr>
              <a:t> </a:t>
            </a:r>
            <a:r>
              <a:rPr lang="tr-TR" sz="2400" dirty="0" err="1" smtClean="0">
                <a:solidFill>
                  <a:srgbClr val="00B050"/>
                </a:solidFill>
              </a:rPr>
              <a:t>Hohen</a:t>
            </a:r>
            <a:r>
              <a:rPr lang="tr-TR" sz="2400" dirty="0" smtClean="0">
                <a:solidFill>
                  <a:srgbClr val="00B050"/>
                </a:solidFill>
              </a:rPr>
              <a:t> </a:t>
            </a:r>
            <a:r>
              <a:rPr lang="tr-TR" sz="2400" dirty="0" err="1" smtClean="0">
                <a:solidFill>
                  <a:srgbClr val="00B050"/>
                </a:solidFill>
              </a:rPr>
              <a:t>Liedes</a:t>
            </a:r>
            <a:endParaRPr lang="tr-TR" sz="2400" dirty="0" smtClean="0">
              <a:solidFill>
                <a:srgbClr val="00B050"/>
              </a:solidFill>
            </a:endParaRPr>
          </a:p>
          <a:p>
            <a:r>
              <a:rPr lang="tr-TR" sz="2400" dirty="0" err="1" smtClean="0"/>
              <a:t>Arbeo</a:t>
            </a:r>
            <a:r>
              <a:rPr lang="tr-TR" sz="2400" dirty="0" smtClean="0"/>
              <a:t> </a:t>
            </a:r>
            <a:r>
              <a:rPr lang="tr-TR" sz="2400" dirty="0" err="1" smtClean="0"/>
              <a:t>von</a:t>
            </a:r>
            <a:r>
              <a:rPr lang="tr-TR" sz="2400" dirty="0" smtClean="0"/>
              <a:t> </a:t>
            </a:r>
            <a:r>
              <a:rPr lang="tr-TR" sz="2400" b="1" dirty="0" err="1" smtClean="0"/>
              <a:t>Freising</a:t>
            </a:r>
            <a:r>
              <a:rPr lang="tr-TR" sz="2400" dirty="0" smtClean="0"/>
              <a:t>: </a:t>
            </a:r>
            <a:r>
              <a:rPr lang="tr-TR" sz="2400" dirty="0" err="1" smtClean="0">
                <a:solidFill>
                  <a:srgbClr val="00B050"/>
                </a:solidFill>
              </a:rPr>
              <a:t>Abrogans</a:t>
            </a:r>
            <a:endParaRPr lang="tr-TR" sz="2400" dirty="0" smtClean="0">
              <a:solidFill>
                <a:srgbClr val="00B050"/>
              </a:solidFill>
            </a:endParaRPr>
          </a:p>
          <a:p>
            <a:endParaRPr lang="tr-TR" sz="2400" dirty="0" smtClean="0"/>
          </a:p>
          <a:p>
            <a:pPr>
              <a:buNone/>
            </a:pPr>
            <a:r>
              <a:rPr lang="tr-TR" sz="2400" dirty="0" err="1" smtClean="0"/>
              <a:t>Anonym</a:t>
            </a:r>
            <a:endParaRPr lang="tr-TR" sz="2400" dirty="0" smtClean="0"/>
          </a:p>
          <a:p>
            <a:r>
              <a:rPr lang="tr-TR" sz="2400" dirty="0" err="1" smtClean="0">
                <a:solidFill>
                  <a:srgbClr val="00B050"/>
                </a:solidFill>
              </a:rPr>
              <a:t>Merseburger</a:t>
            </a:r>
            <a:r>
              <a:rPr lang="tr-TR" sz="2400" dirty="0" smtClean="0">
                <a:solidFill>
                  <a:srgbClr val="00B050"/>
                </a:solidFill>
              </a:rPr>
              <a:t> </a:t>
            </a:r>
            <a:r>
              <a:rPr lang="tr-TR" sz="2400" dirty="0" err="1" smtClean="0">
                <a:solidFill>
                  <a:srgbClr val="00B050"/>
                </a:solidFill>
              </a:rPr>
              <a:t>Zaubersprüche</a:t>
            </a:r>
            <a:endParaRPr lang="tr-TR" sz="2400" dirty="0" smtClean="0">
              <a:solidFill>
                <a:srgbClr val="00B050"/>
              </a:solidFill>
            </a:endParaRPr>
          </a:p>
          <a:p>
            <a:r>
              <a:rPr lang="tr-TR" sz="2400" dirty="0" err="1" smtClean="0">
                <a:solidFill>
                  <a:srgbClr val="00B050"/>
                </a:solidFill>
              </a:rPr>
              <a:t>Hildebrandslied</a:t>
            </a:r>
            <a:r>
              <a:rPr lang="tr-TR" sz="2400" dirty="0" smtClean="0">
                <a:solidFill>
                  <a:srgbClr val="00B050"/>
                </a:solidFill>
              </a:rPr>
              <a:t> </a:t>
            </a:r>
          </a:p>
          <a:p>
            <a:r>
              <a:rPr lang="tr-TR" sz="2400" dirty="0" err="1" smtClean="0">
                <a:solidFill>
                  <a:srgbClr val="00B050"/>
                </a:solidFill>
              </a:rPr>
              <a:t>Wiener</a:t>
            </a:r>
            <a:r>
              <a:rPr lang="tr-TR" sz="2400" dirty="0" smtClean="0">
                <a:solidFill>
                  <a:srgbClr val="00B050"/>
                </a:solidFill>
              </a:rPr>
              <a:t> </a:t>
            </a:r>
            <a:r>
              <a:rPr lang="tr-TR" sz="2400" dirty="0" err="1" smtClean="0">
                <a:solidFill>
                  <a:srgbClr val="00B050"/>
                </a:solidFill>
              </a:rPr>
              <a:t>Hundesegen</a:t>
            </a:r>
            <a:endParaRPr lang="tr-TR" sz="2400" dirty="0" smtClean="0">
              <a:solidFill>
                <a:srgbClr val="00B050"/>
              </a:solidFill>
            </a:endParaRPr>
          </a:p>
          <a:p>
            <a:r>
              <a:rPr lang="tr-TR" sz="2400" dirty="0" err="1" smtClean="0">
                <a:solidFill>
                  <a:srgbClr val="00B050"/>
                </a:solidFill>
              </a:rPr>
              <a:t>Petruslied</a:t>
            </a:r>
            <a:endParaRPr lang="tr-TR" sz="2400" dirty="0" smtClean="0">
              <a:solidFill>
                <a:srgbClr val="00B050"/>
              </a:solidFill>
            </a:endParaRPr>
          </a:p>
          <a:p>
            <a:r>
              <a:rPr lang="tr-TR" sz="2400" dirty="0" err="1" smtClean="0">
                <a:solidFill>
                  <a:srgbClr val="00B050"/>
                </a:solidFill>
              </a:rPr>
              <a:t>Annolied</a:t>
            </a:r>
            <a:r>
              <a:rPr lang="tr-TR" sz="2400" dirty="0" smtClean="0">
                <a:solidFill>
                  <a:srgbClr val="00B050"/>
                </a:solidFill>
              </a:rPr>
              <a:t> </a:t>
            </a:r>
            <a:endParaRPr lang="tr-TR" sz="2400" dirty="0">
              <a:solidFill>
                <a:srgbClr val="00B05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68</TotalTime>
  <Words>180</Words>
  <PresentationFormat>Ekran Gösterisi (4:3)</PresentationFormat>
  <Paragraphs>70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Gezinti</vt:lpstr>
      <vt:lpstr>Deutsche Literatur</vt:lpstr>
      <vt:lpstr>Literaturepochen </vt:lpstr>
      <vt:lpstr>Frühmittelalter  500-1180 </vt:lpstr>
      <vt:lpstr>Slayt 4</vt:lpstr>
      <vt:lpstr>Slayt 5</vt:lpstr>
      <vt:lpstr>Slayt 6</vt:lpstr>
      <vt:lpstr>Slayt 7</vt:lpstr>
      <vt:lpstr>Slayt 8</vt:lpstr>
      <vt:lpstr>Vertreter und Werke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Deutsche Literatur</dc:title>
  <dc:creator>Exper</dc:creator>
  <cp:lastModifiedBy>Exper</cp:lastModifiedBy>
  <cp:revision>35</cp:revision>
  <dcterms:created xsi:type="dcterms:W3CDTF">2013-12-13T19:37:46Z</dcterms:created>
  <dcterms:modified xsi:type="dcterms:W3CDTF">2013-12-20T20:38:42Z</dcterms:modified>
</cp:coreProperties>
</file>