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4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A6073-DB8D-4C92-8E13-2E14EE9441E9}" type="datetimeFigureOut">
              <a:rPr lang="tr-TR" smtClean="0"/>
              <a:t>13.02.2017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F196B-D63D-43E1-AD81-48342102BF50}"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B0A445-645E-49A8-ADA2-337BB58617AC}" type="slidenum">
              <a:rPr lang="en-US" smtClean="0"/>
              <a:pPr fontAlgn="base">
                <a:spcBef>
                  <a:spcPct val="0"/>
                </a:spcBef>
                <a:spcAft>
                  <a:spcPct val="0"/>
                </a:spcAft>
                <a:defRPr/>
              </a:pPr>
              <a:t>1</a:t>
            </a:fld>
            <a:endParaRPr lang="en-US" smtClean="0"/>
          </a:p>
        </p:txBody>
      </p:sp>
      <p:sp>
        <p:nvSpPr>
          <p:cNvPr id="464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4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40EBC6-F505-4E0D-8AC5-EFDF3B57CD43}" type="slidenum">
              <a:rPr lang="en-US" smtClean="0"/>
              <a:pPr fontAlgn="base">
                <a:spcBef>
                  <a:spcPct val="0"/>
                </a:spcBef>
                <a:spcAft>
                  <a:spcPct val="0"/>
                </a:spcAft>
                <a:defRPr/>
              </a:pPr>
              <a:t>13</a:t>
            </a:fld>
            <a:endParaRPr lang="en-US" smtClean="0"/>
          </a:p>
        </p:txBody>
      </p:sp>
      <p:sp>
        <p:nvSpPr>
          <p:cNvPr id="474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4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8DD403-3B76-439D-972A-35E00E1D33E6}" type="slidenum">
              <a:rPr lang="en-US" smtClean="0"/>
              <a:pPr fontAlgn="base">
                <a:spcBef>
                  <a:spcPct val="0"/>
                </a:spcBef>
                <a:spcAft>
                  <a:spcPct val="0"/>
                </a:spcAft>
                <a:defRPr/>
              </a:pPr>
              <a:t>2</a:t>
            </a:fld>
            <a:endParaRPr lang="en-US" smtClean="0"/>
          </a:p>
        </p:txBody>
      </p:sp>
      <p:sp>
        <p:nvSpPr>
          <p:cNvPr id="465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5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5CAA11-1B02-4F97-A979-070F5BB736F6}" type="slidenum">
              <a:rPr lang="en-US" smtClean="0"/>
              <a:pPr fontAlgn="base">
                <a:spcBef>
                  <a:spcPct val="0"/>
                </a:spcBef>
                <a:spcAft>
                  <a:spcPct val="0"/>
                </a:spcAft>
                <a:defRPr/>
              </a:pPr>
              <a:t>4</a:t>
            </a:fld>
            <a:endParaRPr lang="en-US" smtClean="0"/>
          </a:p>
        </p:txBody>
      </p:sp>
      <p:sp>
        <p:nvSpPr>
          <p:cNvPr id="466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6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61A05D-9A15-4EA1-A214-A65D27F43D6B}" type="slidenum">
              <a:rPr lang="en-US" smtClean="0"/>
              <a:pPr fontAlgn="base">
                <a:spcBef>
                  <a:spcPct val="0"/>
                </a:spcBef>
                <a:spcAft>
                  <a:spcPct val="0"/>
                </a:spcAft>
                <a:defRPr/>
              </a:pPr>
              <a:t>7</a:t>
            </a:fld>
            <a:endParaRPr lang="en-US" smtClean="0"/>
          </a:p>
        </p:txBody>
      </p:sp>
      <p:sp>
        <p:nvSpPr>
          <p:cNvPr id="467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7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A7D46A-97A6-49CB-828E-967889E4BCFE}" type="slidenum">
              <a:rPr lang="en-US" smtClean="0"/>
              <a:pPr fontAlgn="base">
                <a:spcBef>
                  <a:spcPct val="0"/>
                </a:spcBef>
                <a:spcAft>
                  <a:spcPct val="0"/>
                </a:spcAft>
                <a:defRPr/>
              </a:pPr>
              <a:t>8</a:t>
            </a:fld>
            <a:endParaRPr lang="en-US" smtClean="0"/>
          </a:p>
        </p:txBody>
      </p:sp>
      <p:sp>
        <p:nvSpPr>
          <p:cNvPr id="468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8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132180-8EB0-4FA8-87B8-1802CA72A87F}" type="slidenum">
              <a:rPr lang="en-US" smtClean="0"/>
              <a:pPr fontAlgn="base">
                <a:spcBef>
                  <a:spcPct val="0"/>
                </a:spcBef>
                <a:spcAft>
                  <a:spcPct val="0"/>
                </a:spcAft>
                <a:defRPr/>
              </a:pPr>
              <a:t>9</a:t>
            </a:fld>
            <a:endParaRPr lang="en-US" smtClean="0"/>
          </a:p>
        </p:txBody>
      </p:sp>
      <p:sp>
        <p:nvSpPr>
          <p:cNvPr id="470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0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5970DE-6DB8-4236-BE14-EDF2F7B9EF37}" type="slidenum">
              <a:rPr lang="en-US" smtClean="0"/>
              <a:pPr fontAlgn="base">
                <a:spcBef>
                  <a:spcPct val="0"/>
                </a:spcBef>
                <a:spcAft>
                  <a:spcPct val="0"/>
                </a:spcAft>
                <a:defRPr/>
              </a:pPr>
              <a:t>10</a:t>
            </a:fld>
            <a:endParaRPr lang="en-US" smtClean="0"/>
          </a:p>
        </p:txBody>
      </p:sp>
      <p:sp>
        <p:nvSpPr>
          <p:cNvPr id="471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E5DA0-50AF-4581-A0B3-6798B072AD7A}" type="slidenum">
              <a:rPr lang="en-US" smtClean="0"/>
              <a:pPr fontAlgn="base">
                <a:spcBef>
                  <a:spcPct val="0"/>
                </a:spcBef>
                <a:spcAft>
                  <a:spcPct val="0"/>
                </a:spcAft>
                <a:defRPr/>
              </a:pPr>
              <a:t>11</a:t>
            </a:fld>
            <a:endParaRPr lang="en-US" smtClean="0"/>
          </a:p>
        </p:txBody>
      </p:sp>
      <p:sp>
        <p:nvSpPr>
          <p:cNvPr id="472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2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39AA19-A703-4440-8308-7FC58622739B}" type="slidenum">
              <a:rPr lang="en-US" smtClean="0"/>
              <a:pPr fontAlgn="base">
                <a:spcBef>
                  <a:spcPct val="0"/>
                </a:spcBef>
                <a:spcAft>
                  <a:spcPct val="0"/>
                </a:spcAft>
                <a:defRPr/>
              </a:pPr>
              <a:t>12</a:t>
            </a:fld>
            <a:endParaRPr lang="en-US" smtClean="0"/>
          </a:p>
        </p:txBody>
      </p:sp>
      <p:sp>
        <p:nvSpPr>
          <p:cNvPr id="473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3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9AB6B57-C726-4A72-94ED-BC71D9AC9B65}" type="datetimeFigureOut">
              <a:rPr lang="tr-TR" smtClean="0"/>
              <a:t>13.02.2017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30EC8D-9F10-4C38-B047-C75F6EBCC49D}"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9AB6B57-C726-4A72-94ED-BC71D9AC9B65}" type="datetimeFigureOut">
              <a:rPr lang="tr-TR" smtClean="0"/>
              <a:t>13.02.2017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30EC8D-9F10-4C38-B047-C75F6EBCC49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9AB6B57-C726-4A72-94ED-BC71D9AC9B65}" type="datetimeFigureOut">
              <a:rPr lang="tr-TR" smtClean="0"/>
              <a:t>13.02.2017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30EC8D-9F10-4C38-B047-C75F6EBCC49D}"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9AB6B57-C726-4A72-94ED-BC71D9AC9B65}" type="datetimeFigureOut">
              <a:rPr lang="tr-TR" smtClean="0"/>
              <a:t>13.02.2017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30EC8D-9F10-4C38-B047-C75F6EBCC49D}"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9AB6B57-C726-4A72-94ED-BC71D9AC9B65}" type="datetimeFigureOut">
              <a:rPr lang="tr-TR" smtClean="0"/>
              <a:t>13.02.2017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30EC8D-9F10-4C38-B047-C75F6EBCC49D}"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9AB6B57-C726-4A72-94ED-BC71D9AC9B65}" type="datetimeFigureOut">
              <a:rPr lang="tr-TR" smtClean="0"/>
              <a:t>13.02.2017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A30EC8D-9F10-4C38-B047-C75F6EBCC49D}"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9AB6B57-C726-4A72-94ED-BC71D9AC9B65}" type="datetimeFigureOut">
              <a:rPr lang="tr-TR" smtClean="0"/>
              <a:t>13.02.2017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A30EC8D-9F10-4C38-B047-C75F6EBCC49D}"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9AB6B57-C726-4A72-94ED-BC71D9AC9B65}" type="datetimeFigureOut">
              <a:rPr lang="tr-TR" smtClean="0"/>
              <a:t>13.02.2017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A30EC8D-9F10-4C38-B047-C75F6EBCC49D}"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9AB6B57-C726-4A72-94ED-BC71D9AC9B65}" type="datetimeFigureOut">
              <a:rPr lang="tr-TR" smtClean="0"/>
              <a:t>13.02.2017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A30EC8D-9F10-4C38-B047-C75F6EBCC49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9AB6B57-C726-4A72-94ED-BC71D9AC9B65}" type="datetimeFigureOut">
              <a:rPr lang="tr-TR" smtClean="0"/>
              <a:t>13.02.2017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A30EC8D-9F10-4C38-B047-C75F6EBCC49D}"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9AB6B57-C726-4A72-94ED-BC71D9AC9B65}" type="datetimeFigureOut">
              <a:rPr lang="tr-TR" smtClean="0"/>
              <a:t>13.02.2017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A30EC8D-9F10-4C38-B047-C75F6EBCC49D}"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B6B57-C726-4A72-94ED-BC71D9AC9B65}" type="datetimeFigureOut">
              <a:rPr lang="tr-TR" smtClean="0"/>
              <a:t>13.02.2017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0EC8D-9F10-4C38-B047-C75F6EBCC49D}"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6"/>
          <p:cNvSpPr>
            <a:spLocks noChangeArrowheads="1"/>
          </p:cNvSpPr>
          <p:nvPr/>
        </p:nvSpPr>
        <p:spPr bwMode="auto">
          <a:xfrm>
            <a:off x="323850" y="981075"/>
            <a:ext cx="8351838" cy="1446213"/>
          </a:xfrm>
          <a:prstGeom prst="rect">
            <a:avLst/>
          </a:prstGeom>
          <a:noFill/>
          <a:ln w="9525">
            <a:noFill/>
            <a:miter lim="800000"/>
            <a:headEnd/>
            <a:tailEnd/>
          </a:ln>
        </p:spPr>
        <p:txBody>
          <a:bodyPr>
            <a:spAutoFit/>
          </a:bodyPr>
          <a:lstStyle/>
          <a:p>
            <a:pPr algn="ctr"/>
            <a:r>
              <a:rPr lang="tr-TR" altLang="tr-TR" sz="4400" b="1">
                <a:solidFill>
                  <a:srgbClr val="C00000"/>
                </a:solidFill>
                <a:latin typeface="Comic Sans MS" pitchFamily="66" charset="0"/>
              </a:rPr>
              <a:t>HASTA / YARALI TAŞIMA TEKNİKLERİ</a:t>
            </a:r>
            <a:endParaRPr lang="tr-TR" altLang="tr-TR" sz="4400" b="1">
              <a:solidFill>
                <a:srgbClr val="C00000"/>
              </a:solidFill>
              <a:latin typeface="Calibri Light" pitchFamily="34" charset="0"/>
            </a:endParaRPr>
          </a:p>
        </p:txBody>
      </p:sp>
      <p:sp>
        <p:nvSpPr>
          <p:cNvPr id="275459" name="Picture 2" descr="C:\Users\sak\Desktop\ilk-Yardim-3.jpg"/>
          <p:cNvSpPr>
            <a:spLocks noChangeAspect="1" noChangeArrowheads="1"/>
          </p:cNvSpPr>
          <p:nvPr/>
        </p:nvSpPr>
        <p:spPr bwMode="auto">
          <a:xfrm>
            <a:off x="827088" y="1484313"/>
            <a:ext cx="7635875" cy="4773612"/>
          </a:xfrm>
          <a:prstGeom prst="rect">
            <a:avLst/>
          </a:prstGeom>
          <a:noFill/>
          <a:ln w="9525">
            <a:noFill/>
            <a:miter lim="800000"/>
            <a:headEnd/>
            <a:tailEnd/>
          </a:ln>
        </p:spPr>
        <p:txBody>
          <a:bodyPr/>
          <a:lstStyle/>
          <a:p>
            <a:endParaRPr lang="tr-TR" alt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2"/>
          <p:cNvSpPr txBox="1">
            <a:spLocks noChangeArrowheads="1"/>
          </p:cNvSpPr>
          <p:nvPr/>
        </p:nvSpPr>
        <p:spPr bwMode="auto">
          <a:xfrm>
            <a:off x="395288" y="333375"/>
            <a:ext cx="8229600" cy="488950"/>
          </a:xfrm>
          <a:prstGeom prst="rect">
            <a:avLst/>
          </a:prstGeom>
          <a:noFill/>
          <a:ln w="9525">
            <a:noFill/>
            <a:miter lim="800000"/>
            <a:headEnd/>
            <a:tailEnd/>
          </a:ln>
        </p:spPr>
        <p:txBody>
          <a:bodyPr>
            <a:spAutoFit/>
          </a:bodyPr>
          <a:lstStyle/>
          <a:p>
            <a:pPr algn="ctr"/>
            <a:r>
              <a:rPr lang="tr-TR" altLang="tr-TR" sz="2600" b="1">
                <a:solidFill>
                  <a:srgbClr val="C00000"/>
                </a:solidFill>
                <a:latin typeface="Comic Sans MS" pitchFamily="66" charset="0"/>
              </a:rPr>
              <a:t>ACİL TAŞIMA TEKNİKLERİ</a:t>
            </a:r>
          </a:p>
        </p:txBody>
      </p:sp>
      <p:sp>
        <p:nvSpPr>
          <p:cNvPr id="9222" name="Rectangle 10"/>
          <p:cNvSpPr>
            <a:spLocks noChangeArrowheads="1"/>
          </p:cNvSpPr>
          <p:nvPr/>
        </p:nvSpPr>
        <p:spPr bwMode="auto">
          <a:xfrm>
            <a:off x="0" y="2228850"/>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9223" name="Rectangle 12"/>
          <p:cNvSpPr>
            <a:spLocks noChangeArrowheads="1"/>
          </p:cNvSpPr>
          <p:nvPr/>
        </p:nvSpPr>
        <p:spPr bwMode="auto">
          <a:xfrm>
            <a:off x="0" y="2309813"/>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9224" name="Rectangle 15"/>
          <p:cNvSpPr>
            <a:spLocks noChangeArrowheads="1"/>
          </p:cNvSpPr>
          <p:nvPr/>
        </p:nvSpPr>
        <p:spPr bwMode="auto">
          <a:xfrm>
            <a:off x="0" y="2514600"/>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9225" name="Rectangle 17"/>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9226" name="Rectangle 19"/>
          <p:cNvSpPr>
            <a:spLocks noChangeArrowheads="1"/>
          </p:cNvSpPr>
          <p:nvPr/>
        </p:nvSpPr>
        <p:spPr bwMode="auto">
          <a:xfrm>
            <a:off x="0" y="2519363"/>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9227" name="Rectangle 21"/>
          <p:cNvSpPr>
            <a:spLocks noChangeArrowheads="1"/>
          </p:cNvSpPr>
          <p:nvPr/>
        </p:nvSpPr>
        <p:spPr bwMode="auto">
          <a:xfrm>
            <a:off x="-541338" y="2349500"/>
            <a:ext cx="9144001"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graphicFrame>
        <p:nvGraphicFramePr>
          <p:cNvPr id="9218" name="Object 548"/>
          <p:cNvGraphicFramePr>
            <a:graphicFrameLocks noChangeAspect="1"/>
          </p:cNvGraphicFramePr>
          <p:nvPr/>
        </p:nvGraphicFramePr>
        <p:xfrm>
          <a:off x="179388" y="2205038"/>
          <a:ext cx="3255962" cy="2879725"/>
        </p:xfrm>
        <a:graphic>
          <a:graphicData uri="http://schemas.openxmlformats.org/presentationml/2006/ole">
            <p:oleObj spid="_x0000_s2050" r:id="rId4" imgW="2971429" imgH="2762636" progId="">
              <p:embed/>
            </p:oleObj>
          </a:graphicData>
        </a:graphic>
      </p:graphicFrame>
      <p:graphicFrame>
        <p:nvGraphicFramePr>
          <p:cNvPr id="9219" name="Object 549"/>
          <p:cNvGraphicFramePr>
            <a:graphicFrameLocks noChangeAspect="1"/>
          </p:cNvGraphicFramePr>
          <p:nvPr/>
        </p:nvGraphicFramePr>
        <p:xfrm>
          <a:off x="3348038" y="2349500"/>
          <a:ext cx="3197225" cy="2519363"/>
        </p:xfrm>
        <a:graphic>
          <a:graphicData uri="http://schemas.openxmlformats.org/presentationml/2006/ole">
            <p:oleObj spid="_x0000_s2051" r:id="rId5" imgW="2666667" imgH="4495238" progId="">
              <p:embed/>
            </p:oleObj>
          </a:graphicData>
        </a:graphic>
      </p:graphicFrame>
      <p:graphicFrame>
        <p:nvGraphicFramePr>
          <p:cNvPr id="9220" name="Object 550"/>
          <p:cNvGraphicFramePr>
            <a:graphicFrameLocks noChangeAspect="1"/>
          </p:cNvGraphicFramePr>
          <p:nvPr/>
        </p:nvGraphicFramePr>
        <p:xfrm>
          <a:off x="5940425" y="2270125"/>
          <a:ext cx="2879725" cy="2497138"/>
        </p:xfrm>
        <a:graphic>
          <a:graphicData uri="http://schemas.openxmlformats.org/presentationml/2006/ole">
            <p:oleObj spid="_x0000_s2052" r:id="rId6" imgW="2800741" imgH="4382112" progId="">
              <p:embed/>
            </p:oleObj>
          </a:graphicData>
        </a:graphic>
      </p:graphicFrame>
      <p:sp>
        <p:nvSpPr>
          <p:cNvPr id="9228" name="Text Box 10"/>
          <p:cNvSpPr txBox="1">
            <a:spLocks noChangeArrowheads="1"/>
          </p:cNvSpPr>
          <p:nvPr/>
        </p:nvSpPr>
        <p:spPr bwMode="auto">
          <a:xfrm>
            <a:off x="3276600" y="5732463"/>
            <a:ext cx="2879725" cy="523875"/>
          </a:xfrm>
          <a:prstGeom prst="rect">
            <a:avLst/>
          </a:prstGeom>
          <a:noFill/>
          <a:ln w="9525">
            <a:noFill/>
            <a:miter lim="800000"/>
            <a:headEnd/>
            <a:tailEnd/>
          </a:ln>
        </p:spPr>
        <p:txBody>
          <a:bodyPr>
            <a:spAutoFit/>
          </a:bodyPr>
          <a:lstStyle/>
          <a:p>
            <a:pPr>
              <a:spcBef>
                <a:spcPct val="50000"/>
              </a:spcBef>
            </a:pPr>
            <a:r>
              <a:rPr lang="tr-TR" altLang="tr-TR" sz="2800" b="1">
                <a:solidFill>
                  <a:srgbClr val="C00000"/>
                </a:solidFill>
                <a:latin typeface="Comic Sans MS" pitchFamily="66" charset="0"/>
              </a:rPr>
              <a:t>Beşik yöntemi </a:t>
            </a:r>
          </a:p>
        </p:txBody>
      </p:sp>
      <p:sp>
        <p:nvSpPr>
          <p:cNvPr id="9229" name="Text Box 11"/>
          <p:cNvSpPr txBox="1">
            <a:spLocks noChangeArrowheads="1"/>
          </p:cNvSpPr>
          <p:nvPr/>
        </p:nvSpPr>
        <p:spPr bwMode="auto">
          <a:xfrm>
            <a:off x="611188" y="908050"/>
            <a:ext cx="7993062" cy="1201738"/>
          </a:xfrm>
          <a:prstGeom prst="rect">
            <a:avLst/>
          </a:prstGeom>
          <a:noFill/>
          <a:ln w="9525">
            <a:noFill/>
            <a:miter lim="800000"/>
            <a:headEnd/>
            <a:tailEnd/>
          </a:ln>
        </p:spPr>
        <p:txBody>
          <a:bodyPr>
            <a:spAutoFit/>
          </a:bodyPr>
          <a:lstStyle/>
          <a:p>
            <a:pPr>
              <a:buClr>
                <a:srgbClr val="C00000"/>
              </a:buClr>
              <a:buFont typeface="Wingdings" pitchFamily="2" charset="2"/>
              <a:buChar char="ü"/>
            </a:pPr>
            <a:r>
              <a:rPr lang="tr-TR" altLang="tr-TR">
                <a:latin typeface="Comic Sans MS" pitchFamily="66" charset="0"/>
              </a:rPr>
              <a:t>Hasta/yaralının ciddi bir yaralanması yoksa ve yardım edebiliyorsa     kullanılır</a:t>
            </a:r>
          </a:p>
          <a:p>
            <a:pPr>
              <a:buClr>
                <a:srgbClr val="C00000"/>
              </a:buClr>
              <a:buFont typeface="Wingdings" pitchFamily="2" charset="2"/>
              <a:buChar char="ü"/>
            </a:pPr>
            <a:r>
              <a:rPr lang="tr-TR" altLang="tr-TR">
                <a:latin typeface="Comic Sans MS" pitchFamily="66" charset="0"/>
              </a:rPr>
              <a:t> İki ilkyardımcı birbirlerinin ön kollarını tutarlar. </a:t>
            </a:r>
          </a:p>
          <a:p>
            <a:pPr>
              <a:buClr>
                <a:srgbClr val="C00000"/>
              </a:buClr>
              <a:buFont typeface="Wingdings" pitchFamily="2" charset="2"/>
              <a:buChar char="ü"/>
            </a:pPr>
            <a:r>
              <a:rPr lang="tr-TR" altLang="tr-TR">
                <a:latin typeface="Comic Sans MS" pitchFamily="66" charset="0"/>
              </a:rPr>
              <a:t>Hasta/yaralı kolların üzerine alınarak taşınır.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395288" y="333375"/>
            <a:ext cx="8229600" cy="488950"/>
          </a:xfrm>
          <a:prstGeom prst="rect">
            <a:avLst/>
          </a:prstGeom>
          <a:noFill/>
          <a:ln w="9525">
            <a:noFill/>
            <a:miter lim="800000"/>
            <a:headEnd/>
            <a:tailEnd/>
          </a:ln>
        </p:spPr>
        <p:txBody>
          <a:bodyPr>
            <a:spAutoFit/>
          </a:bodyPr>
          <a:lstStyle/>
          <a:p>
            <a:pPr algn="ctr"/>
            <a:r>
              <a:rPr lang="tr-TR" altLang="tr-TR" sz="2600" b="1">
                <a:solidFill>
                  <a:srgbClr val="C00000"/>
                </a:solidFill>
                <a:latin typeface="Comic Sans MS" pitchFamily="66" charset="0"/>
              </a:rPr>
              <a:t>ACİL TAŞIMA TEKNİKLERİ</a:t>
            </a:r>
          </a:p>
        </p:txBody>
      </p:sp>
      <p:sp>
        <p:nvSpPr>
          <p:cNvPr id="10244" name="Rectangle 10"/>
          <p:cNvSpPr>
            <a:spLocks noChangeArrowheads="1"/>
          </p:cNvSpPr>
          <p:nvPr/>
        </p:nvSpPr>
        <p:spPr bwMode="auto">
          <a:xfrm>
            <a:off x="0" y="2228850"/>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10245" name="Rectangle 12"/>
          <p:cNvSpPr>
            <a:spLocks noChangeArrowheads="1"/>
          </p:cNvSpPr>
          <p:nvPr/>
        </p:nvSpPr>
        <p:spPr bwMode="auto">
          <a:xfrm>
            <a:off x="0" y="2309813"/>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10246" name="Rectangle 15"/>
          <p:cNvSpPr>
            <a:spLocks noChangeArrowheads="1"/>
          </p:cNvSpPr>
          <p:nvPr/>
        </p:nvSpPr>
        <p:spPr bwMode="auto">
          <a:xfrm>
            <a:off x="0" y="2514600"/>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10247" name="Rectangle 17"/>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10248" name="Rectangle 19"/>
          <p:cNvSpPr>
            <a:spLocks noChangeArrowheads="1"/>
          </p:cNvSpPr>
          <p:nvPr/>
        </p:nvSpPr>
        <p:spPr bwMode="auto">
          <a:xfrm>
            <a:off x="0" y="2519363"/>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10249" name="Rectangle 21"/>
          <p:cNvSpPr>
            <a:spLocks noChangeArrowheads="1"/>
          </p:cNvSpPr>
          <p:nvPr/>
        </p:nvSpPr>
        <p:spPr bwMode="auto">
          <a:xfrm>
            <a:off x="-541338" y="2349500"/>
            <a:ext cx="9144001"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10250" name="Text Box 9"/>
          <p:cNvSpPr txBox="1">
            <a:spLocks noChangeArrowheads="1"/>
          </p:cNvSpPr>
          <p:nvPr/>
        </p:nvSpPr>
        <p:spPr bwMode="auto">
          <a:xfrm>
            <a:off x="3348038" y="5445125"/>
            <a:ext cx="2952750" cy="749300"/>
          </a:xfrm>
          <a:prstGeom prst="rect">
            <a:avLst/>
          </a:prstGeom>
          <a:noFill/>
          <a:ln w="9525">
            <a:noFill/>
            <a:miter lim="800000"/>
            <a:headEnd/>
            <a:tailEnd/>
          </a:ln>
        </p:spPr>
        <p:txBody>
          <a:bodyPr>
            <a:spAutoFit/>
          </a:bodyPr>
          <a:lstStyle/>
          <a:p>
            <a:pPr algn="ctr">
              <a:lnSpc>
                <a:spcPct val="110000"/>
              </a:lnSpc>
            </a:pPr>
            <a:r>
              <a:rPr lang="tr-TR" altLang="tr-TR" sz="2000" b="1">
                <a:solidFill>
                  <a:srgbClr val="C00000"/>
                </a:solidFill>
                <a:latin typeface="Comic Sans MS" pitchFamily="66" charset="0"/>
              </a:rPr>
              <a:t>Kollar ve Bacaklardan Tutarak Taşıma</a:t>
            </a:r>
          </a:p>
        </p:txBody>
      </p:sp>
      <p:graphicFrame>
        <p:nvGraphicFramePr>
          <p:cNvPr id="10242" name="Object 184"/>
          <p:cNvGraphicFramePr>
            <a:graphicFrameLocks noChangeAspect="1"/>
          </p:cNvGraphicFramePr>
          <p:nvPr/>
        </p:nvGraphicFramePr>
        <p:xfrm>
          <a:off x="2051050" y="981075"/>
          <a:ext cx="4968875" cy="4344988"/>
        </p:xfrm>
        <a:graphic>
          <a:graphicData uri="http://schemas.openxmlformats.org/presentationml/2006/ole">
            <p:oleObj spid="_x0000_s3074" r:id="rId4" imgW="3104762" imgH="3296110" progId="">
              <p:embed/>
            </p:oleObj>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395288" y="333375"/>
            <a:ext cx="8229600" cy="488950"/>
          </a:xfrm>
          <a:prstGeom prst="rect">
            <a:avLst/>
          </a:prstGeom>
          <a:noFill/>
          <a:ln w="9525">
            <a:noFill/>
            <a:miter lim="800000"/>
            <a:headEnd/>
            <a:tailEnd/>
          </a:ln>
        </p:spPr>
        <p:txBody>
          <a:bodyPr>
            <a:spAutoFit/>
          </a:bodyPr>
          <a:lstStyle/>
          <a:p>
            <a:pPr algn="ctr"/>
            <a:r>
              <a:rPr lang="tr-TR" altLang="tr-TR" sz="2600" b="1">
                <a:solidFill>
                  <a:srgbClr val="C00000"/>
                </a:solidFill>
                <a:latin typeface="Comic Sans MS" pitchFamily="66" charset="0"/>
              </a:rPr>
              <a:t>ACİL TAŞIMA TEKNİKLERİ</a:t>
            </a:r>
          </a:p>
        </p:txBody>
      </p:sp>
      <p:sp>
        <p:nvSpPr>
          <p:cNvPr id="283651" name="Rectangle 10"/>
          <p:cNvSpPr>
            <a:spLocks noChangeArrowheads="1"/>
          </p:cNvSpPr>
          <p:nvPr/>
        </p:nvSpPr>
        <p:spPr bwMode="auto">
          <a:xfrm>
            <a:off x="0" y="2228850"/>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283652" name="Rectangle 12"/>
          <p:cNvSpPr>
            <a:spLocks noChangeArrowheads="1"/>
          </p:cNvSpPr>
          <p:nvPr/>
        </p:nvSpPr>
        <p:spPr bwMode="auto">
          <a:xfrm>
            <a:off x="0" y="2309813"/>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283653" name="Rectangle 15"/>
          <p:cNvSpPr>
            <a:spLocks noChangeArrowheads="1"/>
          </p:cNvSpPr>
          <p:nvPr/>
        </p:nvSpPr>
        <p:spPr bwMode="auto">
          <a:xfrm>
            <a:off x="0" y="2514600"/>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283654" name="Rectangle 17"/>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283655" name="Rectangle 19"/>
          <p:cNvSpPr>
            <a:spLocks noChangeArrowheads="1"/>
          </p:cNvSpPr>
          <p:nvPr/>
        </p:nvSpPr>
        <p:spPr bwMode="auto">
          <a:xfrm>
            <a:off x="0" y="2519363"/>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283656" name="Rectangle 21"/>
          <p:cNvSpPr>
            <a:spLocks noChangeArrowheads="1"/>
          </p:cNvSpPr>
          <p:nvPr/>
        </p:nvSpPr>
        <p:spPr bwMode="auto">
          <a:xfrm>
            <a:off x="-541338" y="2349500"/>
            <a:ext cx="9144001"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9" name="Rectangle 3"/>
          <p:cNvSpPr txBox="1">
            <a:spLocks noChangeArrowheads="1"/>
          </p:cNvSpPr>
          <p:nvPr/>
        </p:nvSpPr>
        <p:spPr>
          <a:xfrm>
            <a:off x="3348038" y="6021388"/>
            <a:ext cx="2994025" cy="493712"/>
          </a:xfrm>
          <a:prstGeom prst="rect">
            <a:avLst/>
          </a:prstGeom>
        </p:spPr>
        <p:txBody>
          <a:bodyPr>
            <a:normAutofit fontScale="77500" lnSpcReduction="20000"/>
          </a:bodyPr>
          <a:lstStyle/>
          <a:p>
            <a:pPr marL="274320" indent="-274320" fontAlgn="auto">
              <a:spcBef>
                <a:spcPts val="580"/>
              </a:spcBef>
              <a:spcAft>
                <a:spcPts val="0"/>
              </a:spcAft>
              <a:buClr>
                <a:srgbClr val="C00000"/>
              </a:buClr>
              <a:buSzPct val="85000"/>
              <a:defRPr/>
            </a:pPr>
            <a:r>
              <a:rPr lang="tr-TR" sz="2800" b="1" dirty="0">
                <a:solidFill>
                  <a:srgbClr val="C00000"/>
                </a:solidFill>
                <a:latin typeface="Comic Sans MS" pitchFamily="66" charset="0"/>
                <a:cs typeface="+mn-cs"/>
              </a:rPr>
              <a:t>Sandalye İle Taşıma</a:t>
            </a:r>
          </a:p>
        </p:txBody>
      </p:sp>
      <p:pic>
        <p:nvPicPr>
          <p:cNvPr id="283658" name="4 Resim" descr="14295_138_1.jpg"/>
          <p:cNvPicPr>
            <a:picLocks noChangeAspect="1"/>
          </p:cNvPicPr>
          <p:nvPr/>
        </p:nvPicPr>
        <p:blipFill>
          <a:blip r:embed="rId3"/>
          <a:srcRect/>
          <a:stretch>
            <a:fillRect/>
          </a:stretch>
        </p:blipFill>
        <p:spPr bwMode="auto">
          <a:xfrm>
            <a:off x="2051050" y="981075"/>
            <a:ext cx="5041900" cy="4752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AutoShape 2"/>
          <p:cNvSpPr>
            <a:spLocks noGrp="1" noChangeArrowheads="1"/>
          </p:cNvSpPr>
          <p:nvPr>
            <p:ph type="title"/>
          </p:nvPr>
        </p:nvSpPr>
        <p:spPr>
          <a:xfrm>
            <a:off x="395288" y="260350"/>
            <a:ext cx="8229600" cy="652463"/>
          </a:xfrm>
        </p:spPr>
        <p:txBody>
          <a:bodyPr/>
          <a:lstStyle/>
          <a:p>
            <a:pPr eaLnBrk="1" fontAlgn="auto" hangingPunct="1">
              <a:spcAft>
                <a:spcPts val="0"/>
              </a:spcAft>
              <a:defRPr/>
            </a:pPr>
            <a:r>
              <a:rPr lang="tr-TR" sz="2800" b="1" dirty="0" smtClean="0">
                <a:solidFill>
                  <a:srgbClr val="C00000"/>
                </a:solidFill>
                <a:latin typeface="Comic Sans MS" pitchFamily="66" charset="0"/>
              </a:rPr>
              <a:t>Sedye üzerine yerleştirme teknikleri nelerdir?</a:t>
            </a:r>
          </a:p>
        </p:txBody>
      </p:sp>
      <p:sp>
        <p:nvSpPr>
          <p:cNvPr id="5" name="Rectangle 3"/>
          <p:cNvSpPr txBox="1">
            <a:spLocks noChangeArrowheads="1"/>
          </p:cNvSpPr>
          <p:nvPr/>
        </p:nvSpPr>
        <p:spPr>
          <a:xfrm>
            <a:off x="250825" y="1196975"/>
            <a:ext cx="7777163" cy="5472113"/>
          </a:xfrm>
          <a:prstGeom prst="rect">
            <a:avLst/>
          </a:prstGeom>
        </p:spPr>
        <p:txBody>
          <a:bodyPr>
            <a:normAutofit fontScale="92500" lnSpcReduction="10000"/>
          </a:bodyPr>
          <a:lstStyle/>
          <a:p>
            <a:pPr marL="274320" indent="-274320" fontAlgn="auto">
              <a:lnSpc>
                <a:spcPct val="90000"/>
              </a:lnSpc>
              <a:spcBef>
                <a:spcPts val="580"/>
              </a:spcBef>
              <a:spcAft>
                <a:spcPts val="0"/>
              </a:spcAft>
              <a:buClr>
                <a:schemeClr val="accent1"/>
              </a:buClr>
              <a:buSzPct val="85000"/>
              <a:buFont typeface="Wingdings" pitchFamily="2" charset="2"/>
              <a:buNone/>
              <a:defRPr/>
            </a:pPr>
            <a:r>
              <a:rPr lang="tr-TR" sz="2200" b="1" u="sng" dirty="0">
                <a:solidFill>
                  <a:srgbClr val="C00000"/>
                </a:solidFill>
                <a:latin typeface="Comic Sans MS" pitchFamily="66" charset="0"/>
                <a:cs typeface="+mn-cs"/>
              </a:rPr>
              <a:t>Kaşık tekniği;</a:t>
            </a:r>
          </a:p>
          <a:p>
            <a:pPr marL="274320" indent="-274320" fontAlgn="auto">
              <a:lnSpc>
                <a:spcPct val="90000"/>
              </a:lnSpc>
              <a:spcBef>
                <a:spcPts val="580"/>
              </a:spcBef>
              <a:spcAft>
                <a:spcPts val="0"/>
              </a:spcAft>
              <a:buClr>
                <a:schemeClr val="accent1"/>
              </a:buClr>
              <a:buSzPct val="85000"/>
              <a:buFont typeface="Wingdings" pitchFamily="2" charset="2"/>
              <a:buNone/>
              <a:defRPr/>
            </a:pPr>
            <a:endParaRPr lang="tr-TR" sz="1700" b="1" u="sng" dirty="0">
              <a:solidFill>
                <a:srgbClr val="C00000"/>
              </a:solidFill>
              <a:latin typeface="Comic Sans MS" pitchFamily="66" charset="0"/>
              <a:cs typeface="+mn-cs"/>
            </a:endParaRPr>
          </a:p>
          <a:p>
            <a:pPr marL="274320" indent="-274320" fontAlgn="auto">
              <a:spcBef>
                <a:spcPts val="580"/>
              </a:spcBef>
              <a:spcAft>
                <a:spcPts val="0"/>
              </a:spcAft>
              <a:buClr>
                <a:srgbClr val="C00000"/>
              </a:buClr>
              <a:buSzPct val="85000"/>
              <a:buFont typeface="Wingdings" pitchFamily="2" charset="2"/>
              <a:buChar char="ü"/>
              <a:defRPr/>
            </a:pPr>
            <a:r>
              <a:rPr lang="tr-TR" sz="2200" dirty="0">
                <a:latin typeface="Comic Sans MS" pitchFamily="66" charset="0"/>
                <a:cs typeface="+mn-cs"/>
              </a:rPr>
              <a:t>Bu teknik hasta/yaralıya sadece bir taraftan ulaşılması durumunda </a:t>
            </a:r>
            <a:r>
              <a:rPr lang="tr-TR" sz="2200" b="1" dirty="0">
                <a:latin typeface="Comic Sans MS" pitchFamily="66" charset="0"/>
                <a:cs typeface="+mn-cs"/>
              </a:rPr>
              <a:t>üç ilkyardımcı </a:t>
            </a:r>
            <a:r>
              <a:rPr lang="tr-TR" sz="2200" dirty="0">
                <a:latin typeface="Comic Sans MS" pitchFamily="66" charset="0"/>
                <a:cs typeface="+mn-cs"/>
              </a:rPr>
              <a:t>tarafından uygulanır.</a:t>
            </a:r>
          </a:p>
          <a:p>
            <a:pPr marL="274320" indent="-274320" fontAlgn="auto">
              <a:spcBef>
                <a:spcPts val="580"/>
              </a:spcBef>
              <a:spcAft>
                <a:spcPts val="0"/>
              </a:spcAft>
              <a:buClr>
                <a:srgbClr val="C00000"/>
              </a:buClr>
              <a:buSzPct val="85000"/>
              <a:buFont typeface="Wingdings" pitchFamily="2" charset="2"/>
              <a:buChar char="ü"/>
              <a:defRPr/>
            </a:pPr>
            <a:r>
              <a:rPr lang="tr-TR" sz="2200" dirty="0">
                <a:latin typeface="Comic Sans MS" pitchFamily="66" charset="0"/>
                <a:cs typeface="+mn-cs"/>
              </a:rPr>
              <a:t>İlkyardımcılar hasta/yaralının tek bir yanında bir dizleri yerde olacak şekilde diz çökerler,</a:t>
            </a:r>
          </a:p>
          <a:p>
            <a:pPr marL="274320" indent="-274320" fontAlgn="auto">
              <a:spcBef>
                <a:spcPts val="580"/>
              </a:spcBef>
              <a:spcAft>
                <a:spcPts val="0"/>
              </a:spcAft>
              <a:buClr>
                <a:srgbClr val="C00000"/>
              </a:buClr>
              <a:buSzPct val="85000"/>
              <a:buFont typeface="Wingdings" pitchFamily="2" charset="2"/>
              <a:buChar char="ü"/>
              <a:defRPr/>
            </a:pPr>
            <a:r>
              <a:rPr lang="tr-TR" sz="2200" dirty="0">
                <a:latin typeface="Comic Sans MS" pitchFamily="66" charset="0"/>
                <a:cs typeface="+mn-cs"/>
              </a:rPr>
              <a:t>Hasta/yaralının elleri göğsünde birleştirilir,</a:t>
            </a:r>
          </a:p>
          <a:p>
            <a:pPr marL="274320" indent="-274320" fontAlgn="auto">
              <a:spcBef>
                <a:spcPts val="580"/>
              </a:spcBef>
              <a:spcAft>
                <a:spcPts val="0"/>
              </a:spcAft>
              <a:buClr>
                <a:srgbClr val="C00000"/>
              </a:buClr>
              <a:buSzPct val="85000"/>
              <a:buFont typeface="Wingdings" pitchFamily="2" charset="2"/>
              <a:buChar char="ü"/>
              <a:defRPr/>
            </a:pPr>
            <a:r>
              <a:rPr lang="tr-TR" sz="2200" dirty="0">
                <a:latin typeface="Comic Sans MS" pitchFamily="66" charset="0"/>
                <a:cs typeface="+mn-cs"/>
              </a:rPr>
              <a:t>Birinci ilkyardımcı baş ve omzundan, ikinci ilkyardımcı sırtının alt kısmı ve uyluğundan, üçüncü ilkyardımcı dizlerinin altından ve bileklerinden kavrar. Daha sonra kendi ellerini hasta/yaralının vücudun altından geçirerek kavrarlar,</a:t>
            </a:r>
          </a:p>
          <a:p>
            <a:pPr marL="265113" indent="-265113" fontAlgn="auto">
              <a:spcBef>
                <a:spcPts val="0"/>
              </a:spcBef>
              <a:spcAft>
                <a:spcPts val="0"/>
              </a:spcAft>
              <a:buClr>
                <a:srgbClr val="C00000"/>
              </a:buClr>
              <a:buFont typeface="Wingdings" pitchFamily="2" charset="2"/>
              <a:buChar char="ü"/>
              <a:defRPr/>
            </a:pPr>
            <a:r>
              <a:rPr lang="tr-TR" sz="2200" dirty="0">
                <a:latin typeface="Comic Sans MS" pitchFamily="66" charset="0"/>
                <a:cs typeface="+mn-cs"/>
              </a:rPr>
              <a:t>Başını ve omzunu tutan birinci ilkyardımcının komutu ile tüm ilkyardımcılar aynı anda hasta/yaralıyı kaldırarak dizlerinin üzerine koyarlar,</a:t>
            </a:r>
          </a:p>
          <a:p>
            <a:pPr marL="265113" indent="-265113" fontAlgn="auto">
              <a:spcBef>
                <a:spcPts val="0"/>
              </a:spcBef>
              <a:spcAft>
                <a:spcPts val="0"/>
              </a:spcAft>
              <a:buClr>
                <a:srgbClr val="C00000"/>
              </a:buClr>
              <a:buFont typeface="Wingdings" pitchFamily="2" charset="2"/>
              <a:buChar char="ü"/>
              <a:defRPr/>
            </a:pPr>
            <a:r>
              <a:rPr lang="tr-TR" sz="2200" dirty="0">
                <a:latin typeface="Comic Sans MS" pitchFamily="66" charset="0"/>
                <a:cs typeface="+mn-cs"/>
              </a:rPr>
              <a:t>Aynı anda tek bir hareketle hasta/yaralıyı göğüslerine doğru çevirirler, </a:t>
            </a:r>
          </a:p>
          <a:p>
            <a:pPr marL="265113" indent="-265113" fontAlgn="auto">
              <a:spcBef>
                <a:spcPts val="0"/>
              </a:spcBef>
              <a:spcAft>
                <a:spcPts val="0"/>
              </a:spcAft>
              <a:buClr>
                <a:srgbClr val="C00000"/>
              </a:buClr>
              <a:buFont typeface="Wingdings" pitchFamily="2" charset="2"/>
              <a:buChar char="ü"/>
              <a:defRPr/>
            </a:pPr>
            <a:r>
              <a:rPr lang="tr-TR" sz="2200" dirty="0">
                <a:latin typeface="Comic Sans MS" pitchFamily="66" charset="0"/>
                <a:cs typeface="+mn-cs"/>
              </a:rPr>
              <a:t>Sonra uyumlu bir şekilde ayağa kalkar ve aynı anda düzgün bir şekilde sedyeye koyarlar</a:t>
            </a:r>
            <a:r>
              <a:rPr lang="tr-TR" sz="2200" dirty="0">
                <a:latin typeface="+mn-lt"/>
                <a:cs typeface="+mn-cs"/>
              </a:rPr>
              <a:t>.</a:t>
            </a:r>
          </a:p>
          <a:p>
            <a:pPr marL="274320" indent="-274320" fontAlgn="auto">
              <a:spcBef>
                <a:spcPts val="580"/>
              </a:spcBef>
              <a:spcAft>
                <a:spcPts val="0"/>
              </a:spcAft>
              <a:buClr>
                <a:schemeClr val="accent1"/>
              </a:buClr>
              <a:buSzPct val="85000"/>
              <a:buFont typeface="Wingdings 2"/>
              <a:buChar char=""/>
              <a:defRPr/>
            </a:pPr>
            <a:endParaRPr lang="tr-TR" sz="2000" dirty="0">
              <a:latin typeface="Comic Sans MS" pitchFamily="66" charset="0"/>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2" descr="C:\Users\sak\Desktop\tasima-sedye-kasik.jpg"/>
          <p:cNvPicPr>
            <a:picLocks noChangeAspect="1" noChangeArrowheads="1"/>
          </p:cNvPicPr>
          <p:nvPr/>
        </p:nvPicPr>
        <p:blipFill>
          <a:blip r:embed="rId2"/>
          <a:srcRect/>
          <a:stretch>
            <a:fillRect/>
          </a:stretch>
        </p:blipFill>
        <p:spPr bwMode="auto">
          <a:xfrm>
            <a:off x="539750" y="1628775"/>
            <a:ext cx="8107363" cy="2736850"/>
          </a:xfrm>
          <a:prstGeom prst="rect">
            <a:avLst/>
          </a:prstGeom>
          <a:noFill/>
          <a:ln w="9525">
            <a:noFill/>
            <a:miter lim="800000"/>
            <a:headEnd/>
            <a:tailEnd/>
          </a:ln>
        </p:spPr>
      </p:pic>
      <p:sp>
        <p:nvSpPr>
          <p:cNvPr id="5" name="AutoShape 2"/>
          <p:cNvSpPr>
            <a:spLocks noGrp="1" noChangeArrowheads="1"/>
          </p:cNvSpPr>
          <p:nvPr>
            <p:ph type="title"/>
          </p:nvPr>
        </p:nvSpPr>
        <p:spPr>
          <a:xfrm>
            <a:off x="395288" y="260350"/>
            <a:ext cx="8229600" cy="652463"/>
          </a:xfrm>
        </p:spPr>
        <p:txBody>
          <a:bodyPr/>
          <a:lstStyle/>
          <a:p>
            <a:pPr eaLnBrk="1" fontAlgn="auto" hangingPunct="1">
              <a:spcAft>
                <a:spcPts val="0"/>
              </a:spcAft>
              <a:defRPr/>
            </a:pPr>
            <a:r>
              <a:rPr lang="tr-TR" sz="2800" b="1" dirty="0" smtClean="0">
                <a:solidFill>
                  <a:srgbClr val="C00000"/>
                </a:solidFill>
                <a:latin typeface="Comic Sans MS" pitchFamily="66" charset="0"/>
              </a:rPr>
              <a:t>Sedye üzerine yerleştirme teknikleri nelerdir?</a:t>
            </a:r>
          </a:p>
        </p:txBody>
      </p:sp>
      <p:sp>
        <p:nvSpPr>
          <p:cNvPr id="285700" name="Rectangle 5"/>
          <p:cNvSpPr>
            <a:spLocks noChangeArrowheads="1"/>
          </p:cNvSpPr>
          <p:nvPr/>
        </p:nvSpPr>
        <p:spPr bwMode="auto">
          <a:xfrm>
            <a:off x="3419475" y="5013325"/>
            <a:ext cx="2160588" cy="423863"/>
          </a:xfrm>
          <a:prstGeom prst="rect">
            <a:avLst/>
          </a:prstGeom>
          <a:noFill/>
          <a:ln w="9525">
            <a:noFill/>
            <a:miter lim="800000"/>
            <a:headEnd/>
            <a:tailEnd/>
          </a:ln>
        </p:spPr>
        <p:txBody>
          <a:bodyPr>
            <a:spAutoFit/>
          </a:bodyPr>
          <a:lstStyle/>
          <a:p>
            <a:pPr marL="273050" indent="-273050">
              <a:lnSpc>
                <a:spcPct val="90000"/>
              </a:lnSpc>
              <a:spcBef>
                <a:spcPts val="575"/>
              </a:spcBef>
              <a:buClr>
                <a:schemeClr val="accent1"/>
              </a:buClr>
              <a:buSzPct val="85000"/>
            </a:pPr>
            <a:r>
              <a:rPr lang="tr-TR" altLang="tr-TR" sz="2400" b="1">
                <a:solidFill>
                  <a:srgbClr val="C00000"/>
                </a:solidFill>
                <a:latin typeface="Comic Sans MS" pitchFamily="66" charset="0"/>
              </a:rPr>
              <a:t>Kaşık Tekniği</a:t>
            </a:r>
            <a:endParaRPr lang="tr-TR" altLang="tr-TR" sz="2800" b="1">
              <a:solidFill>
                <a:srgbClr val="C00000"/>
              </a:solidFill>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Grp="1" noChangeArrowheads="1"/>
          </p:cNvSpPr>
          <p:nvPr>
            <p:ph type="title"/>
          </p:nvPr>
        </p:nvSpPr>
        <p:spPr>
          <a:xfrm>
            <a:off x="395288" y="260350"/>
            <a:ext cx="8229600" cy="652463"/>
          </a:xfrm>
        </p:spPr>
        <p:txBody>
          <a:bodyPr/>
          <a:lstStyle/>
          <a:p>
            <a:pPr eaLnBrk="1" fontAlgn="auto" hangingPunct="1">
              <a:spcAft>
                <a:spcPts val="0"/>
              </a:spcAft>
              <a:defRPr/>
            </a:pPr>
            <a:r>
              <a:rPr lang="tr-TR" sz="2800" b="1" dirty="0" smtClean="0">
                <a:solidFill>
                  <a:srgbClr val="C00000"/>
                </a:solidFill>
                <a:latin typeface="Comic Sans MS" pitchFamily="66" charset="0"/>
              </a:rPr>
              <a:t>Sedye üzerine yerleştirme teknikleri nelerdir?</a:t>
            </a:r>
          </a:p>
        </p:txBody>
      </p:sp>
      <p:sp>
        <p:nvSpPr>
          <p:cNvPr id="286723" name="2 İçerik Yer Tutucusu"/>
          <p:cNvSpPr>
            <a:spLocks noGrp="1"/>
          </p:cNvSpPr>
          <p:nvPr>
            <p:ph idx="1"/>
          </p:nvPr>
        </p:nvSpPr>
        <p:spPr>
          <a:xfrm>
            <a:off x="323850" y="1196975"/>
            <a:ext cx="7962900" cy="5518150"/>
          </a:xfrm>
        </p:spPr>
        <p:txBody>
          <a:bodyPr>
            <a:normAutofit fontScale="85000" lnSpcReduction="20000"/>
          </a:bodyPr>
          <a:lstStyle/>
          <a:p>
            <a:pPr eaLnBrk="1" hangingPunct="1">
              <a:buFont typeface="Wingdings" pitchFamily="2" charset="2"/>
              <a:buNone/>
            </a:pPr>
            <a:r>
              <a:rPr lang="tr-TR" altLang="tr-TR" sz="2000" b="1" u="sng" smtClean="0">
                <a:solidFill>
                  <a:srgbClr val="C00000"/>
                </a:solidFill>
                <a:latin typeface="Comic Sans MS" pitchFamily="66" charset="0"/>
              </a:rPr>
              <a:t>Köprü Tekniği;</a:t>
            </a:r>
          </a:p>
          <a:p>
            <a:pPr eaLnBrk="1" hangingPunct="1">
              <a:buFont typeface="Wingdings" pitchFamily="2" charset="2"/>
              <a:buNone/>
            </a:pPr>
            <a:endParaRPr lang="tr-TR" altLang="tr-TR" sz="2000" b="1" u="sng" smtClean="0">
              <a:solidFill>
                <a:srgbClr val="C00000"/>
              </a:solidFill>
              <a:latin typeface="Comic Sans MS" pitchFamily="66" charset="0"/>
            </a:endParaRPr>
          </a:p>
          <a:p>
            <a:pPr eaLnBrk="1" hangingPunct="1">
              <a:buFont typeface="Wingdings" pitchFamily="2" charset="2"/>
              <a:buChar char="ü"/>
            </a:pPr>
            <a:r>
              <a:rPr lang="tr-TR" altLang="tr-TR" smtClean="0">
                <a:latin typeface="Comic Sans MS" pitchFamily="66" charset="0"/>
              </a:rPr>
              <a:t>Hasta/yaralıya iki taraftan ulaşılması durumunda dört ilkyardımcı tarafından yapılır.</a:t>
            </a:r>
          </a:p>
          <a:p>
            <a:pPr eaLnBrk="1" hangingPunct="1">
              <a:buFont typeface="Wingdings" pitchFamily="2" charset="2"/>
              <a:buChar char="ü"/>
            </a:pPr>
            <a:r>
              <a:rPr lang="tr-TR" altLang="tr-TR" smtClean="0">
                <a:latin typeface="Comic Sans MS" pitchFamily="66" charset="0"/>
              </a:rPr>
              <a:t>İlkyardımcılar bacaklarını açıp, hasta/yaralının üzerine hafifçe çömelerek yerleşirler,</a:t>
            </a:r>
          </a:p>
          <a:p>
            <a:pPr eaLnBrk="1" hangingPunct="1">
              <a:buFont typeface="Wingdings" pitchFamily="2" charset="2"/>
              <a:buChar char="ü"/>
            </a:pPr>
            <a:r>
              <a:rPr lang="tr-TR" altLang="tr-TR" smtClean="0">
                <a:latin typeface="Comic Sans MS" pitchFamily="66" charset="0"/>
              </a:rPr>
              <a:t>Birinci ilkyardımcı başı koruyacak şekilde omuz ve ensesinden, ikinci ilkyardımcı kalçalarından, üçüncü ilkyardımcı da dizlerinin altından tutar,</a:t>
            </a:r>
          </a:p>
          <a:p>
            <a:pPr eaLnBrk="1" hangingPunct="1">
              <a:buFont typeface="Wingdings" pitchFamily="2" charset="2"/>
              <a:buChar char="ü"/>
            </a:pPr>
            <a:r>
              <a:rPr lang="tr-TR" altLang="tr-TR" smtClean="0">
                <a:latin typeface="Comic Sans MS" pitchFamily="66" charset="0"/>
              </a:rPr>
              <a:t>Birinci ilkyardımcının komutu ile her üç ilkyardımcı hastayı kaldırırlar,</a:t>
            </a:r>
          </a:p>
          <a:p>
            <a:pPr eaLnBrk="1" hangingPunct="1">
              <a:buFont typeface="Wingdings" pitchFamily="2" charset="2"/>
              <a:buChar char="ü"/>
            </a:pPr>
            <a:r>
              <a:rPr lang="tr-TR" altLang="tr-TR" smtClean="0">
                <a:latin typeface="Comic Sans MS" pitchFamily="66" charset="0"/>
              </a:rPr>
              <a:t>Dördüncü ilkyardımcı sedyeyi arkadaşlarının bacakları arasına iterek yerleştirir ve hasta/yaralı sedyenin üzerine konulur.</a:t>
            </a:r>
          </a:p>
          <a:p>
            <a:pPr eaLnBrk="1" hangingPunct="1"/>
            <a:endParaRPr lang="tr-TR" altLang="tr-TR" sz="1800" smtClean="0">
              <a:latin typeface="Comic Sans MS" pitchFamily="66" charset="0"/>
            </a:endParaRPr>
          </a:p>
          <a:p>
            <a:pPr eaLnBrk="1" hangingPunct="1"/>
            <a:endParaRPr lang="tr-TR" altLang="tr-TR"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Grp="1" noChangeArrowheads="1"/>
          </p:cNvSpPr>
          <p:nvPr>
            <p:ph type="title"/>
          </p:nvPr>
        </p:nvSpPr>
        <p:spPr>
          <a:xfrm>
            <a:off x="395288" y="260350"/>
            <a:ext cx="8229600" cy="652463"/>
          </a:xfrm>
        </p:spPr>
        <p:txBody>
          <a:bodyPr/>
          <a:lstStyle/>
          <a:p>
            <a:pPr eaLnBrk="1" fontAlgn="auto" hangingPunct="1">
              <a:spcAft>
                <a:spcPts val="0"/>
              </a:spcAft>
              <a:defRPr/>
            </a:pPr>
            <a:r>
              <a:rPr lang="tr-TR" sz="2800" b="1" dirty="0" smtClean="0">
                <a:solidFill>
                  <a:srgbClr val="C00000"/>
                </a:solidFill>
                <a:latin typeface="Comic Sans MS" pitchFamily="66" charset="0"/>
              </a:rPr>
              <a:t>Sedye üzerine yerleştirme teknikleri nelerdir?</a:t>
            </a:r>
          </a:p>
        </p:txBody>
      </p:sp>
      <p:sp>
        <p:nvSpPr>
          <p:cNvPr id="287747" name="Rectangle 5"/>
          <p:cNvSpPr>
            <a:spLocks noChangeArrowheads="1"/>
          </p:cNvSpPr>
          <p:nvPr/>
        </p:nvSpPr>
        <p:spPr bwMode="auto">
          <a:xfrm>
            <a:off x="3419475" y="5013325"/>
            <a:ext cx="2305050" cy="423863"/>
          </a:xfrm>
          <a:prstGeom prst="rect">
            <a:avLst/>
          </a:prstGeom>
          <a:noFill/>
          <a:ln w="9525">
            <a:noFill/>
            <a:miter lim="800000"/>
            <a:headEnd/>
            <a:tailEnd/>
          </a:ln>
        </p:spPr>
        <p:txBody>
          <a:bodyPr>
            <a:spAutoFit/>
          </a:bodyPr>
          <a:lstStyle/>
          <a:p>
            <a:pPr marL="273050" indent="-273050">
              <a:lnSpc>
                <a:spcPct val="90000"/>
              </a:lnSpc>
              <a:spcBef>
                <a:spcPts val="575"/>
              </a:spcBef>
              <a:buClr>
                <a:schemeClr val="accent1"/>
              </a:buClr>
              <a:buSzPct val="85000"/>
            </a:pPr>
            <a:r>
              <a:rPr lang="tr-TR" altLang="tr-TR" sz="2400" b="1">
                <a:solidFill>
                  <a:srgbClr val="C00000"/>
                </a:solidFill>
                <a:latin typeface="Comic Sans MS" pitchFamily="66" charset="0"/>
              </a:rPr>
              <a:t>Köprü Tekniği</a:t>
            </a:r>
            <a:endParaRPr lang="tr-TR" altLang="tr-TR" sz="2800" b="1">
              <a:solidFill>
                <a:srgbClr val="C00000"/>
              </a:solidFill>
              <a:latin typeface="Comic Sans MS" pitchFamily="66" charset="0"/>
            </a:endParaRPr>
          </a:p>
        </p:txBody>
      </p:sp>
      <p:pic>
        <p:nvPicPr>
          <p:cNvPr id="287748" name="Picture 2" descr="C:\Users\sak\Desktop\tasima-sedye-kopru.jpg"/>
          <p:cNvPicPr>
            <a:picLocks noChangeAspect="1" noChangeArrowheads="1"/>
          </p:cNvPicPr>
          <p:nvPr/>
        </p:nvPicPr>
        <p:blipFill>
          <a:blip r:embed="rId2"/>
          <a:srcRect/>
          <a:stretch>
            <a:fillRect/>
          </a:stretch>
        </p:blipFill>
        <p:spPr bwMode="auto">
          <a:xfrm>
            <a:off x="468313" y="1844675"/>
            <a:ext cx="8372475"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23850" y="1268413"/>
            <a:ext cx="8351838" cy="4752975"/>
          </a:xfrm>
          <a:prstGeom prst="rect">
            <a:avLst/>
          </a:prstGeom>
        </p:spPr>
        <p:txBody>
          <a:bodyPr>
            <a:normAutofit fontScale="92500" lnSpcReduction="10000"/>
          </a:bodyPr>
          <a:lstStyle/>
          <a:p>
            <a:pPr marL="274320" indent="-274320" fontAlgn="auto">
              <a:lnSpc>
                <a:spcPct val="80000"/>
              </a:lnSpc>
              <a:spcBef>
                <a:spcPts val="580"/>
              </a:spcBef>
              <a:spcAft>
                <a:spcPts val="0"/>
              </a:spcAft>
              <a:buClr>
                <a:schemeClr val="accent1"/>
              </a:buClr>
              <a:buSzPct val="85000"/>
              <a:buFont typeface="Wingdings 2"/>
              <a:buNone/>
              <a:defRPr/>
            </a:pPr>
            <a:r>
              <a:rPr lang="tr-TR" sz="2000" b="1" u="sng" dirty="0">
                <a:solidFill>
                  <a:srgbClr val="C00000"/>
                </a:solidFill>
                <a:latin typeface="Comic Sans MS" pitchFamily="66" charset="0"/>
                <a:cs typeface="+mn-cs"/>
              </a:rPr>
              <a:t>Karşılıklı durarak kaldırma;</a:t>
            </a:r>
          </a:p>
          <a:p>
            <a:pPr marL="274320" indent="-274320" fontAlgn="auto">
              <a:lnSpc>
                <a:spcPct val="80000"/>
              </a:lnSpc>
              <a:spcBef>
                <a:spcPts val="580"/>
              </a:spcBef>
              <a:spcAft>
                <a:spcPts val="0"/>
              </a:spcAft>
              <a:buClr>
                <a:schemeClr val="accent1"/>
              </a:buClr>
              <a:buSzPct val="85000"/>
              <a:buFont typeface="Wingdings" pitchFamily="2" charset="2"/>
              <a:buChar char="v"/>
              <a:defRPr/>
            </a:pPr>
            <a:endParaRPr lang="tr-TR" sz="2000" dirty="0">
              <a:solidFill>
                <a:schemeClr val="hlink"/>
              </a:solidFill>
              <a:latin typeface="Comic Sans MS" pitchFamily="66" charset="0"/>
              <a:cs typeface="+mn-cs"/>
            </a:endParaRPr>
          </a:p>
          <a:p>
            <a:pPr marL="274320" indent="-274320" fontAlgn="auto">
              <a:lnSpc>
                <a:spcPct val="80000"/>
              </a:lnSpc>
              <a:spcBef>
                <a:spcPts val="580"/>
              </a:spcBef>
              <a:spcAft>
                <a:spcPts val="0"/>
              </a:spcAft>
              <a:buClr>
                <a:srgbClr val="C00000"/>
              </a:buClr>
              <a:buSzPct val="85000"/>
              <a:buFont typeface="Wingdings" pitchFamily="2" charset="2"/>
              <a:buChar char="ü"/>
              <a:defRPr/>
            </a:pPr>
            <a:r>
              <a:rPr lang="tr-TR" sz="2400" dirty="0">
                <a:latin typeface="Comic Sans MS" pitchFamily="66" charset="0"/>
                <a:cs typeface="+mn-cs"/>
              </a:rPr>
              <a:t>Omurilik yaralanmalarında ve şüphesinde kullanılır. Üç ilkyardımcı tarafından uygulanır</a:t>
            </a:r>
          </a:p>
          <a:p>
            <a:pPr marL="274320" indent="-274320" fontAlgn="auto">
              <a:lnSpc>
                <a:spcPct val="80000"/>
              </a:lnSpc>
              <a:spcBef>
                <a:spcPts val="580"/>
              </a:spcBef>
              <a:spcAft>
                <a:spcPts val="0"/>
              </a:spcAft>
              <a:buClr>
                <a:srgbClr val="C00000"/>
              </a:buClr>
              <a:buSzPct val="85000"/>
              <a:buFont typeface="Wingdings" pitchFamily="2" charset="2"/>
              <a:buChar char="ü"/>
              <a:defRPr/>
            </a:pPr>
            <a:r>
              <a:rPr lang="tr-TR" sz="2400" dirty="0">
                <a:latin typeface="Comic Sans MS" pitchFamily="66" charset="0"/>
                <a:cs typeface="+mn-cs"/>
              </a:rPr>
              <a:t>İki ilkyardımcı hasta/yaralının göğüs hizasında karşılıklı diz çökerler</a:t>
            </a:r>
          </a:p>
          <a:p>
            <a:pPr marL="274320" indent="-274320" fontAlgn="auto">
              <a:lnSpc>
                <a:spcPct val="80000"/>
              </a:lnSpc>
              <a:spcBef>
                <a:spcPts val="580"/>
              </a:spcBef>
              <a:spcAft>
                <a:spcPts val="0"/>
              </a:spcAft>
              <a:buClr>
                <a:srgbClr val="C00000"/>
              </a:buClr>
              <a:buSzPct val="85000"/>
              <a:buFont typeface="Wingdings" pitchFamily="2" charset="2"/>
              <a:buChar char="ü"/>
              <a:defRPr/>
            </a:pPr>
            <a:r>
              <a:rPr lang="tr-TR" sz="2400" dirty="0">
                <a:latin typeface="Comic Sans MS" pitchFamily="66" charset="0"/>
                <a:cs typeface="+mn-cs"/>
              </a:rPr>
              <a:t>Üçüncü ilkyardımcı hasta/yaralının dizleri hizasında diz çökerler</a:t>
            </a:r>
          </a:p>
          <a:p>
            <a:pPr marL="274320" indent="-274320" fontAlgn="auto">
              <a:lnSpc>
                <a:spcPct val="80000"/>
              </a:lnSpc>
              <a:spcBef>
                <a:spcPts val="580"/>
              </a:spcBef>
              <a:spcAft>
                <a:spcPts val="0"/>
              </a:spcAft>
              <a:buClr>
                <a:srgbClr val="C00000"/>
              </a:buClr>
              <a:buSzPct val="85000"/>
              <a:buFont typeface="Wingdings" pitchFamily="2" charset="2"/>
              <a:buChar char="ü"/>
              <a:defRPr/>
            </a:pPr>
            <a:r>
              <a:rPr lang="tr-TR" sz="2400" dirty="0">
                <a:latin typeface="Comic Sans MS" pitchFamily="66" charset="0"/>
                <a:cs typeface="+mn-cs"/>
              </a:rPr>
              <a:t>Hasta/yaralının kolları göğsünün üzerinde birleştirilerek, düz yatması sağlanır</a:t>
            </a:r>
          </a:p>
          <a:p>
            <a:pPr marL="265113" indent="-265113" fontAlgn="auto">
              <a:spcBef>
                <a:spcPts val="0"/>
              </a:spcBef>
              <a:spcAft>
                <a:spcPts val="0"/>
              </a:spcAft>
              <a:buClr>
                <a:srgbClr val="C00000"/>
              </a:buClr>
              <a:buFont typeface="Wingdings" pitchFamily="2" charset="2"/>
              <a:buChar char="ü"/>
              <a:defRPr/>
            </a:pPr>
            <a:r>
              <a:rPr lang="tr-TR" sz="2400" dirty="0">
                <a:latin typeface="Comic Sans MS" pitchFamily="66" charset="0"/>
                <a:cs typeface="+mn-cs"/>
              </a:rPr>
              <a:t>Baş kısmındaki ilkyardımcılar kollarını baş-boyun eksenini koruyacak şekilde hasta/yaralının sırtına yerleştirirler</a:t>
            </a:r>
          </a:p>
          <a:p>
            <a:pPr marL="265113" indent="-265113" fontAlgn="auto">
              <a:spcBef>
                <a:spcPts val="0"/>
              </a:spcBef>
              <a:spcAft>
                <a:spcPts val="0"/>
              </a:spcAft>
              <a:buClr>
                <a:srgbClr val="C00000"/>
              </a:buClr>
              <a:buFont typeface="Wingdings" pitchFamily="2" charset="2"/>
              <a:buChar char="ü"/>
              <a:defRPr/>
            </a:pPr>
            <a:r>
              <a:rPr lang="tr-TR" sz="2400" dirty="0">
                <a:latin typeface="Comic Sans MS" pitchFamily="66" charset="0"/>
                <a:cs typeface="+mn-cs"/>
              </a:rPr>
              <a:t>Hasta/yaralının dizleri hizasındaki üçüncü ilkyardımcı </a:t>
            </a:r>
          </a:p>
          <a:p>
            <a:pPr marL="265113" indent="-265113" fontAlgn="auto">
              <a:spcBef>
                <a:spcPts val="0"/>
              </a:spcBef>
              <a:spcAft>
                <a:spcPts val="0"/>
              </a:spcAft>
              <a:buClr>
                <a:srgbClr val="C00000"/>
              </a:buClr>
              <a:defRPr/>
            </a:pPr>
            <a:r>
              <a:rPr lang="tr-TR" sz="2400" dirty="0">
                <a:latin typeface="Comic Sans MS" pitchFamily="66" charset="0"/>
                <a:cs typeface="+mn-cs"/>
              </a:rPr>
              <a:t> kollarını açarak hasta/yaralının bacaklarını düz olacak şekilde kavrar. Verilen komutla, tüm ilkyardımcılar hasta/yaralıyı düz olarak kaldırarak sedyeye yerleştirirler.</a:t>
            </a:r>
          </a:p>
          <a:p>
            <a:pPr marL="274320" indent="-274320" fontAlgn="auto">
              <a:lnSpc>
                <a:spcPct val="80000"/>
              </a:lnSpc>
              <a:spcBef>
                <a:spcPts val="580"/>
              </a:spcBef>
              <a:spcAft>
                <a:spcPts val="0"/>
              </a:spcAft>
              <a:buClr>
                <a:srgbClr val="C00000"/>
              </a:buClr>
              <a:buSzPct val="85000"/>
              <a:buFont typeface="Wingdings" pitchFamily="2" charset="2"/>
              <a:buChar char="ü"/>
              <a:defRPr/>
            </a:pPr>
            <a:endParaRPr lang="tr-TR" sz="2000" dirty="0">
              <a:latin typeface="Comic Sans MS" pitchFamily="66" charset="0"/>
              <a:cs typeface="+mn-cs"/>
            </a:endParaRPr>
          </a:p>
        </p:txBody>
      </p:sp>
      <p:sp>
        <p:nvSpPr>
          <p:cNvPr id="6" name="AutoShape 2"/>
          <p:cNvSpPr>
            <a:spLocks noGrp="1" noChangeArrowheads="1"/>
          </p:cNvSpPr>
          <p:nvPr>
            <p:ph type="title"/>
          </p:nvPr>
        </p:nvSpPr>
        <p:spPr>
          <a:xfrm>
            <a:off x="395288" y="260350"/>
            <a:ext cx="8229600" cy="652463"/>
          </a:xfrm>
        </p:spPr>
        <p:txBody>
          <a:bodyPr/>
          <a:lstStyle/>
          <a:p>
            <a:pPr eaLnBrk="1" fontAlgn="auto" hangingPunct="1">
              <a:spcAft>
                <a:spcPts val="0"/>
              </a:spcAft>
              <a:defRPr/>
            </a:pPr>
            <a:r>
              <a:rPr lang="tr-TR" sz="2800" b="1" dirty="0" smtClean="0">
                <a:solidFill>
                  <a:srgbClr val="C00000"/>
                </a:solidFill>
                <a:latin typeface="Comic Sans MS" pitchFamily="66" charset="0"/>
              </a:rPr>
              <a:t>Sedye üzerine yerleştirme teknikleri nelerdir?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Grp="1" noChangeArrowheads="1"/>
          </p:cNvSpPr>
          <p:nvPr>
            <p:ph type="title"/>
          </p:nvPr>
        </p:nvSpPr>
        <p:spPr>
          <a:xfrm>
            <a:off x="395288" y="260350"/>
            <a:ext cx="8229600" cy="652463"/>
          </a:xfrm>
        </p:spPr>
        <p:txBody>
          <a:bodyPr/>
          <a:lstStyle/>
          <a:p>
            <a:pPr eaLnBrk="1" fontAlgn="auto" hangingPunct="1">
              <a:spcAft>
                <a:spcPts val="0"/>
              </a:spcAft>
              <a:defRPr/>
            </a:pPr>
            <a:r>
              <a:rPr lang="tr-TR" sz="2800" b="1" dirty="0" smtClean="0">
                <a:solidFill>
                  <a:srgbClr val="C00000"/>
                </a:solidFill>
                <a:latin typeface="Comic Sans MS" pitchFamily="66" charset="0"/>
              </a:rPr>
              <a:t>Sedye üzerine yerleştirme teknikleri nelerdir?</a:t>
            </a:r>
          </a:p>
        </p:txBody>
      </p:sp>
      <p:sp>
        <p:nvSpPr>
          <p:cNvPr id="289795" name="Rectangle 5"/>
          <p:cNvSpPr>
            <a:spLocks noChangeArrowheads="1"/>
          </p:cNvSpPr>
          <p:nvPr/>
        </p:nvSpPr>
        <p:spPr bwMode="auto">
          <a:xfrm>
            <a:off x="2484438" y="5013325"/>
            <a:ext cx="4679950" cy="423863"/>
          </a:xfrm>
          <a:prstGeom prst="rect">
            <a:avLst/>
          </a:prstGeom>
          <a:noFill/>
          <a:ln w="9525">
            <a:noFill/>
            <a:miter lim="800000"/>
            <a:headEnd/>
            <a:tailEnd/>
          </a:ln>
        </p:spPr>
        <p:txBody>
          <a:bodyPr>
            <a:spAutoFit/>
          </a:bodyPr>
          <a:lstStyle/>
          <a:p>
            <a:pPr marL="273050" indent="-273050">
              <a:lnSpc>
                <a:spcPct val="90000"/>
              </a:lnSpc>
              <a:spcBef>
                <a:spcPts val="575"/>
              </a:spcBef>
              <a:buClr>
                <a:schemeClr val="accent1"/>
              </a:buClr>
              <a:buSzPct val="85000"/>
            </a:pPr>
            <a:r>
              <a:rPr lang="tr-TR" altLang="tr-TR" sz="2400" b="1">
                <a:solidFill>
                  <a:srgbClr val="C00000"/>
                </a:solidFill>
                <a:latin typeface="Comic Sans MS" pitchFamily="66" charset="0"/>
              </a:rPr>
              <a:t>Karşılıklı Durarak Kaldırma</a:t>
            </a:r>
            <a:endParaRPr lang="tr-TR" altLang="tr-TR" sz="2800" b="1">
              <a:solidFill>
                <a:srgbClr val="C00000"/>
              </a:solidFill>
              <a:latin typeface="Comic Sans MS" pitchFamily="66" charset="0"/>
            </a:endParaRPr>
          </a:p>
        </p:txBody>
      </p:sp>
      <p:pic>
        <p:nvPicPr>
          <p:cNvPr id="289796" name="Picture 2" descr="C:\Users\sak\Desktop\tasima-sedye-karsilikli-durarak.jpg"/>
          <p:cNvPicPr>
            <a:picLocks noChangeAspect="1" noChangeArrowheads="1"/>
          </p:cNvPicPr>
          <p:nvPr/>
        </p:nvPicPr>
        <p:blipFill>
          <a:blip r:embed="rId2"/>
          <a:srcRect/>
          <a:stretch>
            <a:fillRect/>
          </a:stretch>
        </p:blipFill>
        <p:spPr bwMode="auto">
          <a:xfrm>
            <a:off x="323850" y="1916113"/>
            <a:ext cx="8602663" cy="2516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AutoShape 2"/>
          <p:cNvSpPr>
            <a:spLocks noGrp="1" noChangeArrowheads="1"/>
          </p:cNvSpPr>
          <p:nvPr>
            <p:ph type="title"/>
          </p:nvPr>
        </p:nvSpPr>
        <p:spPr>
          <a:xfrm>
            <a:off x="539750" y="333375"/>
            <a:ext cx="7924800" cy="708025"/>
          </a:xfrm>
        </p:spPr>
        <p:txBody>
          <a:bodyPr/>
          <a:lstStyle/>
          <a:p>
            <a:pPr algn="ctr" eaLnBrk="1" fontAlgn="auto" hangingPunct="1">
              <a:spcAft>
                <a:spcPts val="0"/>
              </a:spcAft>
              <a:defRPr/>
            </a:pPr>
            <a:r>
              <a:rPr lang="tr-TR" sz="2800" b="1" dirty="0" smtClean="0">
                <a:solidFill>
                  <a:srgbClr val="C00000"/>
                </a:solidFill>
                <a:latin typeface="Comic Sans MS" pitchFamily="66" charset="0"/>
              </a:rPr>
              <a:t>Sedye ile taşıma teknikleri nelerdir? </a:t>
            </a:r>
          </a:p>
        </p:txBody>
      </p:sp>
      <p:sp>
        <p:nvSpPr>
          <p:cNvPr id="290819" name="Rectangle 3"/>
          <p:cNvSpPr>
            <a:spLocks noGrp="1" noChangeArrowheads="1"/>
          </p:cNvSpPr>
          <p:nvPr>
            <p:ph idx="1"/>
          </p:nvPr>
        </p:nvSpPr>
        <p:spPr>
          <a:xfrm>
            <a:off x="468313" y="1268413"/>
            <a:ext cx="7848600" cy="2089150"/>
          </a:xfrm>
        </p:spPr>
        <p:txBody>
          <a:bodyPr/>
          <a:lstStyle/>
          <a:p>
            <a:pPr marL="457200" indent="-457200" eaLnBrk="1" hangingPunct="1">
              <a:buClr>
                <a:srgbClr val="C00000"/>
              </a:buClr>
              <a:buFont typeface="Calibri Light" pitchFamily="34" charset="0"/>
              <a:buAutoNum type="arabicPeriod"/>
            </a:pPr>
            <a:r>
              <a:rPr lang="tr-TR" altLang="tr-TR" sz="2200" smtClean="0">
                <a:latin typeface="Comic Sans MS" pitchFamily="66" charset="0"/>
              </a:rPr>
              <a:t>Sedyenin iki kişi tarafından taşınması</a:t>
            </a:r>
          </a:p>
          <a:p>
            <a:pPr marL="457200" indent="-457200" eaLnBrk="1" hangingPunct="1">
              <a:buClr>
                <a:srgbClr val="C00000"/>
              </a:buClr>
              <a:buFont typeface="Calibri Light" pitchFamily="34" charset="0"/>
              <a:buAutoNum type="arabicPeriod"/>
            </a:pPr>
            <a:r>
              <a:rPr lang="tr-TR" altLang="tr-TR" sz="2200" smtClean="0">
                <a:latin typeface="Comic Sans MS" pitchFamily="66" charset="0"/>
              </a:rPr>
              <a:t>Sedyenin dört kişi tarafından taşınması</a:t>
            </a:r>
          </a:p>
          <a:p>
            <a:pPr marL="457200" indent="-457200" eaLnBrk="1" hangingPunct="1">
              <a:buClr>
                <a:srgbClr val="C00000"/>
              </a:buClr>
              <a:buFont typeface="Calibri Light" pitchFamily="34" charset="0"/>
              <a:buAutoNum type="arabicPeriod"/>
            </a:pPr>
            <a:r>
              <a:rPr lang="tr-TR" altLang="tr-TR" sz="2200" smtClean="0">
                <a:latin typeface="Comic Sans MS" pitchFamily="66" charset="0"/>
              </a:rPr>
              <a:t>Bir battaniye ile geçici sedye oluşturma</a:t>
            </a:r>
          </a:p>
          <a:p>
            <a:pPr marL="457200" indent="-457200" eaLnBrk="1" hangingPunct="1">
              <a:buClr>
                <a:srgbClr val="C00000"/>
              </a:buClr>
              <a:buFont typeface="Calibri Light" pitchFamily="34" charset="0"/>
              <a:buAutoNum type="arabicPeriod"/>
            </a:pPr>
            <a:r>
              <a:rPr lang="tr-TR" altLang="tr-TR" sz="2200" smtClean="0">
                <a:latin typeface="Comic Sans MS" pitchFamily="66" charset="0"/>
              </a:rPr>
              <a:t>Bir battaniye ve iki kirişle geçici sedye oluşturma</a:t>
            </a:r>
            <a:r>
              <a:rPr lang="tr-TR" altLang="tr-TR" smtClean="0"/>
              <a:t> </a:t>
            </a:r>
          </a:p>
        </p:txBody>
      </p:sp>
      <p:pic>
        <p:nvPicPr>
          <p:cNvPr id="290820" name="Picture 4" descr="112"/>
          <p:cNvPicPr>
            <a:picLocks noChangeAspect="1" noChangeArrowheads="1"/>
          </p:cNvPicPr>
          <p:nvPr/>
        </p:nvPicPr>
        <p:blipFill>
          <a:blip r:embed="rId2"/>
          <a:srcRect/>
          <a:stretch>
            <a:fillRect/>
          </a:stretch>
        </p:blipFill>
        <p:spPr bwMode="auto">
          <a:xfrm>
            <a:off x="2124075" y="3068638"/>
            <a:ext cx="5213350"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AutoShape 2"/>
          <p:cNvSpPr>
            <a:spLocks noGrp="1" noChangeArrowheads="1"/>
          </p:cNvSpPr>
          <p:nvPr>
            <p:ph type="title"/>
          </p:nvPr>
        </p:nvSpPr>
        <p:spPr>
          <a:xfrm>
            <a:off x="539750" y="333375"/>
            <a:ext cx="7772400" cy="508000"/>
          </a:xfrm>
        </p:spPr>
        <p:txBody>
          <a:bodyPr/>
          <a:lstStyle/>
          <a:p>
            <a:pPr algn="ctr" eaLnBrk="1" fontAlgn="auto" hangingPunct="1">
              <a:spcAft>
                <a:spcPts val="0"/>
              </a:spcAft>
              <a:defRPr/>
            </a:pPr>
            <a:r>
              <a:rPr lang="tr-TR" sz="2400" b="1" dirty="0" smtClean="0">
                <a:solidFill>
                  <a:srgbClr val="C00000"/>
                </a:solidFill>
                <a:latin typeface="Comic Sans MS" pitchFamily="66" charset="0"/>
              </a:rPr>
              <a:t>Hasta/yaralı taşınmasında genel kurallar nelerdir?</a:t>
            </a:r>
          </a:p>
        </p:txBody>
      </p:sp>
      <p:sp>
        <p:nvSpPr>
          <p:cNvPr id="276483" name="Rectangle 3"/>
          <p:cNvSpPr>
            <a:spLocks noGrp="1" noChangeArrowheads="1"/>
          </p:cNvSpPr>
          <p:nvPr>
            <p:ph idx="1"/>
          </p:nvPr>
        </p:nvSpPr>
        <p:spPr>
          <a:xfrm>
            <a:off x="285750" y="2428875"/>
            <a:ext cx="7772400" cy="4572000"/>
          </a:xfrm>
        </p:spPr>
        <p:txBody>
          <a:bodyPr/>
          <a:lstStyle/>
          <a:p>
            <a:pPr eaLnBrk="1" hangingPunct="1">
              <a:buClr>
                <a:srgbClr val="C00000"/>
              </a:buClr>
              <a:buFont typeface="Wingdings" pitchFamily="2" charset="2"/>
              <a:buChar char="ü"/>
            </a:pPr>
            <a:r>
              <a:rPr lang="tr-TR" altLang="tr-TR" sz="2000" smtClean="0">
                <a:latin typeface="Comic Sans MS" pitchFamily="66" charset="0"/>
              </a:rPr>
              <a:t>Hasta/yaralıya yakın mesafede çalışılmalı,</a:t>
            </a:r>
          </a:p>
          <a:p>
            <a:pPr eaLnBrk="1" hangingPunct="1">
              <a:buClr>
                <a:srgbClr val="C00000"/>
              </a:buClr>
              <a:buFont typeface="Wingdings" pitchFamily="2" charset="2"/>
              <a:buChar char="ü"/>
            </a:pPr>
            <a:r>
              <a:rPr lang="tr-TR" altLang="tr-TR" sz="2000" smtClean="0">
                <a:latin typeface="Comic Sans MS" pitchFamily="66" charset="0"/>
              </a:rPr>
              <a:t>Daha uzun ve kuvvetli kas grupları kullanılmalı,</a:t>
            </a:r>
          </a:p>
          <a:p>
            <a:pPr eaLnBrk="1" hangingPunct="1">
              <a:buClr>
                <a:srgbClr val="C00000"/>
              </a:buClr>
              <a:buFont typeface="Wingdings" pitchFamily="2" charset="2"/>
              <a:buChar char="ü"/>
            </a:pPr>
            <a:r>
              <a:rPr lang="tr-TR" altLang="tr-TR" sz="2000" smtClean="0">
                <a:latin typeface="Comic Sans MS" pitchFamily="66" charset="0"/>
              </a:rPr>
              <a:t>Sırtın gerginliğini korumak için dizler ve kalçalar bükülmeli (Omurilik yaralanmaları riskini azaltır),</a:t>
            </a:r>
          </a:p>
          <a:p>
            <a:pPr eaLnBrk="1" hangingPunct="1">
              <a:buClr>
                <a:srgbClr val="C00000"/>
              </a:buClr>
              <a:buFont typeface="Wingdings" pitchFamily="2" charset="2"/>
              <a:buChar char="ü"/>
            </a:pPr>
            <a:r>
              <a:rPr lang="tr-TR" altLang="tr-TR" sz="2000" smtClean="0">
                <a:latin typeface="Comic Sans MS" pitchFamily="66" charset="0"/>
              </a:rPr>
              <a:t>Yerden destek alacak şekilde her iki ayağı da kullanarak biri diğerinden biraz öne yerleştirilmeli,</a:t>
            </a:r>
          </a:p>
          <a:p>
            <a:pPr eaLnBrk="1" hangingPunct="1">
              <a:buClr>
                <a:srgbClr val="C00000"/>
              </a:buClr>
              <a:buFont typeface="Wingdings" pitchFamily="2" charset="2"/>
              <a:buChar char="ü"/>
            </a:pPr>
            <a:r>
              <a:rPr lang="tr-TR" altLang="tr-TR" sz="2000" smtClean="0">
                <a:latin typeface="Comic Sans MS" pitchFamily="66" charset="0"/>
              </a:rPr>
              <a:t>Kalkarken, ağırlığı kalça kaslarına vererek dizler en uygun biçimde doğrultulmalı,</a:t>
            </a:r>
          </a:p>
          <a:p>
            <a:pPr eaLnBrk="1" hangingPunct="1">
              <a:buClr>
                <a:srgbClr val="C00000"/>
              </a:buClr>
              <a:buFont typeface="Wingdings" pitchFamily="2" charset="2"/>
              <a:buChar char="ü"/>
            </a:pPr>
            <a:r>
              <a:rPr lang="tr-TR" altLang="tr-TR" sz="2000" smtClean="0">
                <a:latin typeface="Comic Sans MS" pitchFamily="66" charset="0"/>
              </a:rPr>
              <a:t>Baş her zaman düz tutulmalı, homojen ve düzgün bir şekilde hareket ettirilmeli,</a:t>
            </a:r>
          </a:p>
          <a:p>
            <a:pPr eaLnBrk="1" hangingPunct="1">
              <a:lnSpc>
                <a:spcPct val="90000"/>
              </a:lnSpc>
              <a:buFont typeface="Arial" charset="0"/>
              <a:buNone/>
            </a:pPr>
            <a:endParaRPr lang="tr-TR" altLang="tr-TR" sz="2000" smtClean="0">
              <a:latin typeface="Comic Sans MS" pitchFamily="66" charset="0"/>
            </a:endParaRPr>
          </a:p>
        </p:txBody>
      </p:sp>
      <p:sp>
        <p:nvSpPr>
          <p:cNvPr id="4" name="Rectangle 3"/>
          <p:cNvSpPr/>
          <p:nvPr/>
        </p:nvSpPr>
        <p:spPr>
          <a:xfrm>
            <a:off x="395288" y="908050"/>
            <a:ext cx="8137525" cy="1401763"/>
          </a:xfrm>
          <a:prstGeom prst="rect">
            <a:avLst/>
          </a:prstGeom>
        </p:spPr>
        <p:txBody>
          <a:bodyPr>
            <a:spAutoFit/>
          </a:bodyPr>
          <a:lstStyle/>
          <a:p>
            <a:pPr marL="273050" indent="-273050" fontAlgn="auto">
              <a:spcBef>
                <a:spcPts val="580"/>
              </a:spcBef>
              <a:spcAft>
                <a:spcPts val="0"/>
              </a:spcAft>
              <a:buClr>
                <a:srgbClr val="D34817"/>
              </a:buClr>
              <a:buSzPct val="85000"/>
              <a:defRPr/>
            </a:pPr>
            <a:r>
              <a:rPr lang="tr-TR" sz="2000" dirty="0">
                <a:solidFill>
                  <a:prstClr val="black"/>
                </a:solidFill>
                <a:latin typeface="Comic Sans MS" pitchFamily="66" charset="0"/>
                <a:cs typeface="+mn-cs"/>
              </a:rPr>
              <a:t>Hasta/yaralı taşınmasında ilkyardımcı kendi sağlığını riske sokmamalıdır,</a:t>
            </a:r>
          </a:p>
          <a:p>
            <a:pPr fontAlgn="auto">
              <a:spcBef>
                <a:spcPts val="580"/>
              </a:spcBef>
              <a:spcAft>
                <a:spcPts val="0"/>
              </a:spcAft>
              <a:buClr>
                <a:srgbClr val="D34817"/>
              </a:buClr>
              <a:buSzPct val="85000"/>
              <a:defRPr/>
            </a:pPr>
            <a:r>
              <a:rPr lang="tr-TR" sz="2000" dirty="0">
                <a:solidFill>
                  <a:prstClr val="black"/>
                </a:solidFill>
                <a:latin typeface="Comic Sans MS" pitchFamily="66" charset="0"/>
                <a:cs typeface="+mn-cs"/>
              </a:rPr>
              <a:t>Gereksiz zorlama ve yaralanmalara engel olmak için aşağıdaki kurallara uygun davranmalıdır;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AutoShape 2"/>
          <p:cNvSpPr>
            <a:spLocks noGrp="1" noChangeArrowheads="1"/>
          </p:cNvSpPr>
          <p:nvPr>
            <p:ph type="title"/>
          </p:nvPr>
        </p:nvSpPr>
        <p:spPr>
          <a:xfrm>
            <a:off x="755650" y="476250"/>
            <a:ext cx="7772400" cy="654050"/>
          </a:xfrm>
        </p:spPr>
        <p:txBody>
          <a:bodyPr/>
          <a:lstStyle/>
          <a:p>
            <a:pPr algn="ctr" eaLnBrk="1" fontAlgn="auto" hangingPunct="1">
              <a:spcAft>
                <a:spcPts val="0"/>
              </a:spcAft>
              <a:defRPr/>
            </a:pPr>
            <a:r>
              <a:rPr lang="en-US" sz="2800" b="1" dirty="0" err="1" smtClean="0">
                <a:solidFill>
                  <a:srgbClr val="C00000"/>
                </a:solidFill>
                <a:latin typeface="Comic Sans MS" pitchFamily="66" charset="0"/>
              </a:rPr>
              <a:t>Bir</a:t>
            </a:r>
            <a:r>
              <a:rPr lang="en-US" sz="2800" b="1" dirty="0" smtClean="0">
                <a:solidFill>
                  <a:srgbClr val="C00000"/>
                </a:solidFill>
                <a:latin typeface="Comic Sans MS" pitchFamily="66" charset="0"/>
              </a:rPr>
              <a:t> </a:t>
            </a:r>
            <a:r>
              <a:rPr lang="en-US" sz="2800" b="1" dirty="0" err="1" smtClean="0">
                <a:solidFill>
                  <a:srgbClr val="C00000"/>
                </a:solidFill>
                <a:latin typeface="Comic Sans MS" pitchFamily="66" charset="0"/>
              </a:rPr>
              <a:t>battaniye</a:t>
            </a:r>
            <a:r>
              <a:rPr lang="en-US" sz="2800" b="1" dirty="0" smtClean="0">
                <a:solidFill>
                  <a:srgbClr val="C00000"/>
                </a:solidFill>
                <a:latin typeface="Comic Sans MS" pitchFamily="66" charset="0"/>
              </a:rPr>
              <a:t> </a:t>
            </a:r>
            <a:r>
              <a:rPr lang="en-US" sz="2800" b="1" dirty="0" err="1" smtClean="0">
                <a:solidFill>
                  <a:srgbClr val="C00000"/>
                </a:solidFill>
                <a:latin typeface="Comic Sans MS" pitchFamily="66" charset="0"/>
              </a:rPr>
              <a:t>ile</a:t>
            </a:r>
            <a:r>
              <a:rPr lang="en-US" sz="2800" b="1" dirty="0" smtClean="0">
                <a:solidFill>
                  <a:srgbClr val="C00000"/>
                </a:solidFill>
                <a:latin typeface="Comic Sans MS" pitchFamily="66" charset="0"/>
              </a:rPr>
              <a:t> </a:t>
            </a:r>
            <a:r>
              <a:rPr lang="en-US" sz="2800" b="1" dirty="0" err="1" smtClean="0">
                <a:solidFill>
                  <a:srgbClr val="C00000"/>
                </a:solidFill>
                <a:latin typeface="Comic Sans MS" pitchFamily="66" charset="0"/>
              </a:rPr>
              <a:t>geçici</a:t>
            </a:r>
            <a:r>
              <a:rPr lang="en-US" sz="2800" b="1" dirty="0" smtClean="0">
                <a:solidFill>
                  <a:srgbClr val="C00000"/>
                </a:solidFill>
                <a:latin typeface="Comic Sans MS" pitchFamily="66" charset="0"/>
              </a:rPr>
              <a:t> </a:t>
            </a:r>
            <a:r>
              <a:rPr lang="en-US" sz="2800" b="1" dirty="0" err="1" smtClean="0">
                <a:solidFill>
                  <a:srgbClr val="C00000"/>
                </a:solidFill>
                <a:latin typeface="Comic Sans MS" pitchFamily="66" charset="0"/>
              </a:rPr>
              <a:t>sedye</a:t>
            </a:r>
            <a:r>
              <a:rPr lang="en-US" sz="2800" b="1" dirty="0" smtClean="0">
                <a:solidFill>
                  <a:srgbClr val="C00000"/>
                </a:solidFill>
                <a:latin typeface="Comic Sans MS" pitchFamily="66" charset="0"/>
              </a:rPr>
              <a:t> </a:t>
            </a:r>
            <a:r>
              <a:rPr lang="en-US" sz="2800" b="1" dirty="0" err="1" smtClean="0">
                <a:solidFill>
                  <a:srgbClr val="C00000"/>
                </a:solidFill>
                <a:latin typeface="Comic Sans MS" pitchFamily="66" charset="0"/>
              </a:rPr>
              <a:t>oluşturma</a:t>
            </a:r>
            <a:r>
              <a:rPr lang="en-US" sz="2800" b="1" dirty="0" smtClean="0">
                <a:solidFill>
                  <a:srgbClr val="C00000"/>
                </a:solidFill>
                <a:latin typeface="Comic Sans MS" pitchFamily="66" charset="0"/>
              </a:rPr>
              <a:t> </a:t>
            </a:r>
          </a:p>
        </p:txBody>
      </p:sp>
      <p:sp>
        <p:nvSpPr>
          <p:cNvPr id="291843" name="Rectangle 3"/>
          <p:cNvSpPr>
            <a:spLocks noGrp="1" noChangeArrowheads="1"/>
          </p:cNvSpPr>
          <p:nvPr>
            <p:ph idx="1"/>
          </p:nvPr>
        </p:nvSpPr>
        <p:spPr>
          <a:xfrm>
            <a:off x="468313" y="1412875"/>
            <a:ext cx="7991475" cy="1008063"/>
          </a:xfrm>
        </p:spPr>
        <p:txBody>
          <a:bodyPr/>
          <a:lstStyle/>
          <a:p>
            <a:pPr algn="just" eaLnBrk="1" hangingPunct="1">
              <a:buFont typeface="Arial" charset="0"/>
              <a:buNone/>
            </a:pPr>
            <a:r>
              <a:rPr lang="tr-TR" altLang="tr-TR" sz="1700" smtClean="0">
                <a:latin typeface="Comic Sans MS" pitchFamily="66" charset="0"/>
              </a:rPr>
              <a:t>    </a:t>
            </a:r>
            <a:r>
              <a:rPr lang="tr-TR" altLang="tr-TR" sz="1800" smtClean="0">
                <a:latin typeface="Comic Sans MS" pitchFamily="66" charset="0"/>
              </a:rPr>
              <a:t>Tek bir battaniye ile sedye oluşturmada, battaniye yere serilir kenarları rulo yapılır. Yaralı üzerine yatırılarak kısa mesafede güvenle taşınabilir.</a:t>
            </a:r>
            <a:endParaRPr lang="en-US" altLang="tr-TR" sz="1700" smtClean="0">
              <a:latin typeface="Comic Sans MS" pitchFamily="66" charset="0"/>
            </a:endParaRPr>
          </a:p>
        </p:txBody>
      </p:sp>
      <p:pic>
        <p:nvPicPr>
          <p:cNvPr id="291844" name="Picture 4" descr="hasta_tasima_battaniye_ile"/>
          <p:cNvPicPr>
            <a:picLocks noChangeAspect="1" noChangeArrowheads="1"/>
          </p:cNvPicPr>
          <p:nvPr/>
        </p:nvPicPr>
        <p:blipFill>
          <a:blip r:embed="rId2"/>
          <a:srcRect/>
          <a:stretch>
            <a:fillRect/>
          </a:stretch>
        </p:blipFill>
        <p:spPr bwMode="auto">
          <a:xfrm>
            <a:off x="539750" y="2420938"/>
            <a:ext cx="8377238" cy="396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AutoShape 2"/>
          <p:cNvSpPr>
            <a:spLocks noGrp="1" noChangeArrowheads="1"/>
          </p:cNvSpPr>
          <p:nvPr>
            <p:ph type="title"/>
          </p:nvPr>
        </p:nvSpPr>
        <p:spPr>
          <a:xfrm>
            <a:off x="179388" y="333375"/>
            <a:ext cx="9144000" cy="796925"/>
          </a:xfrm>
        </p:spPr>
        <p:txBody>
          <a:bodyPr>
            <a:noAutofit/>
          </a:bodyPr>
          <a:lstStyle/>
          <a:p>
            <a:pPr eaLnBrk="1" fontAlgn="auto" hangingPunct="1">
              <a:spcAft>
                <a:spcPts val="0"/>
              </a:spcAft>
              <a:defRPr/>
            </a:pPr>
            <a:r>
              <a:rPr lang="en-US" sz="2800" b="1" dirty="0" err="1" smtClean="0">
                <a:solidFill>
                  <a:srgbClr val="C00000"/>
                </a:solidFill>
                <a:latin typeface="Comic Sans MS" pitchFamily="66" charset="0"/>
              </a:rPr>
              <a:t>Bir</a:t>
            </a:r>
            <a:r>
              <a:rPr lang="en-US" sz="2800" b="1" dirty="0" smtClean="0">
                <a:solidFill>
                  <a:srgbClr val="C00000"/>
                </a:solidFill>
                <a:latin typeface="Comic Sans MS" pitchFamily="66" charset="0"/>
              </a:rPr>
              <a:t> </a:t>
            </a:r>
            <a:r>
              <a:rPr lang="en-US" sz="2800" b="1" dirty="0" err="1" smtClean="0">
                <a:solidFill>
                  <a:srgbClr val="C00000"/>
                </a:solidFill>
                <a:latin typeface="Comic Sans MS" pitchFamily="66" charset="0"/>
              </a:rPr>
              <a:t>battaniye</a:t>
            </a:r>
            <a:r>
              <a:rPr lang="en-US" sz="2800" b="1" dirty="0" smtClean="0">
                <a:solidFill>
                  <a:srgbClr val="C00000"/>
                </a:solidFill>
                <a:latin typeface="Comic Sans MS" pitchFamily="66" charset="0"/>
              </a:rPr>
              <a:t> </a:t>
            </a:r>
            <a:r>
              <a:rPr lang="en-US" sz="2800" b="1" dirty="0" err="1" smtClean="0">
                <a:solidFill>
                  <a:srgbClr val="C00000"/>
                </a:solidFill>
                <a:latin typeface="Comic Sans MS" pitchFamily="66" charset="0"/>
              </a:rPr>
              <a:t>ve</a:t>
            </a:r>
            <a:r>
              <a:rPr lang="en-US" sz="2800" b="1" dirty="0" smtClean="0">
                <a:solidFill>
                  <a:srgbClr val="C00000"/>
                </a:solidFill>
                <a:latin typeface="Comic Sans MS" pitchFamily="66" charset="0"/>
              </a:rPr>
              <a:t> </a:t>
            </a:r>
            <a:r>
              <a:rPr lang="en-US" sz="2800" b="1" dirty="0" err="1" smtClean="0">
                <a:solidFill>
                  <a:srgbClr val="C00000"/>
                </a:solidFill>
                <a:latin typeface="Comic Sans MS" pitchFamily="66" charset="0"/>
              </a:rPr>
              <a:t>iki</a:t>
            </a:r>
            <a:r>
              <a:rPr lang="en-US" sz="2800" b="1" dirty="0" smtClean="0">
                <a:solidFill>
                  <a:srgbClr val="C00000"/>
                </a:solidFill>
                <a:latin typeface="Comic Sans MS" pitchFamily="66" charset="0"/>
              </a:rPr>
              <a:t> </a:t>
            </a:r>
            <a:r>
              <a:rPr lang="en-US" sz="2800" b="1" dirty="0" err="1" smtClean="0">
                <a:solidFill>
                  <a:srgbClr val="C00000"/>
                </a:solidFill>
                <a:latin typeface="Comic Sans MS" pitchFamily="66" charset="0"/>
              </a:rPr>
              <a:t>kirişle</a:t>
            </a:r>
            <a:r>
              <a:rPr lang="en-US" sz="2800" b="1" dirty="0" smtClean="0">
                <a:solidFill>
                  <a:srgbClr val="C00000"/>
                </a:solidFill>
                <a:latin typeface="Comic Sans MS" pitchFamily="66" charset="0"/>
              </a:rPr>
              <a:t> </a:t>
            </a:r>
            <a:r>
              <a:rPr lang="en-US" sz="2800" b="1" dirty="0" err="1" smtClean="0">
                <a:solidFill>
                  <a:srgbClr val="C00000"/>
                </a:solidFill>
                <a:latin typeface="Comic Sans MS" pitchFamily="66" charset="0"/>
              </a:rPr>
              <a:t>geçici</a:t>
            </a:r>
            <a:r>
              <a:rPr lang="en-US" sz="2800" b="1" dirty="0" smtClean="0">
                <a:solidFill>
                  <a:srgbClr val="C00000"/>
                </a:solidFill>
                <a:latin typeface="Comic Sans MS" pitchFamily="66" charset="0"/>
              </a:rPr>
              <a:t> </a:t>
            </a:r>
            <a:r>
              <a:rPr lang="en-US" sz="2800" b="1" dirty="0" err="1" smtClean="0">
                <a:solidFill>
                  <a:srgbClr val="C00000"/>
                </a:solidFill>
                <a:latin typeface="Comic Sans MS" pitchFamily="66" charset="0"/>
              </a:rPr>
              <a:t>sedye</a:t>
            </a:r>
            <a:r>
              <a:rPr lang="en-US" sz="2800" b="1" dirty="0" smtClean="0">
                <a:solidFill>
                  <a:srgbClr val="C00000"/>
                </a:solidFill>
                <a:latin typeface="Comic Sans MS" pitchFamily="66" charset="0"/>
              </a:rPr>
              <a:t> </a:t>
            </a:r>
            <a:r>
              <a:rPr lang="en-US" sz="2800" b="1" dirty="0" err="1" smtClean="0">
                <a:solidFill>
                  <a:srgbClr val="C00000"/>
                </a:solidFill>
                <a:latin typeface="Comic Sans MS" pitchFamily="66" charset="0"/>
              </a:rPr>
              <a:t>oluşturma</a:t>
            </a:r>
            <a:r>
              <a:rPr lang="en-US" sz="2800" b="1" dirty="0" smtClean="0">
                <a:solidFill>
                  <a:srgbClr val="C00000"/>
                </a:solidFill>
                <a:latin typeface="Comic Sans MS" pitchFamily="66" charset="0"/>
              </a:rPr>
              <a:t> </a:t>
            </a:r>
          </a:p>
        </p:txBody>
      </p:sp>
      <p:pic>
        <p:nvPicPr>
          <p:cNvPr id="292867" name="Picture 4" descr="hasta_tasima_battaniyeden_sedye"/>
          <p:cNvPicPr>
            <a:picLocks noGrp="1" noChangeAspect="1" noChangeArrowheads="1"/>
          </p:cNvPicPr>
          <p:nvPr>
            <p:ph idx="1"/>
          </p:nvPr>
        </p:nvPicPr>
        <p:blipFill>
          <a:blip r:embed="rId2"/>
          <a:srcRect/>
          <a:stretch>
            <a:fillRect/>
          </a:stretch>
        </p:blipFill>
        <p:spPr>
          <a:xfrm>
            <a:off x="468313" y="1341438"/>
            <a:ext cx="8245475" cy="4751387"/>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3" descr="C:\Users\Seydihan KIZILKAYA\Desktop\images.jpg"/>
          <p:cNvPicPr>
            <a:picLocks noChangeAspect="1" noChangeArrowheads="1"/>
          </p:cNvPicPr>
          <p:nvPr/>
        </p:nvPicPr>
        <p:blipFill>
          <a:blip r:embed="rId2"/>
          <a:srcRect/>
          <a:stretch>
            <a:fillRect/>
          </a:stretch>
        </p:blipFill>
        <p:spPr bwMode="auto">
          <a:xfrm>
            <a:off x="-323850" y="0"/>
            <a:ext cx="95758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9425" y="333375"/>
            <a:ext cx="8078788" cy="574675"/>
          </a:xfrm>
        </p:spPr>
        <p:txBody>
          <a:bodyPr>
            <a:normAutofit fontScale="90000"/>
          </a:bodyPr>
          <a:lstStyle/>
          <a:p>
            <a:pPr eaLnBrk="1" fontAlgn="auto" hangingPunct="1">
              <a:spcAft>
                <a:spcPts val="0"/>
              </a:spcAft>
              <a:defRPr/>
            </a:pPr>
            <a:r>
              <a:rPr lang="tr-TR" sz="2800" b="1" dirty="0">
                <a:solidFill>
                  <a:srgbClr val="C00000"/>
                </a:solidFill>
                <a:latin typeface="Comic Sans MS" pitchFamily="66" charset="0"/>
              </a:rPr>
              <a:t>Hasta/yaralı taşınmasında genel kurallar nelerdir?</a:t>
            </a:r>
            <a:endParaRPr lang="tr-TR" sz="2800" dirty="0"/>
          </a:p>
        </p:txBody>
      </p:sp>
      <p:sp>
        <p:nvSpPr>
          <p:cNvPr id="277507" name="2 İçerik Yer Tutucusu"/>
          <p:cNvSpPr>
            <a:spLocks noGrp="1"/>
          </p:cNvSpPr>
          <p:nvPr>
            <p:ph idx="1"/>
          </p:nvPr>
        </p:nvSpPr>
        <p:spPr>
          <a:xfrm>
            <a:off x="493713" y="1162050"/>
            <a:ext cx="8064500" cy="5472113"/>
          </a:xfrm>
        </p:spPr>
        <p:txBody>
          <a:bodyPr/>
          <a:lstStyle/>
          <a:p>
            <a:pPr eaLnBrk="1" hangingPunct="1">
              <a:buClr>
                <a:srgbClr val="C00000"/>
              </a:buClr>
              <a:buFont typeface="Wingdings" pitchFamily="2" charset="2"/>
              <a:buChar char="ü"/>
            </a:pPr>
            <a:r>
              <a:rPr lang="tr-TR" altLang="tr-TR" sz="1900" smtClean="0">
                <a:latin typeface="Comic Sans MS" pitchFamily="66" charset="0"/>
              </a:rPr>
              <a:t>Yavaş ve düzgün adımlarla yürünmeli ve adımlar omuzdan daha geniş olmamalı,</a:t>
            </a:r>
          </a:p>
          <a:p>
            <a:pPr eaLnBrk="1" hangingPunct="1">
              <a:buClr>
                <a:srgbClr val="C00000"/>
              </a:buClr>
              <a:buFont typeface="Wingdings" pitchFamily="2" charset="2"/>
              <a:buChar char="ü"/>
            </a:pPr>
            <a:r>
              <a:rPr lang="tr-TR" altLang="tr-TR" sz="1900" smtClean="0">
                <a:latin typeface="Comic Sans MS" pitchFamily="66" charset="0"/>
              </a:rPr>
              <a:t>Ağırlık kaldırırken karın muntazam tutulup kalça kasılmalı,</a:t>
            </a:r>
          </a:p>
          <a:p>
            <a:pPr eaLnBrk="1" hangingPunct="1">
              <a:buClr>
                <a:srgbClr val="C00000"/>
              </a:buClr>
              <a:buFont typeface="Wingdings" pitchFamily="2" charset="2"/>
              <a:buChar char="ü"/>
            </a:pPr>
            <a:r>
              <a:rPr lang="tr-TR" altLang="tr-TR" sz="1900" smtClean="0">
                <a:latin typeface="Comic Sans MS" pitchFamily="66" charset="0"/>
              </a:rPr>
              <a:t>Omuzlar, leğen kemiğinin ve omuriliğin hizasında tutulmalı,</a:t>
            </a:r>
          </a:p>
          <a:p>
            <a:pPr eaLnBrk="1" hangingPunct="1">
              <a:buClr>
                <a:srgbClr val="C00000"/>
              </a:buClr>
              <a:buFont typeface="Wingdings" pitchFamily="2" charset="2"/>
              <a:buChar char="ü"/>
            </a:pPr>
            <a:r>
              <a:rPr lang="tr-TR" altLang="tr-TR" sz="1900" smtClean="0">
                <a:latin typeface="Comic Sans MS" pitchFamily="66" charset="0"/>
              </a:rPr>
              <a:t>Yön değiştirirken ani dönme ve bükülmelerden kaçınılmalı,</a:t>
            </a:r>
          </a:p>
          <a:p>
            <a:pPr eaLnBrk="1" hangingPunct="1">
              <a:buClr>
                <a:srgbClr val="C00000"/>
              </a:buClr>
              <a:buFont typeface="Wingdings" pitchFamily="2" charset="2"/>
              <a:buChar char="ü"/>
            </a:pPr>
            <a:r>
              <a:rPr lang="tr-TR" altLang="tr-TR" sz="1900" smtClean="0">
                <a:latin typeface="Comic Sans MS" pitchFamily="66" charset="0"/>
              </a:rPr>
              <a:t>Hasta/yaralı mümkün olduğunca az hareket ettirilmeli,</a:t>
            </a:r>
          </a:p>
          <a:p>
            <a:pPr eaLnBrk="1" hangingPunct="1">
              <a:buClr>
                <a:srgbClr val="C00000"/>
              </a:buClr>
              <a:buFont typeface="Wingdings" pitchFamily="2" charset="2"/>
              <a:buChar char="ü"/>
            </a:pPr>
            <a:r>
              <a:rPr lang="tr-TR" altLang="tr-TR" sz="1900" smtClean="0">
                <a:latin typeface="Comic Sans MS" pitchFamily="66" charset="0"/>
              </a:rPr>
              <a:t>Hasta/yaralı baş-boyun-gövde ekseni esas alınarak en az 6 destek noktasından kavranmalı,</a:t>
            </a:r>
          </a:p>
          <a:p>
            <a:pPr eaLnBrk="1" hangingPunct="1">
              <a:buClr>
                <a:srgbClr val="C00000"/>
              </a:buClr>
              <a:buFont typeface="Wingdings" pitchFamily="2" charset="2"/>
              <a:buChar char="ü"/>
            </a:pPr>
            <a:r>
              <a:rPr lang="tr-TR" altLang="tr-TR" sz="1900" smtClean="0">
                <a:latin typeface="Comic Sans MS" pitchFamily="66" charset="0"/>
              </a:rPr>
              <a:t>Tüm hareketleri yönlendirecek sorumlu bir kişi olmalı, bu kişi hareketler için gereken komutları (dikkat, kaldırıyoruz gibi) vermelidir. Bu kişi genellikle ağırlığın en fazla olduğu ve en fazla dikkat edilmesi gereken bölge olan baş ve boyun kısmını tutan kişi olmalı,</a:t>
            </a:r>
          </a:p>
          <a:p>
            <a:pPr eaLnBrk="1" hangingPunct="1">
              <a:buClr>
                <a:srgbClr val="C00000"/>
              </a:buClr>
              <a:buFont typeface="Wingdings" pitchFamily="2" charset="2"/>
              <a:buChar char="ü"/>
            </a:pPr>
            <a:r>
              <a:rPr lang="tr-TR" altLang="tr-TR" sz="1900" smtClean="0">
                <a:latin typeface="Comic Sans MS" pitchFamily="66" charset="0"/>
              </a:rPr>
              <a:t>Hasta/yaralı taşınırken mükemmel bir ekip çalışması  gerekmektedir.</a:t>
            </a:r>
          </a:p>
          <a:p>
            <a:pPr eaLnBrk="1" hangingPunct="1"/>
            <a:endParaRPr lang="tr-TR" altLang="tr-TR"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AutoShape 2"/>
          <p:cNvSpPr>
            <a:spLocks noGrp="1" noChangeArrowheads="1"/>
          </p:cNvSpPr>
          <p:nvPr>
            <p:ph type="title"/>
          </p:nvPr>
        </p:nvSpPr>
        <p:spPr>
          <a:xfrm>
            <a:off x="539750" y="404813"/>
            <a:ext cx="7924800" cy="923925"/>
          </a:xfrm>
        </p:spPr>
        <p:txBody>
          <a:bodyPr/>
          <a:lstStyle/>
          <a:p>
            <a:pPr algn="ctr" eaLnBrk="1" fontAlgn="auto" hangingPunct="1">
              <a:spcAft>
                <a:spcPts val="0"/>
              </a:spcAft>
              <a:defRPr/>
            </a:pPr>
            <a:r>
              <a:rPr lang="tr-TR" sz="2400" b="1" dirty="0" smtClean="0">
                <a:solidFill>
                  <a:srgbClr val="C00000"/>
                </a:solidFill>
                <a:latin typeface="Comic Sans MS" pitchFamily="66" charset="0"/>
              </a:rPr>
              <a:t>ARAÇ İÇİNDEKİ YARALIYI (RENTEK) TAŞIMA TEKNİĞİ</a:t>
            </a:r>
          </a:p>
        </p:txBody>
      </p:sp>
      <p:sp>
        <p:nvSpPr>
          <p:cNvPr id="222211" name="Rectangle 3"/>
          <p:cNvSpPr>
            <a:spLocks noGrp="1" noChangeArrowheads="1"/>
          </p:cNvSpPr>
          <p:nvPr>
            <p:ph idx="1"/>
          </p:nvPr>
        </p:nvSpPr>
        <p:spPr>
          <a:xfrm>
            <a:off x="323850" y="1412875"/>
            <a:ext cx="8496300" cy="5040313"/>
          </a:xfrm>
        </p:spPr>
        <p:txBody>
          <a:bodyPr rtlCol="0">
            <a:normAutofit fontScale="92500" lnSpcReduction="10000"/>
          </a:bodyPr>
          <a:lstStyle/>
          <a:p>
            <a:pPr marL="91440" indent="-91440" eaLnBrk="1" fontAlgn="auto" hangingPunct="1">
              <a:lnSpc>
                <a:spcPct val="80000"/>
              </a:lnSpc>
              <a:spcAft>
                <a:spcPts val="0"/>
              </a:spcAft>
              <a:buFont typeface="Wingdings" pitchFamily="2" charset="2"/>
              <a:buNone/>
              <a:defRPr/>
            </a:pPr>
            <a:endParaRPr lang="tr-TR" sz="1900" b="1" dirty="0" smtClean="0">
              <a:solidFill>
                <a:schemeClr val="tx1">
                  <a:lumMod val="85000"/>
                  <a:lumOff val="15000"/>
                </a:schemeClr>
              </a:solidFill>
              <a:latin typeface="Comic Sans MS" pitchFamily="66" charset="0"/>
            </a:endParaRPr>
          </a:p>
          <a:p>
            <a:pPr marL="0" indent="0" eaLnBrk="1" fontAlgn="auto" hangingPunct="1">
              <a:spcAft>
                <a:spcPts val="0"/>
              </a:spcAft>
              <a:buFont typeface="Wingdings" pitchFamily="2" charset="2"/>
              <a:buNone/>
              <a:defRPr/>
            </a:pPr>
            <a:r>
              <a:rPr lang="tr-TR" sz="1900" b="1" i="1" dirty="0" smtClean="0">
                <a:solidFill>
                  <a:srgbClr val="C00000"/>
                </a:solidFill>
                <a:latin typeface="Comic Sans MS" pitchFamily="66" charset="0"/>
              </a:rPr>
              <a:t>DİKKAT: </a:t>
            </a:r>
            <a:r>
              <a:rPr lang="tr-TR" sz="1900" b="1" dirty="0" smtClean="0">
                <a:solidFill>
                  <a:schemeClr val="tx1">
                    <a:lumMod val="85000"/>
                    <a:lumOff val="15000"/>
                  </a:schemeClr>
                </a:solidFill>
                <a:latin typeface="Comic Sans MS" pitchFamily="66" charset="0"/>
              </a:rPr>
              <a:t>Araç içindeki yaralıyı (Rentek Manevrası) taşıma; kaza geçirmiş yaralı bir kişiyi eğer bir tehlike söz konusu ise omuriliğe zarar vermeden çıkarmada kullanılır. Bu uygulama solunum durması; yangın tehlikesi, patlama gibi tehlikeli durumlarda uygulanacaktır.</a:t>
            </a:r>
          </a:p>
          <a:p>
            <a:pPr marL="91440" indent="-91440" eaLnBrk="1" fontAlgn="auto" hangingPunct="1">
              <a:spcAft>
                <a:spcPts val="0"/>
              </a:spcAft>
              <a:buFont typeface="Wingdings" pitchFamily="2" charset="2"/>
              <a:buNone/>
              <a:defRPr/>
            </a:pPr>
            <a:r>
              <a:rPr lang="tr-TR" sz="1600" dirty="0" smtClean="0">
                <a:solidFill>
                  <a:schemeClr val="tx1">
                    <a:lumMod val="85000"/>
                    <a:lumOff val="15000"/>
                  </a:schemeClr>
                </a:solidFill>
                <a:latin typeface="Comic Sans MS" pitchFamily="66" charset="0"/>
              </a:rPr>
              <a:t> </a:t>
            </a:r>
          </a:p>
          <a:p>
            <a:pPr marL="342900" indent="-342900" eaLnBrk="1" fontAlgn="auto" hangingPunct="1">
              <a:spcAft>
                <a:spcPts val="0"/>
              </a:spcAft>
              <a:buClr>
                <a:srgbClr val="C00000"/>
              </a:buClr>
              <a:buFont typeface="+mj-lt"/>
              <a:buAutoNum type="arabicPeriod"/>
              <a:defRPr/>
            </a:pPr>
            <a:r>
              <a:rPr lang="tr-TR" sz="1900" dirty="0" smtClean="0">
                <a:solidFill>
                  <a:schemeClr val="tx1">
                    <a:lumMod val="85000"/>
                    <a:lumOff val="15000"/>
                  </a:schemeClr>
                </a:solidFill>
                <a:latin typeface="Comic Sans MS" pitchFamily="66" charset="0"/>
              </a:rPr>
              <a:t>Kaza ortamı değerlendirilir; patlama, yangın tehlikesi belirlenir, çevre ve ilkyardımcının kendi güvenliği sağlanır,</a:t>
            </a:r>
          </a:p>
          <a:p>
            <a:pPr marL="342900" indent="-342900" eaLnBrk="1" fontAlgn="auto" hangingPunct="1">
              <a:spcAft>
                <a:spcPts val="0"/>
              </a:spcAft>
              <a:buClr>
                <a:srgbClr val="C00000"/>
              </a:buClr>
              <a:buFont typeface="+mj-lt"/>
              <a:buAutoNum type="arabicPeriod"/>
              <a:defRPr/>
            </a:pPr>
            <a:r>
              <a:rPr lang="tr-TR" sz="1900" dirty="0" smtClean="0">
                <a:solidFill>
                  <a:schemeClr val="tx1">
                    <a:lumMod val="85000"/>
                    <a:lumOff val="15000"/>
                  </a:schemeClr>
                </a:solidFill>
                <a:latin typeface="Comic Sans MS" pitchFamily="66" charset="0"/>
              </a:rPr>
              <a:t>Hasta/yaralının omuzlarına hafifçe dokunarak ve “iyi misiniz?” diye sorarak bilinci kontrol edilir, çevrede birileri varsa 112’yi araması istenir, </a:t>
            </a:r>
          </a:p>
          <a:p>
            <a:pPr marL="342900" indent="-342900" eaLnBrk="1" fontAlgn="auto" hangingPunct="1">
              <a:spcAft>
                <a:spcPts val="0"/>
              </a:spcAft>
              <a:buClr>
                <a:srgbClr val="C00000"/>
              </a:buClr>
              <a:buFont typeface="+mj-lt"/>
              <a:buAutoNum type="arabicPeriod"/>
              <a:defRPr/>
            </a:pPr>
            <a:r>
              <a:rPr lang="tr-TR" sz="1900" dirty="0" smtClean="0">
                <a:solidFill>
                  <a:schemeClr val="tx1">
                    <a:lumMod val="85000"/>
                    <a:lumOff val="15000"/>
                  </a:schemeClr>
                </a:solidFill>
                <a:latin typeface="Comic Sans MS" pitchFamily="66" charset="0"/>
              </a:rPr>
              <a:t>Hasta/yaralının solunum yapıp yapmadığı gözlemlenir (göğüs hareketleri izlenir). Eğer solunum yok ise,</a:t>
            </a:r>
          </a:p>
          <a:p>
            <a:pPr marL="342900" indent="-342900" eaLnBrk="1" fontAlgn="auto" hangingPunct="1">
              <a:spcAft>
                <a:spcPts val="0"/>
              </a:spcAft>
              <a:buClr>
                <a:srgbClr val="C00000"/>
              </a:buClr>
              <a:buFont typeface="+mj-lt"/>
              <a:buAutoNum type="arabicPeriod"/>
              <a:defRPr/>
            </a:pPr>
            <a:r>
              <a:rPr lang="tr-TR" sz="1900" dirty="0" smtClean="0">
                <a:solidFill>
                  <a:schemeClr val="tx1">
                    <a:lumMod val="85000"/>
                    <a:lumOff val="15000"/>
                  </a:schemeClr>
                </a:solidFill>
                <a:latin typeface="Comic Sans MS" pitchFamily="66" charset="0"/>
              </a:rPr>
              <a:t>Hasta/yaralının ayaklarının pedala sıkışmadığından emin olunur; emniyet kemeri açılır,</a:t>
            </a:r>
          </a:p>
          <a:p>
            <a:pPr marL="342900" indent="-342900" eaLnBrk="1" fontAlgn="auto" hangingPunct="1">
              <a:spcAft>
                <a:spcPts val="0"/>
              </a:spcAft>
              <a:buClr>
                <a:srgbClr val="C00000"/>
              </a:buClr>
              <a:buFont typeface="+mj-lt"/>
              <a:buAutoNum type="arabicPeriod"/>
              <a:defRPr/>
            </a:pPr>
            <a:r>
              <a:rPr lang="tr-TR" sz="1900" dirty="0" smtClean="0">
                <a:solidFill>
                  <a:schemeClr val="tx1">
                    <a:lumMod val="85000"/>
                    <a:lumOff val="15000"/>
                  </a:schemeClr>
                </a:solidFill>
                <a:latin typeface="Comic Sans MS" pitchFamily="66" charset="0"/>
              </a:rPr>
              <a:t>Hasta/yaralıya yan tarafından yaklaşılır ve bir elle kolu diğer elle de çenesi kavranarak boynu tespit edilir ( Hafif hareketle),</a:t>
            </a:r>
          </a:p>
          <a:p>
            <a:pPr marL="342900" indent="-342900" eaLnBrk="1" fontAlgn="auto" hangingPunct="1">
              <a:spcAft>
                <a:spcPts val="0"/>
              </a:spcAft>
              <a:buClr>
                <a:srgbClr val="C00000"/>
              </a:buClr>
              <a:buFont typeface="+mj-lt"/>
              <a:buAutoNum type="arabicPeriod"/>
              <a:defRPr/>
            </a:pPr>
            <a:r>
              <a:rPr lang="tr-TR" sz="1900" dirty="0" smtClean="0">
                <a:solidFill>
                  <a:schemeClr val="tx1">
                    <a:lumMod val="85000"/>
                    <a:lumOff val="15000"/>
                  </a:schemeClr>
                </a:solidFill>
                <a:latin typeface="Comic Sans MS" pitchFamily="66" charset="0"/>
              </a:rPr>
              <a:t>Baş-boyun-gövde hizasını bozmadan araçtan dışarı çekilir,</a:t>
            </a:r>
          </a:p>
          <a:p>
            <a:pPr marL="342900" indent="-342900" eaLnBrk="1" fontAlgn="auto" hangingPunct="1">
              <a:spcAft>
                <a:spcPts val="0"/>
              </a:spcAft>
              <a:buClr>
                <a:srgbClr val="C00000"/>
              </a:buClr>
              <a:buFont typeface="+mj-lt"/>
              <a:buAutoNum type="arabicPeriod"/>
              <a:defRPr/>
            </a:pPr>
            <a:r>
              <a:rPr lang="tr-TR" sz="1900" dirty="0" smtClean="0">
                <a:solidFill>
                  <a:schemeClr val="tx1">
                    <a:lumMod val="85000"/>
                    <a:lumOff val="15000"/>
                  </a:schemeClr>
                </a:solidFill>
                <a:latin typeface="Comic Sans MS" pitchFamily="66" charset="0"/>
              </a:rPr>
              <a:t>Hasta/yaralı yavaşça yere veya sedyeye yerleştirilir.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Grp="1" noChangeArrowheads="1"/>
          </p:cNvSpPr>
          <p:nvPr>
            <p:ph type="title"/>
          </p:nvPr>
        </p:nvSpPr>
        <p:spPr>
          <a:xfrm>
            <a:off x="611188" y="404813"/>
            <a:ext cx="7924800" cy="938212"/>
          </a:xfrm>
        </p:spPr>
        <p:txBody>
          <a:bodyPr/>
          <a:lstStyle/>
          <a:p>
            <a:pPr algn="ctr" eaLnBrk="1" fontAlgn="auto" hangingPunct="1">
              <a:spcAft>
                <a:spcPts val="0"/>
              </a:spcAft>
              <a:defRPr/>
            </a:pPr>
            <a:r>
              <a:rPr lang="tr-TR" sz="2400" b="1" dirty="0" smtClean="0">
                <a:solidFill>
                  <a:srgbClr val="C00000"/>
                </a:solidFill>
                <a:latin typeface="Comic Sans MS" pitchFamily="66" charset="0"/>
              </a:rPr>
              <a:t>KAZAZEDEYİ ARAÇTAN ÇIKARMA</a:t>
            </a:r>
            <a:br>
              <a:rPr lang="tr-TR" sz="2400" b="1" dirty="0" smtClean="0">
                <a:solidFill>
                  <a:srgbClr val="C00000"/>
                </a:solidFill>
                <a:latin typeface="Comic Sans MS" pitchFamily="66" charset="0"/>
              </a:rPr>
            </a:br>
            <a:r>
              <a:rPr lang="tr-TR" sz="2400" b="1" dirty="0" smtClean="0">
                <a:solidFill>
                  <a:srgbClr val="C00000"/>
                </a:solidFill>
                <a:latin typeface="Comic Sans MS" pitchFamily="66" charset="0"/>
              </a:rPr>
              <a:t>(RENTEK MANEVRASI)</a:t>
            </a:r>
          </a:p>
        </p:txBody>
      </p:sp>
      <p:sp>
        <p:nvSpPr>
          <p:cNvPr id="279555" name="Picture 2" descr="C:\Documents and Settings\ozge.akdag\Desktop\İlk Yardım Eğitimci Eğitimi\ilk yardım fotoğrafları\ER1_4848.JPG"/>
          <p:cNvSpPr>
            <a:spLocks noChangeAspect="1" noChangeArrowheads="1"/>
          </p:cNvSpPr>
          <p:nvPr/>
        </p:nvSpPr>
        <p:spPr bwMode="auto">
          <a:xfrm>
            <a:off x="827088" y="1341438"/>
            <a:ext cx="7561262" cy="5019675"/>
          </a:xfrm>
          <a:prstGeom prst="rect">
            <a:avLst/>
          </a:prstGeom>
          <a:noFill/>
          <a:ln w="9525">
            <a:noFill/>
            <a:miter lim="800000"/>
            <a:headEnd/>
            <a:tailEnd/>
          </a:ln>
        </p:spPr>
        <p:txBody>
          <a:bodyPr/>
          <a:lstStyle/>
          <a:p>
            <a:endParaRPr lang="tr-TR" altLang="tr-TR"/>
          </a:p>
        </p:txBody>
      </p:sp>
      <p:pic>
        <p:nvPicPr>
          <p:cNvPr id="279556" name="Picture 4"/>
          <p:cNvPicPr>
            <a:picLocks noChangeAspect="1" noChangeArrowheads="1"/>
          </p:cNvPicPr>
          <p:nvPr/>
        </p:nvPicPr>
        <p:blipFill>
          <a:blip r:embed="rId2"/>
          <a:srcRect/>
          <a:stretch>
            <a:fillRect/>
          </a:stretch>
        </p:blipFill>
        <p:spPr bwMode="auto">
          <a:xfrm>
            <a:off x="755650" y="1989138"/>
            <a:ext cx="7199313" cy="3944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Grp="1" noChangeArrowheads="1"/>
          </p:cNvSpPr>
          <p:nvPr>
            <p:ph type="title"/>
          </p:nvPr>
        </p:nvSpPr>
        <p:spPr>
          <a:xfrm>
            <a:off x="611188" y="404813"/>
            <a:ext cx="7924800" cy="938212"/>
          </a:xfrm>
        </p:spPr>
        <p:txBody>
          <a:bodyPr/>
          <a:lstStyle/>
          <a:p>
            <a:pPr algn="ctr" eaLnBrk="1" fontAlgn="auto" hangingPunct="1">
              <a:spcAft>
                <a:spcPts val="0"/>
              </a:spcAft>
              <a:defRPr/>
            </a:pPr>
            <a:r>
              <a:rPr lang="tr-TR" sz="2400" b="1" dirty="0" smtClean="0">
                <a:solidFill>
                  <a:srgbClr val="C00000"/>
                </a:solidFill>
                <a:latin typeface="Comic Sans MS" pitchFamily="66" charset="0"/>
              </a:rPr>
              <a:t>KAZAZEDEYİ ARAÇTAN ÇIKARMA</a:t>
            </a:r>
            <a:br>
              <a:rPr lang="tr-TR" sz="2400" b="1" dirty="0" smtClean="0">
                <a:solidFill>
                  <a:srgbClr val="C00000"/>
                </a:solidFill>
                <a:latin typeface="Comic Sans MS" pitchFamily="66" charset="0"/>
              </a:rPr>
            </a:br>
            <a:r>
              <a:rPr lang="tr-TR" sz="2400" b="1" dirty="0" smtClean="0">
                <a:solidFill>
                  <a:srgbClr val="C00000"/>
                </a:solidFill>
                <a:latin typeface="Comic Sans MS" pitchFamily="66" charset="0"/>
              </a:rPr>
              <a:t>(RENTEK MANEVRASI)</a:t>
            </a:r>
          </a:p>
        </p:txBody>
      </p:sp>
      <p:sp>
        <p:nvSpPr>
          <p:cNvPr id="280579" name="Picture 2" descr="C:\Documents and Settings\ozge.akdag\Desktop\İlk Yardım Eğitimci Eğitimi\ilk yardım fotoğrafları\ER1_4849.JPG"/>
          <p:cNvSpPr>
            <a:spLocks noChangeAspect="1" noChangeArrowheads="1"/>
          </p:cNvSpPr>
          <p:nvPr/>
        </p:nvSpPr>
        <p:spPr bwMode="auto">
          <a:xfrm>
            <a:off x="971550" y="1484313"/>
            <a:ext cx="7373938" cy="4897437"/>
          </a:xfrm>
          <a:prstGeom prst="rect">
            <a:avLst/>
          </a:prstGeom>
          <a:noFill/>
          <a:ln w="9525">
            <a:noFill/>
            <a:miter lim="800000"/>
            <a:headEnd/>
            <a:tailEnd/>
          </a:ln>
        </p:spPr>
        <p:txBody>
          <a:bodyPr/>
          <a:lstStyle/>
          <a:p>
            <a:endParaRPr lang="tr-TR" altLang="tr-TR"/>
          </a:p>
        </p:txBody>
      </p:sp>
      <p:pic>
        <p:nvPicPr>
          <p:cNvPr id="280580" name="Picture 4"/>
          <p:cNvPicPr>
            <a:picLocks noChangeAspect="1" noChangeArrowheads="1"/>
          </p:cNvPicPr>
          <p:nvPr/>
        </p:nvPicPr>
        <p:blipFill>
          <a:blip r:embed="rId2"/>
          <a:srcRect/>
          <a:stretch>
            <a:fillRect/>
          </a:stretch>
        </p:blipFill>
        <p:spPr bwMode="auto">
          <a:xfrm>
            <a:off x="0" y="0"/>
            <a:ext cx="9142413" cy="685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AutoShape 2"/>
          <p:cNvSpPr>
            <a:spLocks noGrp="1" noChangeArrowheads="1"/>
          </p:cNvSpPr>
          <p:nvPr>
            <p:ph type="title"/>
          </p:nvPr>
        </p:nvSpPr>
        <p:spPr>
          <a:xfrm>
            <a:off x="395288" y="404813"/>
            <a:ext cx="8220075" cy="941387"/>
          </a:xfrm>
        </p:spPr>
        <p:txBody>
          <a:bodyPr>
            <a:noAutofit/>
          </a:bodyPr>
          <a:lstStyle/>
          <a:p>
            <a:pPr algn="ctr" eaLnBrk="1" fontAlgn="auto" hangingPunct="1">
              <a:spcAft>
                <a:spcPts val="0"/>
              </a:spcAft>
              <a:defRPr/>
            </a:pPr>
            <a:r>
              <a:rPr lang="tr-TR" sz="2800" b="1" dirty="0" smtClean="0">
                <a:solidFill>
                  <a:srgbClr val="C00000"/>
                </a:solidFill>
                <a:latin typeface="Comic Sans MS" pitchFamily="66" charset="0"/>
              </a:rPr>
              <a:t>Kısa mesafede süratli taşıma teknikleri nelerdir? </a:t>
            </a:r>
          </a:p>
        </p:txBody>
      </p:sp>
      <p:sp>
        <p:nvSpPr>
          <p:cNvPr id="281603" name="Rectangle 3"/>
          <p:cNvSpPr>
            <a:spLocks noGrp="1" noChangeArrowheads="1"/>
          </p:cNvSpPr>
          <p:nvPr>
            <p:ph idx="1"/>
          </p:nvPr>
        </p:nvSpPr>
        <p:spPr>
          <a:xfrm>
            <a:off x="468313" y="1484313"/>
            <a:ext cx="7772400" cy="4572000"/>
          </a:xfrm>
        </p:spPr>
        <p:txBody>
          <a:bodyPr>
            <a:normAutofit fontScale="92500"/>
          </a:bodyPr>
          <a:lstStyle/>
          <a:p>
            <a:pPr marL="457200" indent="-457200" eaLnBrk="1" hangingPunct="1">
              <a:lnSpc>
                <a:spcPct val="90000"/>
              </a:lnSpc>
              <a:buClr>
                <a:srgbClr val="C00000"/>
              </a:buClr>
              <a:buFont typeface="Calibri Light" pitchFamily="34" charset="0"/>
              <a:buAutoNum type="arabicPeriod"/>
            </a:pPr>
            <a:r>
              <a:rPr lang="tr-TR" altLang="tr-TR" smtClean="0">
                <a:latin typeface="Comic Sans MS" pitchFamily="66" charset="0"/>
              </a:rPr>
              <a:t>Kucakta taşımak </a:t>
            </a:r>
          </a:p>
          <a:p>
            <a:pPr marL="457200" indent="-457200" eaLnBrk="1" hangingPunct="1">
              <a:lnSpc>
                <a:spcPct val="90000"/>
              </a:lnSpc>
              <a:buClr>
                <a:srgbClr val="C00000"/>
              </a:buClr>
              <a:buFont typeface="Calibri Light" pitchFamily="34" charset="0"/>
              <a:buAutoNum type="arabicPeriod"/>
            </a:pPr>
            <a:r>
              <a:rPr lang="tr-TR" altLang="tr-TR" smtClean="0">
                <a:latin typeface="Comic Sans MS" pitchFamily="66" charset="0"/>
              </a:rPr>
              <a:t>İlkyardımcının omzundan destek almak</a:t>
            </a:r>
          </a:p>
          <a:p>
            <a:pPr marL="457200" indent="-457200" eaLnBrk="1" hangingPunct="1">
              <a:lnSpc>
                <a:spcPct val="90000"/>
              </a:lnSpc>
              <a:buClr>
                <a:srgbClr val="C00000"/>
              </a:buClr>
              <a:buFont typeface="Calibri Light" pitchFamily="34" charset="0"/>
              <a:buAutoNum type="arabicPeriod"/>
            </a:pPr>
            <a:r>
              <a:rPr lang="tr-TR" altLang="tr-TR" smtClean="0">
                <a:latin typeface="Comic Sans MS" pitchFamily="66" charset="0"/>
              </a:rPr>
              <a:t>Sırtta taşımak</a:t>
            </a:r>
          </a:p>
          <a:p>
            <a:pPr marL="457200" indent="-457200" eaLnBrk="1" hangingPunct="1">
              <a:lnSpc>
                <a:spcPct val="90000"/>
              </a:lnSpc>
              <a:buClr>
                <a:srgbClr val="C00000"/>
              </a:buClr>
              <a:buFont typeface="Calibri Light" pitchFamily="34" charset="0"/>
              <a:buAutoNum type="arabicPeriod"/>
            </a:pPr>
            <a:r>
              <a:rPr lang="tr-TR" altLang="tr-TR" smtClean="0">
                <a:latin typeface="Comic Sans MS" pitchFamily="66" charset="0"/>
              </a:rPr>
              <a:t>Omuzda taşımak ( İtfaiyeci yöntemi) </a:t>
            </a:r>
          </a:p>
          <a:p>
            <a:pPr marL="457200" indent="-457200" eaLnBrk="1" hangingPunct="1">
              <a:lnSpc>
                <a:spcPct val="90000"/>
              </a:lnSpc>
              <a:buClr>
                <a:srgbClr val="C00000"/>
              </a:buClr>
              <a:buFont typeface="Calibri Light" pitchFamily="34" charset="0"/>
              <a:buAutoNum type="arabicPeriod"/>
            </a:pPr>
            <a:r>
              <a:rPr lang="tr-TR" altLang="tr-TR" smtClean="0">
                <a:latin typeface="Comic Sans MS" pitchFamily="66" charset="0"/>
              </a:rPr>
              <a:t>İki ilkyardımcı ile ellerin üzerinde taşımak (Altın Beşik Yöntemi) </a:t>
            </a:r>
          </a:p>
          <a:p>
            <a:pPr marL="457200" indent="-457200" eaLnBrk="1" hangingPunct="1">
              <a:lnSpc>
                <a:spcPct val="90000"/>
              </a:lnSpc>
              <a:buClr>
                <a:srgbClr val="C00000"/>
              </a:buClr>
              <a:buFont typeface="Calibri Light" pitchFamily="34" charset="0"/>
              <a:buAutoNum type="arabicPeriod"/>
            </a:pPr>
            <a:r>
              <a:rPr lang="tr-TR" altLang="tr-TR" smtClean="0">
                <a:latin typeface="Comic Sans MS" pitchFamily="66" charset="0"/>
              </a:rPr>
              <a:t>Kollar ve bacaklardan tutarak taşımak</a:t>
            </a:r>
          </a:p>
          <a:p>
            <a:pPr marL="457200" indent="-457200" eaLnBrk="1" hangingPunct="1">
              <a:lnSpc>
                <a:spcPct val="90000"/>
              </a:lnSpc>
              <a:buClr>
                <a:srgbClr val="C00000"/>
              </a:buClr>
              <a:buFont typeface="Calibri Light" pitchFamily="34" charset="0"/>
              <a:buAutoNum type="arabicPeriod"/>
            </a:pPr>
            <a:r>
              <a:rPr lang="tr-TR" altLang="tr-TR" smtClean="0">
                <a:latin typeface="Comic Sans MS" pitchFamily="66" charset="0"/>
              </a:rPr>
              <a:t>Sandalye ile taşımak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395288" y="333375"/>
            <a:ext cx="8445500" cy="769938"/>
          </a:xfrm>
          <a:prstGeom prst="rect">
            <a:avLst/>
          </a:prstGeom>
          <a:noFill/>
          <a:ln w="9525">
            <a:noFill/>
            <a:miter lim="800000"/>
            <a:headEnd/>
            <a:tailEnd/>
          </a:ln>
        </p:spPr>
        <p:txBody>
          <a:bodyPr>
            <a:spAutoFit/>
          </a:bodyPr>
          <a:lstStyle/>
          <a:p>
            <a:pPr algn="ctr"/>
            <a:r>
              <a:rPr lang="tr-TR" altLang="tr-TR" sz="4400" b="1">
                <a:solidFill>
                  <a:srgbClr val="C00000"/>
                </a:solidFill>
                <a:latin typeface="Comic Sans MS" pitchFamily="66" charset="0"/>
              </a:rPr>
              <a:t>ACİL TAŞIMA TEKNİKLERİ</a:t>
            </a:r>
          </a:p>
        </p:txBody>
      </p:sp>
      <p:sp>
        <p:nvSpPr>
          <p:cNvPr id="282627" name="Rectangle 10"/>
          <p:cNvSpPr>
            <a:spLocks noChangeArrowheads="1"/>
          </p:cNvSpPr>
          <p:nvPr/>
        </p:nvSpPr>
        <p:spPr bwMode="auto">
          <a:xfrm>
            <a:off x="0" y="2228850"/>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282628" name="Rectangle 12"/>
          <p:cNvSpPr>
            <a:spLocks noChangeArrowheads="1"/>
          </p:cNvSpPr>
          <p:nvPr/>
        </p:nvSpPr>
        <p:spPr bwMode="auto">
          <a:xfrm>
            <a:off x="0" y="2309813"/>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282629" name="Rectangle 15"/>
          <p:cNvSpPr>
            <a:spLocks noChangeArrowheads="1"/>
          </p:cNvSpPr>
          <p:nvPr/>
        </p:nvSpPr>
        <p:spPr bwMode="auto">
          <a:xfrm>
            <a:off x="0" y="2514600"/>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282630" name="Rectangle 17"/>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282631" name="Rectangle 19"/>
          <p:cNvSpPr>
            <a:spLocks noChangeArrowheads="1"/>
          </p:cNvSpPr>
          <p:nvPr/>
        </p:nvSpPr>
        <p:spPr bwMode="auto">
          <a:xfrm>
            <a:off x="0" y="2519363"/>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282632" name="Rectangle 21"/>
          <p:cNvSpPr>
            <a:spLocks noChangeArrowheads="1"/>
          </p:cNvSpPr>
          <p:nvPr/>
        </p:nvSpPr>
        <p:spPr bwMode="auto">
          <a:xfrm>
            <a:off x="-541338" y="2349500"/>
            <a:ext cx="9144001"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282633" name="Picture 2" descr="C:\Users\sak\Desktop\hasta_tasima_kucakta.jpg"/>
          <p:cNvSpPr>
            <a:spLocks noChangeAspect="1" noChangeArrowheads="1"/>
          </p:cNvSpPr>
          <p:nvPr/>
        </p:nvSpPr>
        <p:spPr bwMode="auto">
          <a:xfrm>
            <a:off x="2627313" y="836613"/>
            <a:ext cx="3600450" cy="4783137"/>
          </a:xfrm>
          <a:prstGeom prst="rect">
            <a:avLst/>
          </a:prstGeom>
          <a:noFill/>
          <a:ln w="9525">
            <a:noFill/>
            <a:miter lim="800000"/>
            <a:headEnd/>
            <a:tailEnd/>
          </a:ln>
        </p:spPr>
        <p:txBody>
          <a:bodyPr/>
          <a:lstStyle/>
          <a:p>
            <a:endParaRPr lang="tr-TR" altLang="tr-TR"/>
          </a:p>
        </p:txBody>
      </p:sp>
      <p:sp>
        <p:nvSpPr>
          <p:cNvPr id="282634" name="Text Box 3"/>
          <p:cNvSpPr txBox="1">
            <a:spLocks noChangeArrowheads="1"/>
          </p:cNvSpPr>
          <p:nvPr/>
        </p:nvSpPr>
        <p:spPr bwMode="auto">
          <a:xfrm>
            <a:off x="3348038" y="5691188"/>
            <a:ext cx="2509837" cy="474662"/>
          </a:xfrm>
          <a:prstGeom prst="rect">
            <a:avLst/>
          </a:prstGeom>
          <a:noFill/>
          <a:ln w="9525">
            <a:noFill/>
            <a:miter lim="800000"/>
            <a:headEnd/>
            <a:tailEnd/>
          </a:ln>
        </p:spPr>
        <p:txBody>
          <a:bodyPr wrap="none">
            <a:spAutoFit/>
          </a:bodyPr>
          <a:lstStyle/>
          <a:p>
            <a:pPr algn="ctr">
              <a:lnSpc>
                <a:spcPct val="110000"/>
              </a:lnSpc>
            </a:pPr>
            <a:r>
              <a:rPr lang="tr-TR" altLang="tr-TR" sz="2400" b="1">
                <a:solidFill>
                  <a:srgbClr val="C00000"/>
                </a:solidFill>
                <a:latin typeface="Comic Sans MS" pitchFamily="66" charset="0"/>
              </a:rPr>
              <a:t>Kucakta Taşıma</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395288" y="333375"/>
            <a:ext cx="8229600" cy="488950"/>
          </a:xfrm>
          <a:prstGeom prst="rect">
            <a:avLst/>
          </a:prstGeom>
          <a:noFill/>
          <a:ln w="9525">
            <a:noFill/>
            <a:miter lim="800000"/>
            <a:headEnd/>
            <a:tailEnd/>
          </a:ln>
        </p:spPr>
        <p:txBody>
          <a:bodyPr>
            <a:spAutoFit/>
          </a:bodyPr>
          <a:lstStyle/>
          <a:p>
            <a:pPr algn="ctr"/>
            <a:r>
              <a:rPr lang="tr-TR" altLang="tr-TR" sz="2600" b="1">
                <a:solidFill>
                  <a:srgbClr val="C00000"/>
                </a:solidFill>
                <a:latin typeface="Comic Sans MS" pitchFamily="66" charset="0"/>
              </a:rPr>
              <a:t>ACİL TAŞIMA TEKNİKLERİ</a:t>
            </a:r>
          </a:p>
        </p:txBody>
      </p:sp>
      <p:sp>
        <p:nvSpPr>
          <p:cNvPr id="8196" name="Rectangle 10"/>
          <p:cNvSpPr>
            <a:spLocks noChangeArrowheads="1"/>
          </p:cNvSpPr>
          <p:nvPr/>
        </p:nvSpPr>
        <p:spPr bwMode="auto">
          <a:xfrm>
            <a:off x="0" y="2228850"/>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8197" name="Rectangle 12"/>
          <p:cNvSpPr>
            <a:spLocks noChangeArrowheads="1"/>
          </p:cNvSpPr>
          <p:nvPr/>
        </p:nvSpPr>
        <p:spPr bwMode="auto">
          <a:xfrm>
            <a:off x="0" y="2309813"/>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8198" name="Rectangle 15"/>
          <p:cNvSpPr>
            <a:spLocks noChangeArrowheads="1"/>
          </p:cNvSpPr>
          <p:nvPr/>
        </p:nvSpPr>
        <p:spPr bwMode="auto">
          <a:xfrm>
            <a:off x="0" y="2514600"/>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8199" name="Rectangle 17"/>
          <p:cNvSpPr>
            <a:spLocks noChangeArrowheads="1"/>
          </p:cNvSpPr>
          <p:nvPr/>
        </p:nvSpPr>
        <p:spPr bwMode="auto">
          <a:xfrm>
            <a:off x="0" y="2565400"/>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8200" name="Rectangle 19"/>
          <p:cNvSpPr>
            <a:spLocks noChangeArrowheads="1"/>
          </p:cNvSpPr>
          <p:nvPr/>
        </p:nvSpPr>
        <p:spPr bwMode="auto">
          <a:xfrm>
            <a:off x="0" y="2519363"/>
            <a:ext cx="9144000"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8201" name="Rectangle 21"/>
          <p:cNvSpPr>
            <a:spLocks noChangeArrowheads="1"/>
          </p:cNvSpPr>
          <p:nvPr/>
        </p:nvSpPr>
        <p:spPr bwMode="auto">
          <a:xfrm>
            <a:off x="-541338" y="2349500"/>
            <a:ext cx="9144001" cy="0"/>
          </a:xfrm>
          <a:prstGeom prst="rect">
            <a:avLst/>
          </a:prstGeom>
          <a:noFill/>
          <a:ln w="9525">
            <a:noFill/>
            <a:miter lim="800000"/>
            <a:headEnd/>
            <a:tailEnd/>
          </a:ln>
        </p:spPr>
        <p:txBody>
          <a:bodyPr wrap="none" anchor="ctr">
            <a:spAutoFit/>
          </a:bodyPr>
          <a:lstStyle/>
          <a:p>
            <a:endParaRPr lang="tr-TR" altLang="tr-TR">
              <a:latin typeface="Calibri Light" pitchFamily="34" charset="0"/>
            </a:endParaRPr>
          </a:p>
        </p:txBody>
      </p:sp>
      <p:sp>
        <p:nvSpPr>
          <p:cNvPr id="8202" name="Text Box 5"/>
          <p:cNvSpPr txBox="1">
            <a:spLocks noChangeArrowheads="1"/>
          </p:cNvSpPr>
          <p:nvPr/>
        </p:nvSpPr>
        <p:spPr bwMode="auto">
          <a:xfrm>
            <a:off x="3203575" y="5949950"/>
            <a:ext cx="2808288" cy="498475"/>
          </a:xfrm>
          <a:prstGeom prst="rect">
            <a:avLst/>
          </a:prstGeom>
          <a:noFill/>
          <a:ln w="9525">
            <a:noFill/>
            <a:miter lim="800000"/>
            <a:headEnd/>
            <a:tailEnd/>
          </a:ln>
        </p:spPr>
        <p:txBody>
          <a:bodyPr>
            <a:spAutoFit/>
          </a:bodyPr>
          <a:lstStyle/>
          <a:p>
            <a:pPr>
              <a:lnSpc>
                <a:spcPct val="110000"/>
              </a:lnSpc>
            </a:pPr>
            <a:r>
              <a:rPr lang="tr-TR" altLang="tr-TR" sz="2400" b="1">
                <a:solidFill>
                  <a:srgbClr val="C00000"/>
                </a:solidFill>
                <a:latin typeface="Comic Sans MS" pitchFamily="66" charset="0"/>
              </a:rPr>
              <a:t>İtfaiyeci Tekniği</a:t>
            </a:r>
          </a:p>
        </p:txBody>
      </p:sp>
      <p:graphicFrame>
        <p:nvGraphicFramePr>
          <p:cNvPr id="8194" name="Object 184"/>
          <p:cNvGraphicFramePr>
            <a:graphicFrameLocks noChangeAspect="1"/>
          </p:cNvGraphicFramePr>
          <p:nvPr/>
        </p:nvGraphicFramePr>
        <p:xfrm>
          <a:off x="1619250" y="981075"/>
          <a:ext cx="5584825" cy="4751388"/>
        </p:xfrm>
        <a:graphic>
          <a:graphicData uri="http://schemas.openxmlformats.org/presentationml/2006/ole">
            <p:oleObj spid="_x0000_s1026" r:id="rId4" imgW="3895238" imgH="4525007" progId="">
              <p:embed/>
            </p:oleObj>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734</Words>
  <Application>Microsoft Office PowerPoint</Application>
  <PresentationFormat>Ekran Gösterisi (4:3)</PresentationFormat>
  <Paragraphs>105</Paragraphs>
  <Slides>22</Slides>
  <Notes>10</Notes>
  <HiddenSlides>0</HiddenSlides>
  <MMClips>0</MMClips>
  <ScaleCrop>false</ScaleCrop>
  <HeadingPairs>
    <vt:vector size="6" baseType="variant">
      <vt:variant>
        <vt:lpstr>Tema</vt:lpstr>
      </vt:variant>
      <vt:variant>
        <vt:i4>1</vt:i4>
      </vt:variant>
      <vt:variant>
        <vt:lpstr>Katıştırılmış OLE Hizmet Programları</vt:lpstr>
      </vt:variant>
      <vt:variant>
        <vt:i4>0</vt:i4>
      </vt:variant>
      <vt:variant>
        <vt:lpstr>Slayt Başlıkları</vt:lpstr>
      </vt:variant>
      <vt:variant>
        <vt:i4>22</vt:i4>
      </vt:variant>
    </vt:vector>
  </HeadingPairs>
  <TitlesOfParts>
    <vt:vector size="23" baseType="lpstr">
      <vt:lpstr>Ofis Teması</vt:lpstr>
      <vt:lpstr>Slayt 1</vt:lpstr>
      <vt:lpstr>Hasta/yaralı taşınmasında genel kurallar nelerdir?</vt:lpstr>
      <vt:lpstr>Hasta/yaralı taşınmasında genel kurallar nelerdir?</vt:lpstr>
      <vt:lpstr>ARAÇ İÇİNDEKİ YARALIYI (RENTEK) TAŞIMA TEKNİĞİ</vt:lpstr>
      <vt:lpstr>KAZAZEDEYİ ARAÇTAN ÇIKARMA (RENTEK MANEVRASI)</vt:lpstr>
      <vt:lpstr>KAZAZEDEYİ ARAÇTAN ÇIKARMA (RENTEK MANEVRASI)</vt:lpstr>
      <vt:lpstr>Kısa mesafede süratli taşıma teknikleri nelerdir? </vt:lpstr>
      <vt:lpstr>Slayt 8</vt:lpstr>
      <vt:lpstr>Slayt 9</vt:lpstr>
      <vt:lpstr>Slayt 10</vt:lpstr>
      <vt:lpstr>Slayt 11</vt:lpstr>
      <vt:lpstr>Slayt 12</vt:lpstr>
      <vt:lpstr>Sedye üzerine yerleştirme teknikleri nelerdir?</vt:lpstr>
      <vt:lpstr>Sedye üzerine yerleştirme teknikleri nelerdir?</vt:lpstr>
      <vt:lpstr>Sedye üzerine yerleştirme teknikleri nelerdir?</vt:lpstr>
      <vt:lpstr>Sedye üzerine yerleştirme teknikleri nelerdir?</vt:lpstr>
      <vt:lpstr>Sedye üzerine yerleştirme teknikleri nelerdir?</vt:lpstr>
      <vt:lpstr>Sedye üzerine yerleştirme teknikleri nelerdir?</vt:lpstr>
      <vt:lpstr>Sedye ile taşıma teknikleri nelerdir? </vt:lpstr>
      <vt:lpstr>Bir battaniye ile geçici sedye oluşturma </vt:lpstr>
      <vt:lpstr>Bir battaniye ve iki kirişle geçici sedye oluşturma </vt:lpstr>
      <vt:lpstr>Slayt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HP</dc:creator>
  <cp:lastModifiedBy>HP</cp:lastModifiedBy>
  <cp:revision>1</cp:revision>
  <dcterms:created xsi:type="dcterms:W3CDTF">2017-02-13T12:50:51Z</dcterms:created>
  <dcterms:modified xsi:type="dcterms:W3CDTF">2017-02-13T12:58:50Z</dcterms:modified>
</cp:coreProperties>
</file>