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7DFB-3A20-4EE0-A5C9-404963225CCB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5C0B4-638F-4ED7-BD5F-5467C1B06A0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129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0E490-3B72-461B-9A75-6EF21AA9EE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C648D-3AF5-4E94-A14A-F64CBDA72C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C648D-3AF5-4E94-A14A-F64CBDA72C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21391B-6928-44C7-B9C4-C24684F871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6CD55-434D-41B6-AD8C-CA3B7BC5F6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2E5E3-7331-4504-9773-6435BAE771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5BCD3-876C-492C-8F81-E44816EE92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9C6F3-BF84-4057-BAEC-4FB5812FA8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0E490-3B72-461B-9A75-6EF21AA9EE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0E490-3B72-461B-9A75-6EF21AA9EE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B46A57-B134-49E6-A83A-93ABBD05D2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47C35-AD7C-41B8-BFC5-C8AB9BD465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471CA-7AF4-45D0-8F44-C776B7C903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B98C2-88DC-4A98-B5D5-4313C9E595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06E7C-ACF8-4970-AA1D-B7159A334F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4966D-FED1-4870-AD7E-1545B0A90F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733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536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9362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161C3E6F-08DD-40A0-8C60-E0C26DF90988}" type="datetimeFigureOut">
              <a:rPr lang="tr-TR"/>
              <a:pPr>
                <a:defRPr/>
              </a:pPr>
              <a:t>01.05.2017</a:t>
            </a:fld>
            <a:endParaRPr lang="tr-T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656511F-DE48-45E7-A121-BBC47B0248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6698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0FE4-F6D1-4CB5-B5EC-C39659739F60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C50B-91CA-4779-A3E7-3D04B240824B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10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D2B1-E4CC-44C6-BEAF-7A9539309686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23BE-E3B6-4096-AC8E-F40FE14FDE48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0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3183-A38D-4F0E-AC43-7EFB607D1DF7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2574-7E47-4BAC-9658-C632DFC0529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49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FAB0-B999-4940-9142-824AABD6373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8B18-C5ED-4270-BD09-C02505B20185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17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1790-14E7-4B5C-AEB7-A4905EF6DE8F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93FE-D540-4B57-AA38-4ACB27DD7ADB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482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EC134-6396-4D82-A7C2-34BBBE6B608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B177E-F561-4502-A878-EFFA52651259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722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29FE-A354-4449-8D00-4344F58CA003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8517971-C15C-4B44-9D95-E0BA8ED0E6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59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80298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8ED6FD68-469B-4449-A23A-589D6446596F}" type="datetimeFigureOut">
              <a:rPr lang="tr-TR"/>
              <a:pPr>
                <a:defRPr/>
              </a:pPr>
              <a:t>01.05.2017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0BC8C7D-2CAB-4548-8838-92083BD8F5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55449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EE9F-41C0-4836-8C26-260CACFAD501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B9DD-F45E-47BE-855A-1258EEFA49CF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5E7E0-A091-4EF2-8E2C-A86FDC3D9AAE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27FB-FB0F-4A2A-B274-D19CECEF79B1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84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0640-C3EA-4347-8446-E58847584AFA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11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164-C1C0-4944-8C49-57ABBD7DA1E1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073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07375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7088" y="1600200"/>
            <a:ext cx="4027487" cy="4505325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73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11375" cy="454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2E7C-D6D8-4250-9BA9-B5717752C2EB}" type="slidenum">
              <a:rPr lang="en-GB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05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E78A-A5FD-4483-808D-FFAE178767E1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736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1B18-63A1-4264-A155-81282154616A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195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Başlık, Medya Klibi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dya Yer Tutucusu"/>
          <p:cNvSpPr>
            <a:spLocks noGrp="1"/>
          </p:cNvSpPr>
          <p:nvPr>
            <p:ph type="media" sz="half" idx="1"/>
          </p:nvPr>
        </p:nvSpPr>
        <p:spPr>
          <a:xfrm>
            <a:off x="838200" y="2362200"/>
            <a:ext cx="3770313" cy="3724275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39A0-8C52-49C5-8C71-A128A273EE93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15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333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8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103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7393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29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985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20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1484-5B2D-48EC-B013-A5ABEB639FC7}" type="datetimeFigureOut">
              <a:rPr lang="tr-TR" smtClean="0"/>
              <a:pPr/>
              <a:t>01.05.2017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8378-941D-4A04-9013-569E055067F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381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0A91-A5AC-4C37-897D-FE76F4706CB3}" type="datetimeFigureOut">
              <a:rPr lang="tr-TR">
                <a:solidFill>
                  <a:prstClr val="black">
                    <a:alpha val="75000"/>
                  </a:prstClr>
                </a:solidFill>
              </a:rPr>
              <a:pPr>
                <a:defRPr/>
              </a:pPr>
              <a:t>01.05.2017</a:t>
            </a:fld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4FC206CE-DB23-4E86-AD2E-E9E16DCAEF8C}" type="slidenum">
              <a:rPr lang="tr-TR">
                <a:solidFill>
                  <a:srgbClr val="50B4C8">
                    <a:alpha val="2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51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en/search/close-up.mc?&amp;oid=5089588&amp;s=1&amp;sc=1&amp;st=168&amp;q=traffic%20accident&amp;spage=1&amp;hoid=7b1b105515d89261c71289c62f951df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en/search/close-up.mc?&amp;oid=4952024&amp;s=26&amp;sc=26&amp;st=138&amp;q=emergency%20call&amp;spage=2&amp;hoid=4fbe980ee969effc62efdf98a7aa7f1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elatakoyhastanesi.com/acilservis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3" r="83737" b="7816"/>
          <a:stretch>
            <a:fillRect/>
          </a:stretch>
        </p:blipFill>
        <p:spPr bwMode="auto">
          <a:xfrm>
            <a:off x="182563" y="1412875"/>
            <a:ext cx="14478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Dikdörtgen 2"/>
          <p:cNvSpPr>
            <a:spLocks noChangeArrowheads="1"/>
          </p:cNvSpPr>
          <p:nvPr/>
        </p:nvSpPr>
        <p:spPr bwMode="auto">
          <a:xfrm>
            <a:off x="182563" y="927100"/>
            <a:ext cx="11033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</a:rPr>
              <a:t>Kanama</a:t>
            </a:r>
            <a:endParaRPr lang="tr-TR" altLang="tr-TR" sz="2000">
              <a:solidFill>
                <a:schemeClr val="tx1"/>
              </a:solidFill>
            </a:endParaRPr>
          </a:p>
        </p:txBody>
      </p:sp>
      <p:sp>
        <p:nvSpPr>
          <p:cNvPr id="18436" name="Dikdörtgen 3"/>
          <p:cNvSpPr>
            <a:spLocks noChangeArrowheads="1"/>
          </p:cNvSpPr>
          <p:nvPr/>
        </p:nvSpPr>
        <p:spPr bwMode="auto">
          <a:xfrm>
            <a:off x="2195513" y="1698625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</a:rPr>
              <a:t>boğulma</a:t>
            </a:r>
            <a:endParaRPr lang="tr-TR" altLang="tr-TR" sz="2000">
              <a:solidFill>
                <a:schemeClr val="tx1"/>
              </a:solidFill>
            </a:endParaRPr>
          </a:p>
        </p:txBody>
      </p:sp>
      <p:sp>
        <p:nvSpPr>
          <p:cNvPr id="18437" name="Dikdörtgen 4"/>
          <p:cNvSpPr>
            <a:spLocks noChangeArrowheads="1"/>
          </p:cNvSpPr>
          <p:nvPr/>
        </p:nvSpPr>
        <p:spPr bwMode="auto">
          <a:xfrm>
            <a:off x="3973513" y="28575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</a:rPr>
              <a:t>kalp krizi</a:t>
            </a:r>
            <a:endParaRPr lang="tr-TR" altLang="tr-TR" sz="2000">
              <a:solidFill>
                <a:schemeClr val="tx1"/>
              </a:solidFill>
            </a:endParaRPr>
          </a:p>
        </p:txBody>
      </p:sp>
      <p:sp>
        <p:nvSpPr>
          <p:cNvPr id="18438" name="Dikdörtgen 5"/>
          <p:cNvSpPr>
            <a:spLocks noChangeArrowheads="1"/>
          </p:cNvSpPr>
          <p:nvPr/>
        </p:nvSpPr>
        <p:spPr bwMode="auto">
          <a:xfrm>
            <a:off x="5702300" y="3455988"/>
            <a:ext cx="1071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C00000"/>
                </a:solidFill>
                <a:latin typeface="Comic Sans MS" pitchFamily="66" charset="0"/>
              </a:rPr>
              <a:t>Diriltme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1800" b="1">
                <a:solidFill>
                  <a:srgbClr val="C00000"/>
                </a:solidFill>
                <a:latin typeface="Comic Sans MS" pitchFamily="66" charset="0"/>
              </a:rPr>
              <a:t>TYD</a:t>
            </a:r>
          </a:p>
        </p:txBody>
      </p:sp>
      <p:sp>
        <p:nvSpPr>
          <p:cNvPr id="18439" name="Dikdörtgen 6"/>
          <p:cNvSpPr>
            <a:spLocks noChangeArrowheads="1"/>
          </p:cNvSpPr>
          <p:nvPr/>
        </p:nvSpPr>
        <p:spPr bwMode="auto">
          <a:xfrm>
            <a:off x="7558088" y="3925888"/>
            <a:ext cx="130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000" b="1">
                <a:solidFill>
                  <a:srgbClr val="C00000"/>
                </a:solidFill>
                <a:latin typeface="Comic Sans MS" pitchFamily="66" charset="0"/>
              </a:rPr>
              <a:t>kurtarma</a:t>
            </a:r>
            <a:endParaRPr lang="tr-TR" altLang="tr-TR" sz="2000">
              <a:solidFill>
                <a:schemeClr val="tx1"/>
              </a:solidFill>
            </a:endParaRPr>
          </a:p>
        </p:txBody>
      </p:sp>
      <p:sp>
        <p:nvSpPr>
          <p:cNvPr id="18440" name="Dikdörtgen 7"/>
          <p:cNvSpPr>
            <a:spLocks noChangeArrowheads="1"/>
          </p:cNvSpPr>
          <p:nvPr/>
        </p:nvSpPr>
        <p:spPr bwMode="auto">
          <a:xfrm>
            <a:off x="1716088" y="404813"/>
            <a:ext cx="584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C00000"/>
                </a:solidFill>
                <a:latin typeface="Comic Sans MS" pitchFamily="66" charset="0"/>
              </a:rPr>
              <a:t>GENEL İLK YARDIM BİLGİLERİ</a:t>
            </a:r>
          </a:p>
        </p:txBody>
      </p:sp>
      <p:pic>
        <p:nvPicPr>
          <p:cNvPr id="18441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0" t="8557" r="64961" b="5104"/>
          <a:stretch>
            <a:fillRect/>
          </a:stretch>
        </p:blipFill>
        <p:spPr bwMode="auto">
          <a:xfrm>
            <a:off x="1785938" y="2286000"/>
            <a:ext cx="1512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88" t="5104" r="45274" b="8557"/>
          <a:stretch>
            <a:fillRect/>
          </a:stretch>
        </p:blipFill>
        <p:spPr bwMode="auto">
          <a:xfrm>
            <a:off x="3371850" y="3225800"/>
            <a:ext cx="1512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00" t="1649" r="21756" b="5104"/>
          <a:stretch>
            <a:fillRect/>
          </a:stretch>
        </p:blipFill>
        <p:spPr bwMode="auto">
          <a:xfrm>
            <a:off x="5013325" y="4214813"/>
            <a:ext cx="20066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80" r="1178" b="5104"/>
          <a:stretch>
            <a:fillRect/>
          </a:stretch>
        </p:blipFill>
        <p:spPr bwMode="auto">
          <a:xfrm>
            <a:off x="7235825" y="4508500"/>
            <a:ext cx="17145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1052513"/>
            <a:ext cx="7777162" cy="792162"/>
          </a:xfr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İLKYARDIM TEMEL UYGULAMALARI</a:t>
            </a:r>
          </a:p>
        </p:txBody>
      </p:sp>
      <p:sp>
        <p:nvSpPr>
          <p:cNvPr id="22536" name="Rectangle 18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smtClean="0"/>
              <a:t>  </a:t>
            </a:r>
            <a:r>
              <a:rPr lang="tr-TR" altLang="tr-TR" sz="5600" b="1" smtClean="0">
                <a:latin typeface="Comic Sans MS" pitchFamily="66" charset="0"/>
              </a:rPr>
              <a:t>K    B     K</a:t>
            </a:r>
            <a:endParaRPr lang="tr-TR" altLang="tr-TR" sz="5600" b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732588" y="3860800"/>
            <a:ext cx="2089150" cy="482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chemeClr val="tx1"/>
                </a:solidFill>
                <a:latin typeface="Comic Sans MS" pitchFamily="66" charset="0"/>
              </a:rPr>
              <a:t>KURTARMA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36963" y="3860800"/>
            <a:ext cx="2089150" cy="482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chemeClr val="tx1"/>
                </a:solidFill>
                <a:latin typeface="Comic Sans MS" pitchFamily="66" charset="0"/>
              </a:rPr>
              <a:t>BİLDİRME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755650" y="3860800"/>
            <a:ext cx="1873250" cy="482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tr-TR" altLang="tr-TR" b="1">
                <a:solidFill>
                  <a:schemeClr val="tx1"/>
                </a:solidFill>
                <a:latin typeface="Comic Sans MS" pitchFamily="66" charset="0"/>
              </a:rPr>
              <a:t>KORUMA</a:t>
            </a: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2687638" y="3979863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>
              <a:solidFill>
                <a:schemeClr val="tx1"/>
              </a:solidFill>
            </a:endParaRPr>
          </a:p>
        </p:txBody>
      </p:sp>
      <p:sp>
        <p:nvSpPr>
          <p:cNvPr id="22535" name="AutoShape 9"/>
          <p:cNvSpPr>
            <a:spLocks noChangeArrowheads="1"/>
          </p:cNvSpPr>
          <p:nvPr/>
        </p:nvSpPr>
        <p:spPr bwMode="auto">
          <a:xfrm>
            <a:off x="5770563" y="3978275"/>
            <a:ext cx="936625" cy="288925"/>
          </a:xfrm>
          <a:prstGeom prst="rightArrow">
            <a:avLst>
              <a:gd name="adj1" fmla="val 50000"/>
              <a:gd name="adj2" fmla="val 81044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2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225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3059113" y="280988"/>
            <a:ext cx="2630487" cy="671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Koruma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3988" y="1214438"/>
            <a:ext cx="8964612" cy="2360612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Kaza sonuçlarının ağırlaşmasını önlemek için,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olay yerinin değerlendirmesini kapsar. 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En önemli işlem olay yerinde oluşabilecek tehlikeleri belirleyerek 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güvenli bir çevre oluşturmaktır.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6628" name="Picture 6" descr="Woman directing traffic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79863"/>
            <a:ext cx="25923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575050"/>
            <a:ext cx="39433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91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Bildirme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643063"/>
            <a:ext cx="8572500" cy="3724275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 "/>
              <a:defRPr/>
            </a:pPr>
            <a:endParaRPr lang="tr-TR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3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Olay/ kaza mümkün olduğu kadar hızlı bir şekilde telefon veya diğer kişiler aracılığı ile gerekli yardım kuruluşlarına bildirilmelidir.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35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3500" dirty="0" smtClean="0">
                <a:solidFill>
                  <a:srgbClr val="C00000"/>
                </a:solidFill>
                <a:latin typeface="Comic Sans MS" pitchFamily="66" charset="0"/>
              </a:rPr>
              <a:t>112 acil arama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7652" name="Picture 5" descr="Hand dialing zero for operator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532063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09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549275"/>
            <a:ext cx="8858250" cy="588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b="1" dirty="0" smtClean="0">
                <a:solidFill>
                  <a:srgbClr val="C00000"/>
                </a:solidFill>
                <a:latin typeface="Comic Sans MS" pitchFamily="66" charset="0"/>
              </a:rPr>
              <a:t>112’nin aranması sırasında nelere dikkat edilmelidir?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569325" cy="5302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Sakin olunmalı ya da sakin bir kişinin araması sağlanır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112 merkezi sorularına net cevaplar verilmeli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Adres verilirken, olayın olduğu yere yakın bir caddenin yada çok bilinen bir yer adı verilmelidir.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Kimin, hangi numaradan aradığı bildirilmelidir.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Hasta / yaralı(lar)ın adı ve olay tanımlanmalıdır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Hasta/yaralı sayısı ve durumu bildirilmeli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İlkyardım uygulaması yapıldıysa nasıl bir yardım verildiği belirtilmeli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112 görevlisi , bilgiyi aldığını söyleyene kadar telefon kapatılmamalı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sz="2600" smtClean="0">
              <a:latin typeface="Comic Sans MS" pitchFamily="66" charset="0"/>
            </a:endParaRPr>
          </a:p>
        </p:txBody>
      </p:sp>
      <p:pic>
        <p:nvPicPr>
          <p:cNvPr id="37889" name="Picture 1" descr="C:\Users\sak\Desktop\imagesCAC1RK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32463"/>
            <a:ext cx="12239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51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50" y="549275"/>
            <a:ext cx="8858250" cy="588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600" b="1" dirty="0" smtClean="0">
                <a:solidFill>
                  <a:srgbClr val="C00000"/>
                </a:solidFill>
                <a:latin typeface="Comic Sans MS" pitchFamily="66" charset="0"/>
              </a:rPr>
              <a:t>112’nin aranması sırasında nelere dikkat edilmelidir?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569325" cy="5302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Sakin olunmalı ya da sakin bir kişinin araması sağlanır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112 merkezi sorularına net cevaplar verilmeli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Adres verilirken, olayın olduğu yere yakın bir caddenin yada çok bilinen bir yer adı verilmelidir.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Kimin, hangi numaradan aradığı bildirilmelidir.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Hasta / yaralı(lar)ın adı ve olay tanımlanmalıdır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Hasta/yaralı sayısı ve durumu bildirilmeli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İlkyardım uygulaması yapıldıysa nasıl bir yardım verildiği belirtilmeli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altLang="tr-TR" smtClean="0">
                <a:latin typeface="Comic Sans MS" pitchFamily="66" charset="0"/>
              </a:rPr>
              <a:t>112 görevlisi , bilgiyi aldığını söyleyene kadar telefon kapatılmamalı</a:t>
            </a:r>
          </a:p>
          <a:p>
            <a:pPr eaLnBrk="1" hangingPunct="1">
              <a:buFont typeface="Wingdings" pitchFamily="2" charset="2"/>
              <a:buChar char="ü"/>
            </a:pPr>
            <a:endParaRPr lang="tr-TR" altLang="tr-TR" sz="2600" smtClean="0">
              <a:latin typeface="Comic Sans MS" pitchFamily="66" charset="0"/>
            </a:endParaRPr>
          </a:p>
        </p:txBody>
      </p:sp>
      <p:pic>
        <p:nvPicPr>
          <p:cNvPr id="37889" name="Picture 1" descr="C:\Users\sak\Desktop\imagesCAC1RKF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32463"/>
            <a:ext cx="1223963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54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2068513" y="333375"/>
            <a:ext cx="47926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Kurtarma (Müdahale)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1773238"/>
            <a:ext cx="8643938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Olay yerinde hasta/yaralılara hızlı ancak sakin bir şekilde müdahale yapılmalıdır.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200" b="1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tr-TR" sz="2200" b="1" smtClean="0"/>
          </a:p>
        </p:txBody>
      </p:sp>
      <p:pic>
        <p:nvPicPr>
          <p:cNvPr id="27652" name="Picture 7" descr="acil müdah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3762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ilkeyy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640138"/>
            <a:ext cx="3643312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357188" y="300038"/>
            <a:ext cx="8429625" cy="1500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İlkyardımcının müdahale ile ilgili öncelikli yapması gerekenler nelerdir?</a:t>
            </a:r>
            <a:endParaRPr lang="en-US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2575" y="1924050"/>
            <a:ext cx="8504238" cy="3660775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Hasta /yaralının durumunu değerlendirmek 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(AB) ve öncelikleri belirlemek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Hasta /yaralının korku ve endişelerini gidermek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Müdahalede yardımcı olacak kişileri organize etmek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Hasta /yaralının durumunun ağırlaşmasını önlemek</a:t>
            </a:r>
          </a:p>
          <a:p>
            <a:pPr marL="91440" indent="-9144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Kırıklara yerinde müdahale etmek</a:t>
            </a:r>
          </a:p>
        </p:txBody>
      </p:sp>
      <p:sp>
        <p:nvSpPr>
          <p:cNvPr id="4" name="Sağ Ok 3"/>
          <p:cNvSpPr/>
          <p:nvPr/>
        </p:nvSpPr>
        <p:spPr>
          <a:xfrm>
            <a:off x="6588125" y="6061075"/>
            <a:ext cx="1973263" cy="3921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7164388" y="5584825"/>
            <a:ext cx="1223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 b="1" i="1">
                <a:solidFill>
                  <a:srgbClr val="C00000"/>
                </a:solidFill>
                <a:latin typeface="Blackadder ITC" pitchFamily="82" charset="0"/>
              </a:rPr>
              <a:t>Devam</a:t>
            </a:r>
          </a:p>
        </p:txBody>
      </p:sp>
    </p:spTree>
    <p:extLst>
      <p:ext uri="{BB962C8B-B14F-4D97-AF65-F5344CB8AC3E}">
        <p14:creationId xmlns:p14="http://schemas.microsoft.com/office/powerpoint/2010/main" xmlns="" val="34190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4737100" cy="92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itchFamily="66" charset="0"/>
              </a:rPr>
              <a:t>İlkyardımcının Özellikleri</a:t>
            </a:r>
            <a:endParaRPr lang="en-US" sz="2800" b="1" dirty="0" smtClean="0">
              <a:solidFill>
                <a:schemeClr val="tx2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6897688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tr-TR" altLang="tr-TR" sz="2200" smtClean="0"/>
          </a:p>
          <a:p>
            <a:pPr eaLnBrk="1" hangingPunct="1">
              <a:lnSpc>
                <a:spcPct val="90000"/>
              </a:lnSpc>
            </a:pPr>
            <a:endParaRPr lang="tr-TR" altLang="tr-TR" sz="2200" smtClean="0"/>
          </a:p>
        </p:txBody>
      </p:sp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536575" y="1581150"/>
            <a:ext cx="7562850" cy="5054600"/>
            <a:chOff x="1055" y="1355"/>
            <a:chExt cx="3278" cy="2305"/>
          </a:xfrm>
        </p:grpSpPr>
        <p:sp>
          <p:nvSpPr>
            <p:cNvPr id="32773" name="Text Box 10"/>
            <p:cNvSpPr txBox="1">
              <a:spLocks noChangeArrowheads="1"/>
            </p:cNvSpPr>
            <p:nvPr/>
          </p:nvSpPr>
          <p:spPr bwMode="auto">
            <a:xfrm>
              <a:off x="1057" y="2393"/>
              <a:ext cx="2319" cy="203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Eldeki olanakları değerlendirebilmeli</a:t>
              </a:r>
            </a:p>
          </p:txBody>
        </p:sp>
        <p:sp>
          <p:nvSpPr>
            <p:cNvPr id="32774" name="Text Box 11"/>
            <p:cNvSpPr txBox="1">
              <a:spLocks noChangeArrowheads="1"/>
            </p:cNvSpPr>
            <p:nvPr/>
          </p:nvSpPr>
          <p:spPr bwMode="auto">
            <a:xfrm>
              <a:off x="1056" y="1964"/>
              <a:ext cx="2005" cy="218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Maddi bir karşılık beklememeli</a:t>
              </a:r>
            </a:p>
          </p:txBody>
        </p:sp>
        <p:sp>
          <p:nvSpPr>
            <p:cNvPr id="32775" name="Text Box 12"/>
            <p:cNvSpPr txBox="1">
              <a:spLocks noChangeArrowheads="1"/>
            </p:cNvSpPr>
            <p:nvPr/>
          </p:nvSpPr>
          <p:spPr bwMode="auto">
            <a:xfrm>
              <a:off x="1057" y="2190"/>
              <a:ext cx="2095" cy="203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Objektif, yansız davranabilmeli</a:t>
              </a:r>
              <a:r>
                <a:rPr lang="tr-TR" altLang="tr-TR" sz="1800">
                  <a:solidFill>
                    <a:schemeClr val="tx1"/>
                  </a:solidFill>
                  <a:latin typeface="Comic Sans MS" pitchFamily="66" charset="0"/>
                </a:rPr>
                <a:t>  </a:t>
              </a:r>
            </a:p>
            <a:p>
              <a:pPr eaLnBrk="1" hangingPunct="1">
                <a:lnSpc>
                  <a:spcPct val="0"/>
                </a:lnSpc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tr-TR" altLang="tr-TR" sz="14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2776" name="Text Box 13"/>
            <p:cNvSpPr txBox="1">
              <a:spLocks noChangeArrowheads="1"/>
            </p:cNvSpPr>
            <p:nvPr/>
          </p:nvSpPr>
          <p:spPr bwMode="auto">
            <a:xfrm>
              <a:off x="1057" y="2596"/>
              <a:ext cx="2543" cy="203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Kendi can güvenliğini tehlikeye atmamalı</a:t>
              </a:r>
            </a:p>
          </p:txBody>
        </p:sp>
        <p:sp>
          <p:nvSpPr>
            <p:cNvPr id="32777" name="Text Box 14"/>
            <p:cNvSpPr txBox="1">
              <a:spLocks noChangeArrowheads="1"/>
            </p:cNvSpPr>
            <p:nvPr/>
          </p:nvSpPr>
          <p:spPr bwMode="auto">
            <a:xfrm>
              <a:off x="1057" y="2799"/>
              <a:ext cx="2693" cy="204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Araç-gereçleri pratik olarak kullanabilmeli</a:t>
              </a:r>
            </a:p>
          </p:txBody>
        </p:sp>
        <p:sp>
          <p:nvSpPr>
            <p:cNvPr id="32778" name="Text Box 15"/>
            <p:cNvSpPr txBox="1">
              <a:spLocks noChangeArrowheads="1"/>
            </p:cNvSpPr>
            <p:nvPr/>
          </p:nvSpPr>
          <p:spPr bwMode="auto">
            <a:xfrm>
              <a:off x="1056" y="1761"/>
              <a:ext cx="1795" cy="204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Kendine güvenli olmalı</a:t>
              </a:r>
              <a:r>
                <a:rPr lang="tr-TR" altLang="tr-TR" sz="1800">
                  <a:solidFill>
                    <a:schemeClr val="bg2"/>
                  </a:solidFill>
                  <a:latin typeface="Comic Sans MS" pitchFamily="66" charset="0"/>
                </a:rPr>
                <a:t> </a:t>
              </a:r>
            </a:p>
            <a:p>
              <a:pPr eaLnBrk="1" hangingPunct="1">
                <a:lnSpc>
                  <a:spcPct val="0"/>
                </a:lnSpc>
                <a:spcBef>
                  <a:spcPct val="0"/>
                </a:spcBef>
                <a:buFontTx/>
                <a:buNone/>
              </a:pPr>
              <a:endParaRPr lang="tr-TR" altLang="tr-TR" sz="14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2779" name="Text Box 16"/>
            <p:cNvSpPr txBox="1">
              <a:spLocks noChangeArrowheads="1"/>
            </p:cNvSpPr>
            <p:nvPr/>
          </p:nvSpPr>
          <p:spPr bwMode="auto">
            <a:xfrm>
              <a:off x="1055" y="1562"/>
              <a:ext cx="1646" cy="203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İyi iletişimci olmalı</a:t>
              </a:r>
            </a:p>
          </p:txBody>
        </p:sp>
        <p:sp>
          <p:nvSpPr>
            <p:cNvPr id="32780" name="Text Box 17"/>
            <p:cNvSpPr txBox="1">
              <a:spLocks noChangeArrowheads="1"/>
            </p:cNvSpPr>
            <p:nvPr/>
          </p:nvSpPr>
          <p:spPr bwMode="auto">
            <a:xfrm>
              <a:off x="1056" y="1355"/>
              <a:ext cx="1436" cy="203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Sakin olmalı</a:t>
              </a:r>
            </a:p>
          </p:txBody>
        </p:sp>
        <p:sp>
          <p:nvSpPr>
            <p:cNvPr id="32781" name="Text Box 18"/>
            <p:cNvSpPr txBox="1">
              <a:spLocks noChangeArrowheads="1"/>
            </p:cNvSpPr>
            <p:nvPr/>
          </p:nvSpPr>
          <p:spPr bwMode="auto">
            <a:xfrm>
              <a:off x="1057" y="3003"/>
              <a:ext cx="2871" cy="203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Olayı anında ve doğru olarak haber vermeli</a:t>
              </a:r>
              <a:r>
                <a:rPr lang="tr-TR" altLang="tr-TR" sz="1800" b="1">
                  <a:solidFill>
                    <a:schemeClr val="tx1"/>
                  </a:solidFill>
                </a:rPr>
                <a:t> (112)</a:t>
              </a:r>
              <a:endParaRPr lang="tr-TR" altLang="tr-TR" sz="1800" b="1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2782" name="Text Box 19"/>
            <p:cNvSpPr txBox="1">
              <a:spLocks noChangeArrowheads="1"/>
            </p:cNvSpPr>
            <p:nvPr/>
          </p:nvSpPr>
          <p:spPr bwMode="auto">
            <a:xfrm>
              <a:off x="1057" y="3206"/>
              <a:ext cx="3067" cy="203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İnsan vücudu ile ilgili temel bilgilere sahip olmalı</a:t>
              </a:r>
            </a:p>
            <a:p>
              <a:pPr eaLnBrk="1" hangingPunct="1">
                <a:lnSpc>
                  <a:spcPct val="0"/>
                </a:lnSpc>
                <a:spcBef>
                  <a:spcPct val="0"/>
                </a:spcBef>
                <a:buFontTx/>
                <a:buNone/>
              </a:pPr>
              <a:endParaRPr lang="tr-TR" altLang="tr-TR" sz="1800" b="1">
                <a:solidFill>
                  <a:schemeClr val="tx1"/>
                </a:solidFill>
                <a:latin typeface="Comic Sans MS" pitchFamily="66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tr-TR" altLang="tr-TR" sz="18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2783" name="Text Box 20"/>
            <p:cNvSpPr txBox="1">
              <a:spLocks noChangeArrowheads="1"/>
            </p:cNvSpPr>
            <p:nvPr/>
          </p:nvSpPr>
          <p:spPr bwMode="auto">
            <a:xfrm>
              <a:off x="1056" y="3412"/>
              <a:ext cx="3277" cy="248"/>
            </a:xfrm>
            <a:prstGeom prst="rect">
              <a:avLst/>
            </a:prstGeom>
            <a:solidFill>
              <a:srgbClr val="66CCFF">
                <a:alpha val="54901"/>
              </a:srgbClr>
            </a:solidFill>
            <a:ln w="28575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85000"/>
                </a:lnSpc>
                <a:spcBef>
                  <a:spcPts val="13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1pPr>
              <a:lvl2pPr marL="742950" indent="-28575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400">
                  <a:solidFill>
                    <a:srgbClr val="262626"/>
                  </a:solidFill>
                  <a:latin typeface="Calibri Light" pitchFamily="34" charset="0"/>
                </a:defRPr>
              </a:lvl2pPr>
              <a:lvl3pPr marL="11430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 i="1">
                  <a:solidFill>
                    <a:srgbClr val="262626"/>
                  </a:solidFill>
                  <a:latin typeface="Calibri Light" pitchFamily="34" charset="0"/>
                </a:defRPr>
              </a:lvl3pPr>
              <a:lvl4pPr marL="16002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4pPr>
              <a:lvl5pPr marL="2057400" indent="-228600" eaLnBrk="0" hangingPunct="0">
                <a:lnSpc>
                  <a:spcPct val="85000"/>
                </a:lnSpc>
                <a:spcBef>
                  <a:spcPts val="600"/>
                </a:spcBef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ts val="600"/>
                </a:spcBef>
                <a:spcAft>
                  <a:spcPct val="0"/>
                </a:spcAft>
                <a:buFont typeface="Arial" charset="0"/>
                <a:buChar char=" "/>
                <a:defRPr sz="2000">
                  <a:solidFill>
                    <a:srgbClr val="262626"/>
                  </a:solidFill>
                  <a:latin typeface="Calibr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chemeClr val="tx1"/>
                  </a:solidFill>
                  <a:latin typeface="Comic Sans MS" pitchFamily="66" charset="0"/>
                </a:rPr>
                <a:t>Çevredeki kişileri organize edebilmeli ve yararlanabilmeli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729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643813" cy="1131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Hayat kurtarma zinciri nedir? </a:t>
            </a:r>
            <a:b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omic Sans MS" pitchFamily="66" charset="0"/>
              </a:rPr>
              <a:t>4 halka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1357313"/>
            <a:ext cx="8507413" cy="4662487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SzPct val="120000"/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1. Halka : Sağlık kuruluşuna haber verme</a:t>
            </a:r>
          </a:p>
          <a:p>
            <a:pPr eaLnBrk="1" hangingPunct="1">
              <a:buClr>
                <a:srgbClr val="CC0000"/>
              </a:buClr>
              <a:buSzPct val="120000"/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2. Halka : Olay yerinde yapılan temel yaşam desteği</a:t>
            </a:r>
          </a:p>
          <a:p>
            <a:pPr eaLnBrk="1" hangingPunct="1">
              <a:buClr>
                <a:srgbClr val="CC0000"/>
              </a:buClr>
              <a:buSzPct val="120000"/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3.Halka : Ambulans ekiplerince yapılan müdahale</a:t>
            </a:r>
          </a:p>
          <a:p>
            <a:pPr eaLnBrk="1" hangingPunct="1">
              <a:buClr>
                <a:srgbClr val="CC0000"/>
              </a:buClr>
              <a:buSzPct val="120000"/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4. Halka : Hastane acil servisleridir</a:t>
            </a:r>
          </a:p>
          <a:p>
            <a:pPr eaLnBrk="1" hangingPunct="1">
              <a:buFont typeface="Arial" charset="0"/>
              <a:buNone/>
            </a:pPr>
            <a:endParaRPr lang="tr-TR" altLang="tr-TR" sz="2600" smtClean="0">
              <a:latin typeface="Comic Sans MS" pitchFamily="66" charset="0"/>
            </a:endParaRPr>
          </a:p>
        </p:txBody>
      </p:sp>
      <p:pic>
        <p:nvPicPr>
          <p:cNvPr id="33796" name="Picture 7" descr="C:\Users\sak\Desktop\F1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860800"/>
            <a:ext cx="46593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68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314325"/>
            <a:ext cx="4465637" cy="6048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002060"/>
                </a:solidFill>
                <a:latin typeface="Comic Sans MS" pitchFamily="66" charset="0"/>
              </a:rPr>
              <a:t>İlkyardımın ABC si nedir?</a:t>
            </a:r>
          </a:p>
        </p:txBody>
      </p:sp>
      <p:sp>
        <p:nvSpPr>
          <p:cNvPr id="2" name="Dikdörtgen 1"/>
          <p:cNvSpPr>
            <a:spLocks noChangeArrowheads="1"/>
          </p:cNvSpPr>
          <p:nvPr/>
        </p:nvSpPr>
        <p:spPr bwMode="auto">
          <a:xfrm>
            <a:off x="611188" y="2801938"/>
            <a:ext cx="53292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002060"/>
                </a:solidFill>
                <a:latin typeface="Comic Sans MS" pitchFamily="66" charset="0"/>
              </a:rPr>
              <a:t>A. Hava yolu açıklığı değerlendirilir.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002060"/>
                </a:solidFill>
                <a:latin typeface="Comic Sans MS" pitchFamily="66" charset="0"/>
              </a:rPr>
              <a:t>B. Solunumu değerlendirilir.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C00000"/>
                </a:solidFill>
                <a:latin typeface="Comic Sans MS" pitchFamily="66" charset="0"/>
              </a:rPr>
              <a:t>        (Bak- Dinle- Hisset 10 sn)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002060"/>
                </a:solidFill>
                <a:latin typeface="Comic Sans MS" pitchFamily="66" charset="0"/>
              </a:rPr>
              <a:t>C. Dolaşımın değerlendirilmesi</a:t>
            </a:r>
          </a:p>
        </p:txBody>
      </p: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468313" y="1012825"/>
            <a:ext cx="2808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solidFill>
                  <a:srgbClr val="002060"/>
                </a:solidFill>
                <a:latin typeface="Comic Sans MS" pitchFamily="66" charset="0"/>
              </a:rPr>
              <a:t>Bilinç kontrol edilmeli, </a:t>
            </a:r>
          </a:p>
        </p:txBody>
      </p:sp>
      <p:pic>
        <p:nvPicPr>
          <p:cNvPr id="34821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063" y="2813050"/>
            <a:ext cx="30241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468313" y="1641475"/>
            <a:ext cx="583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002060"/>
                </a:solidFill>
                <a:latin typeface="Comic Sans MS" pitchFamily="66" charset="0"/>
              </a:rPr>
              <a:t>Bilinç kapalı ise hızla AB değerlendirmesi yapılır.</a:t>
            </a:r>
          </a:p>
        </p:txBody>
      </p:sp>
    </p:spTree>
    <p:extLst>
      <p:ext uri="{BB962C8B-B14F-4D97-AF65-F5344CB8AC3E}">
        <p14:creationId xmlns:p14="http://schemas.microsoft.com/office/powerpoint/2010/main" xmlns="" val="35911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etin kutusu"/>
          <p:cNvSpPr txBox="1">
            <a:spLocks noChangeArrowheads="1"/>
          </p:cNvSpPr>
          <p:nvPr/>
        </p:nvSpPr>
        <p:spPr bwMode="auto">
          <a:xfrm>
            <a:off x="539750" y="404813"/>
            <a:ext cx="18415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tr-TR" altLang="tr-TR" sz="4000" b="1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9459" name="Picture 1" descr="C:\Users\sak\Desktop\ilkyar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5009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946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eydihan KIZILKAYA\Desktop\ZONGULDAK\2825591-zonguld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75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5386387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İLKYARDIM NEDİR?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2060575"/>
            <a:ext cx="5834063" cy="4176713"/>
          </a:xfrm>
        </p:spPr>
        <p:txBody>
          <a:bodyPr rtlCol="0">
            <a:normAutofit fontScale="77500" lnSpcReduction="20000"/>
          </a:bodyPr>
          <a:lstStyle/>
          <a:p>
            <a:pPr marL="91440" indent="-91440" eaLnBrk="1" fontAlgn="auto" hangingPunct="1">
              <a:lnSpc>
                <a:spcPct val="6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tr-TR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Sağlık görevlilerinin yardımı sağlanıncaya kadar </a:t>
            </a: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Hayatın kurtarılması ya da durumun kötüye gitmesini önleyebilmek amacı ile olay yerinde </a:t>
            </a: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Tıbbi araç gereç aranmaksızın </a:t>
            </a:r>
          </a:p>
          <a:p>
            <a:pPr marL="91440" indent="-91440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Mevcut araç ve gereçlerle yapılan ilaçsız uygulamalardır.</a:t>
            </a:r>
            <a:endParaRPr lang="en-US" sz="1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6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5209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1152525"/>
            <a:ext cx="84248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75"/>
              </a:spcBef>
              <a:buClr>
                <a:srgbClr val="FF0000"/>
              </a:buClr>
              <a:buSzPct val="85000"/>
              <a:buFontTx/>
              <a:buNone/>
            </a:pPr>
            <a:r>
              <a:rPr lang="tr-TR" altLang="tr-TR">
                <a:solidFill>
                  <a:srgbClr val="000000"/>
                </a:solidFill>
                <a:latin typeface="Comic Sans MS" pitchFamily="66" charset="0"/>
              </a:rPr>
              <a:t>   Herhangi bir kaza veya yaşamı tehlikeye düşüren bir</a:t>
            </a:r>
          </a:p>
          <a:p>
            <a:pPr eaLnBrk="1" hangingPunct="1">
              <a:lnSpc>
                <a:spcPct val="150000"/>
              </a:lnSpc>
              <a:spcBef>
                <a:spcPts val="575"/>
              </a:spcBef>
              <a:buClr>
                <a:srgbClr val="FF0000"/>
              </a:buClr>
              <a:buSzPct val="85000"/>
              <a:buFontTx/>
              <a:buNone/>
            </a:pPr>
            <a:r>
              <a:rPr lang="tr-TR" altLang="tr-TR">
                <a:solidFill>
                  <a:srgbClr val="000000"/>
                </a:solidFill>
                <a:latin typeface="Comic Sans MS" pitchFamily="66" charset="0"/>
              </a:rPr>
              <a:t>   durumda;</a:t>
            </a:r>
          </a:p>
        </p:txBody>
      </p:sp>
    </p:spTree>
    <p:extLst>
      <p:ext uri="{BB962C8B-B14F-4D97-AF65-F5344CB8AC3E}">
        <p14:creationId xmlns:p14="http://schemas.microsoft.com/office/powerpoint/2010/main" xmlns="" val="10432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5386387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İLKYARDIM NEDİR?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2060575"/>
            <a:ext cx="5834063" cy="4176713"/>
          </a:xfrm>
        </p:spPr>
        <p:txBody>
          <a:bodyPr rtlCol="0">
            <a:normAutofit fontScale="77500" lnSpcReduction="20000"/>
          </a:bodyPr>
          <a:lstStyle/>
          <a:p>
            <a:pPr marL="91440" indent="-91440" eaLnBrk="1" fontAlgn="auto" hangingPunct="1">
              <a:lnSpc>
                <a:spcPct val="6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tr-TR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Sağlık görevlilerinin yardımı sağlanıncaya kadar </a:t>
            </a: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Hayatın kurtarılması ya da durumun kötüye gitmesini önleyebilmek amacı ile olay yerinde </a:t>
            </a: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Tıbbi araç gereç aranmaksızın </a:t>
            </a:r>
          </a:p>
          <a:p>
            <a:pPr marL="91440" indent="-91440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Mevcut araç ve gereçlerle yapılan ilaçsız uygulamalardır.</a:t>
            </a:r>
            <a:endParaRPr lang="en-US" sz="1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6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5209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1152525"/>
            <a:ext cx="84248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75"/>
              </a:spcBef>
              <a:buClr>
                <a:srgbClr val="FF0000"/>
              </a:buClr>
              <a:buSzPct val="85000"/>
              <a:buFontTx/>
              <a:buNone/>
            </a:pPr>
            <a:r>
              <a:rPr lang="tr-TR" altLang="tr-TR">
                <a:solidFill>
                  <a:srgbClr val="000000"/>
                </a:solidFill>
                <a:latin typeface="Comic Sans MS" pitchFamily="66" charset="0"/>
              </a:rPr>
              <a:t>   Herhangi bir kaza veya yaşamı tehlikeye düşüren bir</a:t>
            </a:r>
          </a:p>
          <a:p>
            <a:pPr eaLnBrk="1" hangingPunct="1">
              <a:lnSpc>
                <a:spcPct val="150000"/>
              </a:lnSpc>
              <a:spcBef>
                <a:spcPts val="575"/>
              </a:spcBef>
              <a:buClr>
                <a:srgbClr val="FF0000"/>
              </a:buClr>
              <a:buSzPct val="85000"/>
              <a:buFontTx/>
              <a:buNone/>
            </a:pPr>
            <a:r>
              <a:rPr lang="tr-TR" altLang="tr-TR">
                <a:solidFill>
                  <a:srgbClr val="000000"/>
                </a:solidFill>
                <a:latin typeface="Comic Sans MS" pitchFamily="66" charset="0"/>
              </a:rPr>
              <a:t>   durumda;</a:t>
            </a:r>
          </a:p>
        </p:txBody>
      </p:sp>
    </p:spTree>
    <p:extLst>
      <p:ext uri="{BB962C8B-B14F-4D97-AF65-F5344CB8AC3E}">
        <p14:creationId xmlns:p14="http://schemas.microsoft.com/office/powerpoint/2010/main" xmlns="" val="36468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5386387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İLKYARDIM NEDİR?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2060575"/>
            <a:ext cx="5834063" cy="4176713"/>
          </a:xfrm>
        </p:spPr>
        <p:txBody>
          <a:bodyPr rtlCol="0">
            <a:normAutofit fontScale="77500" lnSpcReduction="20000"/>
          </a:bodyPr>
          <a:lstStyle/>
          <a:p>
            <a:pPr marL="91440" indent="-91440" eaLnBrk="1" fontAlgn="auto" hangingPunct="1">
              <a:lnSpc>
                <a:spcPct val="6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endParaRPr lang="tr-TR" sz="15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Sağlık görevlilerinin yardımı sağlanıncaya kadar </a:t>
            </a: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Hayatın kurtarılması ya da durumun kötüye gitmesini önleyebilmek amacı ile olay yerinde </a:t>
            </a:r>
          </a:p>
          <a:p>
            <a:pPr marL="91440" indent="-91440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Tıbbi araç gereç aranmaksızın </a:t>
            </a:r>
          </a:p>
          <a:p>
            <a:pPr marL="91440" indent="-91440" eaLnBrk="1" fontAlgn="auto" hangingPunct="1">
              <a:lnSpc>
                <a:spcPct val="14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Mevcut araç ve gereçlerle yapılan ilaçsız uygulamalardır.</a:t>
            </a:r>
            <a:endParaRPr lang="en-US" sz="1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6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5209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1152525"/>
            <a:ext cx="84248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ts val="575"/>
              </a:spcBef>
              <a:buClr>
                <a:srgbClr val="FF0000"/>
              </a:buClr>
              <a:buSzPct val="85000"/>
              <a:buFontTx/>
              <a:buNone/>
            </a:pPr>
            <a:r>
              <a:rPr lang="tr-TR" altLang="tr-TR">
                <a:solidFill>
                  <a:srgbClr val="000000"/>
                </a:solidFill>
                <a:latin typeface="Comic Sans MS" pitchFamily="66" charset="0"/>
              </a:rPr>
              <a:t>   Herhangi bir kaza veya yaşamı tehlikeye düşüren bir</a:t>
            </a:r>
          </a:p>
          <a:p>
            <a:pPr eaLnBrk="1" hangingPunct="1">
              <a:lnSpc>
                <a:spcPct val="150000"/>
              </a:lnSpc>
              <a:spcBef>
                <a:spcPts val="575"/>
              </a:spcBef>
              <a:buClr>
                <a:srgbClr val="FF0000"/>
              </a:buClr>
              <a:buSzPct val="85000"/>
              <a:buFontTx/>
              <a:buNone/>
            </a:pPr>
            <a:r>
              <a:rPr lang="tr-TR" altLang="tr-TR">
                <a:solidFill>
                  <a:srgbClr val="000000"/>
                </a:solidFill>
                <a:latin typeface="Comic Sans MS" pitchFamily="66" charset="0"/>
              </a:rPr>
              <a:t>   durumda;</a:t>
            </a:r>
          </a:p>
        </p:txBody>
      </p:sp>
    </p:spTree>
    <p:extLst>
      <p:ext uri="{BB962C8B-B14F-4D97-AF65-F5344CB8AC3E}">
        <p14:creationId xmlns:p14="http://schemas.microsoft.com/office/powerpoint/2010/main" xmlns="" val="41866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2178050" y="477838"/>
            <a:ext cx="5302250" cy="768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 smtClean="0">
                <a:solidFill>
                  <a:srgbClr val="C00000"/>
                </a:solidFill>
                <a:latin typeface="Comic Sans MS" pitchFamily="66" charset="0"/>
              </a:rPr>
              <a:t>ACİL TEDAVİ NEDİR?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85225" cy="1150937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tr-TR" altLang="tr-TR" smtClean="0">
                <a:latin typeface="Comic Sans MS" pitchFamily="66" charset="0"/>
              </a:rPr>
              <a:t>   Acil tedavi ünitelerinde H/Yaralılara doktor ve sağlık personeli tarafından yapılan tıbbi müdahaledir </a:t>
            </a:r>
            <a:endParaRPr lang="en-US" altLang="tr-TR" smtClean="0">
              <a:latin typeface="Comic Sans MS" pitchFamily="66" charset="0"/>
            </a:endParaRPr>
          </a:p>
        </p:txBody>
      </p:sp>
      <p:pic>
        <p:nvPicPr>
          <p:cNvPr id="18436" name="Picture 4" descr="is?38gS2fLa9wpXh0PoF72EAEJ0AzNBvcC4AGjb0BtTpL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3424238"/>
            <a:ext cx="391318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beingaFırstAıderT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424238"/>
            <a:ext cx="3311525" cy="29035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59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142875" y="333375"/>
            <a:ext cx="3935413" cy="984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C00000"/>
                </a:solidFill>
                <a:latin typeface="Comic Sans MS" pitchFamily="66" charset="0"/>
              </a:rPr>
              <a:t>İlkyardımcı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5789612" cy="27717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60000"/>
              </a:lnSpc>
              <a:buClr>
                <a:srgbClr val="CC0000"/>
              </a:buClr>
              <a:buSzPct val="120000"/>
              <a:buFont typeface="Wingdings" pitchFamily="2" charset="2"/>
              <a:buChar char="Ø"/>
            </a:pPr>
            <a:r>
              <a:rPr lang="tr-TR" altLang="tr-TR" sz="2000" b="1" smtClean="0">
                <a:latin typeface="Comic Sans MS" pitchFamily="66" charset="0"/>
              </a:rPr>
              <a:t>İlkyardımın tanımında belirtilen amaç doğrultusunda hasta veya yaralıya tıbbi araç gereç aranmaksızın mevcut araç gereçlerle, ilaçsız uygulamaları yapan </a:t>
            </a:r>
            <a:r>
              <a:rPr lang="tr-TR" altLang="tr-TR" sz="2000" b="1" smtClean="0">
                <a:solidFill>
                  <a:srgbClr val="C00000"/>
                </a:solidFill>
                <a:latin typeface="Comic Sans MS" pitchFamily="66" charset="0"/>
              </a:rPr>
              <a:t>ilkyardım eğitimi almış kişi ya da kişilerdir.</a:t>
            </a:r>
            <a:endParaRPr lang="en-US" altLang="tr-TR" sz="20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2532" name="Picture 4" descr="j0361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289425"/>
            <a:ext cx="2168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089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75" y="274638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C00000"/>
                </a:solidFill>
                <a:latin typeface="Comic Sans MS" pitchFamily="66" charset="0"/>
              </a:rPr>
              <a:t>İlkyardım ve Acil Tedavi Arasındaki Fark</a:t>
            </a:r>
            <a:r>
              <a:rPr lang="tr-TR" sz="250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lang="tr-TR" sz="2500" dirty="0" smtClean="0">
                <a:solidFill>
                  <a:srgbClr val="000099"/>
                </a:solidFill>
                <a:latin typeface="Comic Sans MS" pitchFamily="66" charset="0"/>
              </a:rPr>
            </a:br>
            <a:endParaRPr lang="tr-TR" sz="25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459" name="Text Box 3"/>
          <p:cNvSpPr>
            <a:spLocks noGrp="1" noChangeArrowheads="1"/>
          </p:cNvSpPr>
          <p:nvPr>
            <p:ph sz="half" idx="1"/>
          </p:nvPr>
        </p:nvSpPr>
        <p:spPr>
          <a:xfrm>
            <a:off x="642938" y="2708275"/>
            <a:ext cx="7777162" cy="3311525"/>
          </a:xfrm>
        </p:spPr>
        <p:txBody>
          <a:bodyPr rtlCol="0">
            <a:normAutofit lnSpcReduction="10000"/>
          </a:bodyPr>
          <a:lstStyle/>
          <a:p>
            <a:pPr marL="91440" indent="-9144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b="1" u="sng" dirty="0" smtClean="0">
                <a:solidFill>
                  <a:srgbClr val="C00000"/>
                </a:solidFill>
                <a:latin typeface="Comic Sans MS" pitchFamily="66" charset="0"/>
              </a:rPr>
              <a:t>İLKYARDIM</a:t>
            </a:r>
          </a:p>
          <a:p>
            <a:pPr marL="91440" indent="-9144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İlkyardım eğitimi almış herkes yapabilir.</a:t>
            </a: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b="1" u="sng" dirty="0" smtClean="0">
                <a:solidFill>
                  <a:srgbClr val="C00000"/>
                </a:solidFill>
                <a:latin typeface="Comic Sans MS" pitchFamily="66" charset="0"/>
              </a:rPr>
              <a:t>ACİL TEDAVİ</a:t>
            </a:r>
          </a:p>
          <a:p>
            <a:pPr marL="91440" indent="-9144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Özel Eğitim almış Sağlık Personeli ve Ambulans Ekibi yapabilir.</a:t>
            </a:r>
          </a:p>
          <a:p>
            <a:pPr marL="91440" indent="-91440" algn="ctr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Acil Sağlık Hizmeti konusunda Eğitim almış Uzman Personel yapabilir.</a:t>
            </a:r>
          </a:p>
          <a:p>
            <a:pPr marL="91440" indent="-9144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marL="91440" indent="-914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 flipH="1" flipV="1">
            <a:off x="8531225" y="6086475"/>
            <a:ext cx="73025" cy="79375"/>
          </a:xfrm>
        </p:spPr>
        <p:txBody>
          <a:bodyPr rtlCol="0">
            <a:normAutofit fontScale="25000" lnSpcReduction="20000"/>
          </a:bodyPr>
          <a:lstStyle/>
          <a:p>
            <a:pPr marL="91440" indent="-914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7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7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" indent="-9144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700" b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1188" y="1916113"/>
            <a:ext cx="7921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tr-TR" altLang="tr-TR" sz="18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571500" y="1785938"/>
            <a:ext cx="79470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ts val="13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400">
                <a:solidFill>
                  <a:srgbClr val="262626"/>
                </a:solidFill>
                <a:latin typeface="Calibri Light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 i="1">
                <a:solidFill>
                  <a:srgbClr val="262626"/>
                </a:solidFill>
                <a:latin typeface="Calibri Light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ts val="600"/>
              </a:spcBef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 "/>
              <a:defRPr sz="2000">
                <a:solidFill>
                  <a:srgbClr val="262626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tr-TR" altLang="tr-TR" sz="2000" b="1" u="sng">
                <a:solidFill>
                  <a:srgbClr val="C00000"/>
                </a:solidFill>
                <a:latin typeface="Comic Sans MS" pitchFamily="66" charset="0"/>
              </a:rPr>
              <a:t>Uygulayıcı personel yönünden;</a:t>
            </a:r>
          </a:p>
        </p:txBody>
      </p:sp>
    </p:spTree>
    <p:extLst>
      <p:ext uri="{BB962C8B-B14F-4D97-AF65-F5344CB8AC3E}">
        <p14:creationId xmlns:p14="http://schemas.microsoft.com/office/powerpoint/2010/main" xmlns="" val="8926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898525"/>
            <a:ext cx="7920038" cy="946150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CC0000"/>
                </a:solidFill>
                <a:latin typeface="Comic Sans MS" pitchFamily="66" charset="0"/>
              </a:rPr>
              <a:t>İLK YARDIMIN ÖNCELİKLİ  AMAÇLARI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2249488"/>
            <a:ext cx="8643937" cy="3556000"/>
          </a:xfrm>
        </p:spPr>
        <p:txBody>
          <a:bodyPr/>
          <a:lstStyle/>
          <a:p>
            <a:pPr marL="88900" indent="0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 Hayati tehlikeyi ortadan kaldırmak,</a:t>
            </a:r>
          </a:p>
          <a:p>
            <a:pPr marL="88900" indent="0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Hasta/yaralının durumunun kötüleşmesini </a:t>
            </a:r>
          </a:p>
          <a:p>
            <a:pPr marL="88900" indent="0" eaLnBrk="1" hangingPunct="1">
              <a:lnSpc>
                <a:spcPct val="115000"/>
              </a:lnSpc>
              <a:buClr>
                <a:srgbClr val="C00000"/>
              </a:buClr>
              <a:buFontTx/>
              <a:buNone/>
            </a:pPr>
            <a:r>
              <a:rPr lang="tr-TR" altLang="tr-TR" sz="2800" smtClean="0">
                <a:latin typeface="Comic Sans MS" pitchFamily="66" charset="0"/>
              </a:rPr>
              <a:t>    önlemek,</a:t>
            </a:r>
          </a:p>
          <a:p>
            <a:pPr marL="88900" indent="0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 İyileşmeyi kolaylaştırmak. </a:t>
            </a:r>
          </a:p>
          <a:p>
            <a:pPr marL="88900" indent="0" eaLnBrk="1" hangingPunct="1">
              <a:lnSpc>
                <a:spcPct val="115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r-TR" altLang="tr-TR" sz="2800" smtClean="0">
                <a:latin typeface="Comic Sans MS" pitchFamily="66" charset="0"/>
              </a:rPr>
              <a:t>Yaşam fonksiyonlarının sürdürülmesini sağlamak,</a:t>
            </a:r>
          </a:p>
          <a:p>
            <a:pPr marL="88900" indent="0" eaLnBrk="1" hangingPunct="1">
              <a:lnSpc>
                <a:spcPct val="115000"/>
              </a:lnSpc>
              <a:buClr>
                <a:srgbClr val="C00000"/>
              </a:buClr>
              <a:buFont typeface="Arial" charset="0"/>
              <a:buNone/>
            </a:pPr>
            <a:endParaRPr lang="tr-TR" altLang="tr-TR" sz="280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735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Ekran Gösterisi (4:3)</PresentationFormat>
  <Paragraphs>134</Paragraphs>
  <Slides>20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Ofis Teması</vt:lpstr>
      <vt:lpstr>Metropolitan</vt:lpstr>
      <vt:lpstr>Slayt 1</vt:lpstr>
      <vt:lpstr>Slayt 2</vt:lpstr>
      <vt:lpstr>İLKYARDIM NEDİR?</vt:lpstr>
      <vt:lpstr>İLKYARDIM NEDİR?</vt:lpstr>
      <vt:lpstr>İLKYARDIM NEDİR?</vt:lpstr>
      <vt:lpstr>ACİL TEDAVİ NEDİR?</vt:lpstr>
      <vt:lpstr>İlkyardımcı</vt:lpstr>
      <vt:lpstr>İlkyardım ve Acil Tedavi Arasındaki Fark </vt:lpstr>
      <vt:lpstr>İLK YARDIMIN ÖNCELİKLİ  AMAÇLARI</vt:lpstr>
      <vt:lpstr>İLKYARDIM TEMEL UYGULAMALARI</vt:lpstr>
      <vt:lpstr>Koruma</vt:lpstr>
      <vt:lpstr>Bildirme</vt:lpstr>
      <vt:lpstr>112’nin aranması sırasında nelere dikkat edilmelidir?</vt:lpstr>
      <vt:lpstr>112’nin aranması sırasında nelere dikkat edilmelidir?</vt:lpstr>
      <vt:lpstr>Kurtarma (Müdahale)</vt:lpstr>
      <vt:lpstr>İlkyardımcının müdahale ile ilgili öncelikli yapması gerekenler nelerdir?</vt:lpstr>
      <vt:lpstr>İlkyardımcının Özellikleri</vt:lpstr>
      <vt:lpstr>Hayat kurtarma zinciri nedir?  4 halka</vt:lpstr>
      <vt:lpstr>İlkyardımın ABC si nedir?</vt:lpstr>
      <vt:lpstr>Slayt 20</vt:lpstr>
    </vt:vector>
  </TitlesOfParts>
  <Company>NouS 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Erdem OVAT</dc:creator>
  <cp:lastModifiedBy>Microsoft</cp:lastModifiedBy>
  <cp:revision>2</cp:revision>
  <dcterms:created xsi:type="dcterms:W3CDTF">2017-01-19T10:13:30Z</dcterms:created>
  <dcterms:modified xsi:type="dcterms:W3CDTF">2017-04-30T22:07:45Z</dcterms:modified>
</cp:coreProperties>
</file>