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theme/themeOverride10.xml" ContentType="application/vnd.openxmlformats-officedocument.themeOverrid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theme/themeOverride11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theme/themeOverride12.xml" ContentType="application/vnd.openxmlformats-officedocument.themeOverrid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4.xml" ContentType="application/vnd.openxmlformats-officedocument.theme+xml"/>
  <Override PartName="/ppt/theme/themeOverride14.xml" ContentType="application/vnd.openxmlformats-officedocument.themeOverrid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5.xml" ContentType="application/vnd.openxmlformats-officedocument.theme+xml"/>
  <Override PartName="/ppt/theme/themeOverride15.xml" ContentType="application/vnd.openxmlformats-officedocument.themeOverrid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16.xml" ContentType="application/vnd.openxmlformats-officedocument.theme+xml"/>
  <Override PartName="/ppt/theme/themeOverride16.xml" ContentType="application/vnd.openxmlformats-officedocument.themeOverrid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7.xml" ContentType="application/vnd.openxmlformats-officedocument.theme+xml"/>
  <Override PartName="/ppt/theme/themeOverride17.xml" ContentType="application/vnd.openxmlformats-officedocument.themeOverrid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18.xml" ContentType="application/vnd.openxmlformats-officedocument.theme+xml"/>
  <Override PartName="/ppt/theme/themeOverride18.xml" ContentType="application/vnd.openxmlformats-officedocument.themeOverrid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19.xml" ContentType="application/vnd.openxmlformats-officedocument.theme+xml"/>
  <Override PartName="/ppt/theme/themeOverride19.xml" ContentType="application/vnd.openxmlformats-officedocument.themeOverrid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0.xml" ContentType="application/vnd.openxmlformats-officedocument.theme+xml"/>
  <Override PartName="/ppt/theme/themeOverride20.xml" ContentType="application/vnd.openxmlformats-officedocument.themeOverrid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1.xml" ContentType="application/vnd.openxmlformats-officedocument.theme+xml"/>
  <Override PartName="/ppt/theme/themeOverride21.xml" ContentType="application/vnd.openxmlformats-officedocument.themeOverrid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2.xml" ContentType="application/vnd.openxmlformats-officedocument.theme+xml"/>
  <Override PartName="/ppt/theme/themeOverride22.xml" ContentType="application/vnd.openxmlformats-officedocument.themeOverrid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23.xml" ContentType="application/vnd.openxmlformats-officedocument.theme+xml"/>
  <Override PartName="/ppt/theme/themeOverride23.xml" ContentType="application/vnd.openxmlformats-officedocument.themeOverrid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50" r:id="rId6"/>
    <p:sldMasterId id="2147483768" r:id="rId7"/>
    <p:sldMasterId id="2147483786" r:id="rId8"/>
    <p:sldMasterId id="2147483804" r:id="rId9"/>
    <p:sldMasterId id="2147483822" r:id="rId10"/>
    <p:sldMasterId id="2147483840" r:id="rId11"/>
    <p:sldMasterId id="2147483858" r:id="rId12"/>
    <p:sldMasterId id="2147483876" r:id="rId13"/>
    <p:sldMasterId id="2147483894" r:id="rId14"/>
    <p:sldMasterId id="2147483912" r:id="rId15"/>
    <p:sldMasterId id="2147483930" r:id="rId16"/>
    <p:sldMasterId id="2147483948" r:id="rId17"/>
    <p:sldMasterId id="2147483966" r:id="rId18"/>
    <p:sldMasterId id="2147483984" r:id="rId19"/>
    <p:sldMasterId id="2147484002" r:id="rId20"/>
    <p:sldMasterId id="2147484020" r:id="rId21"/>
    <p:sldMasterId id="2147484038" r:id="rId22"/>
    <p:sldMasterId id="2147484056" r:id="rId23"/>
  </p:sldMasterIdLst>
  <p:notesMasterIdLst>
    <p:notesMasterId r:id="rId47"/>
  </p:notesMasterIdLst>
  <p:sldIdLst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7D72-F5B2-4BF9-81B4-CFB1FEFD5837}" type="datetimeFigureOut">
              <a:rPr lang="tr-TR" smtClean="0"/>
              <a:t>08.02.2017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0BF8-0214-487F-A69C-F9544956DE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54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45BD23-D7E2-4C9F-B25A-A44ED03C38F0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E9CD24-89C3-4C11-B165-25E10BC3AEA3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481757-616C-4BCF-B38D-B219230B5601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E48C46-FC93-4133-A169-6EA60826B16A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7BB37E-C5CD-4CE5-A65D-1D8F5CA2BA0B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FC5B3C-5677-4600-8831-5C5B360D5EE3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9A7B5-750B-498B-9F54-D8A43FB7E4BE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13AC28-CBA0-4E9F-B2E2-6F8CA4C4EE11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71EE98-3B0C-4ECE-AAC6-DF0D8057A47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5D0F6-FEE6-42B4-8085-6FEAEC250B9A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B8FFA5-14F6-450C-998C-0072DCF1EBF3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DFED4C-A952-462E-A569-0602B43E2AA1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9B2F00-2F26-48A3-9C82-416B27376E3F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BDE2F1-4A2B-4D9B-90BD-056AC4DA4C33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CC0AAB-2998-4673-A2CE-53D5486BBFC9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86BF89-52DA-4E12-B136-21368E10A34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8BD8B7-8D62-4E9F-BCF5-DEC8CBDA4943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3AF2AD-2953-405B-BB53-B92E344D8CE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C591C7-BBC2-4149-BCDD-167151F1D37E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2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2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53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25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1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67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05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2365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68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86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084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67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067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245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9960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54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9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66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25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75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1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3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2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949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43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48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8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298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131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39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57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4307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0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795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078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79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61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15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97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40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7912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24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3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401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005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398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270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565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1999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01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21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500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259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4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05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80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918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37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96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9850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936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361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95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515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8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459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365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800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6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16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68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746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36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99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74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634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29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0261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877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82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56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40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497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60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789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869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4744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203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84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928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832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931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449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120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54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6313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1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94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83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83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0628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20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279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9299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4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233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162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678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505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15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258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86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9560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006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47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273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37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967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80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22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8722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19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333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18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55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973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00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4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916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199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97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981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78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466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127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9863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937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795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0803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20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825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208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35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684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413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633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65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23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21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70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528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08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5666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9304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667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333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5151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7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801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09907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68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115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102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5683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7647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54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51566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2355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101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51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79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238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1537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1652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77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56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63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533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133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01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92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567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77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761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1801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761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551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5870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6877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02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9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2167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38690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96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9417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3934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851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8806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421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4790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586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829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52602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5103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1423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5746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211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6457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7928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9292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8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5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8112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143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59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577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282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48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7997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1456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1317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060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28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973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8853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92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544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9253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75543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034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075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178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5591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00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6818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209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1566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159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994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11467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7493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80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190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570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715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0621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15054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09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972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391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9333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5759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1068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2641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3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31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2133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19495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776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1878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0443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597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1196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020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8398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81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91856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7184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0797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476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587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436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4776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6722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3851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27460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46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861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008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1161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761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175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880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9627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36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28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1464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4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252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0894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75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592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253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0579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6015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576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000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956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7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341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46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623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34984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390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8284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189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5309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679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17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17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2860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441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54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919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13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53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923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9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80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4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75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33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7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828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2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68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7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4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38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3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55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86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9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7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19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5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75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4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4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95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9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951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4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5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514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5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0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5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097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09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73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0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284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34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4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45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1F2-E5A9-4743-8276-CF0FEDAB1530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52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1824-B082-4E86-A860-23B39FCDFB9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03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CB13-3F12-40FD-9B45-59913074298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5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B8D1528-3013-46E7-865C-51F59C7CD849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8AC54CA1-55A4-4BFF-A130-CE319AAC81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3891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792F-A1B3-4A6F-B38C-7F8961547112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2363-6855-496B-B076-5DED3EB0A03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50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A05B-C2B8-4B7E-8825-C8D5937E906C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57AB-6BE4-4AA7-9B57-8423A85BF8D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6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62F1-AF4F-454B-B94E-273684B06BD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3555-4640-4AC2-9FD0-C9752B29FE07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3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1139-9858-46B5-B7F4-4C4BBDD5DDEB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54FE-D17D-48C7-969E-3DE179ABFA06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189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2806-DE70-4A0A-A239-1614D6DCA374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BDE9-EA91-4AD2-988A-CDF7FFCCE56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4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FCBA-3BE0-439B-975E-2A6066913A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534B-B5F2-470A-AEDC-6358DB4FF54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60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7F86-82F0-4DB4-AA59-69566329710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8D9CB7-5A66-45B1-B5FD-9F4F6856D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874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CC3ADE96-3EC3-40F8-973E-DDE8462512D4}" type="datetimeFigureOut">
              <a:rPr lang="tr-TR"/>
              <a:pPr>
                <a:defRPr/>
              </a:pPr>
              <a:t>08.02.2017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27C6DCB-6AE4-4F71-B360-BEFB378B2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57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0385-74A6-4DAF-BE34-DC9F5C59E0BD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8766-00FB-4A42-9788-9DF43EE988B4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088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CCE-4653-40CC-8286-3CA61B27B35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E76D-BA60-429B-8BFC-854F4C50F97D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279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F-F77D-43C8-9B88-AA5FAA0819E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71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9074-E73F-4AD8-9E17-E9921361CCA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59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4B82-0FA4-4548-9F6B-7C998C0DEE2A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4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85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1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2.xml"/><Relationship Id="rId16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0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7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9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1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85B757-7455-412E-B1F6-1CCF708CD3C8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08.02.2017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C4B8C17-4450-4BF9-8F5A-067DDBDE221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684213" y="1412875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TEMEL YAŞAM DESTEĞİ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(TYD)</a:t>
            </a:r>
            <a:endParaRPr lang="tr-TR" altLang="tr-TR" sz="3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34321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14" name="Group 14"/>
          <p:cNvGraphicFramePr>
            <a:graphicFrameLocks noGrp="1"/>
          </p:cNvGraphicFramePr>
          <p:nvPr/>
        </p:nvGraphicFramePr>
        <p:xfrm>
          <a:off x="179388" y="495300"/>
          <a:ext cx="8964612" cy="701675"/>
        </p:xfrm>
        <a:graphic>
          <a:graphicData uri="http://schemas.openxmlformats.org/drawingml/2006/table">
            <a:tbl>
              <a:tblPr/>
              <a:tblGrid>
                <a:gridCol w="896461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YETİŞKİNLERDE DIŞ KALP MASAJI VE YAPAY SOLUNUMU BİRLİKTE UYGULAMA BASAMAKLARI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41" marR="91441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250825" y="1563688"/>
            <a:ext cx="820896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Kendisinin ve hasta/ yaralının güvenliğinden emin olmak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Hasta/yaralıya hafif dokunarak iyi misin diye sorarak  bilinci kontrol etmek,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Tıbbi yardım isteme, 112’ye haber vermek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4.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Hasta/yaralıyı sert bir zemin üzerine yatırmak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5.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Hasta/yaralının yanına diz çökmek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6.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Hasta/yaralının  kravat, kemer ve yakasını açmak</a:t>
            </a:r>
          </a:p>
        </p:txBody>
      </p:sp>
      <p:pic>
        <p:nvPicPr>
          <p:cNvPr id="76805" name="Picture 2" descr="C:\Users\sak\Desktop\untitle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6700"/>
            <a:ext cx="244951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41" name="Group 17"/>
          <p:cNvGraphicFramePr>
            <a:graphicFrameLocks noGrp="1"/>
          </p:cNvGraphicFramePr>
          <p:nvPr/>
        </p:nvGraphicFramePr>
        <p:xfrm>
          <a:off x="395288" y="333375"/>
          <a:ext cx="8353425" cy="701675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YETİŞKİNLERDE DIŞ KALP MASAJI VE YAPAY SOLUNUMU BİRLİKTE UYGULAMA BASAMAKLARI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45" marR="91445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36" name="Text Box 10"/>
          <p:cNvSpPr txBox="1">
            <a:spLocks noChangeArrowheads="1"/>
          </p:cNvSpPr>
          <p:nvPr/>
        </p:nvSpPr>
        <p:spPr bwMode="auto">
          <a:xfrm>
            <a:off x="395288" y="1412875"/>
            <a:ext cx="8280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7. 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Ağız içi kontrol ederek yabancı cisim varsa çıkarmak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8.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Hava yolu açmak için bir elini hasta/yaralının alnına, diğer elin iki parmağını çene kemeğinin üzerine  yerleştirmek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9. 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Çene kemiğinin uzun kenarı yere dik olacak şekilde geriye doğru iterek </a:t>
            </a:r>
            <a:r>
              <a:rPr lang="tr-TR" b="1" i="1" u="sng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baş geri çene yukarı pozisyonu </a:t>
            </a:r>
            <a:r>
              <a:rPr lang="tr-TR" b="1" i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vermek</a:t>
            </a:r>
          </a:p>
        </p:txBody>
      </p:sp>
      <p:pic>
        <p:nvPicPr>
          <p:cNvPr id="77829" name="Picture 2" descr="C:\Users\sak\Desktop\imagesCACBJR3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860800"/>
            <a:ext cx="5191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91512" cy="868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YETİŞKİNLERDE DIŞ KALP MASAJI VE YAPAY SOLUNUMU BİRLİKTE UYGULAMA BASAMAKLARI</a:t>
            </a:r>
            <a:endParaRPr lang="en-US" sz="20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7848600" cy="3665538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smtClean="0">
                <a:solidFill>
                  <a:srgbClr val="C00000"/>
                </a:solidFill>
                <a:latin typeface="Comic Sans MS" pitchFamily="66" charset="0"/>
              </a:rPr>
              <a:t>10. </a:t>
            </a:r>
            <a:r>
              <a:rPr lang="tr-TR" altLang="tr-TR" sz="2000" b="1" smtClean="0">
                <a:latin typeface="Comic Sans MS" pitchFamily="66" charset="0"/>
              </a:rPr>
              <a:t>Hasta/yaralının solunum yapıp yapmadığını 10 sn. kontrol       etmek (Bak-Dinle-Hisset)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000" b="1" smtClean="0">
                <a:latin typeface="Comic Sans MS" pitchFamily="66" charset="0"/>
              </a:rPr>
              <a:t>Göğüs kafesinin solunum hareketlerini gözlemek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000" b="1" smtClean="0">
                <a:latin typeface="Comic Sans MS" pitchFamily="66" charset="0"/>
              </a:rPr>
              <a:t>Eğilerek yüzünü hastanın ağzına yaklaştırarak  solunumu dinlemek ve soluğu yanağında hissetmek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000" b="1" smtClean="0">
                <a:latin typeface="Comic Sans MS" pitchFamily="66" charset="0"/>
              </a:rPr>
              <a:t>Bir eli hastanın göğsünün alt kısmına yerleştirerek             solunumu takip etmek</a:t>
            </a: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tr-TR" sz="2000" smtClean="0"/>
          </a:p>
        </p:txBody>
      </p:sp>
      <p:pic>
        <p:nvPicPr>
          <p:cNvPr id="78852" name="Picture 2" descr="C:\Documents and Settings\medine.acikgoz\Desktop\ilk yardım foto\ilk yardım foto 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86188"/>
            <a:ext cx="75723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2" name="Group 14"/>
          <p:cNvGraphicFramePr>
            <a:graphicFrameLocks noGrp="1"/>
          </p:cNvGraphicFramePr>
          <p:nvPr/>
        </p:nvGraphicFramePr>
        <p:xfrm>
          <a:off x="395288" y="476250"/>
          <a:ext cx="8351837" cy="701675"/>
        </p:xfrm>
        <a:graphic>
          <a:graphicData uri="http://schemas.openxmlformats.org/drawingml/2006/table">
            <a:tbl>
              <a:tblPr/>
              <a:tblGrid>
                <a:gridCol w="83518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YETİŞKİNLERDE DIŞ KALP MASAJI VE YAPAY SOLUNUMU BİRLİKTE UYGULAMA BASAMAKLARI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6" marR="91436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84" name="Text Box 10"/>
          <p:cNvSpPr txBox="1">
            <a:spLocks noChangeArrowheads="1"/>
          </p:cNvSpPr>
          <p:nvPr/>
        </p:nvSpPr>
        <p:spPr bwMode="auto">
          <a:xfrm>
            <a:off x="250825" y="1268413"/>
            <a:ext cx="86423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11.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Hasta/ yaralının solunumu yok ise,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12.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Çevrede başka kimse yok ve ilkyardımcı yalnız ise, kendisi 112’yi arar,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13.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Kalp basısı uygulamak için göğüs kemiğinin alt ve üst ucu tespit edilerek alt yarısına bir elin topuğu yerleştirilir,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14.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Diğer el bu elin üzerine yerleştirilir,</a:t>
            </a:r>
          </a:p>
          <a:p>
            <a:pPr>
              <a:defRPr/>
            </a:pPr>
            <a:endParaRPr lang="tr-TR" sz="16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tr-TR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9877" name="Picture 2" descr="C:\Documents and Settings\medine.acikgoz\Desktop\ilk yardım foto\ilk yardım foto 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27860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 descr="C:\Documents and Settings\medine.acikgoz\Desktop\ilk yardım foto\ilk yardım foto 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7146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4" descr="C:\Documents and Settings\medine.acikgoz\Desktop\ilk yardım foto\ilk yardım foto 0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286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2" name="Group 14"/>
          <p:cNvGraphicFramePr>
            <a:graphicFrameLocks noGrp="1"/>
          </p:cNvGraphicFramePr>
          <p:nvPr/>
        </p:nvGraphicFramePr>
        <p:xfrm>
          <a:off x="395288" y="476250"/>
          <a:ext cx="8351837" cy="701675"/>
        </p:xfrm>
        <a:graphic>
          <a:graphicData uri="http://schemas.openxmlformats.org/drawingml/2006/table">
            <a:tbl>
              <a:tblPr/>
              <a:tblGrid>
                <a:gridCol w="8351837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YETİŞKİNLERDE DIŞ KALP MASAJI VE YAPAY SOLUNUMU BİRLİKTE UYGULAMA BASAMAKLARI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36" marR="91436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84" name="Text Box 10"/>
          <p:cNvSpPr txBox="1">
            <a:spLocks noChangeArrowheads="1"/>
          </p:cNvSpPr>
          <p:nvPr/>
        </p:nvSpPr>
        <p:spPr bwMode="auto">
          <a:xfrm>
            <a:off x="250825" y="1268413"/>
            <a:ext cx="8642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defRPr/>
            </a:pPr>
            <a:endParaRPr lang="tr-TR" b="1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15.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Her iki elin parmakları birbirine kenetlenir,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16.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Ellerin parmakları göğüs kafesiyle temas ettirilmeden, dirsekler bükülmeden, göğüs kemiği üzerine vücuda dik olacak şekilde tutulur, </a:t>
            </a:r>
          </a:p>
          <a:p>
            <a:pPr marL="342900" indent="-342900">
              <a:buClr>
                <a:srgbClr val="C00000"/>
              </a:buCl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17.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Göğüs kemiği 5 cm aşağı inecek şekilde ( yandan bakıldığında göğüs yüksekliğinin 1/3’ü kadar) 30 kalp basısı uygulanır, bu işlemin hızı dakikada 100 bası olacak şekilde ayarlanır</a:t>
            </a:r>
          </a:p>
          <a:p>
            <a:pPr>
              <a:defRPr/>
            </a:pPr>
            <a:endParaRPr lang="tr-TR" sz="1500" b="1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tr-TR" sz="16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tr-TR" sz="16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endParaRPr lang="tr-TR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0901" name="Picture 2" descr="C:\Documents and Settings\medine.acikgoz\Desktop\ilk yardım foto\ilk yardım foto 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30972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86" name="Group 14"/>
          <p:cNvGraphicFramePr>
            <a:graphicFrameLocks noGrp="1"/>
          </p:cNvGraphicFramePr>
          <p:nvPr/>
        </p:nvGraphicFramePr>
        <p:xfrm>
          <a:off x="323850" y="549275"/>
          <a:ext cx="8424863" cy="701675"/>
        </p:xfrm>
        <a:graphic>
          <a:graphicData uri="http://schemas.openxmlformats.org/drawingml/2006/table">
            <a:tbl>
              <a:tblPr/>
              <a:tblGrid>
                <a:gridCol w="8424863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YETİŞKİNLERDE DIŞ KALP MASAJI VE YAPAY SOLUNUMU BİRLİKTE UYGULAMA BASAMAKLARI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91448" marR="91448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900113" y="1773238"/>
            <a:ext cx="7848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18.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 Baş geri çene yukarı pozisyonu tekrar verilerek hava yolu açıklığı sağlanır, </a:t>
            </a:r>
          </a:p>
          <a:p>
            <a:pPr marL="360363" indent="-360363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19.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Alnın üzerine konulan elin baş ve işaret parmağını kullanarak hasta/ yaralının burnu kapatılır,</a:t>
            </a:r>
          </a:p>
          <a:p>
            <a:pPr marL="360363" indent="-360363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20.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Normal bir soluk alınır, baş geri çene yukarı pozisyonunda iken hasta/yaralının ağzını içine alacak şekilde ağız yerleştirilir,</a:t>
            </a:r>
          </a:p>
          <a:p>
            <a:pPr marL="360363" indent="-360363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21.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Hasta /yaralının göğsünü yükseltmeye yarayacak kadar her biri 1 saniye süren 2 kurtarıcı nefes verilir, havanın geriye çıkması için zaman verilir,</a:t>
            </a:r>
          </a:p>
          <a:p>
            <a:pP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22.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Hasta/ yaralıya 30 kalp masajından sonra 2 solunum yaptırılır, (30;2)</a:t>
            </a:r>
          </a:p>
          <a:p>
            <a:pPr marL="360363" indent="-360363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23.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Temel yaşam desteğine hasta/yaralının yaşamsal refleksleri veya tıbbi yardım gelene kadar kesintisiz devam edilir.</a:t>
            </a:r>
          </a:p>
        </p:txBody>
      </p:sp>
    </p:spTree>
    <p:extLst>
      <p:ext uri="{BB962C8B-B14F-4D97-AF65-F5344CB8AC3E}">
        <p14:creationId xmlns:p14="http://schemas.microsoft.com/office/powerpoint/2010/main" val="32580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11" name="Group 15"/>
          <p:cNvGraphicFramePr>
            <a:graphicFrameLocks noGrp="1"/>
          </p:cNvGraphicFramePr>
          <p:nvPr/>
        </p:nvGraphicFramePr>
        <p:xfrm>
          <a:off x="179388" y="423863"/>
          <a:ext cx="8748712" cy="701675"/>
        </p:xfrm>
        <a:graphic>
          <a:graphicData uri="http://schemas.openxmlformats.org/drawingml/2006/table">
            <a:tbl>
              <a:tblPr/>
              <a:tblGrid>
                <a:gridCol w="874871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ÇOCUKLARDA (1–8 YAŞ) DIŞ KALP MASAJI VE YAPAY SOLUNUMU BİRLİKTE UYGULAMA BASAMAKLARI </a:t>
                      </a:r>
                    </a:p>
                  </a:txBody>
                  <a:tcPr marL="91443" marR="91443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48" name="Text Box 10"/>
          <p:cNvSpPr txBox="1">
            <a:spLocks noChangeArrowheads="1"/>
          </p:cNvSpPr>
          <p:nvPr/>
        </p:nvSpPr>
        <p:spPr bwMode="auto">
          <a:xfrm>
            <a:off x="323850" y="1258888"/>
            <a:ext cx="85693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Kendisinin ve çocuğun güvenliğinden emin olunur,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Çocuğun omuzlarına dokunup  “iyi misiniz?” diye sorularak bilinci kontrol edilir; </a:t>
            </a:r>
            <a:r>
              <a:rPr lang="tr-TR" altLang="tr-TR" sz="1800" b="1" u="sng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eğer bilinci yok ise</a:t>
            </a: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Çevreden yüksek sesle yardım çağrılır; 112 aratılır; 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Çocuk sert bir zemin üzerine sırt üstü yatırılır,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Çocuğun yanına diz çökülür,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Çocuğun boynunu ve göğsünü saran giysiler açılır,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Ağız içi gözle kontrol edilir; hava yolu tıkanıklığına neden olan yabancı cisim var ise çıkartılır,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Hava yolunu açmak için bir el hasta/yaralının alnına, diğer elin iki parmağı çene kemiğinin üzerine yerleştirilir,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Calibri Light" pitchFamily="34" charset="0"/>
              <a:buAutoNum type="arabicPeriod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Çene kemiğinin uzun kenarı yere dik gelecek şekilde alından bastırılıp, çeneden kaldırılarak baş geriye doğru itilir; çocuğa baş geri çene yukarı pozisyonu verilir</a:t>
            </a:r>
            <a:endParaRPr lang="tr-TR" altLang="tr-TR" sz="1600" b="1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82949" name="Picture 2" descr="C:\Users\sak\Desktop\untit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84763"/>
            <a:ext cx="21605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0"/>
          <p:cNvSpPr txBox="1">
            <a:spLocks noChangeArrowheads="1"/>
          </p:cNvSpPr>
          <p:nvPr/>
        </p:nvSpPr>
        <p:spPr bwMode="auto">
          <a:xfrm>
            <a:off x="250825" y="1196975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10</a:t>
            </a: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Hasta/yaralının solunum yapıp yapmadığı bak-dinle-hisset yöntemiyle 10   saniye süre ile kontrol edilir: 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Göğüs kafesinin solunum hareketlerine bakılır,</a:t>
            </a:r>
          </a:p>
          <a:p>
            <a:pPr lv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Eğilip, kulağını hastanın ağzına yaklaştırarak solunum dinlenirken diğer el göğüs üzerine hafifçe yerleştirilerek hissedilir.</a:t>
            </a:r>
            <a:endParaRPr lang="tr-TR" altLang="tr-TR" sz="2000" b="1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11.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Solunum yok ise; alnın üzerine konulan elin baş ve işaret parmağını kullanarak çocuğun burnu kapatılır,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12.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Baş geri çene yukarı pozisyonunda iken çocuğun ağzını içine alacak şekilde ağız yerleştirilir,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13.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Çocuğun göğsünü yükseltmeye yarayacak kadar her biri 1 saniye süren 2 nefes verilir, havanın geriye çıkması için zaman verilir,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14.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Kalp basısı uygulamak için göğüs kemiğinin alt ve üst ucu tespit edilerek alt yarısına bir elin topuğu yerleştirilir, (çocuk yetişkin görünümündeyse yetişkinlerde olduğu gibi iki el ile kalp basısı uygulanır ) ,  </a:t>
            </a:r>
          </a:p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15. </a:t>
            </a:r>
            <a:r>
              <a:rPr lang="tr-TR" altLang="tr-TR" sz="20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Elin parmakları göğüs kafesiyle temas ettirilmeden, dirsek bükülmeden, göğüs kemiği üzerine vücuda dik olacak şekilde tutulur</a:t>
            </a:r>
            <a:r>
              <a:rPr lang="tr-TR" altLang="tr-TR" sz="20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,</a:t>
            </a:r>
          </a:p>
        </p:txBody>
      </p:sp>
      <p:graphicFrame>
        <p:nvGraphicFramePr>
          <p:cNvPr id="81944" name="Group 24"/>
          <p:cNvGraphicFramePr>
            <a:graphicFrameLocks noGrp="1"/>
          </p:cNvGraphicFramePr>
          <p:nvPr>
            <p:ph/>
          </p:nvPr>
        </p:nvGraphicFramePr>
        <p:xfrm>
          <a:off x="395288" y="404813"/>
          <a:ext cx="8353425" cy="719137"/>
        </p:xfrm>
        <a:graphic>
          <a:graphicData uri="http://schemas.openxmlformats.org/drawingml/2006/table">
            <a:tbl>
              <a:tblPr/>
              <a:tblGrid>
                <a:gridCol w="8353425"/>
              </a:tblGrid>
              <a:tr h="719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ÇOCUKLARDA (1–8 YAŞ) DIŞ KALP MASAJI VE YAPAY SOLUNUMU BİRLİKTE UYGULAMA BASAMAKLARI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marL="91445" marR="914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354013" y="444500"/>
            <a:ext cx="8291512" cy="852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</a:rPr>
              <a:t>ÇOCUKLARDA (1–8 YAŞ) DIŞ KALP MASAJI VE YAPAY SOLUNUMU BİRLİKTE UYGULAMA BASAMAKLARI</a:t>
            </a:r>
            <a:endParaRPr lang="en-US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497888" cy="3598862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450850" indent="-4508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16</a:t>
            </a: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Göğüs kemiği 5 cm aşağı inecek şekilde ( yandan bakıldığında göğüs yüksekliğinin 1/3’ü kadar) 30 kalp basısı uygulanır, bu işlemin hızı dakikada 100 bası olacak şekilde ayarlanır,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17. 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Çocuğa 30 kalp masajından sonra 2 solunum yaptırılır (30;2) ,</a:t>
            </a:r>
          </a:p>
          <a:p>
            <a:pPr marL="450850" indent="-4508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18. 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İlkyardımcı yalnız ise;  30;2 göğüs basısının 5 tur tekrarından sonra 112’yi kendisi arar, </a:t>
            </a:r>
          </a:p>
          <a:p>
            <a:pPr marL="450850" indent="-4508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600" b="1" dirty="0" smtClean="0">
                <a:solidFill>
                  <a:srgbClr val="C00000"/>
                </a:solidFill>
                <a:latin typeface="Comic Sans MS" pitchFamily="66" charset="0"/>
              </a:rPr>
              <a:t>19. </a:t>
            </a: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Temel yaşam desteğine çocuğun yaşamsal refleksleri veya tıbbi yardım gelene kadar kesintisiz devam edilir.</a:t>
            </a:r>
          </a:p>
        </p:txBody>
      </p:sp>
    </p:spTree>
    <p:extLst>
      <p:ext uri="{BB962C8B-B14F-4D97-AF65-F5344CB8AC3E}">
        <p14:creationId xmlns:p14="http://schemas.microsoft.com/office/powerpoint/2010/main" val="7351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sak\Desktop\imagesCAWB7F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994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924800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 smtClean="0">
                <a:solidFill>
                  <a:schemeClr val="tx1"/>
                </a:solidFill>
              </a:rPr>
              <a:t/>
            </a:r>
            <a:br>
              <a:rPr lang="tr-TR" sz="3400" dirty="0" smtClean="0">
                <a:solidFill>
                  <a:schemeClr val="tx1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SOLUNUM ve KALP DURMASI</a:t>
            </a:r>
            <a:endParaRPr lang="en-US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746375"/>
            <a:ext cx="8640763" cy="8636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1800" smtClean="0">
                <a:latin typeface="Comic Sans MS" pitchFamily="66" charset="0"/>
              </a:rPr>
              <a:t>Hemen yapay solunuma başlanmaz ise bir süre sonra kalp durması meydana gelir.</a:t>
            </a:r>
            <a:r>
              <a:rPr lang="tr-TR" altLang="tr-TR" sz="1800" smtClean="0"/>
              <a:t> </a:t>
            </a:r>
            <a:endParaRPr lang="en-US" altLang="tr-TR" sz="2600" smtClean="0"/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1763713" y="4005263"/>
            <a:ext cx="5900737" cy="2376487"/>
            <a:chOff x="1554" y="2814"/>
            <a:chExt cx="2848" cy="1296"/>
          </a:xfrm>
        </p:grpSpPr>
        <p:pic>
          <p:nvPicPr>
            <p:cNvPr id="68614" name="Picture 5" descr="034"/>
            <p:cNvPicPr>
              <a:picLocks noChangeAspect="1" noChangeArrowheads="1"/>
            </p:cNvPicPr>
            <p:nvPr/>
          </p:nvPicPr>
          <p:blipFill>
            <a:blip r:embed="rId3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9" t="4076" r="52811" b="12579"/>
            <a:stretch>
              <a:fillRect/>
            </a:stretch>
          </p:blipFill>
          <p:spPr bwMode="auto">
            <a:xfrm>
              <a:off x="1554" y="2814"/>
              <a:ext cx="100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6" descr="034"/>
            <p:cNvPicPr>
              <a:picLocks noChangeAspect="1" noChangeArrowheads="1"/>
            </p:cNvPicPr>
            <p:nvPr/>
          </p:nvPicPr>
          <p:blipFill>
            <a:blip r:embed="rId3">
              <a:lum bright="-24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1" t="4076" r="11441" b="12579"/>
            <a:stretch>
              <a:fillRect/>
            </a:stretch>
          </p:blipFill>
          <p:spPr bwMode="auto">
            <a:xfrm>
              <a:off x="3187" y="2814"/>
              <a:ext cx="100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6" name="Text Box 7"/>
            <p:cNvSpPr txBox="1">
              <a:spLocks noChangeArrowheads="1"/>
            </p:cNvSpPr>
            <p:nvPr/>
          </p:nvSpPr>
          <p:spPr bwMode="auto">
            <a:xfrm>
              <a:off x="2040" y="2932"/>
              <a:ext cx="59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tr-TR" altLang="tr-TR" sz="1400" b="1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Soluk alma</a:t>
              </a:r>
            </a:p>
          </p:txBody>
        </p:sp>
        <p:sp>
          <p:nvSpPr>
            <p:cNvPr id="68617" name="Text Box 8"/>
            <p:cNvSpPr txBox="1">
              <a:spLocks noChangeArrowheads="1"/>
            </p:cNvSpPr>
            <p:nvPr/>
          </p:nvSpPr>
          <p:spPr bwMode="auto">
            <a:xfrm>
              <a:off x="3743" y="2893"/>
              <a:ext cx="65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tr-TR" altLang="tr-TR" sz="1400" b="1">
                  <a:solidFill>
                    <a:prstClr val="black"/>
                  </a:solidFill>
                  <a:latin typeface="Arial Narrow" pitchFamily="34" charset="0"/>
                  <a:cs typeface="Arial" charset="0"/>
                </a:rPr>
                <a:t>Soluk verme</a:t>
              </a:r>
            </a:p>
          </p:txBody>
        </p:sp>
      </p:grp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323850" y="1768475"/>
            <a:ext cx="811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Solunum durması</a:t>
            </a:r>
            <a:r>
              <a:rPr lang="tr-TR" altLang="tr-TR" sz="18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: Solunum hareketinin durması nedeniyle vücudun yaşamak için ihtiyacı olan oksijenden yoksun kalmasıdır</a:t>
            </a:r>
            <a:endParaRPr lang="tr-TR" altLang="tr-TR" sz="1800">
              <a:solidFill>
                <a:srgbClr val="FBFEE6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84" name="Group 16"/>
          <p:cNvGraphicFramePr>
            <a:graphicFrameLocks noGrp="1"/>
          </p:cNvGraphicFramePr>
          <p:nvPr/>
        </p:nvGraphicFramePr>
        <p:xfrm>
          <a:off x="323850" y="260350"/>
          <a:ext cx="8567738" cy="762000"/>
        </p:xfrm>
        <a:graphic>
          <a:graphicData uri="http://schemas.openxmlformats.org/drawingml/2006/table">
            <a:tbl>
              <a:tblPr/>
              <a:tblGrid>
                <a:gridCol w="856773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0-12 AY ARASINDAKİ BEBEKLERDE DIŞ KALP MASAJI VE YAPAY SOLUNUMU  BİRLİKTE UYGULAMA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marL="91437" marR="9143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323850" y="1052513"/>
            <a:ext cx="84248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Kendisinin ve bebeğin güvenliğinden emin olunur,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Ayak tabanına hafifçe vurarak bilinci kontrol edilir; </a:t>
            </a:r>
            <a:r>
              <a:rPr lang="tr-TR" b="1" u="sng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eğer bilinci yok ise,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Çevreden yüksek sesle yardım çağrılır; 112 aratılır;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Bebek sert bir zemin üzerine sırt üstü yatırılır,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İlkyardımcı temel yaşam desteği uygulayacağı pozisyonu alır (yerde uygulama yapacak ise diz çöker, masa v.b. yerde uygulama yapacak ise ayakta durur),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Bebeğin boynunu ve göğsünü saran giysiler açılır,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Ağız içi gözle kontrol edilir; hava yolu tıkanıklığına neden olan yabancı cisim var ise çıkartılır</a:t>
            </a:r>
          </a:p>
          <a:p>
            <a:pPr marL="360363" indent="-360363"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8.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Hava yolunu açmak için, bir el bebeğin alnına, diğer elin iki parmağı çene kemiğine koyulup baş hafifçe yukarı geri itilerek eğilir, baş geri çene yukarı pozisyonu verilir,</a:t>
            </a:r>
          </a:p>
          <a:p>
            <a:pPr marL="360363" indent="-360363"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9.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Bebeğin solunum yapıp yapmadığı bak-dinle-hisset yöntemiyle 10 saniye süre ile kontrol edilir: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Göğüs kafesinin solunum hareketlerine bakılır,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tr-TR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Eğilip, kulağını hastanın ağzına yaklaştırarak solunum dinlenirken diğer el göğüs üzerine hafifçe yerleştirilerek hissedilir,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  <a:defRPr/>
            </a:pPr>
            <a:endParaRPr lang="tr-TR" b="1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64500" cy="5762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C00000"/>
                </a:solidFill>
                <a:latin typeface="Comic Sans MS" pitchFamily="66" charset="0"/>
              </a:rPr>
              <a:t>0-12 AY ARASINDAKİ BEBEKLERDE DIŞ KALP  MASAJI VE YAPAY SOLUNUMU  BİRLİKTE UYGULAMA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137525" cy="489585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10. </a:t>
            </a:r>
            <a:r>
              <a:rPr lang="tr-T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Solunum yoksa ağız dolusu nefes alınır ve ağız bebeğin ağız ve burnunu içine alacak şekilde yerleştirilir,</a:t>
            </a:r>
          </a:p>
          <a:p>
            <a:pPr marL="450850" indent="-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11. </a:t>
            </a:r>
            <a:r>
              <a:rPr lang="tr-T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Bebeğin göğsünü yükseltmeye yarayacak kadar her biri 1 saniye süren 2 solunum verilir, havanın geriye çıkması için zaman verilir,</a:t>
            </a:r>
          </a:p>
          <a:p>
            <a:pPr marL="450850" indent="-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12. </a:t>
            </a:r>
            <a:r>
              <a:rPr lang="tr-T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Kalp basısı uygulamak için bebeğin (iki meme başının altındaki hattın ortası göğüs merkezini oluşturur) göğüs merkezi belirlenir,</a:t>
            </a:r>
          </a:p>
          <a:p>
            <a:pPr marL="450850" indent="-4508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13. </a:t>
            </a:r>
            <a:r>
              <a:rPr lang="tr-T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Bir elin orta ve yüzük parmağı bebeğin göğüs merkezine yerleştirilir,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8068" name="Picture 5" descr="C:\Users\sak\Desktop\imagesCATIMM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38163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6" descr="C:\Users\sak\Desktop\un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2400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"/>
          <p:cNvSpPr txBox="1">
            <a:spLocks noChangeArrowheads="1"/>
          </p:cNvSpPr>
          <p:nvPr/>
        </p:nvSpPr>
        <p:spPr bwMode="auto">
          <a:xfrm>
            <a:off x="250825" y="1196975"/>
            <a:ext cx="7704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14.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Göğüs kemiği 4 cm aşağı inecek şekilde ( yandan bakıldığında göğüs yüksekliğinin 1/3’ü kadar) 30 kalp basısı uygulanır, bu işlemin hızı dakikada 100 bası olacak şekilde ayarlanır,</a:t>
            </a:r>
          </a:p>
          <a:p>
            <a:pPr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15.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Bebeğe 30 kalp masajından sonra 2 solunum yaptırılır (30;2) </a:t>
            </a:r>
          </a:p>
          <a:p>
            <a:pPr marL="450850" indent="-45085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16.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İlkyardımcı yalnız ise;  30;2 göğüs basısının 5 tur tekrarından sonra 112’yi kendisi arar, </a:t>
            </a:r>
          </a:p>
          <a:p>
            <a:pPr marL="450850" indent="-450850">
              <a:defRPr/>
            </a:pP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17. </a:t>
            </a:r>
            <a:r>
              <a:rPr lang="tr-TR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Temel yaşam desteğine bebeğin yaşamsal refleksleri veya tıbbi yardım gelene kadar kesintisiz devam edilir. </a:t>
            </a:r>
          </a:p>
        </p:txBody>
      </p:sp>
      <p:graphicFrame>
        <p:nvGraphicFramePr>
          <p:cNvPr id="85015" name="Group 23"/>
          <p:cNvGraphicFramePr>
            <a:graphicFrameLocks noGrp="1"/>
          </p:cNvGraphicFramePr>
          <p:nvPr>
            <p:ph/>
          </p:nvPr>
        </p:nvGraphicFramePr>
        <p:xfrm>
          <a:off x="395288" y="352425"/>
          <a:ext cx="8291512" cy="701675"/>
        </p:xfrm>
        <a:graphic>
          <a:graphicData uri="http://schemas.openxmlformats.org/drawingml/2006/table">
            <a:tbl>
              <a:tblPr/>
              <a:tblGrid>
                <a:gridCol w="829151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0-12 AY ARASINDAKİ BEBEKLERDE DIŞ KALP  MASAJI VE YAPAY SOLUNUMU  BİRLİKTE UYGULAMA </a:t>
                      </a:r>
                    </a:p>
                  </a:txBody>
                  <a:tcPr marL="91443" marR="91443"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093" name="Picture 2" descr="C:\Users\sak\Desktop\bebekle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644900"/>
            <a:ext cx="4344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 descr="C:\Users\Seydihan KIZILKAYA\Desktop\ZONGULDAK\DSCF2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924800" cy="563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SOLUNUM ve KALP DURMASI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58938"/>
            <a:ext cx="7693025" cy="12969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srgbClr val="C00000"/>
                </a:solidFill>
                <a:latin typeface="Comic Sans MS" pitchFamily="66" charset="0"/>
              </a:rPr>
              <a:t>Kalp Durması: </a:t>
            </a:r>
            <a:r>
              <a:rPr lang="tr-TR" sz="1800" dirty="0" smtClean="0">
                <a:solidFill>
                  <a:srgbClr val="002060"/>
                </a:solidFill>
                <a:latin typeface="Comic Sans MS" pitchFamily="66" charset="0"/>
              </a:rPr>
              <a:t>Bilinci kapalı kişide büyük arterlerden nabız alınamaması durumudur. Kalp durmasına en kısa sürede müdahale edilmezse dokuların oksijenlenmesi bozulacağı için beyin hasarı oluşur.</a:t>
            </a:r>
          </a:p>
        </p:txBody>
      </p:sp>
      <p:pic>
        <p:nvPicPr>
          <p:cNvPr id="80898" name="Picture 2" descr="C:\Users\sak\Desktop\imagesCAH1J9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9"/>
          <a:stretch>
            <a:fillRect/>
          </a:stretch>
        </p:blipFill>
        <p:spPr bwMode="auto">
          <a:xfrm>
            <a:off x="6443663" y="5300663"/>
            <a:ext cx="2286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539750" y="3756025"/>
            <a:ext cx="75485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Kişide solunum olmaması, bilincin kapalı olması, hiç hareket etmemesi ve uyaranlara cevap vermemesi kalp durmasının belirtisidir.</a:t>
            </a:r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539750" y="3144838"/>
            <a:ext cx="303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Kalp durmasının belirtileri</a:t>
            </a:r>
          </a:p>
        </p:txBody>
      </p:sp>
    </p:spTree>
    <p:extLst>
      <p:ext uri="{BB962C8B-B14F-4D97-AF65-F5344CB8AC3E}">
        <p14:creationId xmlns:p14="http://schemas.microsoft.com/office/powerpoint/2010/main" val="300646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51387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Dikdörtgen 2"/>
          <p:cNvSpPr>
            <a:spLocks noChangeArrowheads="1"/>
          </p:cNvSpPr>
          <p:nvPr/>
        </p:nvSpPr>
        <p:spPr bwMode="auto">
          <a:xfrm>
            <a:off x="2771775" y="476250"/>
            <a:ext cx="331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Temel Yaşam Desteği (TYD)</a:t>
            </a:r>
            <a:endParaRPr lang="tr-TR" altLang="tr-TR" sz="18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5832475" cy="9350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Temel Yaşam Desteği Nedir?</a:t>
            </a:r>
            <a:endParaRPr lang="en-US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7640637" cy="227488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tr-T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Hayat kurtarma amacı ile hava yolu açıklığı sağlandıktan sonra, solunumu ve/veya kalbi durmuş kişiye yapay solunum ile akciğerlerine oksijen gitmesini, dış kalp masajı ile kalpten kan pompalanmasını sağlamak için   ilaçsız olarak yapılan müdahalelerdir.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684" name="Picture 4" descr="C:\Users\sak\Desktop\imagesCA0KZC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25"/>
            <a:ext cx="24479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C:\Users\sak\Desktop\imagesCA60BFY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879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270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357188"/>
            <a:ext cx="91551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748712" cy="1282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Hava yolunu açmak için Baş geri-çene pozisyonu nasıl verilir?</a:t>
            </a: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7693025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000" smtClean="0">
                <a:latin typeface="Comic Sans MS" pitchFamily="66" charset="0"/>
              </a:rPr>
              <a:t>Bir el alına yerleştirilir,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smtClean="0">
                <a:latin typeface="Comic Sans MS" pitchFamily="66" charset="0"/>
              </a:rPr>
              <a:t>Diğer elin iki parmağı çene kemiğinin üzerine yerleştirilir,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smtClean="0">
                <a:latin typeface="Comic Sans MS" pitchFamily="66" charset="0"/>
              </a:rPr>
              <a:t>Alından bastırılıp, çeneden kaldırılarak baş geriye doğru itilir.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smtClean="0">
                <a:latin typeface="Comic Sans MS" pitchFamily="66" charset="0"/>
              </a:rPr>
              <a:t>Böylece dil yerinden oynatılarak hava yolu açıklığı sağlanmış olur.</a:t>
            </a:r>
          </a:p>
        </p:txBody>
      </p:sp>
      <p:pic>
        <p:nvPicPr>
          <p:cNvPr id="73732" name="Picture 2" descr="C:\Users\sak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35464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b="1" dirty="0" smtClean="0">
                <a:solidFill>
                  <a:srgbClr val="C00000"/>
                </a:solidFill>
                <a:latin typeface="Comic Sans MS" pitchFamily="66" charset="0"/>
              </a:rPr>
              <a:t>Yapay solunum nasıl yapılır?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7772400" cy="284638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Hasta/yaralının hava yolu açıldıktan sonra, solunum</a:t>
            </a:r>
            <a:r>
              <a:rPr lang="tr-T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Bak-Dinle-Hisset yöntemi</a:t>
            </a:r>
            <a:r>
              <a:rPr lang="tr-T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ile değerlendirilir,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Solunum yoksa tıbbi yardım istenir </a:t>
            </a:r>
            <a:r>
              <a:rPr lang="tr-T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(112)</a:t>
            </a:r>
            <a:r>
              <a:rPr lang="tr-T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Hemen yapay solunuma başlanır. </a:t>
            </a:r>
          </a:p>
          <a:p>
            <a:pPr marL="91440" indent="-914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YAPAY SOLUNUMA BAŞLAMADAN ÖNCE SOLUNUMUN OLMADIĞINDAN KESİNLİKLE EMİN OLUNMALIDIR!</a:t>
            </a:r>
          </a:p>
        </p:txBody>
      </p:sp>
      <p:pic>
        <p:nvPicPr>
          <p:cNvPr id="74756" name="Picture 2" descr="C:\Users\sak\Desktop\untitle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5618" b="3699"/>
          <a:stretch>
            <a:fillRect/>
          </a:stretch>
        </p:blipFill>
        <p:spPr bwMode="auto">
          <a:xfrm>
            <a:off x="3276600" y="4365625"/>
            <a:ext cx="23034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827088" y="1773238"/>
            <a:ext cx="7272337" cy="14684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Kalp masajı noktasının belirlenmesi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Ellerin masaj noktasına yerleştirilmesi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b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Kalbe doğru göğsün bastırılması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2195513" y="765175"/>
            <a:ext cx="4535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36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KALP MASAJI</a:t>
            </a: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5781" name="Picture 2" descr="C:\Users\sak\Desktop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00438"/>
            <a:ext cx="46116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C:\Users\sak\Desktop\untitl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889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195513" y="5229225"/>
            <a:ext cx="2736850" cy="36036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0.xml><?xml version="1.0" encoding="utf-8"?>
<a:theme xmlns:a="http://schemas.openxmlformats.org/drawingml/2006/main" name="9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1.xml><?xml version="1.0" encoding="utf-8"?>
<a:theme xmlns:a="http://schemas.openxmlformats.org/drawingml/2006/main" name="10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1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3.xml><?xml version="1.0" encoding="utf-8"?>
<a:theme xmlns:a="http://schemas.openxmlformats.org/drawingml/2006/main" name="1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4.xml><?xml version="1.0" encoding="utf-8"?>
<a:theme xmlns:a="http://schemas.openxmlformats.org/drawingml/2006/main" name="1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5.xml><?xml version="1.0" encoding="utf-8"?>
<a:theme xmlns:a="http://schemas.openxmlformats.org/drawingml/2006/main" name="1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6.xml><?xml version="1.0" encoding="utf-8"?>
<a:theme xmlns:a="http://schemas.openxmlformats.org/drawingml/2006/main" name="1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7.xml><?xml version="1.0" encoding="utf-8"?>
<a:theme xmlns:a="http://schemas.openxmlformats.org/drawingml/2006/main" name="1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8.xml><?xml version="1.0" encoding="utf-8"?>
<a:theme xmlns:a="http://schemas.openxmlformats.org/drawingml/2006/main" name="17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9.xml><?xml version="1.0" encoding="utf-8"?>
<a:theme xmlns:a="http://schemas.openxmlformats.org/drawingml/2006/main" name="18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0.xml><?xml version="1.0" encoding="utf-8"?>
<a:theme xmlns:a="http://schemas.openxmlformats.org/drawingml/2006/main" name="19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1.xml><?xml version="1.0" encoding="utf-8"?>
<a:theme xmlns:a="http://schemas.openxmlformats.org/drawingml/2006/main" name="20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2.xml><?xml version="1.0" encoding="utf-8"?>
<a:theme xmlns:a="http://schemas.openxmlformats.org/drawingml/2006/main" name="2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3.xml><?xml version="1.0" encoding="utf-8"?>
<a:theme xmlns:a="http://schemas.openxmlformats.org/drawingml/2006/main" name="2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4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5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7.xml><?xml version="1.0" encoding="utf-8"?>
<a:theme xmlns:a="http://schemas.openxmlformats.org/drawingml/2006/main" name="6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8.xml><?xml version="1.0" encoding="utf-8"?>
<a:theme xmlns:a="http://schemas.openxmlformats.org/drawingml/2006/main" name="7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8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0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7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8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19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0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4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5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6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7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8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9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1425</Words>
  <Application>Microsoft Office PowerPoint</Application>
  <PresentationFormat>Ekran Gösterisi (4:3)</PresentationFormat>
  <Paragraphs>130</Paragraphs>
  <Slides>23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23</vt:i4>
      </vt:variant>
      <vt:variant>
        <vt:lpstr>Slayt Başlıkları</vt:lpstr>
      </vt:variant>
      <vt:variant>
        <vt:i4>23</vt:i4>
      </vt:variant>
    </vt:vector>
  </HeadingPairs>
  <TitlesOfParts>
    <vt:vector size="46" baseType="lpstr">
      <vt:lpstr>Metropolitan</vt:lpstr>
      <vt:lpstr>1_Metropolitan</vt:lpstr>
      <vt:lpstr>2_Metropolitan</vt:lpstr>
      <vt:lpstr>3_Metropolitan</vt:lpstr>
      <vt:lpstr>4_Metropolitan</vt:lpstr>
      <vt:lpstr>5_Metropolitan</vt:lpstr>
      <vt:lpstr>6_Metropolitan</vt:lpstr>
      <vt:lpstr>7_Metropolitan</vt:lpstr>
      <vt:lpstr>8_Metropolitan</vt:lpstr>
      <vt:lpstr>9_Metropolitan</vt:lpstr>
      <vt:lpstr>10_Metropolitan</vt:lpstr>
      <vt:lpstr>11_Metropolitan</vt:lpstr>
      <vt:lpstr>12_Metropolitan</vt:lpstr>
      <vt:lpstr>13_Metropolitan</vt:lpstr>
      <vt:lpstr>14_Metropolitan</vt:lpstr>
      <vt:lpstr>15_Metropolitan</vt:lpstr>
      <vt:lpstr>16_Metropolitan</vt:lpstr>
      <vt:lpstr>17_Metropolitan</vt:lpstr>
      <vt:lpstr>18_Metropolitan</vt:lpstr>
      <vt:lpstr>19_Metropolitan</vt:lpstr>
      <vt:lpstr>20_Metropolitan</vt:lpstr>
      <vt:lpstr>21_Metropolitan</vt:lpstr>
      <vt:lpstr>22_Metropolitan</vt:lpstr>
      <vt:lpstr>PowerPoint Sunusu</vt:lpstr>
      <vt:lpstr> SOLUNUM ve KALP DURMASI</vt:lpstr>
      <vt:lpstr>SOLUNUM ve KALP DURMASI</vt:lpstr>
      <vt:lpstr>PowerPoint Sunusu</vt:lpstr>
      <vt:lpstr>Temel Yaşam Desteği Nedir?</vt:lpstr>
      <vt:lpstr>PowerPoint Sunusu</vt:lpstr>
      <vt:lpstr>Hava yolunu açmak için Baş geri-çene pozisyonu nasıl verilir? </vt:lpstr>
      <vt:lpstr>Yapay solunum nasıl yapılır?</vt:lpstr>
      <vt:lpstr>PowerPoint Sunusu</vt:lpstr>
      <vt:lpstr>PowerPoint Sunusu</vt:lpstr>
      <vt:lpstr>PowerPoint Sunusu</vt:lpstr>
      <vt:lpstr>YETİŞKİNLERDE DIŞ KALP MASAJI VE YAPAY SOLUNUMU BİRLİKTE UYGULAMA BASAMAKLARI</vt:lpstr>
      <vt:lpstr>PowerPoint Sunusu</vt:lpstr>
      <vt:lpstr>PowerPoint Sunusu</vt:lpstr>
      <vt:lpstr>PowerPoint Sunusu</vt:lpstr>
      <vt:lpstr>PowerPoint Sunusu</vt:lpstr>
      <vt:lpstr>PowerPoint Sunusu</vt:lpstr>
      <vt:lpstr>ÇOCUKLARDA (1–8 YAŞ) DIŞ KALP MASAJI VE YAPAY SOLUNUMU BİRLİKTE UYGULAMA BASAMAKLARI</vt:lpstr>
      <vt:lpstr>PowerPoint Sunusu</vt:lpstr>
      <vt:lpstr>PowerPoint Sunusu</vt:lpstr>
      <vt:lpstr>0-12 AY ARASINDAKİ BEBEKLERDE DIŞ KALP  MASAJI VE YAPAY SOLUNUMU  BİRLİKTE UYGULAMA </vt:lpstr>
      <vt:lpstr>PowerPoint Sunusu</vt:lpstr>
      <vt:lpstr>PowerPoint Sunusu</vt:lpstr>
    </vt:vector>
  </TitlesOfParts>
  <Company>NouS 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OVAT</dc:creator>
  <cp:lastModifiedBy>parola67</cp:lastModifiedBy>
  <cp:revision>1</cp:revision>
  <dcterms:created xsi:type="dcterms:W3CDTF">2017-02-08T17:30:27Z</dcterms:created>
  <dcterms:modified xsi:type="dcterms:W3CDTF">2017-02-08T17:36:09Z</dcterms:modified>
</cp:coreProperties>
</file>